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57" r:id="rId2"/>
    <p:sldId id="358" r:id="rId3"/>
    <p:sldId id="1174" r:id="rId4"/>
    <p:sldId id="1189" r:id="rId5"/>
    <p:sldId id="1178" r:id="rId6"/>
    <p:sldId id="1190" r:id="rId7"/>
    <p:sldId id="1181" r:id="rId8"/>
    <p:sldId id="1179" r:id="rId9"/>
    <p:sldId id="1180" r:id="rId10"/>
    <p:sldId id="1193" r:id="rId11"/>
    <p:sldId id="1187" r:id="rId12"/>
    <p:sldId id="1182" r:id="rId13"/>
    <p:sldId id="1183" r:id="rId14"/>
    <p:sldId id="1184" r:id="rId15"/>
    <p:sldId id="1195" r:id="rId16"/>
    <p:sldId id="34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04-Aug-20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230384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3989947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3051437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2767957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350748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48357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48357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375773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873832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350683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60620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65395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4029050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blockgeeks.com/guides/ethereum/" TargetMode="External"/><Relationship Id="rId4" Type="http://schemas.openxmlformats.org/officeDocument/2006/relationships/hyperlink" Target="https://blockgeeks.com/guides/what-is-bitco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ieeexplore.ieee.org/document/869806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eeexplore.ieee.org/document/8728524" TargetMode="External"/><Relationship Id="rId5" Type="http://schemas.openxmlformats.org/officeDocument/2006/relationships/hyperlink" Target="https://ieeexplore.ieee.org/document/8780097" TargetMode="External"/><Relationship Id="rId4" Type="http://schemas.openxmlformats.org/officeDocument/2006/relationships/hyperlink" Target="https://ieeexplore.ieee.org/document/8878769"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634023" y="1663271"/>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3634023" y="2569730"/>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634023" y="296733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634023" y="233826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Popular Hash Functions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340217" y="1868853"/>
            <a:ext cx="7709501" cy="325717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a:solidFill>
                  <a:srgbClr val="292929"/>
                </a:solidFill>
              </a:rPr>
              <a:t>MD (</a:t>
            </a:r>
            <a:r>
              <a:rPr lang="en-US" sz="2800" dirty="0"/>
              <a:t>Message Digest</a:t>
            </a:r>
            <a:r>
              <a:rPr lang="en-US" sz="2800" dirty="0">
                <a:solidFill>
                  <a:srgbClr val="292929"/>
                </a:solidFill>
              </a:rPr>
              <a:t>)</a:t>
            </a:r>
          </a:p>
          <a:p>
            <a:pPr marL="457200" indent="-457200">
              <a:lnSpc>
                <a:spcPct val="150000"/>
              </a:lnSpc>
              <a:buFont typeface="Arial" panose="020B0604020202020204" pitchFamily="34" charset="0"/>
              <a:buChar char="•"/>
            </a:pPr>
            <a:r>
              <a:rPr lang="en-US" sz="2800" b="0" i="0" dirty="0">
                <a:solidFill>
                  <a:srgbClr val="292929"/>
                </a:solidFill>
                <a:effectLst/>
              </a:rPr>
              <a:t>SHA (</a:t>
            </a:r>
            <a:r>
              <a:rPr lang="en-US" sz="2800" dirty="0"/>
              <a:t>Secure Hash Function)</a:t>
            </a:r>
            <a:endParaRPr lang="en-US" sz="2800" b="0" i="0" dirty="0">
              <a:solidFill>
                <a:srgbClr val="292929"/>
              </a:solidFill>
              <a:effectLst/>
            </a:endParaRPr>
          </a:p>
          <a:p>
            <a:pPr marL="457200" indent="-457200">
              <a:lnSpc>
                <a:spcPct val="150000"/>
              </a:lnSpc>
              <a:buFont typeface="Arial" panose="020B0604020202020204" pitchFamily="34" charset="0"/>
              <a:buChar char="•"/>
            </a:pPr>
            <a:r>
              <a:rPr lang="en-US" sz="2800" dirty="0">
                <a:solidFill>
                  <a:srgbClr val="292929"/>
                </a:solidFill>
              </a:rPr>
              <a:t>RIPEMD (</a:t>
            </a:r>
            <a:r>
              <a:rPr lang="en-US" sz="2800" dirty="0"/>
              <a:t>RACE Integrity Primitives Evaluation Message Digest)</a:t>
            </a:r>
            <a:endParaRPr lang="en-US" sz="2800" b="0" i="0" dirty="0">
              <a:solidFill>
                <a:srgbClr val="292929"/>
              </a:solidFill>
              <a:effectLst/>
            </a:endParaRPr>
          </a:p>
          <a:p>
            <a:pPr marL="457200" indent="-457200">
              <a:lnSpc>
                <a:spcPct val="150000"/>
              </a:lnSpc>
              <a:buFont typeface="Arial" panose="020B0604020202020204" pitchFamily="34" charset="0"/>
              <a:buChar char="•"/>
            </a:pPr>
            <a:r>
              <a:rPr lang="en-US" sz="2800" dirty="0">
                <a:solidFill>
                  <a:srgbClr val="292929"/>
                </a:solidFill>
              </a:rPr>
              <a:t>Whirlpool</a:t>
            </a:r>
            <a:endParaRPr lang="en-US" sz="2800" b="0" i="0" dirty="0">
              <a:solidFill>
                <a:srgbClr val="FF0000"/>
              </a:solidFill>
              <a:effectLst/>
            </a:endParaRPr>
          </a:p>
        </p:txBody>
      </p:sp>
    </p:spTree>
    <p:extLst>
      <p:ext uri="{BB962C8B-B14F-4D97-AF65-F5344CB8AC3E}">
        <p14:creationId xmlns:p14="http://schemas.microsoft.com/office/powerpoint/2010/main" val="172362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Examples of cryptographic hash functions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9" name="Text Placeholder 2">
            <a:extLst>
              <a:ext uri="{FF2B5EF4-FFF2-40B4-BE49-F238E27FC236}">
                <a16:creationId xmlns:a16="http://schemas.microsoft.com/office/drawing/2014/main" id="{A6449BC2-224A-4408-A416-14AA1C900057}"/>
              </a:ext>
            </a:extLst>
          </p:cNvPr>
          <p:cNvSpPr txBox="1">
            <a:spLocks/>
          </p:cNvSpPr>
          <p:nvPr/>
        </p:nvSpPr>
        <p:spPr>
          <a:xfrm>
            <a:off x="194872" y="1500408"/>
            <a:ext cx="8464745" cy="4855420"/>
          </a:xfrm>
          <a:prstGeom prst="rect">
            <a:avLst/>
          </a:prstGeom>
        </p:spPr>
        <p:txBody>
          <a:bodyPr vert="horz" lIns="121920" tIns="60960" rIns="121920" bIns="60960" rtlCol="0">
            <a:no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sz="2800" dirty="0">
                <a:solidFill>
                  <a:schemeClr val="tx1"/>
                </a:solidFill>
              </a:rPr>
              <a:t>MD 5: It produces a 128-bit hash. Collision resistance was broken after ~2^21 hashes.</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SHA 1: Produces a 160-bit hash. Collision resistance broke after ~2^61 hashes.</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SHA 256: Produces a 256-bit hash. This is currently being used by </a:t>
            </a:r>
            <a:r>
              <a:rPr lang="en-US" sz="2800" dirty="0">
                <a:solidFill>
                  <a:schemeClr val="tx1"/>
                </a:solidFill>
                <a:hlinkClick r:id="rId4">
                  <a:extLst>
                    <a:ext uri="{A12FA001-AC4F-418D-AE19-62706E023703}">
                      <ahyp:hlinkClr xmlns:ahyp="http://schemas.microsoft.com/office/drawing/2018/hyperlinkcolor" val="tx"/>
                    </a:ext>
                  </a:extLst>
                </a:hlinkClick>
              </a:rPr>
              <a:t>bitcoin</a:t>
            </a:r>
            <a:r>
              <a:rPr lang="en-US" sz="2800" dirty="0">
                <a:solidFill>
                  <a:schemeClr val="tx1"/>
                </a:solidFill>
              </a:rPr>
              <a:t>.</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Keccak-256: Produces a 256-bit hash and is currently used by </a:t>
            </a:r>
            <a:r>
              <a:rPr lang="en-US" sz="2800" dirty="0" err="1">
                <a:solidFill>
                  <a:schemeClr val="tx1"/>
                </a:solidFill>
                <a:hlinkClick r:id="rId5">
                  <a:extLst>
                    <a:ext uri="{A12FA001-AC4F-418D-AE19-62706E023703}">
                      <ahyp:hlinkClr xmlns:ahyp="http://schemas.microsoft.com/office/drawing/2018/hyperlinkcolor" val="tx"/>
                    </a:ext>
                  </a:extLst>
                </a:hlinkClick>
              </a:rPr>
              <a:t>ethereum</a:t>
            </a:r>
            <a:r>
              <a:rPr lang="en-US" sz="2800" dirty="0">
                <a:solidFill>
                  <a:schemeClr val="tx1"/>
                </a:solidFill>
              </a:rPr>
              <a:t>.</a:t>
            </a:r>
          </a:p>
        </p:txBody>
      </p:sp>
      <p:sp>
        <p:nvSpPr>
          <p:cNvPr id="20" name="Text Placeholder 2">
            <a:extLst>
              <a:ext uri="{FF2B5EF4-FFF2-40B4-BE49-F238E27FC236}">
                <a16:creationId xmlns:a16="http://schemas.microsoft.com/office/drawing/2014/main" id="{4829C0A9-D25E-450B-AC74-68AADE3E19FD}"/>
              </a:ext>
            </a:extLst>
          </p:cNvPr>
          <p:cNvSpPr txBox="1">
            <a:spLocks/>
          </p:cNvSpPr>
          <p:nvPr/>
        </p:nvSpPr>
        <p:spPr>
          <a:xfrm>
            <a:off x="306805" y="4558895"/>
            <a:ext cx="8668750" cy="1135368"/>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667" dirty="0"/>
          </a:p>
        </p:txBody>
      </p:sp>
    </p:spTree>
    <p:extLst>
      <p:ext uri="{BB962C8B-B14F-4D97-AF65-F5344CB8AC3E}">
        <p14:creationId xmlns:p14="http://schemas.microsoft.com/office/powerpoint/2010/main" val="286575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2" end="2"/>
                                            </p:txEl>
                                          </p:spTgt>
                                        </p:tgtEl>
                                        <p:attrNameLst>
                                          <p:attrName>style.visibility</p:attrName>
                                        </p:attrNameLst>
                                      </p:cBhvr>
                                      <p:to>
                                        <p:strVal val="visible"/>
                                      </p:to>
                                    </p:set>
                                    <p:animEffect transition="in" filter="fade">
                                      <p:cBhvr>
                                        <p:cTn id="14" dur="1000"/>
                                        <p:tgtEl>
                                          <p:spTgt spid="19">
                                            <p:txEl>
                                              <p:pRg st="2" end="2"/>
                                            </p:txEl>
                                          </p:spTgt>
                                        </p:tgtEl>
                                      </p:cBhvr>
                                    </p:animEffect>
                                    <p:anim calcmode="lin" valueType="num">
                                      <p:cBhvr>
                                        <p:cTn id="15"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animEffect transition="in" filter="fade">
                                      <p:cBhvr>
                                        <p:cTn id="21" dur="1000"/>
                                        <p:tgtEl>
                                          <p:spTgt spid="19">
                                            <p:txEl>
                                              <p:pRg st="4" end="4"/>
                                            </p:txEl>
                                          </p:spTgt>
                                        </p:tgtEl>
                                      </p:cBhvr>
                                    </p:animEffect>
                                    <p:anim calcmode="lin" valueType="num">
                                      <p:cBhvr>
                                        <p:cTn id="22"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xEl>
                                              <p:pRg st="6" end="6"/>
                                            </p:txEl>
                                          </p:spTgt>
                                        </p:tgtEl>
                                        <p:attrNameLst>
                                          <p:attrName>style.visibility</p:attrName>
                                        </p:attrNameLst>
                                      </p:cBhvr>
                                      <p:to>
                                        <p:strVal val="visible"/>
                                      </p:to>
                                    </p:set>
                                    <p:animEffect transition="in" filter="fade">
                                      <p:cBhvr>
                                        <p:cTn id="28" dur="1000"/>
                                        <p:tgtEl>
                                          <p:spTgt spid="19">
                                            <p:txEl>
                                              <p:pRg st="6" end="6"/>
                                            </p:txEl>
                                          </p:spTgt>
                                        </p:tgtEl>
                                      </p:cBhvr>
                                    </p:animEffect>
                                    <p:anim calcmode="lin" valueType="num">
                                      <p:cBhvr>
                                        <p:cTn id="29"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Hash Function – SHA256</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 Placeholder 2">
            <a:extLst>
              <a:ext uri="{FF2B5EF4-FFF2-40B4-BE49-F238E27FC236}">
                <a16:creationId xmlns:a16="http://schemas.microsoft.com/office/drawing/2014/main" id="{222CF0FA-E1F6-4DB0-BC1E-635F96AF61FB}"/>
              </a:ext>
            </a:extLst>
          </p:cNvPr>
          <p:cNvSpPr txBox="1">
            <a:spLocks/>
          </p:cNvSpPr>
          <p:nvPr/>
        </p:nvSpPr>
        <p:spPr>
          <a:xfrm>
            <a:off x="371880" y="1691348"/>
            <a:ext cx="7919864" cy="480508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800" dirty="0">
                <a:solidFill>
                  <a:schemeClr val="tx1"/>
                </a:solidFill>
              </a:rPr>
              <a:t>SHA256 is used in Bitcoin mining – to construct the Bitcoin blockchain.</a:t>
            </a:r>
          </a:p>
          <a:p>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Secure Hash Algorithm (SHA) that generates 256 bit message digest.</a:t>
            </a:r>
          </a:p>
          <a:p>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A part of SHA-2, a set of cryptographic hash functions designed by United States National Security Agency (NSA).</a:t>
            </a:r>
          </a:p>
          <a:p>
            <a:pPr marL="457200" indent="-457200">
              <a:buFont typeface="Arial" panose="020B0604020202020204" pitchFamily="34" charset="0"/>
              <a:buChar char="•"/>
            </a:pPr>
            <a:endParaRPr lang="en-US" sz="2800" b="1" dirty="0">
              <a:solidFill>
                <a:schemeClr val="tx1"/>
              </a:solidFill>
            </a:endParaRPr>
          </a:p>
        </p:txBody>
      </p:sp>
    </p:spTree>
    <p:extLst>
      <p:ext uri="{BB962C8B-B14F-4D97-AF65-F5344CB8AC3E}">
        <p14:creationId xmlns:p14="http://schemas.microsoft.com/office/powerpoint/2010/main" val="5695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Hash Function – SHA256</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2" name="Text Placeholder 2">
            <a:extLst>
              <a:ext uri="{FF2B5EF4-FFF2-40B4-BE49-F238E27FC236}">
                <a16:creationId xmlns:a16="http://schemas.microsoft.com/office/drawing/2014/main" id="{4D181B9B-8AE9-4E0A-86C0-5AB1872DA8F4}"/>
              </a:ext>
            </a:extLst>
          </p:cNvPr>
          <p:cNvSpPr txBox="1">
            <a:spLocks/>
          </p:cNvSpPr>
          <p:nvPr/>
        </p:nvSpPr>
        <p:spPr>
          <a:xfrm>
            <a:off x="389293" y="2255932"/>
            <a:ext cx="9556565" cy="1344149"/>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667" dirty="0">
                <a:solidFill>
                  <a:schemeClr val="accent1"/>
                </a:solidFill>
              </a:rPr>
              <a:t>156aedcfab1d49f73abddd89faf78d9930e4b523ab804026310c973bfa707d37</a:t>
            </a:r>
          </a:p>
        </p:txBody>
      </p:sp>
      <p:sp>
        <p:nvSpPr>
          <p:cNvPr id="13" name="Text Placeholder 2">
            <a:extLst>
              <a:ext uri="{FF2B5EF4-FFF2-40B4-BE49-F238E27FC236}">
                <a16:creationId xmlns:a16="http://schemas.microsoft.com/office/drawing/2014/main" id="{0174E977-0D9B-4032-B06A-AC1DA84FAE81}"/>
              </a:ext>
            </a:extLst>
          </p:cNvPr>
          <p:cNvSpPr txBox="1">
            <a:spLocks/>
          </p:cNvSpPr>
          <p:nvPr/>
        </p:nvSpPr>
        <p:spPr>
          <a:xfrm>
            <a:off x="161398" y="1504064"/>
            <a:ext cx="9556565" cy="1135368"/>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667" dirty="0"/>
              <a:t>The corresponding SHA-256 of the sentence “</a:t>
            </a:r>
            <a:r>
              <a:rPr lang="en-US" sz="2667" b="1" dirty="0"/>
              <a:t>How to buy Bitcoin?</a:t>
            </a:r>
            <a:r>
              <a:rPr lang="en-US" sz="2667" dirty="0"/>
              <a:t>” </a:t>
            </a:r>
          </a:p>
        </p:txBody>
      </p:sp>
      <p:sp>
        <p:nvSpPr>
          <p:cNvPr id="14" name="Text Placeholder 2">
            <a:extLst>
              <a:ext uri="{FF2B5EF4-FFF2-40B4-BE49-F238E27FC236}">
                <a16:creationId xmlns:a16="http://schemas.microsoft.com/office/drawing/2014/main" id="{DEA7DE09-8EE7-41A0-BCE0-681E5897EC3E}"/>
              </a:ext>
            </a:extLst>
          </p:cNvPr>
          <p:cNvSpPr txBox="1">
            <a:spLocks/>
          </p:cNvSpPr>
          <p:nvPr/>
        </p:nvSpPr>
        <p:spPr>
          <a:xfrm>
            <a:off x="-8307" y="4001077"/>
            <a:ext cx="9920538" cy="776465"/>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667" dirty="0"/>
              <a:t>The SHA-256 of the sentence “</a:t>
            </a:r>
            <a:r>
              <a:rPr lang="en-US" sz="2667" b="1" dirty="0"/>
              <a:t>How to buy  Bitcoin?</a:t>
            </a:r>
            <a:r>
              <a:rPr lang="en-US" sz="2667" dirty="0"/>
              <a:t>” </a:t>
            </a:r>
          </a:p>
        </p:txBody>
      </p:sp>
      <p:sp>
        <p:nvSpPr>
          <p:cNvPr id="15" name="Text Placeholder 2">
            <a:extLst>
              <a:ext uri="{FF2B5EF4-FFF2-40B4-BE49-F238E27FC236}">
                <a16:creationId xmlns:a16="http://schemas.microsoft.com/office/drawing/2014/main" id="{38FAAA74-D8EF-426D-AE50-AE1AD7A90414}"/>
              </a:ext>
            </a:extLst>
          </p:cNvPr>
          <p:cNvSpPr txBox="1">
            <a:spLocks/>
          </p:cNvSpPr>
          <p:nvPr/>
        </p:nvSpPr>
        <p:spPr>
          <a:xfrm>
            <a:off x="338878" y="3909368"/>
            <a:ext cx="9556565" cy="1135368"/>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667" dirty="0"/>
          </a:p>
        </p:txBody>
      </p:sp>
      <p:sp>
        <p:nvSpPr>
          <p:cNvPr id="16" name="Text Placeholder 2">
            <a:extLst>
              <a:ext uri="{FF2B5EF4-FFF2-40B4-BE49-F238E27FC236}">
                <a16:creationId xmlns:a16="http://schemas.microsoft.com/office/drawing/2014/main" id="{EA68331A-6B6C-44F4-866A-1307E261825D}"/>
              </a:ext>
            </a:extLst>
          </p:cNvPr>
          <p:cNvSpPr txBox="1">
            <a:spLocks/>
          </p:cNvSpPr>
          <p:nvPr/>
        </p:nvSpPr>
        <p:spPr>
          <a:xfrm>
            <a:off x="-8307" y="4831649"/>
            <a:ext cx="9920538" cy="1135368"/>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667" dirty="0">
                <a:solidFill>
                  <a:srgbClr val="FF0000"/>
                </a:solidFill>
              </a:rPr>
              <a:t>B62889C92F95AB94AD7DB55C81B45E8367C51BFFA0A2A54A4424DA7E00AB7C04</a:t>
            </a:r>
          </a:p>
        </p:txBody>
      </p:sp>
      <p:sp>
        <p:nvSpPr>
          <p:cNvPr id="17" name="Thought Bubble: Cloud 16">
            <a:extLst>
              <a:ext uri="{FF2B5EF4-FFF2-40B4-BE49-F238E27FC236}">
                <a16:creationId xmlns:a16="http://schemas.microsoft.com/office/drawing/2014/main" id="{D3367EC5-D6CC-444A-A2FC-3788613640E2}"/>
              </a:ext>
            </a:extLst>
          </p:cNvPr>
          <p:cNvSpPr/>
          <p:nvPr/>
        </p:nvSpPr>
        <p:spPr>
          <a:xfrm>
            <a:off x="6682106" y="5239866"/>
            <a:ext cx="2416438" cy="1488797"/>
          </a:xfrm>
          <a:prstGeom prst="cloudCallout">
            <a:avLst>
              <a:gd name="adj1" fmla="val -67869"/>
              <a:gd name="adj2" fmla="val -4815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67" b="1" dirty="0">
                <a:solidFill>
                  <a:schemeClr val="accent1"/>
                </a:solidFill>
              </a:rPr>
              <a:t>Hash Value Changed, Can you guess why?</a:t>
            </a:r>
          </a:p>
        </p:txBody>
      </p:sp>
      <p:sp>
        <p:nvSpPr>
          <p:cNvPr id="18" name="Thought Bubble: Cloud 17">
            <a:extLst>
              <a:ext uri="{FF2B5EF4-FFF2-40B4-BE49-F238E27FC236}">
                <a16:creationId xmlns:a16="http://schemas.microsoft.com/office/drawing/2014/main" id="{05D6C2D9-CAFA-4CBB-A29C-C58C86BFE81B}"/>
              </a:ext>
            </a:extLst>
          </p:cNvPr>
          <p:cNvSpPr/>
          <p:nvPr/>
        </p:nvSpPr>
        <p:spPr>
          <a:xfrm>
            <a:off x="5922641" y="3200367"/>
            <a:ext cx="2711693" cy="813572"/>
          </a:xfrm>
          <a:prstGeom prst="cloudCallout">
            <a:avLst>
              <a:gd name="adj1" fmla="val -32995"/>
              <a:gd name="adj2" fmla="val 7539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t>Extra Space added </a:t>
            </a:r>
          </a:p>
        </p:txBody>
      </p:sp>
    </p:spTree>
    <p:extLst>
      <p:ext uri="{BB962C8B-B14F-4D97-AF65-F5344CB8AC3E}">
        <p14:creationId xmlns:p14="http://schemas.microsoft.com/office/powerpoint/2010/main" val="66903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p:bldP spid="16" grpId="0"/>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Hash Function – SHA256</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9" name="Text Placeholder 2">
            <a:extLst>
              <a:ext uri="{FF2B5EF4-FFF2-40B4-BE49-F238E27FC236}">
                <a16:creationId xmlns:a16="http://schemas.microsoft.com/office/drawing/2014/main" id="{A6449BC2-224A-4408-A416-14AA1C900057}"/>
              </a:ext>
            </a:extLst>
          </p:cNvPr>
          <p:cNvSpPr txBox="1">
            <a:spLocks/>
          </p:cNvSpPr>
          <p:nvPr/>
        </p:nvSpPr>
        <p:spPr>
          <a:xfrm>
            <a:off x="359565" y="1500408"/>
            <a:ext cx="8998910" cy="776465"/>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667" dirty="0"/>
              <a:t>The SHA-256 of the sentence “</a:t>
            </a:r>
            <a:r>
              <a:rPr lang="en-US" sz="2667" b="1" dirty="0"/>
              <a:t>WE CHOOSE BLOCKCHAIN.</a:t>
            </a:r>
            <a:r>
              <a:rPr lang="en-US" sz="2667" dirty="0"/>
              <a:t>” </a:t>
            </a:r>
          </a:p>
        </p:txBody>
      </p:sp>
      <p:sp>
        <p:nvSpPr>
          <p:cNvPr id="20" name="Text Placeholder 2">
            <a:extLst>
              <a:ext uri="{FF2B5EF4-FFF2-40B4-BE49-F238E27FC236}">
                <a16:creationId xmlns:a16="http://schemas.microsoft.com/office/drawing/2014/main" id="{4829C0A9-D25E-450B-AC74-68AADE3E19FD}"/>
              </a:ext>
            </a:extLst>
          </p:cNvPr>
          <p:cNvSpPr txBox="1">
            <a:spLocks/>
          </p:cNvSpPr>
          <p:nvPr/>
        </p:nvSpPr>
        <p:spPr>
          <a:xfrm>
            <a:off x="306805" y="4558895"/>
            <a:ext cx="8668750" cy="1135368"/>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667" dirty="0"/>
          </a:p>
        </p:txBody>
      </p:sp>
      <p:sp>
        <p:nvSpPr>
          <p:cNvPr id="21" name="Text Placeholder 2">
            <a:extLst>
              <a:ext uri="{FF2B5EF4-FFF2-40B4-BE49-F238E27FC236}">
                <a16:creationId xmlns:a16="http://schemas.microsoft.com/office/drawing/2014/main" id="{D2ECF6AB-B6A9-4518-8EB9-F1E16F55E6C1}"/>
              </a:ext>
            </a:extLst>
          </p:cNvPr>
          <p:cNvSpPr txBox="1">
            <a:spLocks/>
          </p:cNvSpPr>
          <p:nvPr/>
        </p:nvSpPr>
        <p:spPr>
          <a:xfrm>
            <a:off x="623393" y="2200871"/>
            <a:ext cx="8998910" cy="1135368"/>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accent1"/>
                </a:solidFill>
              </a:rPr>
              <a:t>2AFE58C6D378A0F145D4226669385C34F07D453EBCE2F1BBF2DAFD8A0481E218</a:t>
            </a:r>
          </a:p>
        </p:txBody>
      </p:sp>
      <p:sp>
        <p:nvSpPr>
          <p:cNvPr id="23" name="Thought Bubble: Cloud 22">
            <a:extLst>
              <a:ext uri="{FF2B5EF4-FFF2-40B4-BE49-F238E27FC236}">
                <a16:creationId xmlns:a16="http://schemas.microsoft.com/office/drawing/2014/main" id="{784681ED-6080-4ACF-A6ED-5819631F78C6}"/>
              </a:ext>
            </a:extLst>
          </p:cNvPr>
          <p:cNvSpPr/>
          <p:nvPr/>
        </p:nvSpPr>
        <p:spPr>
          <a:xfrm>
            <a:off x="7587956" y="5335360"/>
            <a:ext cx="2191948" cy="1488797"/>
          </a:xfrm>
          <a:prstGeom prst="cloudCallout">
            <a:avLst>
              <a:gd name="adj1" fmla="val -67869"/>
              <a:gd name="adj2" fmla="val -4815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67" b="1" dirty="0">
                <a:solidFill>
                  <a:schemeClr val="accent1"/>
                </a:solidFill>
              </a:rPr>
              <a:t>Hash Value Changed, Can you guess why?</a:t>
            </a:r>
          </a:p>
        </p:txBody>
      </p:sp>
      <p:sp>
        <p:nvSpPr>
          <p:cNvPr id="24" name="Thought Bubble: Cloud 23">
            <a:extLst>
              <a:ext uri="{FF2B5EF4-FFF2-40B4-BE49-F238E27FC236}">
                <a16:creationId xmlns:a16="http://schemas.microsoft.com/office/drawing/2014/main" id="{F6D98145-F144-47A7-ADD6-2CB126B8F1ED}"/>
              </a:ext>
            </a:extLst>
          </p:cNvPr>
          <p:cNvSpPr/>
          <p:nvPr/>
        </p:nvSpPr>
        <p:spPr>
          <a:xfrm>
            <a:off x="6780810" y="2925051"/>
            <a:ext cx="2771883" cy="1135368"/>
          </a:xfrm>
          <a:prstGeom prst="cloudCallout">
            <a:avLst>
              <a:gd name="adj1" fmla="val 4543"/>
              <a:gd name="adj2" fmla="val 6745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t>I is replaced with l (L)</a:t>
            </a:r>
          </a:p>
        </p:txBody>
      </p:sp>
      <p:sp>
        <p:nvSpPr>
          <p:cNvPr id="25" name="Text Placeholder 2">
            <a:extLst>
              <a:ext uri="{FF2B5EF4-FFF2-40B4-BE49-F238E27FC236}">
                <a16:creationId xmlns:a16="http://schemas.microsoft.com/office/drawing/2014/main" id="{07C79E72-C818-4CF4-82C1-E4D2F5FA6041}"/>
              </a:ext>
            </a:extLst>
          </p:cNvPr>
          <p:cNvSpPr txBox="1">
            <a:spLocks/>
          </p:cNvSpPr>
          <p:nvPr/>
        </p:nvSpPr>
        <p:spPr>
          <a:xfrm>
            <a:off x="306807" y="4092416"/>
            <a:ext cx="8998910" cy="776465"/>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667" dirty="0"/>
              <a:t>The SHA-256 of the sentence “</a:t>
            </a:r>
            <a:r>
              <a:rPr lang="en-US" sz="2667" b="1" dirty="0"/>
              <a:t>WE CHOOSE BLOCKCHAlN.</a:t>
            </a:r>
            <a:endParaRPr lang="en-US" sz="2667" dirty="0"/>
          </a:p>
        </p:txBody>
      </p:sp>
      <p:sp>
        <p:nvSpPr>
          <p:cNvPr id="26" name="Text Placeholder 2">
            <a:extLst>
              <a:ext uri="{FF2B5EF4-FFF2-40B4-BE49-F238E27FC236}">
                <a16:creationId xmlns:a16="http://schemas.microsoft.com/office/drawing/2014/main" id="{A13F0BA3-DC34-4F4B-9D8C-25030D1515FF}"/>
              </a:ext>
            </a:extLst>
          </p:cNvPr>
          <p:cNvSpPr txBox="1">
            <a:spLocks/>
          </p:cNvSpPr>
          <p:nvPr/>
        </p:nvSpPr>
        <p:spPr>
          <a:xfrm>
            <a:off x="467176" y="4856403"/>
            <a:ext cx="8998910" cy="1135368"/>
          </a:xfrm>
          <a:prstGeom prst="rect">
            <a:avLst/>
          </a:prstGeom>
        </p:spPr>
        <p:txBody>
          <a:bodyPr vert="horz" lIns="121920" tIns="60960" rIns="121920" bIns="60960" rtlCol="0">
            <a:normAutofit/>
          </a:bodyPr>
          <a:lstStyle>
            <a:lvl1pPr marL="358775" indent="-358775" algn="l" defTabSz="685800" rtl="0" eaLnBrk="1" latinLnBrk="0" hangingPunct="1">
              <a:lnSpc>
                <a:spcPct val="100000"/>
              </a:lnSpc>
              <a:spcBef>
                <a:spcPts val="750"/>
              </a:spcBef>
              <a:buClr>
                <a:srgbClr val="3A3A3A"/>
              </a:buClr>
              <a:buFont typeface=".Hiragino Kaku Gothic Interface W3"/>
              <a:buChar char="☞"/>
              <a:tabLst/>
              <a:defRPr sz="2400" kern="1200">
                <a:solidFill>
                  <a:srgbClr val="3A3A3A"/>
                </a:solidFill>
                <a:latin typeface="+mn-lt"/>
                <a:ea typeface="+mn-ea"/>
                <a:cs typeface="+mn-cs"/>
              </a:defRPr>
            </a:lvl1pPr>
            <a:lvl2pPr marL="669925" indent="-327025" algn="l" defTabSz="685800" rtl="0" eaLnBrk="1" latinLnBrk="0" hangingPunct="1">
              <a:lnSpc>
                <a:spcPct val="100000"/>
              </a:lnSpc>
              <a:spcBef>
                <a:spcPts val="375"/>
              </a:spcBef>
              <a:buFont typeface="Arial" panose="020B0604020202020204" pitchFamily="34" charset="0"/>
              <a:buChar char="•"/>
              <a:tabLst/>
              <a:defRPr sz="2400" kern="1200">
                <a:solidFill>
                  <a:srgbClr val="3A3A3A"/>
                </a:solidFill>
                <a:latin typeface="+mn-lt"/>
                <a:ea typeface="+mn-ea"/>
                <a:cs typeface="+mn-cs"/>
              </a:defRPr>
            </a:lvl2pPr>
            <a:lvl3pPr marL="1022350" indent="-336550" algn="l" defTabSz="685800" rtl="0" eaLnBrk="1" latinLnBrk="0" hangingPunct="1">
              <a:lnSpc>
                <a:spcPct val="100000"/>
              </a:lnSpc>
              <a:spcBef>
                <a:spcPts val="375"/>
              </a:spcBef>
              <a:buClr>
                <a:srgbClr val="3A3A3A"/>
              </a:buClr>
              <a:buSzPct val="80000"/>
              <a:buFont typeface="Zapf Dingbats"/>
              <a:buChar char="✑"/>
              <a:tabLst/>
              <a:defRPr sz="2000" kern="1200">
                <a:solidFill>
                  <a:srgbClr val="3A3A3A"/>
                </a:solidFill>
                <a:latin typeface="+mn-lt"/>
                <a:ea typeface="+mn-ea"/>
                <a:cs typeface="+mn-cs"/>
              </a:defRPr>
            </a:lvl3pPr>
            <a:lvl4pPr marL="1290638" indent="-261938" algn="l" defTabSz="685800" rtl="0" eaLnBrk="1" latinLnBrk="0" hangingPunct="1">
              <a:lnSpc>
                <a:spcPct val="100000"/>
              </a:lnSpc>
              <a:spcBef>
                <a:spcPts val="375"/>
              </a:spcBef>
              <a:buFont typeface="Arial" panose="020B0604020202020204" pitchFamily="34" charset="0"/>
              <a:buChar char="•"/>
              <a:tabLst/>
              <a:defRPr sz="2000" kern="1200">
                <a:solidFill>
                  <a:srgbClr val="3A3A3A"/>
                </a:solidFill>
                <a:latin typeface="+mn-lt"/>
                <a:ea typeface="+mn-ea"/>
                <a:cs typeface="+mn-cs"/>
              </a:defRPr>
            </a:lvl4pPr>
            <a:lvl5pPr marL="1600200" indent="-228600" algn="l" defTabSz="685800" rtl="0" eaLnBrk="1" latinLnBrk="0" hangingPunct="1">
              <a:lnSpc>
                <a:spcPct val="100000"/>
              </a:lnSpc>
              <a:spcBef>
                <a:spcPts val="375"/>
              </a:spcBef>
              <a:buFont typeface="Arial" panose="020B0604020202020204" pitchFamily="34" charset="0"/>
              <a:buChar char="•"/>
              <a:tabLst>
                <a:tab pos="1550988" algn="l"/>
              </a:tabLst>
              <a:defRPr sz="2000" kern="1200">
                <a:solidFill>
                  <a:srgbClr val="3A3A3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rgbClr val="FF0000"/>
                </a:solidFill>
              </a:rPr>
              <a:t>4D6EC03E42FE83407F92BAC76FF527652333481CCCA8254AB7D3595234AD2DC2</a:t>
            </a:r>
          </a:p>
        </p:txBody>
      </p:sp>
    </p:spTree>
    <p:extLst>
      <p:ext uri="{BB962C8B-B14F-4D97-AF65-F5344CB8AC3E}">
        <p14:creationId xmlns:p14="http://schemas.microsoft.com/office/powerpoint/2010/main" val="383834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animBg="1"/>
      <p:bldP spid="24" grpId="0" animBg="1"/>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3" name="TextBox 12">
            <a:extLst>
              <a:ext uri="{FF2B5EF4-FFF2-40B4-BE49-F238E27FC236}">
                <a16:creationId xmlns:a16="http://schemas.microsoft.com/office/drawing/2014/main" id="{4BA39FEB-34E5-4FCA-A2CB-BFD2458319B0}"/>
              </a:ext>
            </a:extLst>
          </p:cNvPr>
          <p:cNvSpPr txBox="1"/>
          <p:nvPr/>
        </p:nvSpPr>
        <p:spPr>
          <a:xfrm>
            <a:off x="281178" y="1695913"/>
            <a:ext cx="8090460" cy="225106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400" dirty="0">
                <a:hlinkClick r:id="rId4"/>
              </a:rPr>
              <a:t>https://ieeexplore.ieee.org/document/8878769</a:t>
            </a:r>
            <a:endParaRPr lang="en-US" sz="2400" dirty="0"/>
          </a:p>
          <a:p>
            <a:pPr marL="457200" indent="-457200">
              <a:lnSpc>
                <a:spcPct val="150000"/>
              </a:lnSpc>
              <a:buFont typeface="Arial" panose="020B0604020202020204" pitchFamily="34" charset="0"/>
              <a:buChar char="•"/>
            </a:pPr>
            <a:r>
              <a:rPr lang="en-US" sz="2400" dirty="0">
                <a:hlinkClick r:id="rId5"/>
              </a:rPr>
              <a:t>https://ieeexplore.ieee.org/document/8780097</a:t>
            </a:r>
            <a:endParaRPr lang="en-US" sz="2400" dirty="0"/>
          </a:p>
          <a:p>
            <a:pPr marL="457200" indent="-457200">
              <a:lnSpc>
                <a:spcPct val="150000"/>
              </a:lnSpc>
              <a:buFont typeface="Arial" panose="020B0604020202020204" pitchFamily="34" charset="0"/>
              <a:buChar char="•"/>
            </a:pPr>
            <a:r>
              <a:rPr lang="en-US" sz="2400" dirty="0">
                <a:hlinkClick r:id="rId6"/>
              </a:rPr>
              <a:t>https://ieeexplore.ieee.org/document/8728524</a:t>
            </a:r>
            <a:endParaRPr lang="en-US" sz="2400" dirty="0"/>
          </a:p>
          <a:p>
            <a:pPr marL="457200" indent="-457200">
              <a:lnSpc>
                <a:spcPct val="150000"/>
              </a:lnSpc>
              <a:buFont typeface="Arial" panose="020B0604020202020204" pitchFamily="34" charset="0"/>
              <a:buChar char="•"/>
            </a:pPr>
            <a:r>
              <a:rPr lang="en-US" sz="2400" dirty="0">
                <a:hlinkClick r:id="rId7"/>
              </a:rPr>
              <a:t>https://ieeexplore.ieee.org/document/8698069</a:t>
            </a:r>
            <a:endParaRPr lang="en-US" sz="2400" b="0" i="0" dirty="0">
              <a:effectLst/>
              <a:latin typeface="Calibri "/>
            </a:endParaRPr>
          </a:p>
        </p:txBody>
      </p:sp>
    </p:spTree>
    <p:extLst>
      <p:ext uri="{BB962C8B-B14F-4D97-AF65-F5344CB8AC3E}">
        <p14:creationId xmlns:p14="http://schemas.microsoft.com/office/powerpoint/2010/main" val="22574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Hash Functions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Course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id="{E5E4BCD0-1735-4FBD-BF8C-ED67216C0D5C}"/>
              </a:ext>
            </a:extLst>
          </p:cNvPr>
          <p:cNvSpPr/>
          <p:nvPr/>
        </p:nvSpPr>
        <p:spPr>
          <a:xfrm>
            <a:off x="72046" y="2474893"/>
            <a:ext cx="8139344" cy="954107"/>
          </a:xfrm>
          <a:prstGeom prst="rect">
            <a:avLst/>
          </a:prstGeom>
        </p:spPr>
        <p:txBody>
          <a:bodyPr wrap="square">
            <a:spAutoFit/>
          </a:bodyPr>
          <a:lstStyle/>
          <a:p>
            <a:pPr marL="342900" indent="-342900">
              <a:buFont typeface="Arial" panose="020B0604020202020204" pitchFamily="34" charset="0"/>
              <a:buChar char="•"/>
            </a:pPr>
            <a:r>
              <a:rPr lang="en-US" sz="2800" b="0" i="0" dirty="0">
                <a:solidFill>
                  <a:srgbClr val="292929"/>
                </a:solidFill>
                <a:effectLst/>
                <a:latin typeface="medium-content-serif-font"/>
              </a:rPr>
              <a:t>Learn about the hash code generation and how it can be used in blockchain.</a:t>
            </a:r>
            <a:endParaRPr lang="en-US" sz="2800" dirty="0"/>
          </a:p>
        </p:txBody>
      </p:sp>
    </p:spTree>
    <p:extLst>
      <p:ext uri="{BB962C8B-B14F-4D97-AF65-F5344CB8AC3E}">
        <p14:creationId xmlns:p14="http://schemas.microsoft.com/office/powerpoint/2010/main" val="405661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Hash</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2" name="TextBox 11">
            <a:extLst>
              <a:ext uri="{FF2B5EF4-FFF2-40B4-BE49-F238E27FC236}">
                <a16:creationId xmlns:a16="http://schemas.microsoft.com/office/drawing/2014/main" id="{E3B10EC2-1F39-4CB7-9B60-868EEE5EAED8}"/>
              </a:ext>
            </a:extLst>
          </p:cNvPr>
          <p:cNvSpPr txBox="1"/>
          <p:nvPr/>
        </p:nvSpPr>
        <p:spPr>
          <a:xfrm>
            <a:off x="237210" y="1499903"/>
            <a:ext cx="7893825" cy="4832092"/>
          </a:xfrm>
          <a:prstGeom prst="rect">
            <a:avLst/>
          </a:prstGeom>
          <a:noFill/>
        </p:spPr>
        <p:txBody>
          <a:bodyPr wrap="square">
            <a:spAutoFit/>
          </a:bodyPr>
          <a:lstStyle/>
          <a:p>
            <a:pPr marL="342900" indent="-342900">
              <a:buFont typeface="Arial" panose="020B0604020202020204" pitchFamily="34" charset="0"/>
              <a:buChar char="•"/>
            </a:pPr>
            <a:r>
              <a:rPr lang="en-US" sz="2800" dirty="0"/>
              <a:t>How Blockchain network provide the data security?</a:t>
            </a:r>
          </a:p>
          <a:p>
            <a:endParaRPr lang="en-US" sz="2800" dirty="0"/>
          </a:p>
          <a:p>
            <a:pPr marL="342900" indent="-342900">
              <a:buFont typeface="Arial" panose="020B0604020202020204" pitchFamily="34" charset="0"/>
              <a:buChar char="•"/>
            </a:pPr>
            <a:r>
              <a:rPr lang="en-US" sz="2800" dirty="0"/>
              <a:t>How it secures the records of transfer of cryptocurrency from one address to another address?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Hans Peter </a:t>
            </a:r>
            <a:r>
              <a:rPr lang="en-US" sz="2800" dirty="0" err="1"/>
              <a:t>Luhn</a:t>
            </a:r>
            <a:r>
              <a:rPr lang="en-US" sz="2800" dirty="0"/>
              <a:t>, an engineer at IBM coined Hashes in 1950’s as a way to organize numbers and text.</a:t>
            </a:r>
          </a:p>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154091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Hash Functions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9" y="1329777"/>
            <a:ext cx="8927457" cy="5262979"/>
          </a:xfrm>
          <a:prstGeom prst="rect">
            <a:avLst/>
          </a:prstGeom>
        </p:spPr>
        <p:txBody>
          <a:bodyPr wrap="square">
            <a:spAutoFit/>
          </a:bodyPr>
          <a:lstStyle/>
          <a:p>
            <a:pPr marL="342900" indent="-342900" algn="just">
              <a:buFont typeface="Arial" panose="020B0604020202020204" pitchFamily="34" charset="0"/>
              <a:buChar char="•"/>
            </a:pPr>
            <a:r>
              <a:rPr lang="en-US" sz="2800" b="0" i="0" dirty="0">
                <a:solidFill>
                  <a:srgbClr val="292929"/>
                </a:solidFill>
                <a:effectLst/>
                <a:latin typeface="medium-content-serif-font"/>
              </a:rPr>
              <a:t>A cryptographic hash function takes data and essentially translates it into a string of letters and numbers.</a:t>
            </a:r>
          </a:p>
          <a:p>
            <a:pPr algn="just"/>
            <a:endParaRPr lang="en-US" sz="2800" b="0" i="0" dirty="0">
              <a:solidFill>
                <a:srgbClr val="292929"/>
              </a:solidFill>
              <a:effectLst/>
              <a:latin typeface="medium-content-serif-font"/>
            </a:endParaRPr>
          </a:p>
          <a:p>
            <a:pPr marL="342900" indent="-342900" algn="just">
              <a:buFont typeface="Arial" panose="020B0604020202020204" pitchFamily="34" charset="0"/>
              <a:buChar char="•"/>
            </a:pPr>
            <a:r>
              <a:rPr lang="en-US" sz="2800" dirty="0">
                <a:solidFill>
                  <a:srgbClr val="292929"/>
                </a:solidFill>
                <a:latin typeface="medium-content-serif-font"/>
              </a:rPr>
              <a:t>D</a:t>
            </a:r>
            <a:r>
              <a:rPr lang="en-US" sz="2800" b="0" i="0" dirty="0">
                <a:solidFill>
                  <a:srgbClr val="292929"/>
                </a:solidFill>
                <a:effectLst/>
                <a:latin typeface="medium-content-serif-font"/>
              </a:rPr>
              <a:t>ata goes into a hash function, the function runs, and a string of letters and numbers is produced, that string is called a hash. </a:t>
            </a:r>
          </a:p>
          <a:p>
            <a:pPr algn="just"/>
            <a:endParaRPr lang="en-US" sz="2800" dirty="0">
              <a:solidFill>
                <a:srgbClr val="292929"/>
              </a:solidFill>
              <a:latin typeface="medium-content-serif-font"/>
            </a:endParaRPr>
          </a:p>
          <a:p>
            <a:pPr marL="342900" indent="-342900" algn="just">
              <a:buFont typeface="Arial" panose="020B0604020202020204" pitchFamily="34" charset="0"/>
              <a:buChar char="•"/>
            </a:pPr>
            <a:r>
              <a:rPr lang="en-US" sz="2800" b="0" i="0" dirty="0">
                <a:solidFill>
                  <a:srgbClr val="292929"/>
                </a:solidFill>
                <a:effectLst/>
                <a:latin typeface="medium-content-serif-font"/>
              </a:rPr>
              <a:t>In the Bitcoin blockchain hashes are 256 bits, or 64 characters.</a:t>
            </a:r>
          </a:p>
          <a:p>
            <a:pPr algn="just"/>
            <a:endParaRPr lang="en-US" sz="2800" dirty="0">
              <a:solidFill>
                <a:srgbClr val="292929"/>
              </a:solidFill>
              <a:latin typeface="medium-content-serif-font"/>
            </a:endParaRPr>
          </a:p>
          <a:p>
            <a:pPr marL="342900" indent="-342900" algn="just">
              <a:buFont typeface="Arial" panose="020B0604020202020204" pitchFamily="34" charset="0"/>
              <a:buChar char="•"/>
            </a:pPr>
            <a:r>
              <a:rPr lang="en-US" sz="2800" dirty="0">
                <a:solidFill>
                  <a:srgbClr val="292929"/>
                </a:solidFill>
                <a:latin typeface="medium-content-serif-font"/>
              </a:rPr>
              <a:t>Input</a:t>
            </a:r>
            <a:r>
              <a:rPr lang="en-US" sz="2800" b="0" i="0" dirty="0">
                <a:solidFill>
                  <a:srgbClr val="292929"/>
                </a:solidFill>
                <a:effectLst/>
                <a:latin typeface="medium-content-serif-font"/>
              </a:rPr>
              <a:t> can be extremely short or almost infinitely long and you will still get a unique output string of uniform length.</a:t>
            </a:r>
            <a:endParaRPr lang="en-US" sz="2800" dirty="0"/>
          </a:p>
        </p:txBody>
      </p:sp>
    </p:spTree>
    <p:extLst>
      <p:ext uri="{BB962C8B-B14F-4D97-AF65-F5344CB8AC3E}">
        <p14:creationId xmlns:p14="http://schemas.microsoft.com/office/powerpoint/2010/main" val="35623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Hash</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pic>
        <p:nvPicPr>
          <p:cNvPr id="4" name="Picture 3">
            <a:extLst>
              <a:ext uri="{FF2B5EF4-FFF2-40B4-BE49-F238E27FC236}">
                <a16:creationId xmlns:a16="http://schemas.microsoft.com/office/drawing/2014/main" id="{A6FEEA80-49DD-40B0-A33C-C608E5064F2E}"/>
              </a:ext>
            </a:extLst>
          </p:cNvPr>
          <p:cNvPicPr>
            <a:picLocks noChangeAspect="1"/>
          </p:cNvPicPr>
          <p:nvPr/>
        </p:nvPicPr>
        <p:blipFill>
          <a:blip r:embed="rId4"/>
          <a:stretch>
            <a:fillRect/>
          </a:stretch>
        </p:blipFill>
        <p:spPr>
          <a:xfrm>
            <a:off x="0" y="1513220"/>
            <a:ext cx="8291744" cy="5344779"/>
          </a:xfrm>
          <a:prstGeom prst="rect">
            <a:avLst/>
          </a:prstGeom>
        </p:spPr>
      </p:pic>
    </p:spTree>
    <p:extLst>
      <p:ext uri="{BB962C8B-B14F-4D97-AF65-F5344CB8AC3E}">
        <p14:creationId xmlns:p14="http://schemas.microsoft.com/office/powerpoint/2010/main" val="363506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Hash Function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71AA30A7-CA1D-48F8-8626-AE306BF5CBE3}"/>
              </a:ext>
            </a:extLst>
          </p:cNvPr>
          <p:cNvPicPr>
            <a:picLocks noChangeAspect="1"/>
          </p:cNvPicPr>
          <p:nvPr/>
        </p:nvPicPr>
        <p:blipFill>
          <a:blip r:embed="rId4"/>
          <a:stretch>
            <a:fillRect/>
          </a:stretch>
        </p:blipFill>
        <p:spPr>
          <a:xfrm>
            <a:off x="115418" y="1466382"/>
            <a:ext cx="9802305" cy="5255011"/>
          </a:xfrm>
          <a:prstGeom prst="rect">
            <a:avLst/>
          </a:prstGeom>
        </p:spPr>
      </p:pic>
    </p:spTree>
    <p:extLst>
      <p:ext uri="{BB962C8B-B14F-4D97-AF65-F5344CB8AC3E}">
        <p14:creationId xmlns:p14="http://schemas.microsoft.com/office/powerpoint/2010/main" val="283895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Example - 1</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9" y="1329777"/>
            <a:ext cx="9489933" cy="5139869"/>
          </a:xfrm>
          <a:prstGeom prst="rect">
            <a:avLst/>
          </a:prstGeom>
        </p:spPr>
        <p:txBody>
          <a:bodyPr wrap="square">
            <a:spAutoFit/>
          </a:bodyPr>
          <a:lstStyle/>
          <a:p>
            <a:pPr algn="l"/>
            <a:r>
              <a:rPr lang="en-US" sz="2800" b="0" i="0" dirty="0">
                <a:solidFill>
                  <a:srgbClr val="292929"/>
                </a:solidFill>
                <a:effectLst/>
                <a:latin typeface="medium-content-serif-font"/>
              </a:rPr>
              <a:t>The hash of:</a:t>
            </a:r>
          </a:p>
          <a:p>
            <a:pPr algn="just"/>
            <a:r>
              <a:rPr lang="en-US" sz="2400" b="0" i="0" dirty="0">
                <a:solidFill>
                  <a:schemeClr val="accent1"/>
                </a:solidFill>
                <a:effectLst/>
                <a:latin typeface="medium-content-serif-font"/>
              </a:rP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 — in short, the period was so far like the present period, that some of its noisiest authorities insisted on its being received, for good or for evil, in the superlative degree of comparison only.” is:</a:t>
            </a:r>
          </a:p>
          <a:p>
            <a:pPr algn="l"/>
            <a:endParaRPr lang="en-US" sz="2800" b="0" i="0" dirty="0">
              <a:solidFill>
                <a:srgbClr val="292929"/>
              </a:solidFill>
              <a:effectLst/>
              <a:latin typeface="medium-content-serif-font"/>
            </a:endParaRPr>
          </a:p>
          <a:p>
            <a:pPr algn="l"/>
            <a:r>
              <a:rPr lang="en-US" sz="2800" b="0" i="0" dirty="0">
                <a:solidFill>
                  <a:srgbClr val="FF0000"/>
                </a:solidFill>
                <a:effectLst/>
                <a:latin typeface="medium-content-serif-font"/>
              </a:rPr>
              <a:t>df0a199c7fef0a53d9a4144bc9122441b94510c13faf424ca26b65aa5035048f</a:t>
            </a:r>
          </a:p>
        </p:txBody>
      </p:sp>
    </p:spTree>
    <p:extLst>
      <p:ext uri="{BB962C8B-B14F-4D97-AF65-F5344CB8AC3E}">
        <p14:creationId xmlns:p14="http://schemas.microsoft.com/office/powerpoint/2010/main" val="259693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Example - 2</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340217" y="1868853"/>
            <a:ext cx="8379947" cy="2246769"/>
          </a:xfrm>
          <a:prstGeom prst="rect">
            <a:avLst/>
          </a:prstGeom>
        </p:spPr>
        <p:txBody>
          <a:bodyPr wrap="square">
            <a:spAutoFit/>
          </a:bodyPr>
          <a:lstStyle/>
          <a:p>
            <a:r>
              <a:rPr lang="en-US" sz="2800" dirty="0">
                <a:solidFill>
                  <a:srgbClr val="292929"/>
                </a:solidFill>
                <a:latin typeface="medium-content-serif-font"/>
              </a:rPr>
              <a:t>The hash of </a:t>
            </a:r>
          </a:p>
          <a:p>
            <a:r>
              <a:rPr lang="en-US" sz="2800" dirty="0">
                <a:solidFill>
                  <a:srgbClr val="292929"/>
                </a:solidFill>
                <a:latin typeface="medium-content-serif-font"/>
              </a:rPr>
              <a:t>“</a:t>
            </a:r>
            <a:r>
              <a:rPr lang="en-US" sz="2800" dirty="0">
                <a:solidFill>
                  <a:schemeClr val="accent1"/>
                </a:solidFill>
                <a:latin typeface="medium-content-serif-font"/>
              </a:rPr>
              <a:t>Dog</a:t>
            </a:r>
            <a:r>
              <a:rPr lang="en-US" sz="2800" dirty="0">
                <a:solidFill>
                  <a:srgbClr val="292929"/>
                </a:solidFill>
                <a:latin typeface="medium-content-serif-font"/>
              </a:rPr>
              <a:t>” is:</a:t>
            </a:r>
          </a:p>
          <a:p>
            <a:endParaRPr lang="en-US" sz="2800" dirty="0">
              <a:solidFill>
                <a:srgbClr val="292929"/>
              </a:solidFill>
              <a:latin typeface="medium-content-serif-font"/>
            </a:endParaRPr>
          </a:p>
          <a:p>
            <a:r>
              <a:rPr lang="en-US" sz="2800" dirty="0">
                <a:solidFill>
                  <a:srgbClr val="FF0000"/>
                </a:solidFill>
                <a:latin typeface="medium-content-serif-font"/>
              </a:rPr>
              <a:t>cd6357efdd966de8c0cb2f876cc89ec74ce35f0968e11743987084bd42fb8944</a:t>
            </a:r>
            <a:endParaRPr lang="en-US" sz="2800" b="0" i="0" dirty="0">
              <a:solidFill>
                <a:srgbClr val="FF0000"/>
              </a:solidFill>
              <a:effectLst/>
              <a:latin typeface="medium-content-serif-font"/>
            </a:endParaRPr>
          </a:p>
        </p:txBody>
      </p:sp>
    </p:spTree>
    <p:extLst>
      <p:ext uri="{BB962C8B-B14F-4D97-AF65-F5344CB8AC3E}">
        <p14:creationId xmlns:p14="http://schemas.microsoft.com/office/powerpoint/2010/main" val="397830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TotalTime>
  <Words>649</Words>
  <Application>Microsoft Office PowerPoint</Application>
  <PresentationFormat>Widescreen</PresentationFormat>
  <Paragraphs>104</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.Hiragino Kaku Gothic Interface W3</vt:lpstr>
      <vt:lpstr>Arial</vt:lpstr>
      <vt:lpstr>Calibri</vt:lpstr>
      <vt:lpstr>Calibri </vt:lpstr>
      <vt:lpstr>Calibri Light</vt:lpstr>
      <vt:lpstr>medium-content-serif-font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62</cp:revision>
  <dcterms:created xsi:type="dcterms:W3CDTF">2020-06-03T14:19:11Z</dcterms:created>
  <dcterms:modified xsi:type="dcterms:W3CDTF">2020-08-04T09:38:08Z</dcterms:modified>
</cp:coreProperties>
</file>