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7" r:id="rId2"/>
    <p:sldId id="358" r:id="rId3"/>
    <p:sldId id="1174" r:id="rId4"/>
    <p:sldId id="1185" r:id="rId5"/>
    <p:sldId id="1188" r:id="rId6"/>
    <p:sldId id="1191" r:id="rId7"/>
    <p:sldId id="1192" r:id="rId8"/>
    <p:sldId id="1196" r:id="rId9"/>
    <p:sldId id="1195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ieeexplore.ieee.org/document/891756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760885" TargetMode="External"/><Relationship Id="rId5" Type="http://schemas.openxmlformats.org/officeDocument/2006/relationships/hyperlink" Target="https://ieeexplore.ieee.org/document/8847331" TargetMode="External"/><Relationship Id="rId4" Type="http://schemas.openxmlformats.org/officeDocument/2006/relationships/hyperlink" Target="https://ieeexplore.ieee.org/document/84319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166327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256973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296733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233826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Hash Functions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4BCD0-1735-4FBD-BF8C-ED67216C0D5C}"/>
              </a:ext>
            </a:extLst>
          </p:cNvPr>
          <p:cNvSpPr/>
          <p:nvPr/>
        </p:nvSpPr>
        <p:spPr>
          <a:xfrm>
            <a:off x="72046" y="2474893"/>
            <a:ext cx="8139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medium-content-serif-font"/>
              </a:rPr>
              <a:t>Learn about the hash code generation and how it can be used in blockchain.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66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Hash Function – Properties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6449BC2-224A-4408-A416-14AA1C900057}"/>
              </a:ext>
            </a:extLst>
          </p:cNvPr>
          <p:cNvSpPr txBox="1">
            <a:spLocks/>
          </p:cNvSpPr>
          <p:nvPr/>
        </p:nvSpPr>
        <p:spPr>
          <a:xfrm>
            <a:off x="359565" y="1500408"/>
            <a:ext cx="8998910" cy="4487029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58775" indent="-3587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3A3A3A"/>
              </a:buClr>
              <a:buFont typeface=".Hiragino Kaku Gothic Interface W3"/>
              <a:buChar char="☞"/>
              <a:tabLst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669925" indent="-327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2pPr>
            <a:lvl3pPr marL="1022350" indent="-3365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A3A3A"/>
              </a:buClr>
              <a:buSzPct val="80000"/>
              <a:buFont typeface="Zapf Dingbats"/>
              <a:buChar char="✑"/>
              <a:tabLst/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3pPr>
            <a:lvl4pPr marL="1290638" indent="-261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550988" algn="l"/>
              </a:tabLst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Deterministic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Pre-Image Resistance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Collision Resistant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Small Changes In The Input Changes the Hash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Puzzle Friendly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Quick Computation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829C0A9-D25E-450B-AC74-68AADE3E19FD}"/>
              </a:ext>
            </a:extLst>
          </p:cNvPr>
          <p:cNvSpPr txBox="1">
            <a:spLocks/>
          </p:cNvSpPr>
          <p:nvPr/>
        </p:nvSpPr>
        <p:spPr>
          <a:xfrm>
            <a:off x="306805" y="4558895"/>
            <a:ext cx="8668750" cy="113536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58775" indent="-3587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3A3A3A"/>
              </a:buClr>
              <a:buFont typeface=".Hiragino Kaku Gothic Interface W3"/>
              <a:buChar char="☞"/>
              <a:tabLst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669925" indent="-327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2pPr>
            <a:lvl3pPr marL="1022350" indent="-3365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A3A3A"/>
              </a:buClr>
              <a:buSzPct val="80000"/>
              <a:buFont typeface="Zapf Dingbats"/>
              <a:buChar char="✑"/>
              <a:tabLst/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3pPr>
            <a:lvl4pPr marL="1290638" indent="-261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550988" algn="l"/>
              </a:tabLst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541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Blockchain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829C0A9-D25E-450B-AC74-68AADE3E19FD}"/>
              </a:ext>
            </a:extLst>
          </p:cNvPr>
          <p:cNvSpPr txBox="1">
            <a:spLocks/>
          </p:cNvSpPr>
          <p:nvPr/>
        </p:nvSpPr>
        <p:spPr>
          <a:xfrm>
            <a:off x="306805" y="4558895"/>
            <a:ext cx="8668750" cy="113536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58775" indent="-3587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3A3A3A"/>
              </a:buClr>
              <a:buFont typeface=".Hiragino Kaku Gothic Interface W3"/>
              <a:buChar char="☞"/>
              <a:tabLst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669925" indent="-327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2pPr>
            <a:lvl3pPr marL="1022350" indent="-3365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A3A3A"/>
              </a:buClr>
              <a:buSzPct val="80000"/>
              <a:buFont typeface="Zapf Dingbats"/>
              <a:buChar char="✑"/>
              <a:tabLst/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3pPr>
            <a:lvl4pPr marL="1290638" indent="-261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550988" algn="l"/>
              </a:tabLst>
              <a:defRPr sz="20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/>
          </a:p>
        </p:txBody>
      </p:sp>
      <p:pic>
        <p:nvPicPr>
          <p:cNvPr id="2050" name="Picture 2" descr="What Is Hashing? Under The Hood Of Blockchain">
            <a:extLst>
              <a:ext uri="{FF2B5EF4-FFF2-40B4-BE49-F238E27FC236}">
                <a16:creationId xmlns:a16="http://schemas.microsoft.com/office/drawing/2014/main" id="{BAF98618-9495-4FCF-9441-4A36D8DA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81298"/>
            <a:ext cx="8263169" cy="502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0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Data structures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7D561-3C35-490A-BB5E-364509E76BB4}"/>
              </a:ext>
            </a:extLst>
          </p:cNvPr>
          <p:cNvSpPr txBox="1"/>
          <p:nvPr/>
        </p:nvSpPr>
        <p:spPr>
          <a:xfrm>
            <a:off x="675432" y="2155188"/>
            <a:ext cx="61053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24D58"/>
                </a:solidFill>
                <a:effectLst/>
              </a:rPr>
              <a:t>Pointers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424D58"/>
              </a:solidFill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24D58"/>
                </a:solidFill>
                <a:effectLst/>
              </a:rPr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27871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Block Header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39FEB-34E5-4FCA-A2CB-BFD2458319B0}"/>
              </a:ext>
            </a:extLst>
          </p:cNvPr>
          <p:cNvSpPr txBox="1"/>
          <p:nvPr/>
        </p:nvSpPr>
        <p:spPr>
          <a:xfrm>
            <a:off x="281178" y="1695913"/>
            <a:ext cx="6766736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effectLst/>
                <a:latin typeface="Calibri "/>
              </a:rPr>
              <a:t>A block header contains:</a:t>
            </a:r>
            <a:endParaRPr lang="en-US" sz="2800" b="0" i="0" dirty="0">
              <a:effectLst/>
              <a:latin typeface="Calibri "/>
            </a:endParaRPr>
          </a:p>
          <a:p>
            <a:pPr lvl="2" indent="-2254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 "/>
              </a:rPr>
              <a:t>Version: The block version number</a:t>
            </a:r>
          </a:p>
          <a:p>
            <a:pPr lvl="2" indent="-2254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 "/>
              </a:rPr>
              <a:t>Time: the current timestamp</a:t>
            </a:r>
          </a:p>
          <a:p>
            <a:pPr lvl="2" indent="-2254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 "/>
              </a:rPr>
              <a:t>The current difficulty target</a:t>
            </a:r>
          </a:p>
          <a:p>
            <a:pPr lvl="2" indent="-2254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 "/>
              </a:rPr>
              <a:t>Hash of the previous block</a:t>
            </a:r>
          </a:p>
          <a:p>
            <a:pPr lvl="2" indent="-2254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 "/>
              </a:rPr>
              <a:t>Nonce</a:t>
            </a:r>
          </a:p>
          <a:p>
            <a:pPr lvl="2" indent="-2254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 "/>
              </a:rPr>
              <a:t>Hash of the Merkle Root</a:t>
            </a:r>
          </a:p>
        </p:txBody>
      </p:sp>
    </p:spTree>
    <p:extLst>
      <p:ext uri="{BB962C8B-B14F-4D97-AF65-F5344CB8AC3E}">
        <p14:creationId xmlns:p14="http://schemas.microsoft.com/office/powerpoint/2010/main" val="3984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Merkle Tree – Organization of Hash Pointers in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56D9D-ED36-45D7-828A-0C79E4430631}"/>
              </a:ext>
            </a:extLst>
          </p:cNvPr>
          <p:cNvSpPr/>
          <p:nvPr/>
        </p:nvSpPr>
        <p:spPr>
          <a:xfrm>
            <a:off x="4403178" y="1988251"/>
            <a:ext cx="2748436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Root Hash</a:t>
            </a:r>
          </a:p>
          <a:p>
            <a:pPr algn="ctr"/>
            <a:r>
              <a:rPr lang="en-US" sz="2133" b="1" dirty="0" err="1"/>
              <a:t>H</a:t>
            </a:r>
            <a:r>
              <a:rPr lang="en-US" sz="2133" b="1" baseline="-25000" dirty="0" err="1"/>
              <a:t>root</a:t>
            </a:r>
            <a:r>
              <a:rPr lang="en-US" sz="2133" b="1" dirty="0"/>
              <a:t>=Hash(H</a:t>
            </a:r>
            <a:r>
              <a:rPr lang="en-US" sz="2133" b="1" baseline="-25000" dirty="0"/>
              <a:t>0</a:t>
            </a:r>
            <a:r>
              <a:rPr lang="en-US" sz="2133" b="1" dirty="0"/>
              <a:t>+H</a:t>
            </a:r>
            <a:r>
              <a:rPr lang="en-US" sz="2133" b="1" baseline="-25000" dirty="0"/>
              <a:t>1</a:t>
            </a:r>
            <a:r>
              <a:rPr lang="en-US" sz="2133" b="1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00968-AF18-4933-BEB4-0636E7F37B66}"/>
              </a:ext>
            </a:extLst>
          </p:cNvPr>
          <p:cNvSpPr/>
          <p:nvPr/>
        </p:nvSpPr>
        <p:spPr>
          <a:xfrm>
            <a:off x="2724880" y="3471339"/>
            <a:ext cx="2305317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L</a:t>
            </a:r>
            <a:r>
              <a:rPr lang="en-US" sz="2133" b="1" baseline="-25000" dirty="0"/>
              <a:t>1</a:t>
            </a:r>
            <a:r>
              <a:rPr lang="en-US" sz="2133" b="1" dirty="0"/>
              <a:t> Hash</a:t>
            </a:r>
          </a:p>
          <a:p>
            <a:pPr algn="ctr"/>
            <a:r>
              <a:rPr lang="en-US" sz="2133" b="1" dirty="0"/>
              <a:t>H</a:t>
            </a:r>
            <a:r>
              <a:rPr lang="en-US" sz="2133" b="1" baseline="-25000" dirty="0"/>
              <a:t>0</a:t>
            </a:r>
            <a:r>
              <a:rPr lang="en-US" sz="2133" b="1" dirty="0"/>
              <a:t>= Hash(H</a:t>
            </a:r>
            <a:r>
              <a:rPr lang="en-US" sz="2133" b="1" baseline="-25000" dirty="0"/>
              <a:t>00</a:t>
            </a:r>
            <a:r>
              <a:rPr lang="en-US" sz="2133" b="1" dirty="0"/>
              <a:t>+H</a:t>
            </a:r>
            <a:r>
              <a:rPr lang="en-US" sz="2133" b="1" baseline="-25000" dirty="0"/>
              <a:t>01</a:t>
            </a:r>
            <a:r>
              <a:rPr lang="en-US" sz="2133" b="1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F031C-1537-4D8E-963A-E9D58F3DF833}"/>
              </a:ext>
            </a:extLst>
          </p:cNvPr>
          <p:cNvSpPr/>
          <p:nvPr/>
        </p:nvSpPr>
        <p:spPr>
          <a:xfrm>
            <a:off x="6546938" y="3390264"/>
            <a:ext cx="2636677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L</a:t>
            </a:r>
            <a:r>
              <a:rPr lang="en-US" sz="2133" b="1" baseline="-25000" dirty="0"/>
              <a:t>1</a:t>
            </a:r>
            <a:r>
              <a:rPr lang="en-US" sz="2133" b="1" dirty="0"/>
              <a:t> Hash</a:t>
            </a:r>
          </a:p>
          <a:p>
            <a:pPr algn="ctr"/>
            <a:r>
              <a:rPr lang="en-US" sz="2133" b="1" dirty="0"/>
              <a:t>H</a:t>
            </a:r>
            <a:r>
              <a:rPr lang="en-US" sz="2133" b="1" baseline="-25000" dirty="0"/>
              <a:t>1</a:t>
            </a:r>
            <a:r>
              <a:rPr lang="en-US" sz="2133" b="1" dirty="0"/>
              <a:t>=Hash(H</a:t>
            </a:r>
            <a:r>
              <a:rPr lang="en-US" sz="2133" b="1" baseline="-25000" dirty="0"/>
              <a:t>10</a:t>
            </a:r>
            <a:r>
              <a:rPr lang="en-US" sz="2133" b="1" dirty="0"/>
              <a:t>+H</a:t>
            </a:r>
            <a:r>
              <a:rPr lang="en-US" sz="2133" b="1" baseline="-25000" dirty="0"/>
              <a:t>11</a:t>
            </a:r>
            <a:r>
              <a:rPr lang="en-US" sz="2133" b="1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2D04EA-CC4E-4753-8BE8-AE0E65840623}"/>
              </a:ext>
            </a:extLst>
          </p:cNvPr>
          <p:cNvSpPr/>
          <p:nvPr/>
        </p:nvSpPr>
        <p:spPr>
          <a:xfrm>
            <a:off x="2020815" y="4957896"/>
            <a:ext cx="1727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L</a:t>
            </a:r>
            <a:r>
              <a:rPr lang="en-US" sz="2133" b="1" baseline="-25000" dirty="0"/>
              <a:t>2</a:t>
            </a:r>
            <a:r>
              <a:rPr lang="en-US" sz="2133" b="1" dirty="0"/>
              <a:t> Hash</a:t>
            </a:r>
          </a:p>
          <a:p>
            <a:pPr algn="ctr"/>
            <a:r>
              <a:rPr lang="en-US" sz="2133" b="1" dirty="0"/>
              <a:t>H</a:t>
            </a:r>
            <a:r>
              <a:rPr lang="en-US" sz="2133" b="1" baseline="-25000" dirty="0"/>
              <a:t>00</a:t>
            </a:r>
            <a:r>
              <a:rPr lang="en-US" sz="2133" b="1" dirty="0"/>
              <a:t>=Hash(T</a:t>
            </a:r>
            <a:r>
              <a:rPr lang="en-US" sz="2133" b="1" baseline="-25000" dirty="0"/>
              <a:t>1</a:t>
            </a:r>
            <a:r>
              <a:rPr lang="en-US" sz="2133" b="1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7D5BC-F705-4599-85FE-2A4661598228}"/>
              </a:ext>
            </a:extLst>
          </p:cNvPr>
          <p:cNvSpPr/>
          <p:nvPr/>
        </p:nvSpPr>
        <p:spPr>
          <a:xfrm>
            <a:off x="4009271" y="4916347"/>
            <a:ext cx="1727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L</a:t>
            </a:r>
            <a:r>
              <a:rPr lang="en-US" sz="2133" b="1" baseline="-25000" dirty="0"/>
              <a:t>2</a:t>
            </a:r>
            <a:r>
              <a:rPr lang="en-US" sz="2133" b="1" dirty="0"/>
              <a:t> Hash</a:t>
            </a:r>
          </a:p>
          <a:p>
            <a:pPr algn="ctr"/>
            <a:r>
              <a:rPr lang="en-US" sz="2133" b="1" dirty="0"/>
              <a:t>H</a:t>
            </a:r>
            <a:r>
              <a:rPr lang="en-US" sz="2133" b="1" baseline="-25000" dirty="0"/>
              <a:t>01</a:t>
            </a:r>
            <a:r>
              <a:rPr lang="en-US" sz="2133" b="1" dirty="0"/>
              <a:t>=Hash(T</a:t>
            </a:r>
            <a:r>
              <a:rPr lang="en-US" sz="2133" b="1" baseline="-25000" dirty="0"/>
              <a:t>2</a:t>
            </a:r>
            <a:r>
              <a:rPr lang="en-US" sz="2133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87BB80-E3A6-4DBD-99DE-D6DB45F5BC55}"/>
              </a:ext>
            </a:extLst>
          </p:cNvPr>
          <p:cNvSpPr/>
          <p:nvPr/>
        </p:nvSpPr>
        <p:spPr>
          <a:xfrm>
            <a:off x="6060967" y="4893619"/>
            <a:ext cx="1727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L</a:t>
            </a:r>
            <a:r>
              <a:rPr lang="en-US" sz="2133" b="1" baseline="-25000" dirty="0"/>
              <a:t>2</a:t>
            </a:r>
            <a:r>
              <a:rPr lang="en-US" sz="2133" b="1" dirty="0"/>
              <a:t> Hash</a:t>
            </a:r>
          </a:p>
          <a:p>
            <a:pPr algn="ctr"/>
            <a:r>
              <a:rPr lang="en-US" sz="2133" b="1" dirty="0"/>
              <a:t>H</a:t>
            </a:r>
            <a:r>
              <a:rPr lang="en-US" sz="2133" b="1" baseline="-25000" dirty="0"/>
              <a:t>10</a:t>
            </a:r>
            <a:r>
              <a:rPr lang="en-US" sz="2133" b="1" dirty="0"/>
              <a:t>=Hash(T</a:t>
            </a:r>
            <a:r>
              <a:rPr lang="en-US" sz="2133" b="1" baseline="-25000" dirty="0"/>
              <a:t>3</a:t>
            </a:r>
            <a:r>
              <a:rPr lang="en-US" sz="2133" b="1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40EC-A886-47F7-965F-D3C735FD52D3}"/>
              </a:ext>
            </a:extLst>
          </p:cNvPr>
          <p:cNvSpPr/>
          <p:nvPr/>
        </p:nvSpPr>
        <p:spPr>
          <a:xfrm>
            <a:off x="8052535" y="4855779"/>
            <a:ext cx="1727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L</a:t>
            </a:r>
            <a:r>
              <a:rPr lang="en-US" sz="2133" b="1" baseline="-25000" dirty="0"/>
              <a:t>2</a:t>
            </a:r>
            <a:r>
              <a:rPr lang="en-US" sz="2133" b="1" dirty="0"/>
              <a:t> Hash</a:t>
            </a:r>
          </a:p>
          <a:p>
            <a:pPr algn="ctr"/>
            <a:r>
              <a:rPr lang="en-US" sz="2133" b="1" dirty="0"/>
              <a:t>H</a:t>
            </a:r>
            <a:r>
              <a:rPr lang="en-US" sz="2133" b="1" baseline="-25000" dirty="0"/>
              <a:t>11</a:t>
            </a:r>
            <a:r>
              <a:rPr lang="en-US" sz="2133" b="1" dirty="0"/>
              <a:t>=Hash(T</a:t>
            </a:r>
            <a:r>
              <a:rPr lang="en-US" sz="2133" b="1" baseline="-25000" dirty="0"/>
              <a:t>4</a:t>
            </a:r>
            <a:r>
              <a:rPr lang="en-US" sz="2133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1B249-EC85-4936-AD4D-5645C6AC7888}"/>
              </a:ext>
            </a:extLst>
          </p:cNvPr>
          <p:cNvSpPr txBox="1"/>
          <p:nvPr/>
        </p:nvSpPr>
        <p:spPr>
          <a:xfrm>
            <a:off x="1959054" y="599730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  <a:r>
              <a:rPr lang="en-US" sz="32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54816-46DE-4792-AB75-D26B11D8548E}"/>
              </a:ext>
            </a:extLst>
          </p:cNvPr>
          <p:cNvSpPr txBox="1"/>
          <p:nvPr/>
        </p:nvSpPr>
        <p:spPr>
          <a:xfrm>
            <a:off x="3981414" y="5941034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  <a:r>
              <a:rPr lang="en-US" sz="32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9A5C7-F130-4E76-81DC-C828235ACA84}"/>
              </a:ext>
            </a:extLst>
          </p:cNvPr>
          <p:cNvSpPr txBox="1"/>
          <p:nvPr/>
        </p:nvSpPr>
        <p:spPr>
          <a:xfrm>
            <a:off x="6044314" y="5941034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  <a:r>
              <a:rPr lang="en-US" sz="3200" b="1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ED140-E698-4ADB-A980-156C3A893E53}"/>
              </a:ext>
            </a:extLst>
          </p:cNvPr>
          <p:cNvSpPr txBox="1"/>
          <p:nvPr/>
        </p:nvSpPr>
        <p:spPr>
          <a:xfrm>
            <a:off x="8161318" y="5941034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  <a:r>
              <a:rPr lang="en-US" sz="3200" b="1" baseline="-25000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59D356-F1D0-476B-8D8A-C38255AFDC7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877539" y="2919099"/>
            <a:ext cx="1152659" cy="55224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2A08F1-299D-4BA4-8A4B-F6CBD20A245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45215" y="2902652"/>
            <a:ext cx="1120061" cy="48761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48B18D-1EE0-47C8-8553-6B1CD3E8B94F}"/>
              </a:ext>
            </a:extLst>
          </p:cNvPr>
          <p:cNvCxnSpPr>
            <a:stCxn id="15" idx="0"/>
          </p:cNvCxnSpPr>
          <p:nvPr/>
        </p:nvCxnSpPr>
        <p:spPr>
          <a:xfrm flipV="1">
            <a:off x="2884417" y="4405576"/>
            <a:ext cx="434745" cy="55232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D7990B-8EE0-4DE9-98ED-6C3996FE3805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4403179" y="4384803"/>
            <a:ext cx="469692" cy="5315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2C9885-DE27-4D5B-9050-E81300CF224A}"/>
              </a:ext>
            </a:extLst>
          </p:cNvPr>
          <p:cNvCxnSpPr>
            <a:stCxn id="17" idx="0"/>
          </p:cNvCxnSpPr>
          <p:nvPr/>
        </p:nvCxnSpPr>
        <p:spPr>
          <a:xfrm flipV="1">
            <a:off x="6924570" y="4304665"/>
            <a:ext cx="632055" cy="5889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F7F28-148E-493B-B8EC-CCA30664187C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8303949" y="4285746"/>
            <a:ext cx="612188" cy="57003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5E7BDBB-B02C-4677-81A4-FAF99A6F39D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5367" y="5878516"/>
            <a:ext cx="990600" cy="990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D2A80B-9B03-4B8A-912F-A3309EADAC5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687" y="5901671"/>
            <a:ext cx="990600" cy="990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8F8973-6EA0-42EE-9774-41EA8CE1E4D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344" y="5872296"/>
            <a:ext cx="990600" cy="990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FDFC0F-A5B6-4071-AEB4-7574D9C05DE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0260" y="5901671"/>
            <a:ext cx="990600" cy="990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48D06BF-E361-44B2-B120-F91727F15790}"/>
              </a:ext>
            </a:extLst>
          </p:cNvPr>
          <p:cNvSpPr txBox="1"/>
          <p:nvPr/>
        </p:nvSpPr>
        <p:spPr>
          <a:xfrm>
            <a:off x="7879827" y="2199232"/>
            <a:ext cx="177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Merkle</a:t>
            </a:r>
            <a:r>
              <a:rPr lang="en-US" sz="2400" b="1" dirty="0"/>
              <a:t> Root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CB3F3F-C408-43DA-AA60-22E9F3F69BE2}"/>
              </a:ext>
            </a:extLst>
          </p:cNvPr>
          <p:cNvCxnSpPr>
            <a:stCxn id="34" idx="1"/>
            <a:endCxn id="11" idx="3"/>
          </p:cNvCxnSpPr>
          <p:nvPr/>
        </p:nvCxnSpPr>
        <p:spPr>
          <a:xfrm flipH="1">
            <a:off x="7151614" y="2430065"/>
            <a:ext cx="728213" cy="153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4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39FEB-34E5-4FCA-A2CB-BFD2458319B0}"/>
              </a:ext>
            </a:extLst>
          </p:cNvPr>
          <p:cNvSpPr txBox="1"/>
          <p:nvPr/>
        </p:nvSpPr>
        <p:spPr>
          <a:xfrm>
            <a:off x="281178" y="1695913"/>
            <a:ext cx="809046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https://ieeexplore.ieee.org/document/8431963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https://ieeexplore.ieee.org/document/8847331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https://ieeexplore.ieee.org/document/8760885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https://ieeexplore.ieee.org/document/8917564</a:t>
            </a:r>
            <a:endParaRPr lang="en-US" sz="2400" b="0" i="0" dirty="0">
              <a:effectLst/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2574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256</Words>
  <Application>Microsoft Office PowerPoint</Application>
  <PresentationFormat>Widescreen</PresentationFormat>
  <Paragraphs>73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.Hiragino Kaku Gothic Interface W3</vt:lpstr>
      <vt:lpstr>Arial</vt:lpstr>
      <vt:lpstr>Calibri</vt:lpstr>
      <vt:lpstr>Calibri </vt:lpstr>
      <vt:lpstr>Calibri Light</vt:lpstr>
      <vt:lpstr>medium-content-serif-font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61</cp:revision>
  <dcterms:created xsi:type="dcterms:W3CDTF">2020-06-03T14:19:11Z</dcterms:created>
  <dcterms:modified xsi:type="dcterms:W3CDTF">2020-08-04T09:39:12Z</dcterms:modified>
</cp:coreProperties>
</file>