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1185" r:id="rId2"/>
    <p:sldId id="358" r:id="rId3"/>
    <p:sldId id="1182" r:id="rId4"/>
    <p:sldId id="1189" r:id="rId5"/>
    <p:sldId id="1186" r:id="rId6"/>
    <p:sldId id="1187" r:id="rId7"/>
    <p:sldId id="1190" r:id="rId8"/>
    <p:sldId id="1188" r:id="rId9"/>
    <p:sldId id="1191" r:id="rId10"/>
    <p:sldId id="34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90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3BFC1-CB42-476F-A2F7-819840C71367}" type="datetimeFigureOut">
              <a:rPr lang="en-US" smtClean="0"/>
              <a:t>04-Aug-20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BB1B1-1637-4064-8921-AC725E4B0D4E}" type="slidenum">
              <a:rPr lang="en-US" smtClean="0"/>
              <a:t>‹#›</a:t>
            </a:fld>
            <a:endParaRPr lang="en-US"/>
          </a:p>
        </p:txBody>
      </p:sp>
    </p:spTree>
    <p:extLst>
      <p:ext uri="{BB962C8B-B14F-4D97-AF65-F5344CB8AC3E}">
        <p14:creationId xmlns:p14="http://schemas.microsoft.com/office/powerpoint/2010/main" val="715784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a:p>
            <a:pPr algn="just"/>
            <a:endParaRPr lang="en-IN" dirty="0"/>
          </a:p>
          <a:p>
            <a:pPr lvl="0" algn="just">
              <a:buFont typeface="Wingdings" pitchFamily="2" charset="2"/>
              <a:buChar char="Ø"/>
            </a:pPr>
            <a:r>
              <a:rPr lang="en-US" dirty="0"/>
              <a:t>For example, if they have some apples, and the other party has some fish then they may have been able to trade some of their apples for the other party’s fish. But that did not always work. As I’m sure, you can imagine this type of trade was difficult as the two parties had to have something the other wanted at the same moment. Human ingenuity in trying to solve this difficult trade and transaction problem led to the creation of money.</a:t>
            </a:r>
            <a:endParaRPr lang="en-IN" dirty="0"/>
          </a:p>
          <a:p>
            <a:pPr algn="just"/>
            <a:endParaRPr lang="en-IN" dirty="0"/>
          </a:p>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3</a:t>
            </a:fld>
            <a:endParaRPr lang="en-US"/>
          </a:p>
        </p:txBody>
      </p:sp>
    </p:spTree>
    <p:extLst>
      <p:ext uri="{BB962C8B-B14F-4D97-AF65-F5344CB8AC3E}">
        <p14:creationId xmlns:p14="http://schemas.microsoft.com/office/powerpoint/2010/main" val="295236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a:p>
            <a:pPr algn="just"/>
            <a:endParaRPr lang="en-IN" dirty="0"/>
          </a:p>
          <a:p>
            <a:pPr lvl="0" algn="just">
              <a:buFont typeface="Wingdings" pitchFamily="2" charset="2"/>
              <a:buChar char="Ø"/>
            </a:pPr>
            <a:r>
              <a:rPr lang="en-US" dirty="0"/>
              <a:t>For example, if they have some apples, and the other party has some fish then they may have been able to trade some of their apples for the other party’s fish. But that did not always work. As I’m sure, you can imagine this type of trade was difficult as the two parties had to have something the other wanted at the same moment. Human ingenuity in trying to solve this difficult trade and transaction problem led to the creation of money.</a:t>
            </a:r>
            <a:endParaRPr lang="en-IN" dirty="0"/>
          </a:p>
          <a:p>
            <a:pPr algn="just"/>
            <a:endParaRPr lang="en-IN" dirty="0"/>
          </a:p>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4</a:t>
            </a:fld>
            <a:endParaRPr lang="en-US"/>
          </a:p>
        </p:txBody>
      </p:sp>
    </p:spTree>
    <p:extLst>
      <p:ext uri="{BB962C8B-B14F-4D97-AF65-F5344CB8AC3E}">
        <p14:creationId xmlns:p14="http://schemas.microsoft.com/office/powerpoint/2010/main" val="304661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5</a:t>
            </a:fld>
            <a:endParaRPr lang="en-US"/>
          </a:p>
        </p:txBody>
      </p:sp>
    </p:spTree>
    <p:extLst>
      <p:ext uri="{BB962C8B-B14F-4D97-AF65-F5344CB8AC3E}">
        <p14:creationId xmlns:p14="http://schemas.microsoft.com/office/powerpoint/2010/main" val="3268919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6</a:t>
            </a:fld>
            <a:endParaRPr lang="en-US"/>
          </a:p>
        </p:txBody>
      </p:sp>
    </p:spTree>
    <p:extLst>
      <p:ext uri="{BB962C8B-B14F-4D97-AF65-F5344CB8AC3E}">
        <p14:creationId xmlns:p14="http://schemas.microsoft.com/office/powerpoint/2010/main" val="3361137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7</a:t>
            </a:fld>
            <a:endParaRPr lang="en-US"/>
          </a:p>
        </p:txBody>
      </p:sp>
    </p:spTree>
    <p:extLst>
      <p:ext uri="{BB962C8B-B14F-4D97-AF65-F5344CB8AC3E}">
        <p14:creationId xmlns:p14="http://schemas.microsoft.com/office/powerpoint/2010/main" val="1681340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8</a:t>
            </a:fld>
            <a:endParaRPr lang="en-US"/>
          </a:p>
        </p:txBody>
      </p:sp>
    </p:spTree>
    <p:extLst>
      <p:ext uri="{BB962C8B-B14F-4D97-AF65-F5344CB8AC3E}">
        <p14:creationId xmlns:p14="http://schemas.microsoft.com/office/powerpoint/2010/main" val="3819182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9</a:t>
            </a:fld>
            <a:endParaRPr lang="en-US"/>
          </a:p>
        </p:txBody>
      </p:sp>
    </p:spTree>
    <p:extLst>
      <p:ext uri="{BB962C8B-B14F-4D97-AF65-F5344CB8AC3E}">
        <p14:creationId xmlns:p14="http://schemas.microsoft.com/office/powerpoint/2010/main" val="2977513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ieeexplore.ieee.org/document/8751320" TargetMode="External"/><Relationship Id="rId4" Type="http://schemas.openxmlformats.org/officeDocument/2006/relationships/hyperlink" Target="https://ieeexplore.ieee.org/document/63379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3634023" y="1663271"/>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4" name="Rectangle 13">
            <a:extLst>
              <a:ext uri="{FF2B5EF4-FFF2-40B4-BE49-F238E27FC236}">
                <a16:creationId xmlns:a16="http://schemas.microsoft.com/office/drawing/2014/main" id="{585D8B7B-5B60-4808-A096-FB24198F96E9}"/>
              </a:ext>
            </a:extLst>
          </p:cNvPr>
          <p:cNvSpPr/>
          <p:nvPr/>
        </p:nvSpPr>
        <p:spPr>
          <a:xfrm>
            <a:off x="3634023" y="2569730"/>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3634023" y="2967335"/>
            <a:ext cx="6274011" cy="461665"/>
          </a:xfrm>
          <a:prstGeom prst="rect">
            <a:avLst/>
          </a:prstGeom>
        </p:spPr>
        <p:txBody>
          <a:bodyPr wrap="square">
            <a:spAutoFit/>
          </a:bodyPr>
          <a:lstStyle/>
          <a:p>
            <a:r>
              <a:rPr lang="en-US" sz="2400" dirty="0"/>
              <a:t>Department of Computer Science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3634023" y="2338264"/>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291" y="1493752"/>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140684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sunithar@pes.edu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60537" y="4573019"/>
            <a:ext cx="6557292" cy="461665"/>
          </a:xfrm>
          <a:prstGeom prst="rect">
            <a:avLst/>
          </a:prstGeom>
        </p:spPr>
        <p:txBody>
          <a:bodyPr wrap="square">
            <a:spAutoFit/>
          </a:bodyPr>
          <a:lstStyle/>
          <a:p>
            <a:r>
              <a:rPr lang="en-US" sz="2400" dirty="0"/>
              <a:t>+91 80 6666 3333 Extn 721</a:t>
            </a:r>
            <a:endParaRPr lang="en-IN" sz="2400"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Sunitha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25781"/>
            <a:ext cx="7497214" cy="646331"/>
          </a:xfrm>
          <a:prstGeom prst="rect">
            <a:avLst/>
          </a:prstGeom>
        </p:spPr>
        <p:txBody>
          <a:bodyPr wrap="square">
            <a:spAutoFit/>
          </a:bodyPr>
          <a:lstStyle/>
          <a:p>
            <a:r>
              <a:rPr lang="en-US" sz="3600" b="1" dirty="0">
                <a:solidFill>
                  <a:schemeClr val="accent1">
                    <a:lumMod val="75000"/>
                  </a:schemeClr>
                </a:solidFill>
              </a:rPr>
              <a:t>Transaction and Trade</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Learning Content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8308" y="1329777"/>
            <a:ext cx="8139344" cy="523220"/>
          </a:xfrm>
          <a:prstGeom prst="rect">
            <a:avLst/>
          </a:prstGeom>
        </p:spPr>
        <p:txBody>
          <a:bodyPr wrap="square">
            <a:spAutoFit/>
          </a:bodyPr>
          <a:lstStyle/>
          <a:p>
            <a:pPr marL="342900" indent="-342900">
              <a:buFont typeface="Arial" panose="020B0604020202020204" pitchFamily="34" charset="0"/>
              <a:buChar char="•"/>
            </a:pPr>
            <a:endParaRPr lang="en-US" sz="2800" dirty="0"/>
          </a:p>
        </p:txBody>
      </p:sp>
      <p:sp>
        <p:nvSpPr>
          <p:cNvPr id="11" name="Text Placeholder 2">
            <a:extLst>
              <a:ext uri="{FF2B5EF4-FFF2-40B4-BE49-F238E27FC236}">
                <a16:creationId xmlns:a16="http://schemas.microsoft.com/office/drawing/2014/main" id="{18F21950-0CD3-423E-AE73-6A25B7E0A30F}"/>
              </a:ext>
            </a:extLst>
          </p:cNvPr>
          <p:cNvSpPr txBox="1">
            <a:spLocks/>
          </p:cNvSpPr>
          <p:nvPr/>
        </p:nvSpPr>
        <p:spPr>
          <a:xfrm>
            <a:off x="408248" y="1499902"/>
            <a:ext cx="8300052" cy="45857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Arial" panose="020B0604020202020204" pitchFamily="34" charset="0"/>
              <a:buChar char="•"/>
            </a:pPr>
            <a:r>
              <a:rPr lang="en-US" sz="2800" dirty="0">
                <a:solidFill>
                  <a:schemeClr val="tx1"/>
                </a:solidFill>
              </a:rPr>
              <a:t>Learn about the history of the money, transaction, trade, public and computer witness in the technology.</a:t>
            </a:r>
          </a:p>
        </p:txBody>
      </p:sp>
    </p:spTree>
    <p:extLst>
      <p:ext uri="{BB962C8B-B14F-4D97-AF65-F5344CB8AC3E}">
        <p14:creationId xmlns:p14="http://schemas.microsoft.com/office/powerpoint/2010/main" val="278716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Transaction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8308" y="1329777"/>
            <a:ext cx="8139344" cy="523220"/>
          </a:xfrm>
          <a:prstGeom prst="rect">
            <a:avLst/>
          </a:prstGeom>
        </p:spPr>
        <p:txBody>
          <a:bodyPr wrap="square">
            <a:spAutoFit/>
          </a:bodyPr>
          <a:lstStyle/>
          <a:p>
            <a:pPr marL="342900" indent="-342900">
              <a:buFont typeface="Arial" panose="020B0604020202020204" pitchFamily="34" charset="0"/>
              <a:buChar char="•"/>
            </a:pPr>
            <a:endParaRPr lang="en-US" sz="2800" dirty="0"/>
          </a:p>
        </p:txBody>
      </p:sp>
      <p:sp>
        <p:nvSpPr>
          <p:cNvPr id="11" name="Text Placeholder 2">
            <a:extLst>
              <a:ext uri="{FF2B5EF4-FFF2-40B4-BE49-F238E27FC236}">
                <a16:creationId xmlns:a16="http://schemas.microsoft.com/office/drawing/2014/main" id="{18F21950-0CD3-423E-AE73-6A25B7E0A30F}"/>
              </a:ext>
            </a:extLst>
          </p:cNvPr>
          <p:cNvSpPr txBox="1">
            <a:spLocks/>
          </p:cNvSpPr>
          <p:nvPr/>
        </p:nvSpPr>
        <p:spPr>
          <a:xfrm>
            <a:off x="408248" y="1499902"/>
            <a:ext cx="8300052" cy="45857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Arial" panose="020B0604020202020204" pitchFamily="34" charset="0"/>
              <a:buChar char="•"/>
            </a:pPr>
            <a:r>
              <a:rPr lang="en-US" sz="2400" dirty="0">
                <a:solidFill>
                  <a:schemeClr val="tx1"/>
                </a:solidFill>
              </a:rPr>
              <a:t>A transaction is when two parties exchange something.</a:t>
            </a:r>
          </a:p>
          <a:p>
            <a:pPr marL="342900" indent="-342900" algn="just">
              <a:lnSpc>
                <a:spcPct val="150000"/>
              </a:lnSpc>
              <a:buFont typeface="Arial" panose="020B0604020202020204" pitchFamily="34" charset="0"/>
              <a:buChar char="•"/>
            </a:pPr>
            <a:r>
              <a:rPr lang="en-US" sz="2400" dirty="0">
                <a:solidFill>
                  <a:schemeClr val="tx1"/>
                </a:solidFill>
              </a:rPr>
              <a:t>Humans have been looking for better and safer ways to transact with one another since the birth of trade. </a:t>
            </a:r>
          </a:p>
          <a:p>
            <a:pPr marL="342900" indent="-342900" algn="just">
              <a:lnSpc>
                <a:spcPct val="150000"/>
              </a:lnSpc>
              <a:buFont typeface="Arial" panose="020B0604020202020204" pitchFamily="34" charset="0"/>
              <a:buChar char="•"/>
            </a:pPr>
            <a:r>
              <a:rPr lang="en-US" sz="2400" dirty="0">
                <a:solidFill>
                  <a:schemeClr val="tx1"/>
                </a:solidFill>
              </a:rPr>
              <a:t>When our ancestors wanted something that someone else had, they had to be in possession of something their counterparty needed.</a:t>
            </a:r>
            <a:endParaRPr lang="en-IN" sz="2400" dirty="0">
              <a:solidFill>
                <a:schemeClr val="tx1"/>
              </a:solidFill>
            </a:endParaRPr>
          </a:p>
          <a:p>
            <a:pPr marL="342900" indent="-342900" algn="just">
              <a:lnSpc>
                <a:spcPct val="150000"/>
              </a:lnSpc>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258073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Trade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8308" y="1329777"/>
            <a:ext cx="8139344" cy="523220"/>
          </a:xfrm>
          <a:prstGeom prst="rect">
            <a:avLst/>
          </a:prstGeom>
        </p:spPr>
        <p:txBody>
          <a:bodyPr wrap="square">
            <a:spAutoFit/>
          </a:bodyPr>
          <a:lstStyle/>
          <a:p>
            <a:pPr marL="342900" indent="-342900">
              <a:buFont typeface="Arial" panose="020B0604020202020204" pitchFamily="34" charset="0"/>
              <a:buChar char="•"/>
            </a:pPr>
            <a:endParaRPr lang="en-US" sz="2800" dirty="0"/>
          </a:p>
        </p:txBody>
      </p:sp>
      <p:sp>
        <p:nvSpPr>
          <p:cNvPr id="11" name="Text Placeholder 2">
            <a:extLst>
              <a:ext uri="{FF2B5EF4-FFF2-40B4-BE49-F238E27FC236}">
                <a16:creationId xmlns:a16="http://schemas.microsoft.com/office/drawing/2014/main" id="{18F21950-0CD3-423E-AE73-6A25B7E0A30F}"/>
              </a:ext>
            </a:extLst>
          </p:cNvPr>
          <p:cNvSpPr txBox="1">
            <a:spLocks/>
          </p:cNvSpPr>
          <p:nvPr/>
        </p:nvSpPr>
        <p:spPr>
          <a:xfrm>
            <a:off x="420113" y="1801005"/>
            <a:ext cx="8300052" cy="45857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Wingdings" panose="05000000000000000000" pitchFamily="2" charset="2"/>
              <a:buChar char="Ø"/>
            </a:pPr>
            <a:r>
              <a:rPr lang="en-US" sz="2400" dirty="0">
                <a:solidFill>
                  <a:schemeClr val="tx1"/>
                </a:solidFill>
              </a:rPr>
              <a:t>Blockchain in financial trading means transparent pricing, new alternative markets, faster payment processing and immutable transaction recordkeeping.</a:t>
            </a:r>
          </a:p>
          <a:p>
            <a:pPr marL="342900" indent="-342900" algn="just">
              <a:lnSpc>
                <a:spcPct val="150000"/>
              </a:lnSpc>
              <a:buFont typeface="Wingdings" panose="05000000000000000000" pitchFamily="2" charset="2"/>
              <a:buChar char="Ø"/>
            </a:pPr>
            <a:r>
              <a:rPr lang="en-US" sz="2400" dirty="0">
                <a:solidFill>
                  <a:schemeClr val="tx1"/>
                </a:solidFill>
              </a:rPr>
              <a:t>Blockchain's ledger technology is enabling people to trade for lower costs and at faster speeds than ever before.</a:t>
            </a:r>
          </a:p>
          <a:p>
            <a:pPr marL="342900" indent="-342900" algn="just">
              <a:lnSpc>
                <a:spcPct val="150000"/>
              </a:lnSpc>
              <a:buFont typeface="Wingdings" panose="05000000000000000000" pitchFamily="2" charset="2"/>
              <a:buChar char="Ø"/>
            </a:pPr>
            <a:r>
              <a:rPr lang="en-US" sz="2400" dirty="0">
                <a:solidFill>
                  <a:schemeClr val="tx1"/>
                </a:solidFill>
              </a:rPr>
              <a:t>From a security perspective, blockchain allows simple, secured share trade-related data between different financial institutions.</a:t>
            </a:r>
          </a:p>
        </p:txBody>
      </p:sp>
    </p:spTree>
    <p:extLst>
      <p:ext uri="{BB962C8B-B14F-4D97-AF65-F5344CB8AC3E}">
        <p14:creationId xmlns:p14="http://schemas.microsoft.com/office/powerpoint/2010/main" val="200539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Public Witness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8308" y="1329777"/>
            <a:ext cx="8139344" cy="523220"/>
          </a:xfrm>
          <a:prstGeom prst="rect">
            <a:avLst/>
          </a:prstGeom>
        </p:spPr>
        <p:txBody>
          <a:bodyPr wrap="square">
            <a:spAutoFit/>
          </a:bodyPr>
          <a:lstStyle/>
          <a:p>
            <a:pPr marL="342900" indent="-342900">
              <a:buFont typeface="Arial" panose="020B0604020202020204" pitchFamily="34" charset="0"/>
              <a:buChar char="•"/>
            </a:pPr>
            <a:endParaRPr lang="en-US" sz="2800" dirty="0"/>
          </a:p>
        </p:txBody>
      </p:sp>
      <p:sp>
        <p:nvSpPr>
          <p:cNvPr id="11" name="Text Placeholder 2">
            <a:extLst>
              <a:ext uri="{FF2B5EF4-FFF2-40B4-BE49-F238E27FC236}">
                <a16:creationId xmlns:a16="http://schemas.microsoft.com/office/drawing/2014/main" id="{18F21950-0CD3-423E-AE73-6A25B7E0A30F}"/>
              </a:ext>
            </a:extLst>
          </p:cNvPr>
          <p:cNvSpPr txBox="1">
            <a:spLocks/>
          </p:cNvSpPr>
          <p:nvPr/>
        </p:nvSpPr>
        <p:spPr>
          <a:xfrm>
            <a:off x="408248" y="1499902"/>
            <a:ext cx="8300052" cy="4585765"/>
          </a:xfrm>
          <a:prstGeom prst="rect">
            <a:avLst/>
          </a:prstGeom>
        </p:spPr>
        <p:txBody>
          <a:bodyPr vert="horz" lIns="91440" tIns="45720" rIns="91440" bIns="45720" rtlCol="0" anchor="ctr">
            <a:normAutofit lnSpcReduction="1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571500" algn="just">
              <a:buFont typeface="Wingdings" pitchFamily="2" charset="2"/>
              <a:buChar char="Ø"/>
            </a:pPr>
            <a:r>
              <a:rPr lang="en-US" sz="2400" dirty="0">
                <a:solidFill>
                  <a:schemeClr val="tx1"/>
                </a:solidFill>
              </a:rPr>
              <a:t>This is possibly the oldest “technology” humans created. A public witness is a person that is</a:t>
            </a:r>
            <a:br>
              <a:rPr lang="en-US" sz="2400" dirty="0">
                <a:solidFill>
                  <a:schemeClr val="tx1"/>
                </a:solidFill>
              </a:rPr>
            </a:br>
            <a:r>
              <a:rPr lang="en-US" sz="2400" dirty="0">
                <a:solidFill>
                  <a:schemeClr val="tx1"/>
                </a:solidFill>
              </a:rPr>
              <a:t>attesting to a fact or event. </a:t>
            </a:r>
          </a:p>
          <a:p>
            <a:pPr indent="-571500" algn="just">
              <a:buFont typeface="Wingdings" pitchFamily="2" charset="2"/>
              <a:buChar char="Ø"/>
            </a:pPr>
            <a:r>
              <a:rPr lang="en-US" sz="2400" dirty="0">
                <a:solidFill>
                  <a:schemeClr val="tx1"/>
                </a:solidFill>
              </a:rPr>
              <a:t>Their testimony allows others to believe that something took place. A witness is spreading their personal knowledge, so more people know and believe it.</a:t>
            </a:r>
            <a:endParaRPr lang="en-IN" sz="2400" dirty="0">
              <a:solidFill>
                <a:schemeClr val="tx1"/>
              </a:solidFill>
            </a:endParaRPr>
          </a:p>
          <a:p>
            <a:pPr algn="just"/>
            <a:r>
              <a:rPr lang="en-US" sz="2400" dirty="0">
                <a:solidFill>
                  <a:schemeClr val="tx1"/>
                </a:solidFill>
              </a:rPr>
              <a:t> </a:t>
            </a:r>
            <a:endParaRPr lang="en-IN" sz="2400" dirty="0">
              <a:solidFill>
                <a:schemeClr val="tx1"/>
              </a:solidFill>
            </a:endParaRPr>
          </a:p>
          <a:p>
            <a:pPr indent="-571500" algn="just">
              <a:buFont typeface="Wingdings" pitchFamily="2" charset="2"/>
              <a:buChar char="Ø"/>
            </a:pPr>
            <a:r>
              <a:rPr lang="en-US" sz="2400" dirty="0">
                <a:solidFill>
                  <a:schemeClr val="tx1"/>
                </a:solidFill>
              </a:rPr>
              <a:t>The first public witness may have occurred around an ancient campfire as a hunter retold an epic battle to their friends and family. </a:t>
            </a:r>
          </a:p>
          <a:p>
            <a:pPr indent="-571500" algn="just">
              <a:buFont typeface="Wingdings" pitchFamily="2" charset="2"/>
              <a:buChar char="Ø"/>
            </a:pPr>
            <a:r>
              <a:rPr lang="en-US" sz="2400" dirty="0">
                <a:solidFill>
                  <a:schemeClr val="tx1"/>
                </a:solidFill>
              </a:rPr>
              <a:t>You can see the evidence of these stories painted on the walls of caves across the world. Telling stories and sharing information is deeply human.</a:t>
            </a:r>
            <a:endParaRPr lang="en-IN" sz="2400" dirty="0">
              <a:solidFill>
                <a:schemeClr val="tx1"/>
              </a:solidFill>
            </a:endParaRPr>
          </a:p>
        </p:txBody>
      </p:sp>
    </p:spTree>
    <p:extLst>
      <p:ext uri="{BB962C8B-B14F-4D97-AF65-F5344CB8AC3E}">
        <p14:creationId xmlns:p14="http://schemas.microsoft.com/office/powerpoint/2010/main" val="178879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Effect transition="in" filter="fade">
                                      <p:cBhvr>
                                        <p:cTn id="21" dur="1000"/>
                                        <p:tgtEl>
                                          <p:spTgt spid="11">
                                            <p:txEl>
                                              <p:pRg st="3" end="3"/>
                                            </p:txEl>
                                          </p:spTgt>
                                        </p:tgtEl>
                                      </p:cBhvr>
                                    </p:animEffect>
                                    <p:anim calcmode="lin" valueType="num">
                                      <p:cBhvr>
                                        <p:cTn id="22"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animEffect transition="in" filter="fade">
                                      <p:cBhvr>
                                        <p:cTn id="28" dur="1000"/>
                                        <p:tgtEl>
                                          <p:spTgt spid="11">
                                            <p:txEl>
                                              <p:pRg st="4" end="4"/>
                                            </p:txEl>
                                          </p:spTgt>
                                        </p:tgtEl>
                                      </p:cBhvr>
                                    </p:animEffect>
                                    <p:anim calcmode="lin" valueType="num">
                                      <p:cBhvr>
                                        <p:cTn id="29"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A public witness serves two main functions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8308" y="1329777"/>
            <a:ext cx="8139344" cy="523220"/>
          </a:xfrm>
          <a:prstGeom prst="rect">
            <a:avLst/>
          </a:prstGeom>
        </p:spPr>
        <p:txBody>
          <a:bodyPr wrap="square">
            <a:spAutoFit/>
          </a:bodyPr>
          <a:lstStyle/>
          <a:p>
            <a:pPr marL="342900" indent="-342900">
              <a:buFont typeface="Arial" panose="020B0604020202020204" pitchFamily="34" charset="0"/>
              <a:buChar char="•"/>
            </a:pPr>
            <a:endParaRPr lang="en-US" sz="2800" dirty="0"/>
          </a:p>
        </p:txBody>
      </p:sp>
      <p:sp>
        <p:nvSpPr>
          <p:cNvPr id="11" name="Text Placeholder 2">
            <a:extLst>
              <a:ext uri="{FF2B5EF4-FFF2-40B4-BE49-F238E27FC236}">
                <a16:creationId xmlns:a16="http://schemas.microsoft.com/office/drawing/2014/main" id="{18F21950-0CD3-423E-AE73-6A25B7E0A30F}"/>
              </a:ext>
            </a:extLst>
          </p:cNvPr>
          <p:cNvSpPr txBox="1">
            <a:spLocks/>
          </p:cNvSpPr>
          <p:nvPr/>
        </p:nvSpPr>
        <p:spPr>
          <a:xfrm>
            <a:off x="221733" y="1801005"/>
            <a:ext cx="8300052" cy="458576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2400" dirty="0">
                <a:solidFill>
                  <a:schemeClr val="tx1"/>
                </a:solidFill>
              </a:rPr>
              <a:t>A public witness serves two main functions. </a:t>
            </a:r>
          </a:p>
          <a:p>
            <a:endParaRPr lang="en-US" sz="2400" dirty="0">
              <a:solidFill>
                <a:schemeClr val="tx1"/>
              </a:solidFill>
            </a:endParaRPr>
          </a:p>
          <a:p>
            <a:pPr marL="342900" lvl="0" indent="-342900">
              <a:buFont typeface="Wingdings" panose="05000000000000000000" pitchFamily="2" charset="2"/>
              <a:buChar char="Ø"/>
            </a:pPr>
            <a:r>
              <a:rPr lang="en-US" sz="2400" dirty="0">
                <a:solidFill>
                  <a:schemeClr val="tx1"/>
                </a:solidFill>
              </a:rPr>
              <a:t>It spreads knowledge to more than one individual and allows history to become persistent. The more people who know a story, the more persistent it becomes.</a:t>
            </a:r>
          </a:p>
          <a:p>
            <a:pPr lvl="0"/>
            <a:endParaRPr lang="en-US" sz="2400" dirty="0">
              <a:solidFill>
                <a:schemeClr val="tx1"/>
              </a:solidFill>
            </a:endParaRPr>
          </a:p>
          <a:p>
            <a:pPr marL="342900" indent="-342900">
              <a:buFont typeface="Wingdings" panose="05000000000000000000" pitchFamily="2" charset="2"/>
              <a:buChar char="Ø"/>
            </a:pPr>
            <a:r>
              <a:rPr lang="en-IN" sz="2400" dirty="0">
                <a:solidFill>
                  <a:schemeClr val="tx1"/>
                </a:solidFill>
              </a:rPr>
              <a:t>The second purpose that a public witness provides is that it allows the individual to make a choice about the information they have been given. </a:t>
            </a:r>
          </a:p>
        </p:txBody>
      </p:sp>
    </p:spTree>
    <p:extLst>
      <p:ext uri="{BB962C8B-B14F-4D97-AF65-F5344CB8AC3E}">
        <p14:creationId xmlns:p14="http://schemas.microsoft.com/office/powerpoint/2010/main" val="84214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fade">
                                      <p:cBhvr>
                                        <p:cTn id="14" dur="1000"/>
                                        <p:tgtEl>
                                          <p:spTgt spid="11">
                                            <p:txEl>
                                              <p:pRg st="2" end="2"/>
                                            </p:txEl>
                                          </p:spTgt>
                                        </p:tgtEl>
                                      </p:cBhvr>
                                    </p:animEffect>
                                    <p:anim calcmode="lin" valueType="num">
                                      <p:cBhvr>
                                        <p:cTn id="15"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1000"/>
                                        <p:tgtEl>
                                          <p:spTgt spid="11">
                                            <p:txEl>
                                              <p:pRg st="4" end="4"/>
                                            </p:txEl>
                                          </p:spTgt>
                                        </p:tgtEl>
                                      </p:cBhvr>
                                    </p:animEffect>
                                    <p:anim calcmode="lin" valueType="num">
                                      <p:cBhvr>
                                        <p:cTn id="22"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Computer that Witness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8308" y="1329777"/>
            <a:ext cx="8139344" cy="523220"/>
          </a:xfrm>
          <a:prstGeom prst="rect">
            <a:avLst/>
          </a:prstGeom>
        </p:spPr>
        <p:txBody>
          <a:bodyPr wrap="square">
            <a:spAutoFit/>
          </a:bodyPr>
          <a:lstStyle/>
          <a:p>
            <a:pPr marL="342900" indent="-342900">
              <a:buFont typeface="Arial" panose="020B0604020202020204" pitchFamily="34" charset="0"/>
              <a:buChar char="•"/>
            </a:pPr>
            <a:endParaRPr lang="en-US" sz="2800" dirty="0"/>
          </a:p>
        </p:txBody>
      </p:sp>
      <p:sp>
        <p:nvSpPr>
          <p:cNvPr id="11" name="Text Placeholder 2">
            <a:extLst>
              <a:ext uri="{FF2B5EF4-FFF2-40B4-BE49-F238E27FC236}">
                <a16:creationId xmlns:a16="http://schemas.microsoft.com/office/drawing/2014/main" id="{18F21950-0CD3-423E-AE73-6A25B7E0A30F}"/>
              </a:ext>
            </a:extLst>
          </p:cNvPr>
          <p:cNvSpPr txBox="1">
            <a:spLocks/>
          </p:cNvSpPr>
          <p:nvPr/>
        </p:nvSpPr>
        <p:spPr>
          <a:xfrm>
            <a:off x="45309" y="1651204"/>
            <a:ext cx="9470270" cy="4585765"/>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buFont typeface="Wingdings" panose="05000000000000000000" pitchFamily="2" charset="2"/>
              <a:buChar char="Ø"/>
            </a:pPr>
            <a:r>
              <a:rPr lang="en-US" sz="2400" dirty="0">
                <a:solidFill>
                  <a:schemeClr val="tx1"/>
                </a:solidFill>
              </a:rPr>
              <a:t>Since their creation computers have been developed to do the work that once was only possible by the human mind. They have allowed us to replace countless numbers of once highly paid and skilled workers, such as the code breakers from World War II. </a:t>
            </a:r>
          </a:p>
          <a:p>
            <a:endParaRPr lang="en-US" sz="2400" dirty="0">
              <a:solidFill>
                <a:schemeClr val="tx1"/>
              </a:solidFill>
            </a:endParaRPr>
          </a:p>
          <a:p>
            <a:pPr marL="342900" lvl="0" indent="-342900">
              <a:buFont typeface="Wingdings" panose="05000000000000000000" pitchFamily="2" charset="2"/>
              <a:buChar char="Ø"/>
            </a:pPr>
            <a:r>
              <a:rPr lang="en-US" sz="2400" dirty="0">
                <a:solidFill>
                  <a:schemeClr val="tx1"/>
                </a:solidFill>
              </a:rPr>
              <a:t>Now networks of computers are doing what was only possible through groups of humans working cooperatively. </a:t>
            </a:r>
          </a:p>
          <a:p>
            <a:pPr lvl="0"/>
            <a:endParaRPr lang="en-US" sz="2400" dirty="0">
              <a:solidFill>
                <a:schemeClr val="tx1"/>
              </a:solidFill>
            </a:endParaRPr>
          </a:p>
          <a:p>
            <a:pPr marL="342900" lvl="0" indent="-342900">
              <a:buFont typeface="Wingdings" panose="05000000000000000000" pitchFamily="2" charset="2"/>
              <a:buChar char="Ø"/>
            </a:pPr>
            <a:r>
              <a:rPr lang="en-US" sz="2400" dirty="0">
                <a:solidFill>
                  <a:schemeClr val="tx1"/>
                </a:solidFill>
              </a:rPr>
              <a:t>Blockchain technology is an extension of the public witness concept in that it spreads knowledge, encourages persistence of information, and allows each individual node to make a choice with the information that they are given.</a:t>
            </a:r>
          </a:p>
          <a:p>
            <a:endParaRPr lang="en-US" sz="2400" dirty="0">
              <a:solidFill>
                <a:schemeClr val="tx1"/>
              </a:solidFill>
            </a:endParaRPr>
          </a:p>
        </p:txBody>
      </p:sp>
    </p:spTree>
    <p:extLst>
      <p:ext uri="{BB962C8B-B14F-4D97-AF65-F5344CB8AC3E}">
        <p14:creationId xmlns:p14="http://schemas.microsoft.com/office/powerpoint/2010/main" val="55864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fade">
                                      <p:cBhvr>
                                        <p:cTn id="14" dur="1000"/>
                                        <p:tgtEl>
                                          <p:spTgt spid="11">
                                            <p:txEl>
                                              <p:pRg st="2" end="2"/>
                                            </p:txEl>
                                          </p:spTgt>
                                        </p:tgtEl>
                                      </p:cBhvr>
                                    </p:animEffect>
                                    <p:anim calcmode="lin" valueType="num">
                                      <p:cBhvr>
                                        <p:cTn id="15"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animEffect transition="in" filter="fade">
                                      <p:cBhvr>
                                        <p:cTn id="21" dur="1000"/>
                                        <p:tgtEl>
                                          <p:spTgt spid="11">
                                            <p:txEl>
                                              <p:pRg st="4" end="4"/>
                                            </p:txEl>
                                          </p:spTgt>
                                        </p:tgtEl>
                                      </p:cBhvr>
                                    </p:animEffect>
                                    <p:anim calcmode="lin" valueType="num">
                                      <p:cBhvr>
                                        <p:cTn id="22"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Supplementary readings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8308" y="1329777"/>
            <a:ext cx="8139344" cy="523220"/>
          </a:xfrm>
          <a:prstGeom prst="rect">
            <a:avLst/>
          </a:prstGeom>
        </p:spPr>
        <p:txBody>
          <a:bodyPr wrap="square">
            <a:spAutoFit/>
          </a:bodyPr>
          <a:lstStyle/>
          <a:p>
            <a:pPr marL="342900" indent="-342900">
              <a:buFont typeface="Arial" panose="020B0604020202020204" pitchFamily="34" charset="0"/>
              <a:buChar char="•"/>
            </a:pPr>
            <a:endParaRPr lang="en-US" sz="2800" dirty="0"/>
          </a:p>
        </p:txBody>
      </p:sp>
      <p:sp>
        <p:nvSpPr>
          <p:cNvPr id="11" name="Text Placeholder 2">
            <a:extLst>
              <a:ext uri="{FF2B5EF4-FFF2-40B4-BE49-F238E27FC236}">
                <a16:creationId xmlns:a16="http://schemas.microsoft.com/office/drawing/2014/main" id="{18F21950-0CD3-423E-AE73-6A25B7E0A30F}"/>
              </a:ext>
            </a:extLst>
          </p:cNvPr>
          <p:cNvSpPr txBox="1">
            <a:spLocks/>
          </p:cNvSpPr>
          <p:nvPr/>
        </p:nvSpPr>
        <p:spPr>
          <a:xfrm>
            <a:off x="45309" y="1651205"/>
            <a:ext cx="9470270" cy="238115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buFont typeface="Wingdings" panose="05000000000000000000" pitchFamily="2" charset="2"/>
              <a:buChar char="Ø"/>
            </a:pPr>
            <a:r>
              <a:rPr lang="en-US" sz="2400" dirty="0">
                <a:hlinkClick r:id="rId4"/>
              </a:rPr>
              <a:t>https://ieeexplore.ieee.org/document/6337930</a:t>
            </a:r>
            <a:endParaRPr lang="en-US" sz="2400" dirty="0"/>
          </a:p>
          <a:p>
            <a:pPr marL="342900" lvl="0" indent="-342900">
              <a:lnSpc>
                <a:spcPct val="150000"/>
              </a:lnSpc>
              <a:buFont typeface="Wingdings" panose="05000000000000000000" pitchFamily="2" charset="2"/>
              <a:buChar char="Ø"/>
            </a:pPr>
            <a:r>
              <a:rPr lang="en-US" sz="2400" dirty="0">
                <a:hlinkClick r:id="rId5"/>
              </a:rPr>
              <a:t>https://ieeexplore.ieee.org/document/8751320</a:t>
            </a:r>
            <a:endParaRPr lang="en-US" sz="2400" dirty="0">
              <a:solidFill>
                <a:schemeClr val="tx1"/>
              </a:solidFill>
            </a:endParaRPr>
          </a:p>
        </p:txBody>
      </p:sp>
    </p:spTree>
    <p:extLst>
      <p:ext uri="{BB962C8B-B14F-4D97-AF65-F5344CB8AC3E}">
        <p14:creationId xmlns:p14="http://schemas.microsoft.com/office/powerpoint/2010/main" val="356386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TotalTime>
  <Words>672</Words>
  <Application>Microsoft Office PowerPoint</Application>
  <PresentationFormat>Widescreen</PresentationFormat>
  <Paragraphs>63</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52</cp:revision>
  <dcterms:created xsi:type="dcterms:W3CDTF">2020-06-03T14:19:11Z</dcterms:created>
  <dcterms:modified xsi:type="dcterms:W3CDTF">2020-08-04T09:48:29Z</dcterms:modified>
</cp:coreProperties>
</file>