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57" r:id="rId2"/>
    <p:sldId id="358" r:id="rId3"/>
    <p:sldId id="1192" r:id="rId4"/>
    <p:sldId id="1182" r:id="rId5"/>
    <p:sldId id="1201" r:id="rId6"/>
    <p:sldId id="1187" r:id="rId7"/>
    <p:sldId id="1188" r:id="rId8"/>
    <p:sldId id="1200" r:id="rId9"/>
    <p:sldId id="1189" r:id="rId10"/>
    <p:sldId id="1190" r:id="rId11"/>
    <p:sldId id="1191" r:id="rId12"/>
    <p:sldId id="1193" r:id="rId13"/>
    <p:sldId id="1194" r:id="rId14"/>
    <p:sldId id="1195" r:id="rId15"/>
    <p:sldId id="1196" r:id="rId16"/>
    <p:sldId id="1197" r:id="rId17"/>
    <p:sldId id="1198" r:id="rId18"/>
    <p:sldId id="1199" r:id="rId19"/>
    <p:sldId id="1186" r:id="rId20"/>
    <p:sldId id="1202" r:id="rId21"/>
    <p:sldId id="34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3BFC1-CB42-476F-A2F7-819840C71367}" type="datetimeFigureOut">
              <a:rPr lang="en-US" smtClean="0"/>
              <a:t>04-Aug-20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BB1B1-1637-4064-8921-AC725E4B0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8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48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09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12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36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73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27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41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74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19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6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74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9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41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51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11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0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.oreilly.com/library/view/ethereum-smart-contract/9781788473040/1ac253c6-24c1-4250-8713-f04c276f8a34.xhtml" TargetMode="External"/><Relationship Id="rId5" Type="http://schemas.openxmlformats.org/officeDocument/2006/relationships/hyperlink" Target="https://ieeexplore.ieee.org/document/8730359" TargetMode="External"/><Relationship Id="rId4" Type="http://schemas.openxmlformats.org/officeDocument/2006/relationships/hyperlink" Target="https://www.entrepreneur.com/article/332657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3634023" y="1663271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3634023" y="254106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3634023" y="2938672"/>
            <a:ext cx="6274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3634023" y="2309601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91" y="1493752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Solidity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353AE-F2A1-4B15-B37D-11865F7014DB}"/>
              </a:ext>
            </a:extLst>
          </p:cNvPr>
          <p:cNvSpPr/>
          <p:nvPr/>
        </p:nvSpPr>
        <p:spPr>
          <a:xfrm>
            <a:off x="371880" y="1869054"/>
            <a:ext cx="80928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EF4987-4958-40B2-94B7-7318D365E9C3}"/>
              </a:ext>
            </a:extLst>
          </p:cNvPr>
          <p:cNvSpPr/>
          <p:nvPr/>
        </p:nvSpPr>
        <p:spPr>
          <a:xfrm>
            <a:off x="371880" y="1869054"/>
            <a:ext cx="80928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/>
              <a:t> 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It is an object-oriented high-level programming language used to implement smart contracts. </a:t>
            </a:r>
          </a:p>
          <a:p>
            <a:pPr lvl="0" algn="just"/>
            <a:endParaRPr lang="en-IN" sz="2800" dirty="0"/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Solidity helps create contracts for crowdfunding, blind auctions, voting, and multi-signature wallets. </a:t>
            </a:r>
          </a:p>
          <a:p>
            <a:pPr lvl="0" algn="just"/>
            <a:endParaRPr lang="en-IN" sz="2800" dirty="0"/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Solidity is influenced by languages such as Python, JavaScript, and C++. </a:t>
            </a:r>
          </a:p>
        </p:txBody>
      </p:sp>
    </p:spTree>
    <p:extLst>
      <p:ext uri="{BB962C8B-B14F-4D97-AF65-F5344CB8AC3E}">
        <p14:creationId xmlns:p14="http://schemas.microsoft.com/office/powerpoint/2010/main" val="163860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Developing Smart Contract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DAF94-16D9-406B-A0BA-BC2CB7893678}"/>
              </a:ext>
            </a:extLst>
          </p:cNvPr>
          <p:cNvSpPr txBox="1"/>
          <p:nvPr/>
        </p:nvSpPr>
        <p:spPr>
          <a:xfrm>
            <a:off x="317564" y="1701760"/>
            <a:ext cx="7813471" cy="2753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There are two types of variables one needs to be familiar with in smart contracts.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Value Type</a:t>
            </a: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2400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These variables are passed by value. </a:t>
            </a:r>
          </a:p>
          <a:p>
            <a:pPr marL="1200150" lvl="2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Reference Type</a:t>
            </a:r>
            <a:r>
              <a:rPr lang="en-IN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These variables are of complex types and are passed by reference. 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05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Contract Structure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DAF94-16D9-406B-A0BA-BC2CB7893678}"/>
              </a:ext>
            </a:extLst>
          </p:cNvPr>
          <p:cNvSpPr txBox="1"/>
          <p:nvPr/>
        </p:nvSpPr>
        <p:spPr>
          <a:xfrm>
            <a:off x="317564" y="1701760"/>
            <a:ext cx="7813471" cy="379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333333"/>
                </a:solidFill>
                <a:effectLst/>
              </a:rPr>
              <a:t>Contract Declaration</a:t>
            </a:r>
            <a:endParaRPr lang="en-US" sz="2400" b="0" i="0" dirty="0">
              <a:solidFill>
                <a:srgbClr val="333333"/>
              </a:solidFill>
              <a:effectLst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This is declared through the keyword ‘contract.’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This will declare an empty contract identified by the name of “</a:t>
            </a:r>
            <a:r>
              <a:rPr lang="en-US" sz="2400" b="0" i="0" dirty="0" err="1">
                <a:solidFill>
                  <a:srgbClr val="333333"/>
                </a:solidFill>
                <a:effectLst/>
              </a:rPr>
              <a:t>PurchaseOrder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.” 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</a:rPr>
              <a:t>This is depicted as follows:</a:t>
            </a:r>
          </a:p>
          <a:p>
            <a:pPr algn="l"/>
            <a:endParaRPr lang="en-US" sz="2400" b="0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</a:rPr>
              <a:t> contract </a:t>
            </a:r>
            <a:r>
              <a:rPr lang="en-US" sz="2400" b="0" i="0" dirty="0" err="1">
                <a:solidFill>
                  <a:srgbClr val="333333"/>
                </a:solidFill>
                <a:effectLst/>
              </a:rPr>
              <a:t>PurchaseOrder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{</a:t>
            </a:r>
          </a:p>
          <a:p>
            <a:pPr algn="l"/>
            <a:endParaRPr lang="en-US" sz="2400" b="0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</a:rPr>
              <a:t> }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Adding Data Variables to the Smart Contract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DAF94-16D9-406B-A0BA-BC2CB7893678}"/>
              </a:ext>
            </a:extLst>
          </p:cNvPr>
          <p:cNvSpPr txBox="1"/>
          <p:nvPr/>
        </p:nvSpPr>
        <p:spPr>
          <a:xfrm>
            <a:off x="317564" y="1701760"/>
            <a:ext cx="7813471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 -refers to an integer.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 -means unsigned, which means that this type can represent only positive integers and not both positive and negative integers.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25 -This refers to the 256 bits in size.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minimum value of </a:t>
            </a:r>
            <a:r>
              <a:rPr lang="en-US" sz="2400" dirty="0" err="1"/>
              <a:t>uint</a:t>
            </a:r>
            <a:r>
              <a:rPr lang="en-US" sz="2400" dirty="0"/>
              <a:t> 256 can be assigned to- 0.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maximum value that can be assigned for </a:t>
            </a:r>
            <a:r>
              <a:rPr lang="en-US" sz="2400" dirty="0" err="1"/>
              <a:t>uint</a:t>
            </a:r>
            <a:r>
              <a:rPr lang="en-US" sz="2400" dirty="0"/>
              <a:t> 256 is- 2^256-1.</a:t>
            </a:r>
          </a:p>
        </p:txBody>
      </p:sp>
    </p:spTree>
    <p:extLst>
      <p:ext uri="{BB962C8B-B14F-4D97-AF65-F5344CB8AC3E}">
        <p14:creationId xmlns:p14="http://schemas.microsoft.com/office/powerpoint/2010/main" val="356614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Defining Constructor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DAF94-16D9-406B-A0BA-BC2CB7893678}"/>
              </a:ext>
            </a:extLst>
          </p:cNvPr>
          <p:cNvSpPr txBox="1"/>
          <p:nvPr/>
        </p:nvSpPr>
        <p:spPr>
          <a:xfrm>
            <a:off x="71586" y="1329777"/>
            <a:ext cx="8300052" cy="5575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constructor is one that is called at the time of deployment of a contract.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constructor uses some values to initialize the contract.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is also possible to create a parameterized constructor which can be created by passing a variable and initializing the function using the passed in value.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access modifier “public” associated with the constructor is the key point to note here.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keyword “public” denotes that anyone can access the function. Hence, this is not a restricted function.</a:t>
            </a:r>
          </a:p>
        </p:txBody>
      </p:sp>
    </p:spTree>
    <p:extLst>
      <p:ext uri="{BB962C8B-B14F-4D97-AF65-F5344CB8AC3E}">
        <p14:creationId xmlns:p14="http://schemas.microsoft.com/office/powerpoint/2010/main" val="120948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Adding Functions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DAF94-16D9-406B-A0BA-BC2CB7893678}"/>
              </a:ext>
            </a:extLst>
          </p:cNvPr>
          <p:cNvSpPr txBox="1"/>
          <p:nvPr/>
        </p:nvSpPr>
        <p:spPr>
          <a:xfrm>
            <a:off x="317564" y="1701760"/>
            <a:ext cx="8300052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Functions refer to controlled capabilities that can be added to a program.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Any function will always be preceded by the keyword function.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 </a:t>
            </a:r>
            <a:r>
              <a:rPr lang="en-US" sz="2400" b="1" dirty="0"/>
              <a:t>A function declaration looks like this: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</a:rPr>
              <a:t>“function &lt;function name&gt; &lt;access modified&gt; &lt;state mutator&gt; &lt;return value&gt;”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4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Get Functions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CECC3-9C58-41BC-AD9A-22E7EBFA5063}"/>
              </a:ext>
            </a:extLst>
          </p:cNvPr>
          <p:cNvSpPr txBox="1"/>
          <p:nvPr/>
        </p:nvSpPr>
        <p:spPr>
          <a:xfrm>
            <a:off x="221733" y="1169371"/>
            <a:ext cx="830005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most common requirement is to read the stored value.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example, let us consider the </a:t>
            </a:r>
            <a:r>
              <a:rPr lang="en-US" sz="2400" dirty="0" err="1"/>
              <a:t>product_quantity</a:t>
            </a:r>
            <a:r>
              <a:rPr lang="en-US" sz="2400" dirty="0"/>
              <a:t> value.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provide this capability, a read or get function is added.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In this function, we will not manipulate the stored value, but will just retrieve the stored value.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get function can be broken down as follows: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Keyword-Function name; Value- </a:t>
            </a:r>
            <a:r>
              <a:rPr lang="en-US" sz="2000" b="1" dirty="0" err="1"/>
              <a:t>get_quantity</a:t>
            </a:r>
            <a:r>
              <a:rPr lang="en-US" sz="2000" b="1" dirty="0"/>
              <a:t>()</a:t>
            </a:r>
            <a:endParaRPr lang="en-US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Keyword- Access modifier; Value- Public (The function can be accessed by anyone)</a:t>
            </a:r>
            <a:endParaRPr lang="en-US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Keyword- state-mutator; Value- View (The function only reads the state of the contract and does not change it)</a:t>
            </a:r>
            <a:endParaRPr lang="en-US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Keyword- Returns; Value- Defines a variable of type uint256.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987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Setter Functions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CECC3-9C58-41BC-AD9A-22E7EBFA5063}"/>
              </a:ext>
            </a:extLst>
          </p:cNvPr>
          <p:cNvSpPr txBox="1"/>
          <p:nvPr/>
        </p:nvSpPr>
        <p:spPr>
          <a:xfrm>
            <a:off x="126608" y="1928459"/>
            <a:ext cx="830005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It is necessary to read the data, but it is also necessary to have the capability to write/update data.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This capability is added through a setter function.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This function will take a value from the user in the form of an input parameter.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</a:rPr>
              <a:t>Keyword- Function name; Value- </a:t>
            </a:r>
            <a:r>
              <a:rPr lang="en-US" sz="2400" b="1" i="0" dirty="0" err="1">
                <a:solidFill>
                  <a:srgbClr val="333333"/>
                </a:solidFill>
                <a:effectLst/>
              </a:rPr>
              <a:t>update_quantity</a:t>
            </a:r>
            <a:endParaRPr lang="en-US" sz="2400" b="0" i="0" dirty="0">
              <a:solidFill>
                <a:srgbClr val="333333"/>
              </a:solidFill>
              <a:effectLst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</a:rPr>
              <a:t>Keyword- Access modifier; Value- Public</a:t>
            </a:r>
            <a:endParaRPr lang="en-US" sz="2400" b="0" i="0" dirty="0">
              <a:solidFill>
                <a:srgbClr val="333333"/>
              </a:solidFill>
              <a:effectLst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</a:rPr>
              <a:t>Keyword- state-mutator; Value- This is not needed as the state is updated by the functions.</a:t>
            </a:r>
            <a:endParaRPr lang="en-US" sz="2400" b="0" i="0" dirty="0">
              <a:solidFill>
                <a:srgbClr val="333333"/>
              </a:solidFill>
              <a:effectLst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</a:rPr>
              <a:t>Keyword- Returns; Value- Returns a variable of type uint256.</a:t>
            </a:r>
            <a:endParaRPr lang="en-US" sz="24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283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Deploy the Smart Contract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CECC3-9C58-41BC-AD9A-22E7EBFA5063}"/>
              </a:ext>
            </a:extLst>
          </p:cNvPr>
          <p:cNvSpPr txBox="1"/>
          <p:nvPr/>
        </p:nvSpPr>
        <p:spPr>
          <a:xfrm>
            <a:off x="0" y="1316458"/>
            <a:ext cx="886264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It is now time to deploy the smart contract.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For example: 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Remix Online IDE to test the smart contract.</a:t>
            </a: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333333"/>
              </a:solidFill>
              <a:effectLst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Remix is an online playground that is used for Ethereum smart contracts.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It is completely based on a browser.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It provides an integrated development environment where you can write your smart contracts.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Remix provides an online solidity compiler capability.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Remix IDE helps compile a smart contract seamlessly using a specific compiler version.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It helps in the quick testing of a smart contract.</a:t>
            </a:r>
          </a:p>
        </p:txBody>
      </p:sp>
    </p:spTree>
    <p:extLst>
      <p:ext uri="{BB962C8B-B14F-4D97-AF65-F5344CB8AC3E}">
        <p14:creationId xmlns:p14="http://schemas.microsoft.com/office/powerpoint/2010/main" val="294407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 Smart Contract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26" name="Picture 2" descr="smart-contract-code">
            <a:extLst>
              <a:ext uri="{FF2B5EF4-FFF2-40B4-BE49-F238E27FC236}">
                <a16:creationId xmlns:a16="http://schemas.microsoft.com/office/drawing/2014/main" id="{8360B8F9-774B-4AC6-BE1B-FD82EDF07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2" y="1513221"/>
            <a:ext cx="9059594" cy="613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39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Smart Contract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Supplementary readings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F072A0-EAA1-4441-AEDE-AFADBD8CEFD8}"/>
              </a:ext>
            </a:extLst>
          </p:cNvPr>
          <p:cNvSpPr txBox="1"/>
          <p:nvPr/>
        </p:nvSpPr>
        <p:spPr>
          <a:xfrm>
            <a:off x="237210" y="1866315"/>
            <a:ext cx="8300051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https://www.entrepreneur.com/article/332657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https://ieeexplore.ieee.org/document/8730359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https://learning.oreilly.com/library/view/ethereum-smart-contract/9781788473040/1ac253c6-24c1-4250-8713-f04c276f8a34.xhtml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2858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sunithar@pes.edu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6557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721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Learning Elements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8F21950-0CD3-423E-AE73-6A25B7E0A30F}"/>
              </a:ext>
            </a:extLst>
          </p:cNvPr>
          <p:cNvSpPr txBox="1">
            <a:spLocks/>
          </p:cNvSpPr>
          <p:nvPr/>
        </p:nvSpPr>
        <p:spPr>
          <a:xfrm>
            <a:off x="408248" y="1499902"/>
            <a:ext cx="8300052" cy="4585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6F692-5A25-4D0D-814B-611C031A242C}"/>
              </a:ext>
            </a:extLst>
          </p:cNvPr>
          <p:cNvSpPr txBox="1"/>
          <p:nvPr/>
        </p:nvSpPr>
        <p:spPr>
          <a:xfrm>
            <a:off x="814475" y="1804704"/>
            <a:ext cx="6105378" cy="1963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Learn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Elements of Smart Contracts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Syntax and Semantics of Solidity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Structure of 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412961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Smart Contract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8F21950-0CD3-423E-AE73-6A25B7E0A30F}"/>
              </a:ext>
            </a:extLst>
          </p:cNvPr>
          <p:cNvSpPr txBox="1">
            <a:spLocks/>
          </p:cNvSpPr>
          <p:nvPr/>
        </p:nvSpPr>
        <p:spPr>
          <a:xfrm>
            <a:off x="408248" y="1499902"/>
            <a:ext cx="8300052" cy="4585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dirty="0">
                <a:solidFill>
                  <a:srgbClr val="111111"/>
                </a:solidFill>
                <a:effectLst/>
              </a:rPr>
              <a:t>A smart contract is a self-executing contract with the terms of the agreement between buyer and seller being directly written into lines of code.</a:t>
            </a:r>
          </a:p>
          <a:p>
            <a:pPr algn="just"/>
            <a:endParaRPr lang="en-US" sz="2400" b="0" dirty="0">
              <a:solidFill>
                <a:srgbClr val="111111"/>
              </a:solidFill>
              <a:effectLst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11111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Nick Szabo, an American computer scientist who invented a virtual currency called "Bit Gold" in 1998, defined smart contracts as computerized transaction protocols that execute terms of a contract.</a:t>
            </a:r>
            <a:endParaRPr lang="en-US" sz="2400" dirty="0">
              <a:solidFill>
                <a:srgbClr val="11111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11111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Smart contracts render transactions traceable, transparent, and irreversible.</a:t>
            </a:r>
            <a:endParaRPr lang="en-US" sz="2400" dirty="0">
              <a:solidFill>
                <a:srgbClr val="11111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716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Smart Contract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2050" name="Picture 2" descr="The Top 5 Smart Contracts Platforms | Forex Academy">
            <a:extLst>
              <a:ext uri="{FF2B5EF4-FFF2-40B4-BE49-F238E27FC236}">
                <a16:creationId xmlns:a16="http://schemas.microsoft.com/office/drawing/2014/main" id="{2E91C49B-E6DB-42F1-AACE-F91C6B844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58" y="1828799"/>
            <a:ext cx="7635567" cy="426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7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Smart Contract Gives you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658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8F21950-0CD3-423E-AE73-6A25B7E0A30F}"/>
              </a:ext>
            </a:extLst>
          </p:cNvPr>
          <p:cNvSpPr txBox="1">
            <a:spLocks/>
          </p:cNvSpPr>
          <p:nvPr/>
        </p:nvSpPr>
        <p:spPr>
          <a:xfrm>
            <a:off x="408248" y="1499902"/>
            <a:ext cx="8300052" cy="4585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24D58"/>
                </a:solidFill>
                <a:effectLst/>
                <a:cs typeface="Sanskrit Text" panose="020B0502040204020203" pitchFamily="18" charset="0"/>
              </a:rPr>
              <a:t>Autonomy</a:t>
            </a:r>
          </a:p>
          <a:p>
            <a:pPr algn="l"/>
            <a:r>
              <a:rPr lang="en-US" sz="2400" b="1" i="0" dirty="0">
                <a:solidFill>
                  <a:srgbClr val="424D58"/>
                </a:solidFill>
                <a:effectLst/>
                <a:cs typeface="Sanskrit Text" panose="020B0502040204020203" pitchFamily="18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24D58"/>
                </a:solidFill>
                <a:effectLst/>
                <a:cs typeface="Sanskrit Text" panose="020B0502040204020203" pitchFamily="18" charset="0"/>
              </a:rPr>
              <a:t>Trust</a:t>
            </a:r>
            <a:r>
              <a:rPr lang="en-US" sz="2400" b="0" i="0" dirty="0">
                <a:solidFill>
                  <a:srgbClr val="424D58"/>
                </a:solidFill>
                <a:effectLst/>
                <a:cs typeface="Sanskrit Text" panose="020B0502040204020203" pitchFamily="18" charset="0"/>
              </a:rPr>
              <a:t> </a:t>
            </a:r>
          </a:p>
          <a:p>
            <a:pPr algn="l"/>
            <a:endParaRPr lang="en-US" sz="2400" b="1" i="0" dirty="0">
              <a:solidFill>
                <a:srgbClr val="424D58"/>
              </a:solidFill>
              <a:effectLst/>
              <a:cs typeface="Sanskrit Text" panose="020B0502040204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24D58"/>
                </a:solidFill>
                <a:effectLst/>
                <a:cs typeface="Sanskrit Text" panose="020B0502040204020203" pitchFamily="18" charset="0"/>
              </a:rPr>
              <a:t>Backup</a:t>
            </a:r>
          </a:p>
          <a:p>
            <a:pPr algn="l"/>
            <a:endParaRPr lang="en-US" sz="2400" b="1" dirty="0">
              <a:solidFill>
                <a:srgbClr val="424D58"/>
              </a:solidFill>
              <a:cs typeface="Sanskrit Text" panose="020B0502040204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24D58"/>
                </a:solidFill>
                <a:effectLst/>
                <a:cs typeface="Sanskrit Text" panose="020B0502040204020203" pitchFamily="18" charset="0"/>
              </a:rPr>
              <a:t>Safety</a:t>
            </a:r>
            <a:r>
              <a:rPr lang="en-US" sz="2400" b="0" i="0" dirty="0">
                <a:solidFill>
                  <a:srgbClr val="424D58"/>
                </a:solidFill>
                <a:effectLst/>
                <a:cs typeface="Sanskrit Text" panose="020B0502040204020203" pitchFamily="18" charset="0"/>
              </a:rPr>
              <a:t> </a:t>
            </a:r>
          </a:p>
          <a:p>
            <a:pPr algn="l"/>
            <a:endParaRPr lang="en-US" sz="2400" b="1" dirty="0">
              <a:solidFill>
                <a:srgbClr val="424D58"/>
              </a:solidFill>
              <a:cs typeface="Sanskrit Text" panose="020B0502040204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24D58"/>
                </a:solidFill>
                <a:effectLst/>
                <a:cs typeface="Sanskrit Text" panose="020B0502040204020203" pitchFamily="18" charset="0"/>
              </a:rPr>
              <a:t>Speed</a:t>
            </a:r>
            <a:r>
              <a:rPr lang="en-US" sz="2400" b="0" i="0" dirty="0">
                <a:solidFill>
                  <a:srgbClr val="424D58"/>
                </a:solidFill>
                <a:effectLst/>
                <a:cs typeface="Sanskrit Text" panose="020B0502040204020203" pitchFamily="18" charset="0"/>
              </a:rPr>
              <a:t> </a:t>
            </a:r>
          </a:p>
          <a:p>
            <a:pPr algn="l"/>
            <a:endParaRPr lang="en-US" sz="2400" b="1" i="0" dirty="0">
              <a:solidFill>
                <a:srgbClr val="424D58"/>
              </a:solidFill>
              <a:effectLst/>
              <a:cs typeface="Sanskrit Text" panose="020B0502040204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24D58"/>
                </a:solidFill>
                <a:effectLst/>
                <a:cs typeface="Sanskrit Text" panose="020B0502040204020203" pitchFamily="18" charset="0"/>
              </a:rPr>
              <a:t>Savings</a:t>
            </a:r>
            <a:r>
              <a:rPr lang="en-US" sz="2400" b="0" i="0" dirty="0">
                <a:solidFill>
                  <a:srgbClr val="424D58"/>
                </a:solidFill>
                <a:effectLst/>
                <a:cs typeface="Sanskrit Text" panose="020B0502040204020203" pitchFamily="18" charset="0"/>
              </a:rPr>
              <a:t> </a:t>
            </a:r>
          </a:p>
          <a:p>
            <a:pPr algn="l"/>
            <a:endParaRPr lang="en-US" sz="2400" b="1" i="0" dirty="0">
              <a:solidFill>
                <a:srgbClr val="424D58"/>
              </a:solidFill>
              <a:effectLst/>
              <a:cs typeface="Sanskrit Text" panose="020B0502040204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24D58"/>
                </a:solidFill>
                <a:effectLst/>
                <a:cs typeface="Sanskrit Text" panose="020B0502040204020203" pitchFamily="18" charset="0"/>
              </a:rPr>
              <a:t>Accuracy</a:t>
            </a:r>
            <a:r>
              <a:rPr lang="en-US" sz="2400" b="0" i="0" dirty="0">
                <a:solidFill>
                  <a:srgbClr val="424D58"/>
                </a:solidFill>
                <a:effectLst/>
                <a:cs typeface="Sanskrit Text" panose="020B0502040204020203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2694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Smart Contract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Anotomy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842924-E55C-424C-8B64-CE8465A21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" y="1460304"/>
            <a:ext cx="9515475" cy="499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ACA8B8-1FC0-4FCD-9B9A-5FA34DE898C5}"/>
              </a:ext>
            </a:extLst>
          </p:cNvPr>
          <p:cNvSpPr txBox="1"/>
          <p:nvPr/>
        </p:nvSpPr>
        <p:spPr>
          <a:xfrm>
            <a:off x="0" y="6452119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Source: Digital Chamber of Commerce, Nov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3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Smart Contract Components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F9329-5283-4B09-88E8-84912EC1835B}"/>
              </a:ext>
            </a:extLst>
          </p:cNvPr>
          <p:cNvSpPr txBox="1"/>
          <p:nvPr/>
        </p:nvSpPr>
        <p:spPr>
          <a:xfrm>
            <a:off x="152400" y="1596019"/>
            <a:ext cx="8139344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12121"/>
                </a:solidFill>
                <a:effectLst/>
              </a:rPr>
              <a:t>Smart contract code</a:t>
            </a:r>
            <a:r>
              <a:rPr lang="en-US" sz="2400" b="0" i="0" dirty="0">
                <a:solidFill>
                  <a:srgbClr val="212121"/>
                </a:solidFill>
                <a:effectLst/>
              </a:rPr>
              <a:t>: For instance, Ethereum Solidity code (that is stored, verified and executed on a blockchain).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12121"/>
              </a:solidFill>
              <a:effectLst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12121"/>
                </a:solidFill>
                <a:effectLst/>
              </a:rPr>
              <a:t>Smart legal contracts</a:t>
            </a:r>
            <a:r>
              <a:rPr lang="en-US" sz="2400" b="0" i="0" dirty="0">
                <a:solidFill>
                  <a:srgbClr val="212121"/>
                </a:solidFill>
                <a:effectLst/>
              </a:rPr>
              <a:t>: These are written as a specification for using smart contract code as a complement/substitute for legal contracts executed in traditional usage.</a:t>
            </a:r>
          </a:p>
        </p:txBody>
      </p:sp>
    </p:spTree>
    <p:extLst>
      <p:ext uri="{BB962C8B-B14F-4D97-AF65-F5344CB8AC3E}">
        <p14:creationId xmlns:p14="http://schemas.microsoft.com/office/powerpoint/2010/main" val="166723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 Smart Contract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09D387-F35C-4057-B7E3-0090902F1280}"/>
              </a:ext>
            </a:extLst>
          </p:cNvPr>
          <p:cNvSpPr txBox="1"/>
          <p:nvPr/>
        </p:nvSpPr>
        <p:spPr>
          <a:xfrm>
            <a:off x="138737" y="1329777"/>
            <a:ext cx="862543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A solidity smart contract includes the following: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800" b="1" dirty="0"/>
              <a:t>Data - </a:t>
            </a:r>
            <a:r>
              <a:rPr lang="en-IN" sz="2800" dirty="0"/>
              <a:t>This maintains the current state of the contract.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800" b="1" dirty="0"/>
              <a:t>Function -</a:t>
            </a:r>
            <a:r>
              <a:rPr lang="en-IN" sz="2800" dirty="0"/>
              <a:t> This applies the logic for transitioning the state of the contract.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Pragma Directive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The ‘pragma’ keyword is used to enable some compiler features or checks.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Pragma solidity &gt;=0.4.0 &lt;=0.6.0</a:t>
            </a:r>
          </a:p>
        </p:txBody>
      </p:sp>
    </p:spTree>
    <p:extLst>
      <p:ext uri="{BB962C8B-B14F-4D97-AF65-F5344CB8AC3E}">
        <p14:creationId xmlns:p14="http://schemas.microsoft.com/office/powerpoint/2010/main" val="266119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1011</Words>
  <Application>Microsoft Office PowerPoint</Application>
  <PresentationFormat>Widescreen</PresentationFormat>
  <Paragraphs>161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Sunitha R</cp:lastModifiedBy>
  <cp:revision>59</cp:revision>
  <dcterms:created xsi:type="dcterms:W3CDTF">2020-06-03T14:19:11Z</dcterms:created>
  <dcterms:modified xsi:type="dcterms:W3CDTF">2020-08-04T09:54:10Z</dcterms:modified>
</cp:coreProperties>
</file>