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7" r:id="rId2"/>
    <p:sldId id="358" r:id="rId3"/>
    <p:sldId id="472" r:id="rId4"/>
    <p:sldId id="470" r:id="rId5"/>
    <p:sldId id="359" r:id="rId6"/>
    <p:sldId id="477" r:id="rId7"/>
    <p:sldId id="410" r:id="rId8"/>
    <p:sldId id="481" r:id="rId9"/>
    <p:sldId id="473" r:id="rId10"/>
    <p:sldId id="482" r:id="rId11"/>
    <p:sldId id="478" r:id="rId12"/>
    <p:sldId id="474" r:id="rId13"/>
    <p:sldId id="396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cryptocurrenc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blockchain-basic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51" y="1578061"/>
            <a:ext cx="513283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Byzantine general problems</a:t>
            </a: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generals must decide on when to attack the city, but they need a strong majority of their army to attack at the same time. </a:t>
            </a:r>
            <a:endParaRPr lang="en-IN" sz="2400" dirty="0"/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075DE7-A3F8-4FCE-B1AD-43FD67E9644D}"/>
              </a:ext>
            </a:extLst>
          </p:cNvPr>
          <p:cNvGrpSpPr/>
          <p:nvPr/>
        </p:nvGrpSpPr>
        <p:grpSpPr>
          <a:xfrm>
            <a:off x="5532989" y="1578061"/>
            <a:ext cx="4273620" cy="2943157"/>
            <a:chOff x="3061045" y="4112792"/>
            <a:chExt cx="2809875" cy="21526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39B483-EC20-4345-8F98-E38C3AFD3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045" y="4112792"/>
              <a:ext cx="2809875" cy="14287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54DA33-5F80-4482-8E42-1DED2A09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2107" y="5541542"/>
              <a:ext cx="104775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1" y="1501124"/>
            <a:ext cx="809779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Consider a message passing systems, a general behaves maliciously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5ABF5-FEB6-4691-90B9-47158302A7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9287" y="2597437"/>
            <a:ext cx="6141037" cy="36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72" y="1762727"/>
            <a:ext cx="467719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The generals must have an algorithm to guarantee that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lvl="1" algn="just"/>
            <a:r>
              <a:rPr lang="en-IN" sz="2400" dirty="0"/>
              <a:t>(a) all loyal generals decide upon the same plan of action</a:t>
            </a:r>
          </a:p>
          <a:p>
            <a:pPr lvl="1" algn="just"/>
            <a:endParaRPr lang="en-IN" sz="2400" dirty="0"/>
          </a:p>
          <a:p>
            <a:pPr lvl="1" algn="just"/>
            <a:r>
              <a:rPr lang="en-IN" sz="2400" dirty="0"/>
              <a:t>(b) a small number of traitors cannot cause the loyal generals to adopt a bad plan. </a:t>
            </a:r>
            <a:endParaRPr lang="en-GB" alt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075DE7-A3F8-4FCE-B1AD-43FD67E9644D}"/>
              </a:ext>
            </a:extLst>
          </p:cNvPr>
          <p:cNvGrpSpPr/>
          <p:nvPr/>
        </p:nvGrpSpPr>
        <p:grpSpPr>
          <a:xfrm>
            <a:off x="5532989" y="1578061"/>
            <a:ext cx="4273620" cy="2943157"/>
            <a:chOff x="3061045" y="4112792"/>
            <a:chExt cx="2809875" cy="21526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39B483-EC20-4345-8F98-E38C3AFD3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045" y="4112792"/>
              <a:ext cx="2809875" cy="14287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54DA33-5F80-4482-8E42-1DED2A09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2107" y="5541542"/>
              <a:ext cx="104775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6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https://www.coursera.org/learn/cryptocurrency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https://www.coursera.org/learn/Blockchain-basics/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https://www.youtube.com/watch?v=3xGLc-zz9cA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Algorithms-I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Distributed Consensus?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80" y="1195618"/>
            <a:ext cx="7999758" cy="514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a procedure to reach a common agreement in a distributed and decentralized environment.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Important for message passing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Computers in a distributed system communicate and coordinate by “message passing” between one or more other computers. </a:t>
            </a:r>
            <a:endParaRPr lang="en-IN" sz="2400" dirty="0"/>
          </a:p>
          <a:p>
            <a:pPr lvl="2" indent="-457200" algn="just" fontAlgn="base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Synchronous</a:t>
            </a:r>
          </a:p>
          <a:p>
            <a:pPr lvl="2" indent="-457200" algn="just" fontAlgn="base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Asynchronous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7569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CEE6F-7228-4DE7-B523-AF5673C4450A}"/>
              </a:ext>
            </a:extLst>
          </p:cNvPr>
          <p:cNvGrpSpPr/>
          <p:nvPr/>
        </p:nvGrpSpPr>
        <p:grpSpPr>
          <a:xfrm>
            <a:off x="393111" y="1736331"/>
            <a:ext cx="8970348" cy="2085995"/>
            <a:chOff x="1689963" y="1967297"/>
            <a:chExt cx="8970348" cy="2085995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265AA7B6-BF5B-4DC8-82DC-E0254D5BF0D1}"/>
                </a:ext>
              </a:extLst>
            </p:cNvPr>
            <p:cNvSpPr/>
            <p:nvPr/>
          </p:nvSpPr>
          <p:spPr>
            <a:xfrm>
              <a:off x="1689963" y="1967297"/>
              <a:ext cx="2085983" cy="2085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55326C8E-7F33-44C6-A9F7-BD5E8BC46E07}"/>
                </a:ext>
              </a:extLst>
            </p:cNvPr>
            <p:cNvSpPr/>
            <p:nvPr/>
          </p:nvSpPr>
          <p:spPr>
            <a:xfrm>
              <a:off x="5767533" y="2591537"/>
              <a:ext cx="2702560" cy="825500"/>
            </a:xfrm>
            <a:custGeom>
              <a:avLst/>
              <a:gdLst/>
              <a:ahLst/>
              <a:cxnLst/>
              <a:rect l="l" t="t" r="r" b="b"/>
              <a:pathLst>
                <a:path w="2026920" h="619125">
                  <a:moveTo>
                    <a:pt x="1717205" y="0"/>
                  </a:moveTo>
                  <a:lnTo>
                    <a:pt x="1717205" y="154647"/>
                  </a:lnTo>
                  <a:lnTo>
                    <a:pt x="0" y="154647"/>
                  </a:lnTo>
                  <a:lnTo>
                    <a:pt x="0" y="463943"/>
                  </a:lnTo>
                  <a:lnTo>
                    <a:pt x="1717205" y="463943"/>
                  </a:lnTo>
                  <a:lnTo>
                    <a:pt x="1717205" y="618591"/>
                  </a:lnTo>
                  <a:lnTo>
                    <a:pt x="2026500" y="309295"/>
                  </a:lnTo>
                  <a:lnTo>
                    <a:pt x="1717205" y="0"/>
                  </a:lnTo>
                  <a:close/>
                </a:path>
              </a:pathLst>
            </a:custGeom>
            <a:solidFill>
              <a:srgbClr val="EEECE1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CB62F052-9333-4B1A-817B-523FF402C731}"/>
                </a:ext>
              </a:extLst>
            </p:cNvPr>
            <p:cNvSpPr txBox="1"/>
            <p:nvPr/>
          </p:nvSpPr>
          <p:spPr>
            <a:xfrm>
              <a:off x="3426900" y="2387125"/>
              <a:ext cx="2033693" cy="755762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552860" marR="6773" indent="-536773">
                <a:spcBef>
                  <a:spcPts val="133"/>
                </a:spcBef>
              </a:pPr>
              <a:r>
                <a:rPr sz="2400" spc="-7" dirty="0">
                  <a:cs typeface="Arial Narrow"/>
                </a:rPr>
                <a:t>One</a:t>
              </a:r>
              <a:r>
                <a:rPr sz="2400" spc="-93" dirty="0">
                  <a:cs typeface="Arial Narrow"/>
                </a:rPr>
                <a:t> </a:t>
              </a:r>
              <a:r>
                <a:rPr sz="2400" spc="-7" dirty="0">
                  <a:cs typeface="Arial Narrow"/>
                </a:rPr>
                <a:t>Decision  Maker</a:t>
              </a:r>
              <a:endParaRPr sz="2400" dirty="0">
                <a:cs typeface="Arial Narrow"/>
              </a:endParaRP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68285DD-BD19-4E79-97E6-730F5E0B34A0}"/>
                </a:ext>
              </a:extLst>
            </p:cNvPr>
            <p:cNvSpPr txBox="1"/>
            <p:nvPr/>
          </p:nvSpPr>
          <p:spPr>
            <a:xfrm>
              <a:off x="8834051" y="2540339"/>
              <a:ext cx="1826260" cy="755762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 indent="673928">
                <a:spcBef>
                  <a:spcPts val="133"/>
                </a:spcBef>
              </a:pPr>
              <a:r>
                <a:rPr sz="2400" spc="-7" dirty="0">
                  <a:cs typeface="Arial Narrow"/>
                </a:rPr>
                <a:t>No  Consensus</a:t>
              </a:r>
              <a:endParaRPr sz="2400" dirty="0">
                <a:cs typeface="Arial Narrow"/>
              </a:endParaRPr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8EA1FB10-2C64-4FE8-80DF-FA6F5C40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6" y="4292694"/>
            <a:ext cx="7681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altLang="en-US" sz="2400" dirty="0"/>
              <a:t>If single decision maker, then you do not require consensus</a:t>
            </a:r>
          </a:p>
        </p:txBody>
      </p:sp>
    </p:spTree>
    <p:extLst>
      <p:ext uri="{BB962C8B-B14F-4D97-AF65-F5344CB8AC3E}">
        <p14:creationId xmlns:p14="http://schemas.microsoft.com/office/powerpoint/2010/main" val="20130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97F001-976A-40D8-B18C-30648B19453E}"/>
              </a:ext>
            </a:extLst>
          </p:cNvPr>
          <p:cNvGrpSpPr/>
          <p:nvPr/>
        </p:nvGrpSpPr>
        <p:grpSpPr>
          <a:xfrm>
            <a:off x="243341" y="1513221"/>
            <a:ext cx="10146363" cy="2767225"/>
            <a:chOff x="219075" y="1508908"/>
            <a:chExt cx="10667969" cy="30118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7D734-BE9B-411A-88BA-465C9903BCC9}"/>
                </a:ext>
              </a:extLst>
            </p:cNvPr>
            <p:cNvGrpSpPr/>
            <p:nvPr/>
          </p:nvGrpSpPr>
          <p:grpSpPr>
            <a:xfrm>
              <a:off x="219075" y="1508908"/>
              <a:ext cx="2747876" cy="3011890"/>
              <a:chOff x="765175" y="1966108"/>
              <a:chExt cx="2747876" cy="301189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AD987D0-A85D-481E-8488-C4B0483BA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175" y="3863573"/>
                <a:ext cx="1085850" cy="1114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85D0083-9F6E-412D-8B26-335CAED1B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175" y="1995084"/>
                <a:ext cx="1085850" cy="111442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97F2B9-94F2-4EBD-A7C9-AAC1F6F91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0888" y="3863572"/>
                <a:ext cx="1085850" cy="111442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C131B6B-C71D-4B19-B85A-0D272BBF2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7201" y="1966108"/>
                <a:ext cx="1085850" cy="111442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FBBD7D-DF49-4C66-B623-67FC713EC1C0}"/>
                </a:ext>
              </a:extLst>
            </p:cNvPr>
            <p:cNvGrpSpPr/>
            <p:nvPr/>
          </p:nvGrpSpPr>
          <p:grpSpPr>
            <a:xfrm>
              <a:off x="3748322" y="2485661"/>
              <a:ext cx="7138722" cy="920711"/>
              <a:chOff x="4781991" y="2496326"/>
              <a:chExt cx="7138722" cy="920711"/>
            </a:xfrm>
          </p:grpSpPr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EA462833-86B4-4620-A374-FEA3E81D9FBF}"/>
                  </a:ext>
                </a:extLst>
              </p:cNvPr>
              <p:cNvSpPr/>
              <p:nvPr/>
            </p:nvSpPr>
            <p:spPr>
              <a:xfrm>
                <a:off x="7272799" y="2591537"/>
                <a:ext cx="2702560" cy="825500"/>
              </a:xfrm>
              <a:custGeom>
                <a:avLst/>
                <a:gdLst/>
                <a:ahLst/>
                <a:cxnLst/>
                <a:rect l="l" t="t" r="r" b="b"/>
                <a:pathLst>
                  <a:path w="2026920" h="619125">
                    <a:moveTo>
                      <a:pt x="0" y="154647"/>
                    </a:moveTo>
                    <a:lnTo>
                      <a:pt x="1717205" y="154647"/>
                    </a:lnTo>
                    <a:lnTo>
                      <a:pt x="1717205" y="0"/>
                    </a:lnTo>
                    <a:lnTo>
                      <a:pt x="2026500" y="309295"/>
                    </a:lnTo>
                    <a:lnTo>
                      <a:pt x="1717205" y="618591"/>
                    </a:lnTo>
                    <a:lnTo>
                      <a:pt x="1717205" y="463943"/>
                    </a:lnTo>
                    <a:lnTo>
                      <a:pt x="0" y="463943"/>
                    </a:lnTo>
                    <a:lnTo>
                      <a:pt x="0" y="154647"/>
                    </a:lnTo>
                    <a:close/>
                  </a:path>
                </a:pathLst>
              </a:custGeom>
              <a:ln w="9525">
                <a:solidFill>
                  <a:srgbClr val="1F497D"/>
                </a:solidFill>
              </a:ln>
            </p:spPr>
            <p:txBody>
              <a:bodyPr wrap="square" lIns="0" tIns="0" rIns="0" bIns="0" rtlCol="0"/>
              <a:lstStyle/>
              <a:p>
                <a:endParaRPr sz="2400" dirty="0"/>
              </a:p>
            </p:txBody>
          </p:sp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DEF6DC4D-DCD1-4BDB-A4C6-54B18089414F}"/>
                  </a:ext>
                </a:extLst>
              </p:cNvPr>
              <p:cNvSpPr txBox="1"/>
              <p:nvPr/>
            </p:nvSpPr>
            <p:spPr>
              <a:xfrm>
                <a:off x="4781991" y="2496326"/>
                <a:ext cx="2335107" cy="755762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 marR="6773" indent="579106">
                  <a:spcBef>
                    <a:spcPts val="133"/>
                  </a:spcBef>
                </a:pPr>
                <a:r>
                  <a:rPr sz="2400" spc="-7" dirty="0">
                    <a:cs typeface="Arial Narrow"/>
                  </a:rPr>
                  <a:t>Multiple  Decision</a:t>
                </a:r>
                <a:r>
                  <a:rPr sz="2400" spc="-33" dirty="0">
                    <a:cs typeface="Arial Narrow"/>
                  </a:rPr>
                  <a:t> </a:t>
                </a:r>
                <a:r>
                  <a:rPr sz="2400" spc="-7" dirty="0">
                    <a:cs typeface="Arial Narrow"/>
                  </a:rPr>
                  <a:t>Maker</a:t>
                </a:r>
                <a:endParaRPr sz="2400" dirty="0">
                  <a:cs typeface="Arial Narrow"/>
                </a:endParaRPr>
              </a:p>
            </p:txBody>
          </p:sp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12DD168D-B54B-4EE6-B50F-79D4DFDD92F2}"/>
                  </a:ext>
                </a:extLst>
              </p:cNvPr>
              <p:cNvSpPr txBox="1"/>
              <p:nvPr/>
            </p:nvSpPr>
            <p:spPr>
              <a:xfrm>
                <a:off x="10094453" y="2498357"/>
                <a:ext cx="1826260" cy="755762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91342" marR="6773" indent="-175256">
                  <a:spcBef>
                    <a:spcPts val="133"/>
                  </a:spcBef>
                </a:pPr>
                <a:r>
                  <a:rPr sz="2400" spc="-7" dirty="0">
                    <a:cs typeface="Arial Narrow"/>
                  </a:rPr>
                  <a:t>Consensus  Required</a:t>
                </a:r>
                <a:endParaRPr sz="2400" dirty="0">
                  <a:cs typeface="Arial Narrow"/>
                </a:endParaRPr>
              </a:p>
            </p:txBody>
          </p:sp>
        </p:grp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E134906A-7C29-4947-A550-26CA7DD5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6" y="4419249"/>
            <a:ext cx="76813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altLang="en-US" sz="2400" dirty="0"/>
              <a:t>If multiple decision maker, collective way they need to come to consensus.</a:t>
            </a:r>
          </a:p>
        </p:txBody>
      </p:sp>
    </p:spTree>
    <p:extLst>
      <p:ext uri="{BB962C8B-B14F-4D97-AF65-F5344CB8AC3E}">
        <p14:creationId xmlns:p14="http://schemas.microsoft.com/office/powerpoint/2010/main" val="37008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Distributed Consensus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86" y="1704100"/>
            <a:ext cx="7999758" cy="43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sets the rules that all participants must follow to process transaction.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Common agreement about present state of ledger.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A group of independent systems to agree on a single version of the truth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1533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65EC14A-DF3F-4134-BE22-1E9EEB06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1" y="1697887"/>
            <a:ext cx="7796732" cy="43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Traditional Motivation: Reliability and fault tolerance in distributed systems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Ensure correct operations in presence of faulty nodes.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dirty="0"/>
              <a:t>Example: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Commit a transaction to a database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State machine replication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Clock synchronization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399BD-EF04-4430-9B74-16BA437625A9}"/>
              </a:ext>
            </a:extLst>
          </p:cNvPr>
          <p:cNvSpPr/>
          <p:nvPr/>
        </p:nvSpPr>
        <p:spPr>
          <a:xfrm>
            <a:off x="788455" y="6021436"/>
            <a:ext cx="591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b="1" dirty="0"/>
              <a:t>Courtesy: https://www.coursera.org/learn/cryptocurrency</a:t>
            </a:r>
          </a:p>
        </p:txBody>
      </p:sp>
    </p:spTree>
    <p:extLst>
      <p:ext uri="{BB962C8B-B14F-4D97-AF65-F5344CB8AC3E}">
        <p14:creationId xmlns:p14="http://schemas.microsoft.com/office/powerpoint/2010/main" val="23885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65EC14A-DF3F-4134-BE22-1E9EEB06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83" y="1446370"/>
            <a:ext cx="7796732" cy="505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Imagine you are in charge of backend database for a company like google or Facebook.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These companies typically maintain thousands or even millions of servers.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Actions are recorded in some of the databases and others not.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You will be in trouble, because you have inconsistent databases.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This is the key problem that motivated the traditional research on distributed consensus protocols.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399BD-EF04-4430-9B74-16BA437625A9}"/>
              </a:ext>
            </a:extLst>
          </p:cNvPr>
          <p:cNvSpPr/>
          <p:nvPr/>
        </p:nvSpPr>
        <p:spPr>
          <a:xfrm>
            <a:off x="788455" y="6021436"/>
            <a:ext cx="591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b="1" dirty="0"/>
              <a:t>Courtesy: https://www.coursera.org/learn/cryptocurrency</a:t>
            </a:r>
          </a:p>
        </p:txBody>
      </p:sp>
    </p:spTree>
    <p:extLst>
      <p:ext uri="{BB962C8B-B14F-4D97-AF65-F5344CB8AC3E}">
        <p14:creationId xmlns:p14="http://schemas.microsoft.com/office/powerpoint/2010/main" val="33784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Consensus protocols?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88" y="1589454"/>
            <a:ext cx="513283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Byzantine general problems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Several divisions of the Byzantine army.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Each division commanded by its own general.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communicate by messenger.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Decide upon a common plan of action.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Traitors, trying to prevent the loyal generals from reaching an agreement. </a:t>
            </a:r>
            <a:endParaRPr lang="en-GB" alt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075DE7-A3F8-4FCE-B1AD-43FD67E9644D}"/>
              </a:ext>
            </a:extLst>
          </p:cNvPr>
          <p:cNvGrpSpPr/>
          <p:nvPr/>
        </p:nvGrpSpPr>
        <p:grpSpPr>
          <a:xfrm>
            <a:off x="5532989" y="1578061"/>
            <a:ext cx="4273620" cy="2943157"/>
            <a:chOff x="3061045" y="4112792"/>
            <a:chExt cx="2809875" cy="21526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39B483-EC20-4345-8F98-E38C3AFD3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045" y="4112792"/>
              <a:ext cx="2809875" cy="14287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54DA33-5F80-4482-8E42-1DED2A09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2107" y="5541542"/>
              <a:ext cx="104775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485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372</cp:revision>
  <dcterms:created xsi:type="dcterms:W3CDTF">2020-06-03T14:19:11Z</dcterms:created>
  <dcterms:modified xsi:type="dcterms:W3CDTF">2020-09-22T06:47:58Z</dcterms:modified>
</cp:coreProperties>
</file>