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57" r:id="rId2"/>
    <p:sldId id="358" r:id="rId3"/>
    <p:sldId id="469" r:id="rId4"/>
    <p:sldId id="362" r:id="rId5"/>
    <p:sldId id="360" r:id="rId6"/>
    <p:sldId id="364" r:id="rId7"/>
    <p:sldId id="363" r:id="rId8"/>
    <p:sldId id="368" r:id="rId9"/>
    <p:sldId id="366" r:id="rId10"/>
    <p:sldId id="471" r:id="rId11"/>
    <p:sldId id="483" r:id="rId12"/>
    <p:sldId id="479" r:id="rId13"/>
    <p:sldId id="480" r:id="rId14"/>
    <p:sldId id="396" r:id="rId15"/>
    <p:sldId id="34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4BE8F-510B-4565-892C-D83A479A79F7}" type="datetimeFigureOut">
              <a:rPr lang="en-IN" smtClean="0"/>
              <a:t>22-09-2020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9A1CA-1CF4-4337-B32F-FE4CBF521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43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22-09-2020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cryptocurrenc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ursera.org/learn/blockchain-basics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425383" y="1344223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425383" y="275594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Sunitha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425383" y="3188666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425383" y="2616120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 Types of Consensus Algorithms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2257D7-9B41-48CE-999F-BD11204F421E}"/>
              </a:ext>
            </a:extLst>
          </p:cNvPr>
          <p:cNvSpPr/>
          <p:nvPr/>
        </p:nvSpPr>
        <p:spPr>
          <a:xfrm>
            <a:off x="1551647" y="1978421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Proof of Work (</a:t>
            </a:r>
            <a:r>
              <a:rPr lang="en-IN" sz="2400" dirty="0" err="1"/>
              <a:t>PoW</a:t>
            </a:r>
            <a:r>
              <a:rPr lang="en-IN" sz="2400" dirty="0"/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Proof of Stake (</a:t>
            </a:r>
            <a:r>
              <a:rPr lang="en-IN" sz="2400" dirty="0" err="1"/>
              <a:t>PoS</a:t>
            </a:r>
            <a:r>
              <a:rPr lang="en-IN" sz="2400" dirty="0"/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Delegated Proof of Stake (</a:t>
            </a:r>
            <a:r>
              <a:rPr lang="en-IN" sz="2400" dirty="0" err="1"/>
              <a:t>Dpos</a:t>
            </a:r>
            <a:r>
              <a:rPr lang="en-IN" sz="2400" dirty="0"/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Proof of Authority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Proof of Elapsed Time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Proof of Scope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Proof of Space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Proof of Burn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RAFT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PAXOS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Byzantine Fault Tolerance System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PBFT.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55630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Fault </a:t>
            </a:r>
            <a:r>
              <a:rPr lang="en-IN" sz="2400" b="1" dirty="0" err="1">
                <a:solidFill>
                  <a:schemeClr val="accent2">
                    <a:lumMod val="75000"/>
                  </a:schemeClr>
                </a:solidFill>
              </a:rPr>
              <a:t>Tolerent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20DB6-2D33-4508-A638-46ACDB0490E1}"/>
              </a:ext>
            </a:extLst>
          </p:cNvPr>
          <p:cNvSpPr txBox="1"/>
          <p:nvPr/>
        </p:nvSpPr>
        <p:spPr>
          <a:xfrm>
            <a:off x="711704" y="2469690"/>
            <a:ext cx="64807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medium-content-sans-serif-font"/>
              </a:rPr>
              <a:t>Crash Fault Tolerance:</a:t>
            </a:r>
            <a:r>
              <a:rPr lang="en-US" sz="2800" b="1" i="0" dirty="0">
                <a:solidFill>
                  <a:schemeClr val="accent2">
                    <a:lumMod val="75000"/>
                  </a:schemeClr>
                </a:solidFill>
                <a:effectLst/>
                <a:latin typeface="medium-content-sans-serif-font"/>
              </a:rPr>
              <a:t> </a:t>
            </a:r>
            <a:r>
              <a:rPr lang="en-US" sz="2800" b="1" i="0" dirty="0" err="1">
                <a:solidFill>
                  <a:schemeClr val="accent1"/>
                </a:solidFill>
                <a:effectLst/>
                <a:latin typeface="medium-content-sans-serif-font"/>
              </a:rPr>
              <a:t>Paxos</a:t>
            </a:r>
            <a:endParaRPr lang="en-US" sz="2800" b="1" dirty="0">
              <a:solidFill>
                <a:schemeClr val="accent1"/>
              </a:solidFill>
              <a:latin typeface="medium-content-sans-serif-font"/>
            </a:endParaRPr>
          </a:p>
          <a:p>
            <a:pPr lvl="7"/>
            <a:r>
              <a:rPr lang="en-US" sz="2800" b="1" dirty="0">
                <a:solidFill>
                  <a:schemeClr val="accent1"/>
                </a:solidFill>
                <a:latin typeface="medium-content-sans-serif-font"/>
              </a:rPr>
              <a:t>	 RAFT</a:t>
            </a:r>
          </a:p>
          <a:p>
            <a:pPr lvl="7"/>
            <a:endParaRPr lang="en-US" sz="2800" b="1" i="0" dirty="0">
              <a:solidFill>
                <a:schemeClr val="accent1"/>
              </a:solidFill>
              <a:effectLst/>
              <a:latin typeface="medium-content-sans-serif-fon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medium-content-sans-serif-font"/>
              </a:rPr>
              <a:t>Byzantine Fault Tolerance:</a:t>
            </a:r>
            <a:r>
              <a:rPr lang="en-US" sz="2800" b="1" i="0" dirty="0">
                <a:solidFill>
                  <a:schemeClr val="accent2">
                    <a:lumMod val="75000"/>
                  </a:schemeClr>
                </a:solidFill>
                <a:effectLst/>
                <a:latin typeface="medium-content-sans-serif-font"/>
              </a:rPr>
              <a:t> </a:t>
            </a:r>
            <a:r>
              <a:rPr lang="en-US" sz="2800" b="1" i="0" dirty="0" err="1">
                <a:solidFill>
                  <a:schemeClr val="accent1"/>
                </a:solidFill>
                <a:effectLst/>
                <a:latin typeface="medium-content-sans-serif-font"/>
              </a:rPr>
              <a:t>BFT</a:t>
            </a:r>
            <a:endParaRPr lang="en-US" sz="2800" b="1" i="0" dirty="0">
              <a:solidFill>
                <a:schemeClr val="accent1"/>
              </a:solidFill>
              <a:effectLst/>
              <a:latin typeface="medium-content-sans-serif-font"/>
            </a:endParaRPr>
          </a:p>
          <a:p>
            <a:pPr algn="l"/>
            <a:r>
              <a:rPr lang="en-US" sz="2800" b="1" dirty="0">
                <a:solidFill>
                  <a:schemeClr val="accent1"/>
                </a:solidFill>
                <a:latin typeface="medium-content-sans-serif-font"/>
              </a:rPr>
              <a:t>				         </a:t>
            </a:r>
            <a:r>
              <a:rPr lang="en-US" sz="2800" b="1" dirty="0" err="1">
                <a:solidFill>
                  <a:schemeClr val="accent1"/>
                </a:solidFill>
                <a:latin typeface="medium-content-sans-serif-font"/>
              </a:rPr>
              <a:t>PBFT</a:t>
            </a:r>
            <a:endParaRPr lang="en-US" sz="2800" b="1" i="0" dirty="0">
              <a:solidFill>
                <a:schemeClr val="accent1"/>
              </a:solidFill>
              <a:effectLst/>
              <a:latin typeface="medium-content-sans-serif-fon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800" b="1" i="0" dirty="0">
              <a:solidFill>
                <a:schemeClr val="accent2">
                  <a:lumMod val="75000"/>
                </a:schemeClr>
              </a:solidFill>
              <a:effectLst/>
              <a:latin typeface="medium-content-sans-serif-font"/>
            </a:endParaRPr>
          </a:p>
        </p:txBody>
      </p:sp>
    </p:spTree>
    <p:extLst>
      <p:ext uri="{BB962C8B-B14F-4D97-AF65-F5344CB8AC3E}">
        <p14:creationId xmlns:p14="http://schemas.microsoft.com/office/powerpoint/2010/main" val="347010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99074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How can you choose the right consensus protocol for your Blockchain?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5ED41D-626C-4918-8A2B-014552031685}"/>
              </a:ext>
            </a:extLst>
          </p:cNvPr>
          <p:cNvSpPr/>
          <p:nvPr/>
        </p:nvSpPr>
        <p:spPr>
          <a:xfrm>
            <a:off x="371880" y="1465268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2257D7-9B41-48CE-999F-BD11204F421E}"/>
              </a:ext>
            </a:extLst>
          </p:cNvPr>
          <p:cNvSpPr/>
          <p:nvPr/>
        </p:nvSpPr>
        <p:spPr>
          <a:xfrm>
            <a:off x="371880" y="1316458"/>
            <a:ext cx="83000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800100" lvl="1" indent="-342900" algn="just" fontAlgn="base">
              <a:buFont typeface="Arial" panose="020B0604020202020204" pitchFamily="34" charset="0"/>
              <a:buChar char="•"/>
            </a:pPr>
            <a:r>
              <a:rPr lang="en-IN" sz="2400" dirty="0"/>
              <a:t>The speed in which your blocks will need to be written into the Blockchain? </a:t>
            </a:r>
          </a:p>
          <a:p>
            <a:pPr marL="800100" lvl="1" indent="-342900" algn="just" fontAlgn="base">
              <a:buFont typeface="Arial" panose="020B0604020202020204" pitchFamily="34" charset="0"/>
              <a:buChar char="•"/>
            </a:pPr>
            <a:r>
              <a:rPr lang="en-IN" sz="2400" dirty="0"/>
              <a:t>What type of network will you be using?</a:t>
            </a:r>
          </a:p>
          <a:p>
            <a:pPr marL="800100" lvl="1" indent="-342900" algn="just" fontAlgn="base">
              <a:buFont typeface="Arial" panose="020B0604020202020204" pitchFamily="34" charset="0"/>
              <a:buChar char="•"/>
            </a:pPr>
            <a:r>
              <a:rPr lang="en-IN" sz="2400" dirty="0"/>
              <a:t>How many miners, writers, or validators do you think you will need? </a:t>
            </a:r>
          </a:p>
          <a:p>
            <a:pPr marL="800100" lvl="1" indent="-342900" algn="just" fontAlgn="base">
              <a:buFont typeface="Arial" panose="020B0604020202020204" pitchFamily="34" charset="0"/>
              <a:buChar char="•"/>
            </a:pPr>
            <a:r>
              <a:rPr lang="en-IN" sz="2400" dirty="0"/>
              <a:t>How “final” does a block need to be?</a:t>
            </a:r>
          </a:p>
          <a:p>
            <a:pPr marL="800100" lvl="1" indent="-342900" algn="just" fontAlgn="base">
              <a:buFont typeface="Arial" panose="020B0604020202020204" pitchFamily="34" charset="0"/>
              <a:buChar char="•"/>
            </a:pPr>
            <a:r>
              <a:rPr lang="en-IN" sz="2400" dirty="0"/>
              <a:t>To what degree do you put your trust in  the nodes/operators? </a:t>
            </a:r>
          </a:p>
          <a:p>
            <a:pPr marL="800100" lvl="1" indent="-342900" algn="just" fontAlgn="base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99505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92222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How can you choose the right consensus protocol for your Blockchain?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5ED41D-626C-4918-8A2B-014552031685}"/>
              </a:ext>
            </a:extLst>
          </p:cNvPr>
          <p:cNvSpPr/>
          <p:nvPr/>
        </p:nvSpPr>
        <p:spPr>
          <a:xfrm>
            <a:off x="371880" y="1465268"/>
            <a:ext cx="253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2257D7-9B41-48CE-999F-BD11204F421E}"/>
              </a:ext>
            </a:extLst>
          </p:cNvPr>
          <p:cNvSpPr/>
          <p:nvPr/>
        </p:nvSpPr>
        <p:spPr>
          <a:xfrm>
            <a:off x="371880" y="1316458"/>
            <a:ext cx="830005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lvl="1" algn="just" fontAlgn="base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Permissioned Blockchain</a:t>
            </a:r>
          </a:p>
          <a:p>
            <a:pPr marL="800100" lvl="1" indent="-342900" algn="just" fontAlgn="base">
              <a:buFont typeface="Arial" panose="020B0604020202020204" pitchFamily="34" charset="0"/>
              <a:buChar char="•"/>
            </a:pPr>
            <a:r>
              <a:rPr lang="en-IN" sz="2400" dirty="0"/>
              <a:t>Depends on factors like the extent of decentralization required, how much the participants in a network trust each other, the number of permissions that must be granted. </a:t>
            </a:r>
          </a:p>
          <a:p>
            <a:pPr marL="800100" lvl="1" indent="-342900" algn="just" fontAlgn="base">
              <a:buFont typeface="Arial" panose="020B0604020202020204" pitchFamily="34" charset="0"/>
              <a:buChar char="•"/>
            </a:pPr>
            <a:r>
              <a:rPr lang="en-IN" sz="2400" dirty="0" err="1"/>
              <a:t>Eg:Practical</a:t>
            </a:r>
            <a:r>
              <a:rPr lang="en-IN" sz="2400" dirty="0"/>
              <a:t> byzantine fault tolerance and its variants</a:t>
            </a:r>
          </a:p>
          <a:p>
            <a:pPr lvl="1" algn="just" fontAlgn="base"/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 algn="just" fontAlgn="base"/>
            <a:r>
              <a:rPr lang="en-IN" sz="2400" b="1" dirty="0" err="1">
                <a:solidFill>
                  <a:schemeClr val="accent1">
                    <a:lumMod val="75000"/>
                  </a:schemeClr>
                </a:solidFill>
              </a:rPr>
              <a:t>Permissionless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  Blockchain  </a:t>
            </a:r>
          </a:p>
          <a:p>
            <a:pPr marL="800100" lvl="1" indent="-342900" algn="just" fontAlgn="base">
              <a:buFont typeface="Arial" panose="020B0604020202020204" pitchFamily="34" charset="0"/>
              <a:buChar char="•"/>
            </a:pPr>
            <a:r>
              <a:rPr lang="en-IN" sz="2400" dirty="0" err="1"/>
              <a:t>PoW</a:t>
            </a:r>
            <a:r>
              <a:rPr lang="en-IN" sz="2400" dirty="0"/>
              <a:t>, </a:t>
            </a:r>
            <a:r>
              <a:rPr lang="en-IN" sz="2400" dirty="0" err="1"/>
              <a:t>PoET</a:t>
            </a:r>
            <a:endParaRPr lang="en-IN" sz="2400" dirty="0"/>
          </a:p>
          <a:p>
            <a:pPr marL="800100" lvl="1" indent="-342900" algn="just" fontAlgn="base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it is crucial to choose the right consensus model for your specific Blockchain. </a:t>
            </a:r>
          </a:p>
          <a:p>
            <a:pPr marL="800100" lvl="1" indent="-342900" algn="just" fontAlgn="base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5810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Supplementary readings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811D53-F5A2-401F-ACFA-8274350F7205}"/>
              </a:ext>
            </a:extLst>
          </p:cNvPr>
          <p:cNvSpPr/>
          <p:nvPr/>
        </p:nvSpPr>
        <p:spPr>
          <a:xfrm>
            <a:off x="181786" y="1352644"/>
            <a:ext cx="7708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3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8A0D24-28F7-4CEE-ABDC-52827883B348}"/>
              </a:ext>
            </a:extLst>
          </p:cNvPr>
          <p:cNvSpPr/>
          <p:nvPr/>
        </p:nvSpPr>
        <p:spPr>
          <a:xfrm>
            <a:off x="503583" y="1675809"/>
            <a:ext cx="750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56CDD4-35C0-4AC9-934B-84E540447DA0}"/>
              </a:ext>
            </a:extLst>
          </p:cNvPr>
          <p:cNvSpPr/>
          <p:nvPr/>
        </p:nvSpPr>
        <p:spPr>
          <a:xfrm>
            <a:off x="598882" y="1513221"/>
            <a:ext cx="703436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https://www.coursera.org/learn/cryptocurrency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https://www.coursera.org/learn/Blockchain-basics/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https://www.youtube.com/watch?v=3xGLc-zz9cA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211889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sunithar@pes.edu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Prof.Sunitha</a:t>
            </a:r>
            <a:r>
              <a:rPr lang="en-US" sz="2400" b="1" dirty="0"/>
              <a:t> R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6840" y="1349099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Blockchain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Consensus Algorithms-II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Sunitha 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Computer Science and 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 Objectives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2257D7-9B41-48CE-999F-BD11204F421E}"/>
              </a:ext>
            </a:extLst>
          </p:cNvPr>
          <p:cNvSpPr/>
          <p:nvPr/>
        </p:nvSpPr>
        <p:spPr>
          <a:xfrm>
            <a:off x="610742" y="1997839"/>
            <a:ext cx="6096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Agreement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Termination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Validity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Fault tolerant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Integrity</a:t>
            </a:r>
          </a:p>
        </p:txBody>
      </p:sp>
    </p:spTree>
    <p:extLst>
      <p:ext uri="{BB962C8B-B14F-4D97-AF65-F5344CB8AC3E}">
        <p14:creationId xmlns:p14="http://schemas.microsoft.com/office/powerpoint/2010/main" val="351536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How does Consensus work?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83" y="1045484"/>
            <a:ext cx="7796732" cy="5425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Alice wants to pay Bob.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Alice broadcasts the transaction to all nodes.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All the nodes need to agree the correctness of this transactions.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Each node has set of outstanding transactions it’s heard about</a:t>
            </a:r>
          </a:p>
          <a:p>
            <a:pPr marL="533400" indent="-444500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endParaRPr kumimoji="0" lang="en-GB" altLang="en-US" sz="240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69FA1E-4426-4025-A372-7CB0DC4A5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789" y="2795587"/>
            <a:ext cx="5353050" cy="1266825"/>
          </a:xfrm>
          <a:prstGeom prst="rect">
            <a:avLst/>
          </a:prstGeom>
        </p:spPr>
      </p:pic>
      <p:sp>
        <p:nvSpPr>
          <p:cNvPr id="11" name="object 7">
            <a:extLst>
              <a:ext uri="{FF2B5EF4-FFF2-40B4-BE49-F238E27FC236}">
                <a16:creationId xmlns:a16="http://schemas.microsoft.com/office/drawing/2014/main" id="{571BB372-4CB7-4291-AE1D-59769821DB0D}"/>
              </a:ext>
            </a:extLst>
          </p:cNvPr>
          <p:cNvSpPr txBox="1"/>
          <p:nvPr/>
        </p:nvSpPr>
        <p:spPr>
          <a:xfrm>
            <a:off x="780874" y="6199840"/>
            <a:ext cx="6721687" cy="5839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IN" sz="2000" b="1" dirty="0"/>
              <a:t>Courtesy: https://www.coursera.org/learn/cryptocurrency</a:t>
            </a:r>
          </a:p>
          <a:p>
            <a:pPr marL="16933">
              <a:spcBef>
                <a:spcPts val="133"/>
              </a:spcBef>
            </a:pPr>
            <a:r>
              <a:rPr sz="1600" b="1" spc="-7" dirty="0">
                <a:solidFill>
                  <a:srgbClr val="0000FF"/>
                </a:solidFill>
                <a:latin typeface="Arial Narrow"/>
                <a:cs typeface="Arial Narrow"/>
              </a:rPr>
              <a:t>.</a:t>
            </a:r>
            <a:endParaRPr sz="1600" dirty="0">
              <a:latin typeface="Arial Narrow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2945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How does Consensus work?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43FE3A-3E94-4024-8926-1066312FD86F}"/>
              </a:ext>
            </a:extLst>
          </p:cNvPr>
          <p:cNvGrpSpPr/>
          <p:nvPr/>
        </p:nvGrpSpPr>
        <p:grpSpPr>
          <a:xfrm>
            <a:off x="887896" y="2130717"/>
            <a:ext cx="7403848" cy="3410810"/>
            <a:chOff x="1236180" y="1714500"/>
            <a:chExt cx="6240945" cy="280035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1CD76F2-FA9F-4F46-BC64-00003D954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6180" y="2489752"/>
              <a:ext cx="2457450" cy="12954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ACB025A-7326-418B-A738-E177149E7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14875" y="2343150"/>
              <a:ext cx="2762250" cy="21717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1DEA75C-0C7A-4277-AB5F-DECC71E153DD}"/>
                </a:ext>
              </a:extLst>
            </p:cNvPr>
            <p:cNvSpPr txBox="1"/>
            <p:nvPr/>
          </p:nvSpPr>
          <p:spPr>
            <a:xfrm>
              <a:off x="4714875" y="1714500"/>
              <a:ext cx="2206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Miners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657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How does Consensus work?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17D78D-5CAF-499D-9AEA-2E3E19778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88" y="2238259"/>
            <a:ext cx="76390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7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How does Consensus work?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6BC5780-00B0-40DB-8643-583FE69A4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24" y="2116132"/>
            <a:ext cx="7639050" cy="3276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1A11AAF-989F-43DF-B8B7-9F2A34928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808" y="1929406"/>
            <a:ext cx="1152939" cy="128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2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64 0.05671 L -0.05664 0.05695 C -0.05924 0.0625 -0.06159 0.06852 -0.06432 0.07408 C -0.06523 0.0757 -0.06653 0.07639 -0.06758 0.07778 C -0.06992 0.08148 -0.07187 0.08565 -0.07409 0.08935 C -0.07487 0.09074 -0.07539 0.09236 -0.0763 0.09329 C -0.07838 0.09583 -0.08086 0.09769 -0.08281 0.10093 C -0.0858 0.10625 -0.08398 0.1044 -0.08815 0.10671 C -0.08958 0.10949 -0.0914 0.11158 -0.09258 0.11458 C -0.09323 0.11644 -0.09375 0.11898 -0.09466 0.12037 C -0.09557 0.12153 -0.09687 0.12153 -0.09791 0.12222 C -0.10794 0.13403 -0.0957 0.11898 -0.10338 0.12986 C -0.1095 0.13866 -0.10482 0.13056 -0.10768 0.13588 " pathEditMode="relative" rAng="0" ptsTypes="AAAAAAAAAAA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" y="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5ED41D-626C-4918-8A2B-014552031685}"/>
              </a:ext>
            </a:extLst>
          </p:cNvPr>
          <p:cNvSpPr/>
          <p:nvPr/>
        </p:nvSpPr>
        <p:spPr>
          <a:xfrm>
            <a:off x="371880" y="1465268"/>
            <a:ext cx="32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36BB55-E17A-465A-ABC3-1023C2B2F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58" y="2251936"/>
            <a:ext cx="7878286" cy="15896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E3D7E3D-1ECB-45D4-8F49-E7AE57008D62}"/>
              </a:ext>
            </a:extLst>
          </p:cNvPr>
          <p:cNvSpPr/>
          <p:nvPr/>
        </p:nvSpPr>
        <p:spPr>
          <a:xfrm>
            <a:off x="802182" y="6021436"/>
            <a:ext cx="6114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Courtesy: https://www.coursera.org/learn/Blockchain-basics/</a:t>
            </a:r>
          </a:p>
        </p:txBody>
      </p:sp>
    </p:spTree>
    <p:extLst>
      <p:ext uri="{BB962C8B-B14F-4D97-AF65-F5344CB8AC3E}">
        <p14:creationId xmlns:p14="http://schemas.microsoft.com/office/powerpoint/2010/main" val="278753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Consensus 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Blockchain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5ED41D-626C-4918-8A2B-014552031685}"/>
              </a:ext>
            </a:extLst>
          </p:cNvPr>
          <p:cNvSpPr/>
          <p:nvPr/>
        </p:nvSpPr>
        <p:spPr>
          <a:xfrm>
            <a:off x="371880" y="1465268"/>
            <a:ext cx="32868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Why consensus is hard?</a:t>
            </a:r>
          </a:p>
          <a:p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2257D7-9B41-48CE-999F-BD11204F421E}"/>
              </a:ext>
            </a:extLst>
          </p:cNvPr>
          <p:cNvSpPr/>
          <p:nvPr/>
        </p:nvSpPr>
        <p:spPr>
          <a:xfrm>
            <a:off x="610742" y="1997839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Nodes may crash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Nodes may be malicious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Network is imperfect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Not all pairs of nodes connected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Faults in network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 Latency</a:t>
            </a:r>
          </a:p>
        </p:txBody>
      </p:sp>
    </p:spTree>
    <p:extLst>
      <p:ext uri="{BB962C8B-B14F-4D97-AF65-F5344CB8AC3E}">
        <p14:creationId xmlns:p14="http://schemas.microsoft.com/office/powerpoint/2010/main" val="292080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5608</TotalTime>
  <Words>434</Words>
  <Application>Microsoft Office PowerPoint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Narrow</vt:lpstr>
      <vt:lpstr>Calibri</vt:lpstr>
      <vt:lpstr>Calibri Light</vt:lpstr>
      <vt:lpstr>medium-content-sans-serif-font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Sunitha R</cp:lastModifiedBy>
  <cp:revision>371</cp:revision>
  <dcterms:created xsi:type="dcterms:W3CDTF">2020-06-03T14:19:11Z</dcterms:created>
  <dcterms:modified xsi:type="dcterms:W3CDTF">2020-09-22T06:48:21Z</dcterms:modified>
</cp:coreProperties>
</file>