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57" r:id="rId2"/>
    <p:sldId id="358" r:id="rId3"/>
    <p:sldId id="365" r:id="rId4"/>
    <p:sldId id="443" r:id="rId5"/>
    <p:sldId id="441" r:id="rId6"/>
    <p:sldId id="440" r:id="rId7"/>
    <p:sldId id="370" r:id="rId8"/>
    <p:sldId id="371" r:id="rId9"/>
    <p:sldId id="372" r:id="rId10"/>
    <p:sldId id="373" r:id="rId11"/>
    <p:sldId id="439" r:id="rId12"/>
    <p:sldId id="444" r:id="rId13"/>
    <p:sldId id="446" r:id="rId14"/>
    <p:sldId id="374" r:id="rId15"/>
    <p:sldId id="375" r:id="rId16"/>
    <p:sldId id="445" r:id="rId17"/>
    <p:sldId id="442" r:id="rId18"/>
    <p:sldId id="34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4BE8F-510B-4565-892C-D83A479A79F7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9A1CA-1CF4-4337-B32F-FE4CBF521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43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W2Jit8ViGI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demy.com/course/building-blockchain-applications-using-ethereum-hyperledger-fabric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425383" y="1344223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425383" y="275594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Prof. Sunitha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425383" y="3188666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425383" y="2616120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 – Proof of Work(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PoW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9FA357-4F85-4B8B-AF75-585C3082F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59" y="1316458"/>
            <a:ext cx="762952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46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 – Proof of Work(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PoW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9C9F09-B0F4-40CB-BE4B-06981C76B3CD}"/>
              </a:ext>
            </a:extLst>
          </p:cNvPr>
          <p:cNvSpPr/>
          <p:nvPr/>
        </p:nvSpPr>
        <p:spPr>
          <a:xfrm>
            <a:off x="821634" y="1868853"/>
            <a:ext cx="64935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2400" b="1" dirty="0"/>
              <a:t>Cryptocurrencies using </a:t>
            </a:r>
            <a:r>
              <a:rPr lang="en-IN" sz="2400" b="1" dirty="0" err="1"/>
              <a:t>PoW</a:t>
            </a:r>
            <a:r>
              <a:rPr lang="en-IN" sz="2400" b="1" dirty="0"/>
              <a:t>:</a:t>
            </a:r>
          </a:p>
          <a:p>
            <a:pPr fontAlgn="base"/>
            <a:endParaRPr lang="en-IN" sz="24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IN" sz="2400" dirty="0"/>
              <a:t>Litecoin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IN" sz="2400" dirty="0"/>
              <a:t>Ethereum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IN" sz="2400" dirty="0" err="1"/>
              <a:t>Monero</a:t>
            </a:r>
            <a:r>
              <a:rPr lang="en-IN" sz="2400" dirty="0"/>
              <a:t> coin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IN" sz="2400" dirty="0"/>
              <a:t>Dogecoin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IN" sz="2400" dirty="0"/>
          </a:p>
          <a:p>
            <a:pPr fontAlgn="base"/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Miners receive 12.5 bitcoins for finishing first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6248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Bitcoin’s Proof-of-Work system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9C9F09-B0F4-40CB-BE4B-06981C76B3CD}"/>
              </a:ext>
            </a:extLst>
          </p:cNvPr>
          <p:cNvSpPr/>
          <p:nvPr/>
        </p:nvSpPr>
        <p:spPr>
          <a:xfrm>
            <a:off x="821634" y="1868853"/>
            <a:ext cx="930710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Bitcoin uses the </a:t>
            </a:r>
            <a:r>
              <a:rPr lang="en-US" sz="2800" dirty="0" err="1"/>
              <a:t>Hashcash</a:t>
            </a:r>
            <a:r>
              <a:rPr lang="en-US" sz="2800" dirty="0"/>
              <a:t> Proof of Work system as the mining basis.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The ‘hard mathematical problem’ can be written in an abstract way like below :</a:t>
            </a:r>
          </a:p>
          <a:p>
            <a:pPr fontAlgn="base"/>
            <a:endParaRPr lang="en-US" sz="2800" dirty="0"/>
          </a:p>
          <a:p>
            <a:pPr fontAlgn="base"/>
            <a:r>
              <a:rPr lang="en-US" sz="2800" dirty="0"/>
              <a:t>	Given data A, find a number x such as that the hash of x appended to A results is a number less than B.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61700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Hashcash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9C9F09-B0F4-40CB-BE4B-06981C76B3CD}"/>
              </a:ext>
            </a:extLst>
          </p:cNvPr>
          <p:cNvSpPr/>
          <p:nvPr/>
        </p:nvSpPr>
        <p:spPr>
          <a:xfrm>
            <a:off x="150117" y="1316458"/>
            <a:ext cx="1091082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 err="1"/>
              <a:t>Hashcash</a:t>
            </a:r>
            <a:r>
              <a:rPr lang="en-US" sz="2800" dirty="0"/>
              <a:t> is a proof-of-concept system proposed in 1997 that demonstrates an implementation of this idea.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 err="1"/>
              <a:t>Hashcash</a:t>
            </a:r>
            <a:r>
              <a:rPr lang="en-US" sz="2800" dirty="0"/>
              <a:t> is designed to combat email spam. </a:t>
            </a:r>
            <a:r>
              <a:rPr lang="en-US" sz="2800" dirty="0" err="1"/>
              <a:t>Hashcash</a:t>
            </a:r>
            <a:r>
              <a:rPr lang="en-US" sz="2800" dirty="0"/>
              <a:t> adds the following header to the email: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X-</a:t>
            </a:r>
            <a:r>
              <a:rPr lang="en-US" sz="2800" dirty="0" err="1"/>
              <a:t>Hashcash</a:t>
            </a:r>
            <a:r>
              <a:rPr lang="en-US" sz="2800" dirty="0"/>
              <a:t>: </a:t>
            </a:r>
            <a:r>
              <a:rPr lang="en-US" sz="2800" dirty="0" err="1"/>
              <a:t>1:20:1303030600:adam@cypherspace.org</a:t>
            </a:r>
            <a:r>
              <a:rPr lang="en-US" sz="2800" dirty="0"/>
              <a:t>::</a:t>
            </a:r>
            <a:r>
              <a:rPr lang="en-US" sz="2800" dirty="0" err="1"/>
              <a:t>McMybZIhxKXu57jd:ckvi</a:t>
            </a:r>
            <a:endParaRPr lang="en-US" sz="2800" dirty="0"/>
          </a:p>
          <a:p>
            <a:pPr algn="l"/>
            <a:endParaRPr lang="en-US" sz="2400" b="0" i="0" dirty="0">
              <a:effectLst/>
              <a:latin typeface="Inter"/>
            </a:endParaRPr>
          </a:p>
          <a:p>
            <a:pPr algn="l"/>
            <a:r>
              <a:rPr lang="en-US" sz="2400" b="0" i="0" dirty="0">
                <a:effectLst/>
                <a:latin typeface="Inter"/>
              </a:rPr>
              <a:t>The header contains: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b="0" i="0" dirty="0" err="1">
                <a:effectLst/>
                <a:latin typeface="Inter"/>
              </a:rPr>
              <a:t>ver</a:t>
            </a:r>
            <a:r>
              <a:rPr lang="en-US" sz="2000" b="0" i="0" dirty="0">
                <a:effectLst/>
                <a:latin typeface="Inter"/>
              </a:rPr>
              <a:t>: </a:t>
            </a:r>
            <a:r>
              <a:rPr lang="en-US" sz="2000" b="0" i="0" dirty="0" err="1">
                <a:effectLst/>
                <a:latin typeface="Inter"/>
              </a:rPr>
              <a:t>Hashcash</a:t>
            </a:r>
            <a:r>
              <a:rPr lang="en-US" sz="2000" b="0" i="0" dirty="0">
                <a:effectLst/>
                <a:latin typeface="Inter"/>
              </a:rPr>
              <a:t> format version, 1 (which supersedes version 0).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Inter"/>
              </a:rPr>
              <a:t>bits: Number of "partial pre-image" (zero) bits in the hashed code.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Inter"/>
              </a:rPr>
              <a:t>date: The time that the message was sent, in the format </a:t>
            </a:r>
            <a:r>
              <a:rPr lang="en-US" sz="2000" b="0" i="0" dirty="0" err="1">
                <a:effectLst/>
                <a:latin typeface="Inter"/>
              </a:rPr>
              <a:t>YYMMDD</a:t>
            </a:r>
            <a:r>
              <a:rPr lang="en-US" sz="2000" b="0" i="0" dirty="0">
                <a:effectLst/>
                <a:latin typeface="Inter"/>
              </a:rPr>
              <a:t>[</a:t>
            </a:r>
            <a:r>
              <a:rPr lang="en-US" sz="2000" b="0" i="0" dirty="0" err="1">
                <a:effectLst/>
                <a:latin typeface="Inter"/>
              </a:rPr>
              <a:t>hhmm</a:t>
            </a:r>
            <a:r>
              <a:rPr lang="en-US" sz="2000" b="0" i="0" dirty="0">
                <a:effectLst/>
                <a:latin typeface="Inter"/>
              </a:rPr>
              <a:t>[ss]].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Inter"/>
              </a:rPr>
              <a:t>resource: Resource data string being transmitted, e.g., an IP address or email address.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b="0" i="0" dirty="0" err="1">
                <a:effectLst/>
                <a:latin typeface="Inter"/>
              </a:rPr>
              <a:t>ext</a:t>
            </a:r>
            <a:r>
              <a:rPr lang="en-US" sz="2000" b="0" i="0" dirty="0">
                <a:effectLst/>
                <a:latin typeface="Inter"/>
              </a:rPr>
              <a:t>: Extension (optional; ignored in version 1).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Inter"/>
              </a:rPr>
              <a:t>rand: String of random characters, encoded in base-64 format.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Inter"/>
              </a:rPr>
              <a:t>counter: Binary counter, encoded in base-64 format.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21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 – Proof of Work(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PoW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9EC04A-DA1B-4CD8-BD6F-A6B8728E1388}"/>
              </a:ext>
            </a:extLst>
          </p:cNvPr>
          <p:cNvSpPr/>
          <p:nvPr/>
        </p:nvSpPr>
        <p:spPr>
          <a:xfrm>
            <a:off x="750919" y="1513221"/>
            <a:ext cx="78497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Protected from corruptions as long as 51% or more of the block being created by miners are legitimate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algn="just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Pros: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It has been tested since 2009 and still works great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It is slower and safer- you know your transaction will not be rolled back.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It is </a:t>
            </a:r>
            <a:r>
              <a:rPr lang="en-IN" sz="2400" dirty="0" err="1"/>
              <a:t>trustless</a:t>
            </a:r>
            <a:r>
              <a:rPr lang="en-IN" sz="2400" dirty="0"/>
              <a:t> - no one can block your transaction from processing</a:t>
            </a:r>
          </a:p>
          <a:p>
            <a:pPr algn="just"/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39566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 – Proof of Work(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PoW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598883" y="1316458"/>
            <a:ext cx="770853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Cons: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The 51% risk</a:t>
            </a:r>
          </a:p>
          <a:p>
            <a:pPr algn="just"/>
            <a:endParaRPr lang="en-IN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It is slow- you have to wait for your transaction to be confirmed.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It is costly- transaction costs can go up with the number of users.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It is susceptible to centralization over time- those with the most resources can pool together their efforts in mining.</a:t>
            </a:r>
          </a:p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208945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 – Proof of Work(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PoW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pic>
        <p:nvPicPr>
          <p:cNvPr id="3074" name="Picture 2" descr="Miners">
            <a:extLst>
              <a:ext uri="{FF2B5EF4-FFF2-40B4-BE49-F238E27FC236}">
                <a16:creationId xmlns:a16="http://schemas.microsoft.com/office/drawing/2014/main" id="{34D8DE3E-F6D8-4B9F-BB73-224941828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1412"/>
            <a:ext cx="12192000" cy="470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iners">
            <a:extLst>
              <a:ext uri="{FF2B5EF4-FFF2-40B4-BE49-F238E27FC236}">
                <a16:creationId xmlns:a16="http://schemas.microsoft.com/office/drawing/2014/main" id="{E46C9D0C-3376-4BDB-AF9B-E4DDDEE09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5" y="2071748"/>
            <a:ext cx="12192000" cy="470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iners">
            <a:extLst>
              <a:ext uri="{FF2B5EF4-FFF2-40B4-BE49-F238E27FC236}">
                <a16:creationId xmlns:a16="http://schemas.microsoft.com/office/drawing/2014/main" id="{BFF8B804-BBF7-4D2E-B842-54478217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18" y="1948193"/>
            <a:ext cx="12192000" cy="470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64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Supplementary readings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03583" y="1675809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B19164-9541-4FA9-BC48-BFD64829CE9F}"/>
              </a:ext>
            </a:extLst>
          </p:cNvPr>
          <p:cNvSpPr/>
          <p:nvPr/>
        </p:nvSpPr>
        <p:spPr>
          <a:xfrm>
            <a:off x="1093718" y="1868853"/>
            <a:ext cx="750073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https://www.youtube.com/watch?v=dW2Jit8ViGI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https://www.udemy.com/course/building-Blockchain-applications-using-ethereum-hyperledger-fabric/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988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sunithar@pes.edu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Prof. Sunitha R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6840" y="126868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Blockchain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Consensus Algorithm: Proof of Work (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</a:rPr>
              <a:t>PoW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Prof. Sunitha R</a:t>
            </a:r>
            <a:endParaRPr lang="en-IN" sz="2400" b="1" dirty="0"/>
          </a:p>
          <a:p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57A1912F-F5CD-4669-8DB7-DF465F49B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313" y="4358245"/>
            <a:ext cx="5137687" cy="249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 – Proof of Work(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PoW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2257D7-9B41-48CE-999F-BD11204F421E}"/>
              </a:ext>
            </a:extLst>
          </p:cNvPr>
          <p:cNvSpPr/>
          <p:nvPr/>
        </p:nvSpPr>
        <p:spPr>
          <a:xfrm>
            <a:off x="393111" y="1513221"/>
            <a:ext cx="779673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IN" sz="2400" dirty="0"/>
              <a:t>The idea for Proof of Work(</a:t>
            </a:r>
            <a:r>
              <a:rPr lang="en-IN" sz="2400" dirty="0" err="1"/>
              <a:t>PoW</a:t>
            </a:r>
            <a:r>
              <a:rPr lang="en-IN" sz="2400" dirty="0"/>
              <a:t>) was first published in 1993 by Cynthia </a:t>
            </a:r>
            <a:r>
              <a:rPr lang="en-IN" sz="2400" dirty="0" err="1"/>
              <a:t>Dwork</a:t>
            </a:r>
            <a:r>
              <a:rPr lang="en-IN" sz="2400" dirty="0"/>
              <a:t> and Moni </a:t>
            </a:r>
            <a:r>
              <a:rPr lang="en-IN" sz="2400" dirty="0" err="1"/>
              <a:t>Naor</a:t>
            </a:r>
            <a:r>
              <a:rPr lang="en-IN" sz="2400" dirty="0"/>
              <a:t>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IN" sz="2400" dirty="0"/>
              <a:t>Applied by Satoshi Nakamoto in the Bitcoin paper in 2008.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Competitive consensus algorithms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Solving a computational challenging puzzle in order to create new blocks.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term “proof of work” was first used by Markus Jakobsson and Ari </a:t>
            </a:r>
            <a:r>
              <a:rPr lang="en-US" sz="2400" dirty="0" err="1"/>
              <a:t>Juels</a:t>
            </a:r>
            <a:r>
              <a:rPr lang="en-US" sz="2400" dirty="0"/>
              <a:t> in a publication in 1999.</a:t>
            </a:r>
            <a:r>
              <a:rPr lang="en-IN" sz="24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5282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 – Principle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2257D7-9B41-48CE-999F-BD11204F421E}"/>
              </a:ext>
            </a:extLst>
          </p:cNvPr>
          <p:cNvSpPr/>
          <p:nvPr/>
        </p:nvSpPr>
        <p:spPr>
          <a:xfrm>
            <a:off x="371880" y="3167390"/>
            <a:ext cx="77967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dirty="0"/>
              <a:t>A solution that is difficult to find but is easy to verify.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73127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 – Proof of Work(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PoW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2257D7-9B41-48CE-999F-BD11204F421E}"/>
              </a:ext>
            </a:extLst>
          </p:cNvPr>
          <p:cNvSpPr/>
          <p:nvPr/>
        </p:nvSpPr>
        <p:spPr>
          <a:xfrm>
            <a:off x="393111" y="1513221"/>
            <a:ext cx="83000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Idea</a:t>
            </a:r>
          </a:p>
          <a:p>
            <a:r>
              <a:rPr lang="en-IN" sz="2400" dirty="0"/>
              <a:t>Find or generate a value which is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Difficult to generate (in terms of CPU power)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And yet easily verifiable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N leading zeros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If n=4, block hash should have 4 leading zeros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  0000AC23EF32DD3422…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More the value of n more the difficulty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3775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 – Proof of Work(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PoW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CD425-7AD4-4781-8AA9-1BBF06A100CA}"/>
              </a:ext>
            </a:extLst>
          </p:cNvPr>
          <p:cNvSpPr txBox="1"/>
          <p:nvPr/>
        </p:nvSpPr>
        <p:spPr>
          <a:xfrm>
            <a:off x="148308" y="1316458"/>
            <a:ext cx="867763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Each node(miners) needs to solve math puzzle to propose transaction.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Lot of computation, power and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Finding hash value based on the input message + hash value of the previous block.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Math puzzle should be less than the difficulty level of the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Once puzzle is solved, all other nodes should agree to solution.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node that is first solve, rewarded for his work</a:t>
            </a:r>
          </a:p>
          <a:p>
            <a:endParaRPr lang="en-IN" dirty="0"/>
          </a:p>
          <a:p>
            <a:r>
              <a:rPr lang="en-IN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8DF0A-D30E-439F-9018-A6F8826F7E77}"/>
              </a:ext>
            </a:extLst>
          </p:cNvPr>
          <p:cNvSpPr/>
          <p:nvPr/>
        </p:nvSpPr>
        <p:spPr>
          <a:xfrm>
            <a:off x="583096" y="6206102"/>
            <a:ext cx="68911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Courtesy: https://www.udemy.com/course/building-Blockchain-applications-using-ethereum-hyperledger-fabric/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1020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How is this algorithm implemented in Blockchain?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522" y="14423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pic>
        <p:nvPicPr>
          <p:cNvPr id="2050" name="Picture 2" descr="Block n">
            <a:extLst>
              <a:ext uri="{FF2B5EF4-FFF2-40B4-BE49-F238E27FC236}">
                <a16:creationId xmlns:a16="http://schemas.microsoft.com/office/drawing/2014/main" id="{920C8201-4542-4F5D-B8C4-49AE95569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62" y="1513221"/>
            <a:ext cx="9566030" cy="427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uzzle">
            <a:extLst>
              <a:ext uri="{FF2B5EF4-FFF2-40B4-BE49-F238E27FC236}">
                <a16:creationId xmlns:a16="http://schemas.microsoft.com/office/drawing/2014/main" id="{D8BA3DE1-7AB6-4EC7-BBCC-B7DA59404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3221"/>
            <a:ext cx="12192000" cy="487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17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 – Proof of Work(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PoW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ECC83C1-AF1B-45F5-940E-F129EB840A0E}"/>
              </a:ext>
            </a:extLst>
          </p:cNvPr>
          <p:cNvGrpSpPr/>
          <p:nvPr/>
        </p:nvGrpSpPr>
        <p:grpSpPr>
          <a:xfrm>
            <a:off x="1360616" y="1506489"/>
            <a:ext cx="5614384" cy="993912"/>
            <a:chOff x="1334112" y="1506489"/>
            <a:chExt cx="5614384" cy="99391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F63841E-EDF9-434D-BE04-CAE0F273BDED}"/>
                </a:ext>
              </a:extLst>
            </p:cNvPr>
            <p:cNvSpPr/>
            <p:nvPr/>
          </p:nvSpPr>
          <p:spPr>
            <a:xfrm>
              <a:off x="1334112" y="1506489"/>
              <a:ext cx="1422340" cy="993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Block 1</a:t>
              </a:r>
            </a:p>
            <a:p>
              <a:pPr algn="ctr"/>
              <a:r>
                <a:rPr lang="en-IN" dirty="0"/>
                <a:t>Hash 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0A5ADF9-11FA-49FC-91AB-CACE09C4F2C0}"/>
                </a:ext>
              </a:extLst>
            </p:cNvPr>
            <p:cNvSpPr/>
            <p:nvPr/>
          </p:nvSpPr>
          <p:spPr>
            <a:xfrm>
              <a:off x="3428369" y="1506489"/>
              <a:ext cx="1422340" cy="993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Block 2</a:t>
              </a:r>
            </a:p>
            <a:p>
              <a:pPr algn="ctr"/>
              <a:r>
                <a:rPr lang="en-IN" dirty="0"/>
                <a:t>Hash 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B74A592-426D-4E19-870D-E420AE1091A2}"/>
                </a:ext>
              </a:extLst>
            </p:cNvPr>
            <p:cNvSpPr/>
            <p:nvPr/>
          </p:nvSpPr>
          <p:spPr>
            <a:xfrm>
              <a:off x="5526156" y="1506489"/>
              <a:ext cx="1422340" cy="993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Block 3</a:t>
              </a:r>
            </a:p>
            <a:p>
              <a:pPr algn="ctr"/>
              <a:r>
                <a:rPr lang="en-IN" dirty="0"/>
                <a:t>Hash 3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325FA9C-473B-480C-95B6-D4C7D3AE2A06}"/>
                </a:ext>
              </a:extLst>
            </p:cNvPr>
            <p:cNvCxnSpPr>
              <a:stCxn id="11" idx="3"/>
              <a:endCxn id="12" idx="1"/>
            </p:cNvCxnSpPr>
            <p:nvPr/>
          </p:nvCxnSpPr>
          <p:spPr>
            <a:xfrm>
              <a:off x="2756452" y="2003445"/>
              <a:ext cx="67191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0017C4D-4588-41EC-B65D-8AB3C8362DAB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4850709" y="2003445"/>
              <a:ext cx="18511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9287067-CF3A-4493-9F1D-09216A40D068}"/>
                </a:ext>
              </a:extLst>
            </p:cNvPr>
            <p:cNvCxnSpPr>
              <a:cxnSpLocks/>
            </p:cNvCxnSpPr>
            <p:nvPr/>
          </p:nvCxnSpPr>
          <p:spPr>
            <a:xfrm>
              <a:off x="5134809" y="2003444"/>
              <a:ext cx="12630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49C9E38-1FF4-4CEE-AEC1-B3EA125E2DA4}"/>
                </a:ext>
              </a:extLst>
            </p:cNvPr>
            <p:cNvCxnSpPr>
              <a:cxnSpLocks/>
            </p:cNvCxnSpPr>
            <p:nvPr/>
          </p:nvCxnSpPr>
          <p:spPr>
            <a:xfrm>
              <a:off x="5353876" y="1996821"/>
              <a:ext cx="230149" cy="66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BE5D99B-E307-461C-B687-C97297F45435}"/>
              </a:ext>
            </a:extLst>
          </p:cNvPr>
          <p:cNvSpPr/>
          <p:nvPr/>
        </p:nvSpPr>
        <p:spPr>
          <a:xfrm>
            <a:off x="393111" y="2677184"/>
            <a:ext cx="73515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New Block, block 3 needs to be added to the existing chain.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Calculate hash3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400" dirty="0"/>
              <a:t>H(Block 3,hash 2, Nonce) &lt; Difficulty level (0000000….234)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400" dirty="0"/>
              <a:t>Incrementing nonce help in solving puzzle</a:t>
            </a:r>
          </a:p>
        </p:txBody>
      </p:sp>
    </p:spTree>
    <p:extLst>
      <p:ext uri="{BB962C8B-B14F-4D97-AF65-F5344CB8AC3E}">
        <p14:creationId xmlns:p14="http://schemas.microsoft.com/office/powerpoint/2010/main" val="148661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 – Proof of Work(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PoW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E5D99B-E307-461C-B687-C97297F45435}"/>
              </a:ext>
            </a:extLst>
          </p:cNvPr>
          <p:cNvSpPr/>
          <p:nvPr/>
        </p:nvSpPr>
        <p:spPr>
          <a:xfrm>
            <a:off x="371880" y="1653602"/>
            <a:ext cx="735159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Example: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Iteration 1- H(Block 3,hash 2, 1) &lt; Difficulty level (0000000….234) outcome –No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Iteration 2 H(Block 3,hash 2, 2) &lt; Difficulty level (0000000….234) outcome –No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Iteration 2000007- H(Block 3,hash 2, 2000007) &lt; Difficulty level (0000000….234) outcome –yes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Verification by other nodes using nonce=2000007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0919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3749</TotalTime>
  <Words>885</Words>
  <Application>Microsoft Office PowerPoint</Application>
  <PresentationFormat>Widescreen</PresentationFormat>
  <Paragraphs>140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Inter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Sunitha R</cp:lastModifiedBy>
  <cp:revision>294</cp:revision>
  <dcterms:created xsi:type="dcterms:W3CDTF">2020-06-03T14:19:11Z</dcterms:created>
  <dcterms:modified xsi:type="dcterms:W3CDTF">2020-09-22T06:48:45Z</dcterms:modified>
</cp:coreProperties>
</file>