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7" r:id="rId2"/>
    <p:sldId id="358" r:id="rId3"/>
    <p:sldId id="388" r:id="rId4"/>
    <p:sldId id="389" r:id="rId5"/>
    <p:sldId id="443" r:id="rId6"/>
    <p:sldId id="391" r:id="rId7"/>
    <p:sldId id="390" r:id="rId8"/>
    <p:sldId id="392" r:id="rId9"/>
    <p:sldId id="393" r:id="rId10"/>
    <p:sldId id="444" r:id="rId11"/>
    <p:sldId id="445" r:id="rId12"/>
    <p:sldId id="446" r:id="rId13"/>
    <p:sldId id="394" r:id="rId14"/>
    <p:sldId id="442" r:id="rId15"/>
    <p:sldId id="34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4BE8F-510B-4565-892C-D83A479A79F7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9A1CA-1CF4-4337-B32F-FE4CBF52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3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auto"/>
            <a:r>
              <a:rPr lang="en-US" sz="1200" dirty="0"/>
              <a:t>The conditions may vary from system to system, the </a:t>
            </a:r>
            <a:r>
              <a:rPr lang="en-US" sz="1200" dirty="0" err="1"/>
              <a:t>PoA</a:t>
            </a:r>
            <a:r>
              <a:rPr lang="en-US" sz="1200" dirty="0"/>
              <a:t> consensus algorithm is usually reliant upon: </a:t>
            </a:r>
          </a:p>
          <a:p>
            <a:pPr algn="l" rtl="0" fontAlgn="auto"/>
            <a:endParaRPr lang="en-US" sz="1200" dirty="0"/>
          </a:p>
          <a:p>
            <a:pPr marL="285750" indent="-285750" algn="l" rtl="0" fontAlgn="auto">
              <a:buFont typeface="Arial" panose="020B0604020202020204" pitchFamily="34" charset="0"/>
              <a:buChar char="•"/>
            </a:pPr>
            <a:r>
              <a:rPr lang="en-US" sz="1200" dirty="0"/>
              <a:t>valid and trustworthy identities: validators need to confirm their real identities.</a:t>
            </a:r>
          </a:p>
          <a:p>
            <a:pPr algn="l" rtl="0" fontAlgn="auto"/>
            <a:endParaRPr lang="en-US" sz="1200" dirty="0"/>
          </a:p>
          <a:p>
            <a:pPr marL="285750" indent="-285750" algn="l" rtl="0" fontAlgn="auto">
              <a:buFont typeface="Arial" panose="020B0604020202020204" pitchFamily="34" charset="0"/>
              <a:buChar char="•"/>
            </a:pPr>
            <a:r>
              <a:rPr lang="en-US" sz="1200" dirty="0"/>
              <a:t>difficulty to become a validator: a candidate must be willing to invest money and put his reputation at stake. A tough process reduces the risks of selecting questionable validators and incentivize a long-term commitment.</a:t>
            </a:r>
          </a:p>
          <a:p>
            <a:pPr algn="l" rtl="0" fontAlgn="auto"/>
            <a:endParaRPr lang="en-US" sz="1200" dirty="0"/>
          </a:p>
          <a:p>
            <a:pPr marL="285750" indent="-285750" algn="l" rtl="0" fontAlgn="auto">
              <a:buFont typeface="Arial" panose="020B0604020202020204" pitchFamily="34" charset="0"/>
              <a:buChar char="•"/>
            </a:pPr>
            <a:r>
              <a:rPr lang="en-US" sz="1200" dirty="0"/>
              <a:t>a standard for validator approval: the method for selecting validators must be equal to all candidates</a:t>
            </a:r>
            <a:r>
              <a:rPr lang="en-US" sz="1200" b="0" i="0" dirty="0">
                <a:effectLst/>
                <a:latin typeface="IBM Plex Sans"/>
              </a:rPr>
              <a:t>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80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75126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-C19r0UsYws-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425383" y="134422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425383" y="275594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Prof. 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425383" y="318866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425383" y="2616120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Verification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E3B53-4E60-468B-83D0-E834AC18C98E}"/>
              </a:ext>
            </a:extLst>
          </p:cNvPr>
          <p:cNvSpPr txBox="1"/>
          <p:nvPr/>
        </p:nvSpPr>
        <p:spPr>
          <a:xfrm>
            <a:off x="180422" y="1814309"/>
            <a:ext cx="819121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How will one verify that the proposer has really waited for a random  amount of time?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D3D4E"/>
                </a:solidFill>
                <a:effectLst/>
                <a:latin typeface="Droid Serif"/>
              </a:rPr>
              <a:t>The </a:t>
            </a:r>
            <a:r>
              <a:rPr lang="en-US" sz="2800" b="0" i="0" dirty="0" err="1">
                <a:solidFill>
                  <a:srgbClr val="3D3D4E"/>
                </a:solidFill>
                <a:effectLst/>
                <a:latin typeface="Droid Serif"/>
              </a:rPr>
              <a:t>PoET</a:t>
            </a:r>
            <a:r>
              <a:rPr lang="en-US" sz="2800" b="0" i="0" dirty="0">
                <a:solidFill>
                  <a:srgbClr val="3D3D4E"/>
                </a:solidFill>
                <a:effectLst/>
                <a:latin typeface="Droid Serif"/>
              </a:rPr>
              <a:t> algorithm is for </a:t>
            </a:r>
            <a:r>
              <a:rPr lang="en-US" sz="2800" b="1" i="0" dirty="0">
                <a:solidFill>
                  <a:srgbClr val="3D3D4E"/>
                </a:solidFill>
                <a:effectLst/>
                <a:latin typeface="Droid Serif"/>
              </a:rPr>
              <a:t>permissioned</a:t>
            </a:r>
            <a:r>
              <a:rPr lang="en-US" sz="2800" b="0" i="0" dirty="0">
                <a:solidFill>
                  <a:srgbClr val="3D3D4E"/>
                </a:solidFill>
                <a:effectLst/>
                <a:latin typeface="Droid Serif"/>
              </a:rPr>
              <a:t> blockchain networks.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D3D4E"/>
                </a:solidFill>
                <a:latin typeface="Droid Serif"/>
              </a:rPr>
              <a:t>A </a:t>
            </a:r>
            <a:r>
              <a:rPr lang="en-US" sz="2800" b="0" i="0" dirty="0">
                <a:solidFill>
                  <a:srgbClr val="3D3D4E"/>
                </a:solidFill>
                <a:effectLst/>
                <a:latin typeface="Droid Serif"/>
              </a:rPr>
              <a:t>special verification is required from a node when it tries to </a:t>
            </a:r>
            <a:r>
              <a:rPr lang="en-US" sz="2800" b="0" i="1" dirty="0">
                <a:solidFill>
                  <a:srgbClr val="3D3D4E"/>
                </a:solidFill>
                <a:effectLst/>
                <a:latin typeface="Droid Serif"/>
              </a:rPr>
              <a:t>join</a:t>
            </a:r>
            <a:r>
              <a:rPr lang="en-US" sz="2800" b="0" i="0" dirty="0">
                <a:solidFill>
                  <a:srgbClr val="3D3D4E"/>
                </a:solidFill>
                <a:effectLst/>
                <a:latin typeface="Droid Serif"/>
              </a:rPr>
              <a:t> the network.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D3D4E"/>
                </a:solidFill>
                <a:effectLst/>
                <a:latin typeface="Droid Serif"/>
              </a:rPr>
              <a:t>This verification is achieved using Intel’s </a:t>
            </a:r>
            <a:r>
              <a:rPr lang="en-US" sz="2800" b="1" i="0" dirty="0">
                <a:solidFill>
                  <a:srgbClr val="3D3D4E"/>
                </a:solidFill>
                <a:effectLst/>
                <a:latin typeface="Droid Serif"/>
              </a:rPr>
              <a:t>Software Guard Extension (</a:t>
            </a:r>
            <a:r>
              <a:rPr lang="en-US" sz="2800" b="1" i="0" dirty="0" err="1">
                <a:solidFill>
                  <a:srgbClr val="3D3D4E"/>
                </a:solidFill>
                <a:effectLst/>
                <a:latin typeface="Droid Serif"/>
              </a:rPr>
              <a:t>SGX</a:t>
            </a:r>
            <a:r>
              <a:rPr lang="en-US" sz="2800" b="1" i="0" dirty="0">
                <a:solidFill>
                  <a:srgbClr val="3D3D4E"/>
                </a:solidFill>
                <a:effectLst/>
                <a:latin typeface="Droid Serif"/>
              </a:rPr>
              <a:t>)</a:t>
            </a:r>
            <a:r>
              <a:rPr lang="en-US" sz="2800" b="0" i="0" dirty="0">
                <a:solidFill>
                  <a:srgbClr val="3D3D4E"/>
                </a:solidFill>
                <a:effectLst/>
                <a:latin typeface="Droid Serif"/>
              </a:rPr>
              <a:t> technology which was first introduced in 2015.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D3D4E"/>
                </a:solidFill>
                <a:effectLst/>
                <a:latin typeface="Droid Serif"/>
              </a:rPr>
              <a:t> It creates an </a:t>
            </a:r>
            <a:r>
              <a:rPr lang="en-US" sz="2800" b="0" i="1" dirty="0">
                <a:solidFill>
                  <a:srgbClr val="3D3D4E"/>
                </a:solidFill>
                <a:effectLst/>
                <a:latin typeface="Droid Serif"/>
              </a:rPr>
              <a:t>attestation</a:t>
            </a:r>
            <a:r>
              <a:rPr lang="en-US" sz="2800" b="0" i="0" dirty="0">
                <a:solidFill>
                  <a:srgbClr val="3D3D4E"/>
                </a:solidFill>
                <a:effectLst/>
                <a:latin typeface="Droid Serif"/>
              </a:rPr>
              <a:t> for a piece of code and protects the code from external access.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3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Process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E3B53-4E60-468B-83D0-E834AC18C98E}"/>
              </a:ext>
            </a:extLst>
          </p:cNvPr>
          <p:cNvSpPr txBox="1"/>
          <p:nvPr/>
        </p:nvSpPr>
        <p:spPr>
          <a:xfrm>
            <a:off x="180422" y="1814309"/>
            <a:ext cx="81912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chemeClr val="accent2"/>
                </a:solidFill>
                <a:effectLst/>
                <a:latin typeface="Droid Serif"/>
              </a:rPr>
              <a:t>The network operates in the following way: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D3D4E"/>
                </a:solidFill>
                <a:effectLst/>
                <a:latin typeface="Droid Serif"/>
              </a:rPr>
              <a:t>A node downloads the </a:t>
            </a:r>
            <a:r>
              <a:rPr lang="en-US" sz="2800" b="0" i="0" dirty="0" err="1">
                <a:solidFill>
                  <a:srgbClr val="3D3D4E"/>
                </a:solidFill>
                <a:effectLst/>
                <a:latin typeface="Droid Serif"/>
              </a:rPr>
              <a:t>PoET</a:t>
            </a:r>
            <a:r>
              <a:rPr lang="en-US" sz="2800" b="0" i="0" dirty="0">
                <a:solidFill>
                  <a:srgbClr val="3D3D4E"/>
                </a:solidFill>
                <a:effectLst/>
                <a:latin typeface="Droid Serif"/>
              </a:rPr>
              <a:t> code and generates an attestation (key) for the code using </a:t>
            </a:r>
            <a:r>
              <a:rPr lang="en-US" sz="2800" b="0" i="0" dirty="0" err="1">
                <a:solidFill>
                  <a:srgbClr val="3D3D4E"/>
                </a:solidFill>
                <a:effectLst/>
                <a:latin typeface="Droid Serif"/>
              </a:rPr>
              <a:t>SGX</a:t>
            </a:r>
            <a:r>
              <a:rPr lang="en-US" sz="2800" b="0" i="0" dirty="0">
                <a:solidFill>
                  <a:srgbClr val="3D3D4E"/>
                </a:solidFill>
                <a:effectLst/>
                <a:latin typeface="Droid Serif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D3D4E"/>
                </a:solidFill>
                <a:effectLst/>
                <a:latin typeface="Droid Serif"/>
              </a:rPr>
              <a:t>The node forwards this key when requesting to join the network.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D3D4E"/>
                </a:solidFill>
                <a:effectLst/>
                <a:latin typeface="Droid Serif"/>
              </a:rPr>
              <a:t>The new node now has its own </a:t>
            </a:r>
            <a:r>
              <a:rPr lang="en-US" sz="2800" b="0" i="1" dirty="0">
                <a:solidFill>
                  <a:srgbClr val="3D3D4E"/>
                </a:solidFill>
                <a:effectLst/>
                <a:latin typeface="Droid Serif"/>
              </a:rPr>
              <a:t>timer object</a:t>
            </a:r>
            <a:r>
              <a:rPr lang="en-US" sz="2800" b="0" i="0" dirty="0">
                <a:solidFill>
                  <a:srgbClr val="3D3D4E"/>
                </a:solidFill>
                <a:effectLst/>
                <a:latin typeface="Droid Serif"/>
              </a:rPr>
              <a:t> which is initialized to a random value.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D3D4E"/>
                </a:solidFill>
                <a:effectLst/>
                <a:latin typeface="Droid Serif"/>
              </a:rPr>
              <a:t>All nodes are initialized with a random time; </a:t>
            </a:r>
          </a:p>
        </p:txBody>
      </p:sp>
    </p:spTree>
    <p:extLst>
      <p:ext uri="{BB962C8B-B14F-4D97-AF65-F5344CB8AC3E}">
        <p14:creationId xmlns:p14="http://schemas.microsoft.com/office/powerpoint/2010/main" val="210890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P2P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PoET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SGX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Enclave Specifications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E3B53-4E60-468B-83D0-E834AC18C98E}"/>
              </a:ext>
            </a:extLst>
          </p:cNvPr>
          <p:cNvSpPr txBox="1"/>
          <p:nvPr/>
        </p:nvSpPr>
        <p:spPr>
          <a:xfrm>
            <a:off x="285689" y="1585702"/>
            <a:ext cx="750073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3D3D4E"/>
                </a:solidFill>
                <a:latin typeface="Droid Serif"/>
              </a:rPr>
              <a:t>The P2P </a:t>
            </a:r>
            <a:r>
              <a:rPr lang="en-US" sz="2000" b="1" dirty="0" err="1">
                <a:solidFill>
                  <a:srgbClr val="3D3D4E"/>
                </a:solidFill>
                <a:latin typeface="Droid Serif"/>
              </a:rPr>
              <a:t>PoET</a:t>
            </a:r>
            <a:r>
              <a:rPr lang="en-US" sz="2000" b="1" dirty="0">
                <a:solidFill>
                  <a:srgbClr val="3D3D4E"/>
                </a:solidFill>
                <a:latin typeface="Droid Serif"/>
              </a:rPr>
              <a:t> </a:t>
            </a:r>
            <a:r>
              <a:rPr lang="en-US" sz="2000" b="1" dirty="0" err="1">
                <a:solidFill>
                  <a:srgbClr val="3D3D4E"/>
                </a:solidFill>
                <a:latin typeface="Droid Serif"/>
              </a:rPr>
              <a:t>SGX</a:t>
            </a:r>
            <a:r>
              <a:rPr lang="en-US" sz="2000" b="1" dirty="0">
                <a:solidFill>
                  <a:srgbClr val="3D3D4E"/>
                </a:solidFill>
                <a:latin typeface="Droid Serif"/>
              </a:rPr>
              <a:t> enclave uses the following data structures:</a:t>
            </a:r>
          </a:p>
          <a:p>
            <a:pPr algn="l"/>
            <a:endParaRPr lang="en-US" sz="2000" dirty="0">
              <a:solidFill>
                <a:srgbClr val="3D3D4E"/>
              </a:solidFill>
              <a:latin typeface="Droid Serif"/>
            </a:endParaRPr>
          </a:p>
          <a:p>
            <a:pPr algn="l"/>
            <a:r>
              <a:rPr lang="en-US" sz="2000" dirty="0" err="1">
                <a:solidFill>
                  <a:srgbClr val="3D3D4E"/>
                </a:solidFill>
                <a:latin typeface="Droid Serif"/>
              </a:rPr>
              <a:t>WaitTimer</a:t>
            </a:r>
            <a:r>
              <a:rPr lang="en-US" sz="2000" dirty="0">
                <a:solidFill>
                  <a:srgbClr val="3D3D4E"/>
                </a:solidFill>
                <a:latin typeface="Droid Serif"/>
              </a:rPr>
              <a:t> {</a:t>
            </a:r>
          </a:p>
          <a:p>
            <a:pPr algn="l"/>
            <a:r>
              <a:rPr lang="en-US" sz="2000" dirty="0">
                <a:solidFill>
                  <a:srgbClr val="3D3D4E"/>
                </a:solidFill>
                <a:latin typeface="Droid Serif"/>
              </a:rPr>
              <a:t>  double </a:t>
            </a:r>
            <a:r>
              <a:rPr lang="en-US" sz="2000" dirty="0" err="1">
                <a:solidFill>
                  <a:srgbClr val="3D3D4E"/>
                </a:solidFill>
                <a:latin typeface="Droid Serif"/>
              </a:rPr>
              <a:t>requestTime</a:t>
            </a:r>
            <a:endParaRPr lang="en-US" sz="2000" dirty="0">
              <a:solidFill>
                <a:srgbClr val="3D3D4E"/>
              </a:solidFill>
              <a:latin typeface="Droid Serif"/>
            </a:endParaRPr>
          </a:p>
          <a:p>
            <a:pPr algn="l"/>
            <a:r>
              <a:rPr lang="en-US" sz="2000" dirty="0">
                <a:solidFill>
                  <a:srgbClr val="3D3D4E"/>
                </a:solidFill>
                <a:latin typeface="Droid Serif"/>
              </a:rPr>
              <a:t>  double duration</a:t>
            </a:r>
          </a:p>
          <a:p>
            <a:pPr algn="l"/>
            <a:r>
              <a:rPr lang="en-US" sz="2000" dirty="0">
                <a:solidFill>
                  <a:srgbClr val="3D3D4E"/>
                </a:solidFill>
                <a:latin typeface="Droid Serif"/>
              </a:rPr>
              <a:t>  byte[32] </a:t>
            </a:r>
            <a:r>
              <a:rPr lang="en-US" sz="2000" dirty="0" err="1">
                <a:solidFill>
                  <a:srgbClr val="3D3D4E"/>
                </a:solidFill>
                <a:latin typeface="Droid Serif"/>
              </a:rPr>
              <a:t>WaitCertId:sub</a:t>
            </a:r>
            <a:r>
              <a:rPr lang="en-US" sz="2000" dirty="0">
                <a:solidFill>
                  <a:srgbClr val="3D3D4E"/>
                </a:solidFill>
                <a:latin typeface="Droid Serif"/>
              </a:rPr>
              <a:t>:`n`</a:t>
            </a:r>
          </a:p>
          <a:p>
            <a:pPr algn="l"/>
            <a:r>
              <a:rPr lang="en-US" sz="2000" dirty="0">
                <a:solidFill>
                  <a:srgbClr val="3D3D4E"/>
                </a:solidFill>
                <a:latin typeface="Droid Serif"/>
              </a:rPr>
              <a:t>  double </a:t>
            </a:r>
            <a:r>
              <a:rPr lang="en-US" sz="2000" dirty="0" err="1">
                <a:solidFill>
                  <a:srgbClr val="3D3D4E"/>
                </a:solidFill>
                <a:latin typeface="Droid Serif"/>
              </a:rPr>
              <a:t>localMean</a:t>
            </a:r>
            <a:endParaRPr lang="en-US" sz="2000" dirty="0">
              <a:solidFill>
                <a:srgbClr val="3D3D4E"/>
              </a:solidFill>
              <a:latin typeface="Droid Serif"/>
            </a:endParaRPr>
          </a:p>
          <a:p>
            <a:pPr algn="l"/>
            <a:r>
              <a:rPr lang="en-US" sz="2000" dirty="0">
                <a:solidFill>
                  <a:srgbClr val="3D3D4E"/>
                </a:solidFill>
                <a:latin typeface="Droid Serif"/>
              </a:rPr>
              <a:t>}</a:t>
            </a:r>
          </a:p>
          <a:p>
            <a:pPr algn="l"/>
            <a:endParaRPr lang="en-US" sz="2000" dirty="0">
              <a:solidFill>
                <a:srgbClr val="3D3D4E"/>
              </a:solidFill>
              <a:latin typeface="Droid Serif"/>
            </a:endParaRPr>
          </a:p>
          <a:p>
            <a:pPr algn="l"/>
            <a:r>
              <a:rPr lang="en-US" sz="2000" dirty="0" err="1">
                <a:solidFill>
                  <a:srgbClr val="3D3D4E"/>
                </a:solidFill>
                <a:latin typeface="Droid Serif"/>
              </a:rPr>
              <a:t>WaitCertificate</a:t>
            </a:r>
            <a:r>
              <a:rPr lang="en-US" sz="2000" dirty="0">
                <a:solidFill>
                  <a:srgbClr val="3D3D4E"/>
                </a:solidFill>
                <a:latin typeface="Droid Serif"/>
              </a:rPr>
              <a:t> {</a:t>
            </a:r>
          </a:p>
          <a:p>
            <a:pPr algn="l"/>
            <a:r>
              <a:rPr lang="en-US" sz="2000" dirty="0">
                <a:solidFill>
                  <a:srgbClr val="3D3D4E"/>
                </a:solidFill>
                <a:latin typeface="Droid Serif"/>
              </a:rPr>
              <a:t>  </a:t>
            </a:r>
            <a:r>
              <a:rPr lang="en-US" sz="2000" dirty="0" err="1">
                <a:solidFill>
                  <a:srgbClr val="3D3D4E"/>
                </a:solidFill>
                <a:latin typeface="Droid Serif"/>
              </a:rPr>
              <a:t>WaitTimer</a:t>
            </a:r>
            <a:r>
              <a:rPr lang="en-US" sz="2000" dirty="0">
                <a:solidFill>
                  <a:srgbClr val="3D3D4E"/>
                </a:solidFill>
                <a:latin typeface="Droid Serif"/>
              </a:rPr>
              <a:t> </a:t>
            </a:r>
            <a:r>
              <a:rPr lang="en-US" sz="2000" dirty="0" err="1">
                <a:solidFill>
                  <a:srgbClr val="3D3D4E"/>
                </a:solidFill>
                <a:latin typeface="Droid Serif"/>
              </a:rPr>
              <a:t>waitTimer</a:t>
            </a:r>
            <a:endParaRPr lang="en-US" sz="2000" dirty="0">
              <a:solidFill>
                <a:srgbClr val="3D3D4E"/>
              </a:solidFill>
              <a:latin typeface="Droid Serif"/>
            </a:endParaRPr>
          </a:p>
          <a:p>
            <a:pPr algn="l"/>
            <a:r>
              <a:rPr lang="en-US" sz="2000" dirty="0">
                <a:solidFill>
                  <a:srgbClr val="3D3D4E"/>
                </a:solidFill>
                <a:latin typeface="Droid Serif"/>
              </a:rPr>
              <a:t>  byte[32] nonce</a:t>
            </a:r>
          </a:p>
          <a:p>
            <a:pPr algn="l"/>
            <a:r>
              <a:rPr lang="en-US" sz="2000" dirty="0">
                <a:solidFill>
                  <a:srgbClr val="3D3D4E"/>
                </a:solidFill>
                <a:latin typeface="Droid Serif"/>
              </a:rPr>
              <a:t>  byte[] </a:t>
            </a:r>
            <a:r>
              <a:rPr lang="en-US" sz="2000" dirty="0" err="1">
                <a:solidFill>
                  <a:srgbClr val="3D3D4E"/>
                </a:solidFill>
                <a:latin typeface="Droid Serif"/>
              </a:rPr>
              <a:t>blockDigest</a:t>
            </a:r>
            <a:endParaRPr lang="en-US" sz="2000" dirty="0">
              <a:solidFill>
                <a:srgbClr val="3D3D4E"/>
              </a:solidFill>
              <a:latin typeface="Droid Serif"/>
            </a:endParaRPr>
          </a:p>
          <a:p>
            <a:pPr algn="l"/>
            <a:r>
              <a:rPr lang="en-US" sz="2000" i="0" dirty="0">
                <a:solidFill>
                  <a:srgbClr val="404040"/>
                </a:solidFill>
                <a:effectLst/>
                <a:latin typeface="Roboto Slab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91E25-79AE-41D6-806D-E4AAEBD2A8EA}"/>
              </a:ext>
            </a:extLst>
          </p:cNvPr>
          <p:cNvSpPr txBox="1"/>
          <p:nvPr/>
        </p:nvSpPr>
        <p:spPr>
          <a:xfrm>
            <a:off x="0" y="5989583"/>
            <a:ext cx="7386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sawtooth.hyperledger.org</a:t>
            </a:r>
            <a:r>
              <a:rPr lang="en-US" dirty="0"/>
              <a:t>/docs/core/releases/1.0/architecture/</a:t>
            </a:r>
            <a:r>
              <a:rPr lang="en-US" dirty="0" err="1"/>
              <a:t>poet.html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Proof of Elapsed Time (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PoET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56CDD4-35C0-4AC9-934B-84E540447DA0}"/>
              </a:ext>
            </a:extLst>
          </p:cNvPr>
          <p:cNvSpPr/>
          <p:nvPr/>
        </p:nvSpPr>
        <p:spPr>
          <a:xfrm>
            <a:off x="598882" y="1513221"/>
            <a:ext cx="70343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Pros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/>
              <a:t>Low cost of </a:t>
            </a:r>
            <a:r>
              <a:rPr lang="en-IN" sz="2400" dirty="0" err="1"/>
              <a:t>upkeen</a:t>
            </a:r>
            <a:endParaRPr lang="en-IN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/>
              <a:t>Scalable to operation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Cons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/>
              <a:t>Needs specialized hardware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/>
              <a:t>Must know participants in the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err="1"/>
              <a:t>PoET</a:t>
            </a:r>
            <a:r>
              <a:rPr lang="en-IN" sz="2400" dirty="0"/>
              <a:t> is used by Hyperledger- sawtooth lake project.</a:t>
            </a:r>
          </a:p>
        </p:txBody>
      </p:sp>
    </p:spTree>
    <p:extLst>
      <p:ext uri="{BB962C8B-B14F-4D97-AF65-F5344CB8AC3E}">
        <p14:creationId xmlns:p14="http://schemas.microsoft.com/office/powerpoint/2010/main" val="22281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Supplementary Readings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B19164-9541-4FA9-BC48-BFD64829CE9F}"/>
              </a:ext>
            </a:extLst>
          </p:cNvPr>
          <p:cNvSpPr/>
          <p:nvPr/>
        </p:nvSpPr>
        <p:spPr>
          <a:xfrm>
            <a:off x="1093718" y="1868853"/>
            <a:ext cx="75007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</a:t>
            </a:r>
            <a:r>
              <a:rPr lang="en-US" sz="2400" b="0" i="0" u="sng" strike="noStrike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ieeexplore.ieee.org</a:t>
            </a:r>
            <a:r>
              <a:rPr lang="en-US" sz="24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/document/8751260</a:t>
            </a:r>
            <a:endParaRPr lang="en-US" sz="2400" b="0" i="0" u="sng" strike="noStrike" dirty="0">
              <a:solidFill>
                <a:srgbClr val="0563C1"/>
              </a:solidFill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u="sng" strike="noStrike" dirty="0">
              <a:solidFill>
                <a:srgbClr val="0563C1"/>
              </a:solidFill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https://</a:t>
            </a:r>
            <a:r>
              <a:rPr lang="en-US" sz="2400" b="0" i="0" u="sng" strike="noStrike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youtu.be</a:t>
            </a:r>
            <a:r>
              <a:rPr lang="en-US" sz="24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/-</a:t>
            </a:r>
            <a:r>
              <a:rPr lang="en-US" sz="2400" b="0" i="0" u="sng" strike="noStrike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C19r0UsYws</a:t>
            </a:r>
            <a:r>
              <a:rPr lang="en-US" sz="3200" dirty="0"/>
              <a:t>  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88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sunithar@pes.edu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Prof. Sunitha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6840" y="126868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Proof of Authority (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PoA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) &amp; Proof of Elapsed Time (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PoET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Prof. 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Proof of Authority (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PoA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D559D3-AAF7-4170-BB9D-EB768A5B57D0}"/>
              </a:ext>
            </a:extLst>
          </p:cNvPr>
          <p:cNvSpPr/>
          <p:nvPr/>
        </p:nvSpPr>
        <p:spPr>
          <a:xfrm>
            <a:off x="181786" y="1868853"/>
            <a:ext cx="87511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Best suited for private, permissioned Blockchain.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The term was proposed in 2017 by Ethereum co-founder and former CTO Gavin Wood. </a:t>
            </a:r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Collaborative consensus algorithm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Transactions and blocks are validated by approved accounts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Validator nodes run consensus software.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Used for test networks that are used to test applications before they are deployed on public networks.</a:t>
            </a:r>
          </a:p>
        </p:txBody>
      </p:sp>
    </p:spTree>
    <p:extLst>
      <p:ext uri="{BB962C8B-B14F-4D97-AF65-F5344CB8AC3E}">
        <p14:creationId xmlns:p14="http://schemas.microsoft.com/office/powerpoint/2010/main" val="43921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Proof of Authority (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PoA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60E206-F2BB-40E3-9929-BAC381A8F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82" y="1730858"/>
            <a:ext cx="7613239" cy="43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0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Conditions for Proof of Authority Consensus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34773-5A2E-48B4-856E-0827DA819B0B}"/>
              </a:ext>
            </a:extLst>
          </p:cNvPr>
          <p:cNvSpPr txBox="1"/>
          <p:nvPr/>
        </p:nvSpPr>
        <p:spPr>
          <a:xfrm>
            <a:off x="94561" y="1675809"/>
            <a:ext cx="862740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auto"/>
            <a:r>
              <a:rPr lang="en-US" sz="2400" dirty="0"/>
              <a:t>The conditions may vary from system to system, the </a:t>
            </a:r>
            <a:r>
              <a:rPr lang="en-US" sz="2400" dirty="0" err="1"/>
              <a:t>PoA</a:t>
            </a:r>
            <a:r>
              <a:rPr lang="en-US" sz="2400" dirty="0"/>
              <a:t> consensus algorithm is usually reliant upon: </a:t>
            </a:r>
          </a:p>
          <a:p>
            <a:pPr algn="l" rtl="0" fontAlgn="auto"/>
            <a:endParaRPr lang="en-US" sz="2400" dirty="0"/>
          </a:p>
          <a:p>
            <a:pPr marL="285750" indent="-285750" algn="l" rtl="0" fontAlgn="auto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valid and trustworthy identities</a:t>
            </a:r>
          </a:p>
          <a:p>
            <a:pPr algn="l" rtl="0" fontAlgn="auto"/>
            <a:endParaRPr lang="en-US" sz="2400" dirty="0"/>
          </a:p>
          <a:p>
            <a:pPr marL="285750" indent="-285750" algn="l" rtl="0" fontAlgn="auto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difficulty to become a validator</a:t>
            </a:r>
          </a:p>
          <a:p>
            <a:pPr algn="l" rtl="0" fontAlgn="auto"/>
            <a:endParaRPr lang="en-US" sz="2400" dirty="0">
              <a:solidFill>
                <a:schemeClr val="accent2"/>
              </a:solidFill>
            </a:endParaRPr>
          </a:p>
          <a:p>
            <a:pPr marL="285750" indent="-285750" algn="l" rtl="0" fontAlgn="auto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a standard for validator approval</a:t>
            </a:r>
            <a:endParaRPr lang="en-US" sz="2400" b="0" i="0" dirty="0">
              <a:solidFill>
                <a:schemeClr val="accent2"/>
              </a:solidFill>
              <a:effectLst/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54778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Proof of Authority (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PoA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56638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D07702-1D1F-4C2B-B0A3-C699126817DE}"/>
              </a:ext>
            </a:extLst>
          </p:cNvPr>
          <p:cNvSpPr/>
          <p:nvPr/>
        </p:nvSpPr>
        <p:spPr>
          <a:xfrm>
            <a:off x="834887" y="1385183"/>
            <a:ext cx="770853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Examples: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 POA Network – https://poa.network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Ethereum </a:t>
            </a:r>
            <a:r>
              <a:rPr lang="en-IN" sz="2400" dirty="0" err="1"/>
              <a:t>Rinkeby</a:t>
            </a:r>
            <a:r>
              <a:rPr lang="en-IN" sz="2400" dirty="0"/>
              <a:t> </a:t>
            </a:r>
            <a:r>
              <a:rPr lang="en-IN" sz="2400" dirty="0" err="1"/>
              <a:t>Testnet</a:t>
            </a:r>
            <a:r>
              <a:rPr lang="en-IN" sz="2400" dirty="0"/>
              <a:t> – https://www.rinkeby.io</a:t>
            </a:r>
          </a:p>
          <a:p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Pros: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Energy efficient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Fast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Cons: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Centralized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err="1"/>
              <a:t>PoA</a:t>
            </a:r>
            <a:r>
              <a:rPr lang="en-IN" sz="2400" dirty="0"/>
              <a:t> is used by </a:t>
            </a:r>
            <a:r>
              <a:rPr lang="en-IN" sz="2400" dirty="0" err="1"/>
              <a:t>PoA</a:t>
            </a:r>
            <a:r>
              <a:rPr lang="en-IN" sz="2400" dirty="0"/>
              <a:t> Network, </a:t>
            </a:r>
            <a:r>
              <a:rPr lang="en-IN" sz="2400" dirty="0" err="1"/>
              <a:t>Ethererum</a:t>
            </a:r>
            <a:r>
              <a:rPr lang="en-IN" sz="2400" dirty="0"/>
              <a:t> </a:t>
            </a:r>
            <a:r>
              <a:rPr lang="en-IN" sz="2400" dirty="0" err="1"/>
              <a:t>Kovan</a:t>
            </a:r>
            <a:r>
              <a:rPr lang="en-IN" sz="2400" dirty="0"/>
              <a:t> test net and </a:t>
            </a:r>
            <a:r>
              <a:rPr lang="en-IN" sz="2400" dirty="0" err="1"/>
              <a:t>Vechain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5642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Proof of Elapsed Time (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PoET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D07702-1D1F-4C2B-B0A3-C699126817DE}"/>
              </a:ext>
            </a:extLst>
          </p:cNvPr>
          <p:cNvSpPr/>
          <p:nvPr/>
        </p:nvSpPr>
        <p:spPr>
          <a:xfrm>
            <a:off x="768625" y="1675809"/>
            <a:ext cx="770853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Competitive consensus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Permissioned Blockchain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Participants Identify themselves before join</a:t>
            </a:r>
          </a:p>
          <a:p>
            <a:pPr lvl="1"/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Sawtooth lake project on Hyperledger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Built to run in a secure area of the central processor of Computer called a trusted execution environment (TEE)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6292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Proof of Elapsed Time (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PoET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D07702-1D1F-4C2B-B0A3-C699126817DE}"/>
              </a:ext>
            </a:extLst>
          </p:cNvPr>
          <p:cNvSpPr/>
          <p:nvPr/>
        </p:nvSpPr>
        <p:spPr>
          <a:xfrm>
            <a:off x="287448" y="1489276"/>
            <a:ext cx="770853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Lottery based system that randomly selects a node from pool of validating nodes.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The probability of a node being selected increases in line with how much processing resource the node has contributed to that Blockchain.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Control cost of consensus process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Internal project or all participants are known.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Used to build decentralized applications.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4721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Proof of Elapsed Time (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PoET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DC26CC-0F3C-4B88-89C5-82C7BAF8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573" y="1513221"/>
            <a:ext cx="60007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721</Words>
  <Application>Microsoft Office PowerPoint</Application>
  <PresentationFormat>Widescreen</PresentationFormat>
  <Paragraphs>139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Droid Serif</vt:lpstr>
      <vt:lpstr>IBM Plex Sans</vt:lpstr>
      <vt:lpstr>Roboto Slab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Sunitha R</cp:lastModifiedBy>
  <cp:revision>292</cp:revision>
  <dcterms:created xsi:type="dcterms:W3CDTF">2020-06-03T14:19:11Z</dcterms:created>
  <dcterms:modified xsi:type="dcterms:W3CDTF">2020-09-22T06:49:14Z</dcterms:modified>
</cp:coreProperties>
</file>