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7" r:id="rId2"/>
    <p:sldId id="358" r:id="rId3"/>
    <p:sldId id="400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396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6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Accepting a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Value: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Notifying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Learner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395079"/>
            <a:ext cx="4611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4121" algn="l"/>
              </a:tabLst>
            </a:pPr>
            <a:r>
              <a:rPr lang="en-IN" sz="2400" spc="-7" dirty="0">
                <a:cs typeface="Arial Narrow"/>
              </a:rPr>
              <a:t>Each acceptor accept  value from any of the  proposer</a:t>
            </a:r>
            <a:endParaRPr lang="en-IN" sz="2400" dirty="0">
              <a:cs typeface="Arial Narrow"/>
            </a:endParaRPr>
          </a:p>
          <a:p>
            <a:pPr marL="474121" marR="248914" indent="-457189" algn="just">
              <a:buFont typeface="Arial"/>
              <a:buChar char="•"/>
              <a:tabLst>
                <a:tab pos="474121" algn="l"/>
              </a:tabLst>
            </a:pPr>
            <a:r>
              <a:rPr lang="en-IN" sz="2400" spc="-7" dirty="0">
                <a:cs typeface="Arial Narrow"/>
              </a:rPr>
              <a:t>Notify learner the  majority voted</a:t>
            </a:r>
            <a:r>
              <a:rPr lang="en-IN" sz="2400" spc="-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value</a:t>
            </a: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08486CD-9A2A-404D-A0E4-B2E6A2D218E3}"/>
              </a:ext>
            </a:extLst>
          </p:cNvPr>
          <p:cNvSpPr/>
          <p:nvPr/>
        </p:nvSpPr>
        <p:spPr>
          <a:xfrm>
            <a:off x="247893" y="2081726"/>
            <a:ext cx="6289328" cy="375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11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Single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Proposer: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en-IN" sz="2400" b="1" spc="-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Rejection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395079"/>
            <a:ext cx="4611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Proposer always have  proposal with biggest  number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No proposal</a:t>
            </a:r>
            <a:r>
              <a:rPr lang="en-IN" sz="2400" spc="2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rejected</a:t>
            </a:r>
            <a:endParaRPr lang="en-IN" sz="2400" dirty="0">
              <a:cs typeface="Arial Narro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EDEEC8A-B016-48E8-BC7B-62C1D33BD288}"/>
              </a:ext>
            </a:extLst>
          </p:cNvPr>
          <p:cNvSpPr/>
          <p:nvPr/>
        </p:nvSpPr>
        <p:spPr>
          <a:xfrm>
            <a:off x="146663" y="1717895"/>
            <a:ext cx="6769100" cy="410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32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 Failure: Acceptor</a:t>
            </a:r>
            <a:r>
              <a:rPr lang="en-IN" sz="2400" b="1" spc="-9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080919"/>
            <a:ext cx="4611756" cy="230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Acceptor fails during  prepare</a:t>
            </a:r>
            <a:endParaRPr lang="en-IN" sz="2400" dirty="0">
              <a:cs typeface="Arial Narrow"/>
            </a:endParaRPr>
          </a:p>
          <a:p>
            <a:pPr marL="1083706" marR="58419" lvl="1" indent="-457189">
              <a:lnSpc>
                <a:spcPts val="3840"/>
              </a:lnSpc>
              <a:spcBef>
                <a:spcPts val="113"/>
              </a:spcBef>
              <a:buFont typeface="Arial"/>
              <a:buChar char="•"/>
              <a:tabLst>
                <a:tab pos="1082860" algn="l"/>
                <a:tab pos="1083706" algn="l"/>
              </a:tabLst>
            </a:pPr>
            <a:r>
              <a:rPr lang="en-IN" sz="2400" spc="-7" dirty="0">
                <a:cs typeface="Arial Narrow"/>
              </a:rPr>
              <a:t>No issues, other  acceptor can hear  the proposal </a:t>
            </a:r>
            <a:r>
              <a:rPr lang="en-IN" sz="2400" spc="-13" dirty="0">
                <a:cs typeface="Arial Narrow"/>
              </a:rPr>
              <a:t>and  </a:t>
            </a:r>
            <a:r>
              <a:rPr lang="en-IN" sz="2400" spc="-7" dirty="0">
                <a:cs typeface="Arial Narrow"/>
              </a:rPr>
              <a:t>vote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261F6C6-7948-47EA-9AD2-33B35CA7679E}"/>
              </a:ext>
            </a:extLst>
          </p:cNvPr>
          <p:cNvSpPr/>
          <p:nvPr/>
        </p:nvSpPr>
        <p:spPr>
          <a:xfrm>
            <a:off x="354509" y="1868853"/>
            <a:ext cx="6629387" cy="424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78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 Failure: Acceptor</a:t>
            </a:r>
            <a:r>
              <a:rPr lang="en-IN" sz="2400" b="1" spc="-9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080919"/>
            <a:ext cx="4611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561326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More than N/2 </a:t>
            </a:r>
            <a:r>
              <a:rPr lang="en-IN" sz="2400" dirty="0">
                <a:cs typeface="Arial Narrow"/>
              </a:rPr>
              <a:t>- </a:t>
            </a:r>
            <a:r>
              <a:rPr lang="en-IN" sz="2400" spc="-7" dirty="0">
                <a:cs typeface="Arial Narrow"/>
              </a:rPr>
              <a:t>1  acceptors</a:t>
            </a:r>
            <a:r>
              <a:rPr lang="en-IN" sz="2400" spc="2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fail</a:t>
            </a:r>
            <a:endParaRPr lang="en-IN" sz="2400" dirty="0">
              <a:cs typeface="Arial Narrow"/>
            </a:endParaRPr>
          </a:p>
          <a:p>
            <a:pPr marL="1008355" marR="6773" lvl="1" indent="-382684">
              <a:buFont typeface="Arial" panose="020B0604020202020204" pitchFamily="34" charset="0"/>
              <a:buChar char="•"/>
              <a:tabLst>
                <a:tab pos="1009201" algn="l"/>
              </a:tabLst>
            </a:pPr>
            <a:r>
              <a:rPr lang="en-IN" sz="2400" spc="-7" dirty="0">
                <a:cs typeface="Arial Narrow"/>
              </a:rPr>
              <a:t>no proposer get a  reply</a:t>
            </a:r>
            <a:endParaRPr lang="en-IN" sz="2400" dirty="0">
              <a:cs typeface="Arial Narrow"/>
            </a:endParaRPr>
          </a:p>
          <a:p>
            <a:pPr marL="1008355" marR="98211" lvl="1" indent="-382684">
              <a:buFont typeface="Arial" panose="020B0604020202020204" pitchFamily="34" charset="0"/>
              <a:buChar char="•"/>
              <a:tabLst>
                <a:tab pos="1009201" algn="l"/>
              </a:tabLst>
            </a:pPr>
            <a:r>
              <a:rPr lang="en-IN" sz="2400" spc="-7" dirty="0">
                <a:cs typeface="Arial Narrow"/>
              </a:rPr>
              <a:t>no values can </a:t>
            </a:r>
            <a:r>
              <a:rPr lang="en-IN" sz="2400" spc="-13" dirty="0">
                <a:cs typeface="Arial Narrow"/>
              </a:rPr>
              <a:t>be  </a:t>
            </a:r>
            <a:r>
              <a:rPr lang="en-IN" sz="2400" spc="-7" dirty="0">
                <a:cs typeface="Arial Narrow"/>
              </a:rPr>
              <a:t>accepted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3FFE602-253D-437A-A8CD-B68EB696803A}"/>
              </a:ext>
            </a:extLst>
          </p:cNvPr>
          <p:cNvSpPr/>
          <p:nvPr/>
        </p:nvSpPr>
        <p:spPr>
          <a:xfrm>
            <a:off x="181786" y="1868853"/>
            <a:ext cx="6484057" cy="4054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4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 Failure: Proposer</a:t>
            </a:r>
            <a:r>
              <a:rPr lang="en-IN" sz="2400" b="1" spc="-7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080919"/>
            <a:ext cx="4611756" cy="267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108709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Proposer fails during  prepare</a:t>
            </a:r>
            <a:r>
              <a:rPr lang="en-IN" sz="2400" b="1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phase</a:t>
            </a:r>
            <a:endParaRPr lang="en-IN" sz="2400" dirty="0">
              <a:cs typeface="Arial Narrow"/>
            </a:endParaRPr>
          </a:p>
          <a:p>
            <a:pPr marL="1083706" marR="6773" lvl="1" indent="-457189">
              <a:lnSpc>
                <a:spcPts val="3840"/>
              </a:lnSpc>
              <a:spcBef>
                <a:spcPts val="113"/>
              </a:spcBef>
              <a:buFont typeface="Arial"/>
              <a:buChar char="•"/>
              <a:tabLst>
                <a:tab pos="1082860" algn="l"/>
                <a:tab pos="1083706" algn="l"/>
              </a:tabLst>
            </a:pPr>
            <a:r>
              <a:rPr lang="en-IN" sz="2400" spc="-7" dirty="0">
                <a:cs typeface="Arial Narrow"/>
              </a:rPr>
              <a:t>Acceptors wait, wait, wait,  and then someone else  become the</a:t>
            </a:r>
            <a:r>
              <a:rPr lang="en-IN" sz="2400" spc="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proposer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Arial Narrow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921CB-E0C2-4E94-ADA8-619C935B67CA}"/>
              </a:ext>
            </a:extLst>
          </p:cNvPr>
          <p:cNvGrpSpPr/>
          <p:nvPr/>
        </p:nvGrpSpPr>
        <p:grpSpPr>
          <a:xfrm>
            <a:off x="181786" y="1922242"/>
            <a:ext cx="6769100" cy="4102099"/>
            <a:chOff x="187136" y="1143000"/>
            <a:chExt cx="6769100" cy="4102099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4F0C9164-2DA4-4854-ADC6-30A375D7EAB8}"/>
                </a:ext>
              </a:extLst>
            </p:cNvPr>
            <p:cNvSpPr/>
            <p:nvPr/>
          </p:nvSpPr>
          <p:spPr>
            <a:xfrm>
              <a:off x="187136" y="1143000"/>
              <a:ext cx="6769100" cy="410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6E20C2BE-664B-40E4-9DEC-97B33E1D71BC}"/>
                </a:ext>
              </a:extLst>
            </p:cNvPr>
            <p:cNvSpPr/>
            <p:nvPr/>
          </p:nvSpPr>
          <p:spPr>
            <a:xfrm>
              <a:off x="381000" y="2344842"/>
              <a:ext cx="1448647" cy="1698413"/>
            </a:xfrm>
            <a:custGeom>
              <a:avLst/>
              <a:gdLst/>
              <a:ahLst/>
              <a:cxnLst/>
              <a:rect l="l" t="t" r="r" b="b"/>
              <a:pathLst>
                <a:path w="1086485" h="1273810">
                  <a:moveTo>
                    <a:pt x="0" y="1273213"/>
                  </a:moveTo>
                  <a:lnTo>
                    <a:pt x="1086091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92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 Failure: Proposer</a:t>
            </a:r>
            <a:r>
              <a:rPr lang="en-IN" sz="2400" b="1" spc="-7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080919"/>
            <a:ext cx="4611756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4121" algn="l"/>
              </a:tabLst>
            </a:pPr>
            <a:r>
              <a:rPr lang="en-IN" sz="2400" b="1" spc="-7" dirty="0">
                <a:cs typeface="Arial Narrow"/>
              </a:rPr>
              <a:t>Proposer fails during accept  phase</a:t>
            </a:r>
            <a:endParaRPr lang="en-IN" sz="2400" dirty="0">
              <a:cs typeface="Arial Narrow"/>
            </a:endParaRPr>
          </a:p>
          <a:p>
            <a:pPr marL="1083706" marR="329345" lvl="1" indent="-457189" algn="just">
              <a:lnSpc>
                <a:spcPts val="3840"/>
              </a:lnSpc>
              <a:spcBef>
                <a:spcPts val="113"/>
              </a:spcBef>
              <a:buFont typeface="Arial"/>
              <a:buChar char="•"/>
              <a:tabLst>
                <a:tab pos="1083706" algn="l"/>
              </a:tabLst>
            </a:pPr>
            <a:r>
              <a:rPr lang="en-IN" sz="2400" spc="-7" dirty="0">
                <a:cs typeface="Arial Narrow"/>
              </a:rPr>
              <a:t>Acceptors have already  agreed upon whether to  choose or not to choose  the</a:t>
            </a:r>
            <a:r>
              <a:rPr lang="en-IN" sz="2400" spc="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proposal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Arial Narro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48FDF-3B65-47FB-AC8D-314DA1231F6C}"/>
              </a:ext>
            </a:extLst>
          </p:cNvPr>
          <p:cNvGrpSpPr/>
          <p:nvPr/>
        </p:nvGrpSpPr>
        <p:grpSpPr>
          <a:xfrm>
            <a:off x="503583" y="1758562"/>
            <a:ext cx="6263558" cy="3939874"/>
            <a:chOff x="203201" y="1069055"/>
            <a:chExt cx="6775449" cy="4102099"/>
          </a:xfrm>
        </p:grpSpPr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1467E84E-E68B-4B30-8EF0-F976E2341F58}"/>
                </a:ext>
              </a:extLst>
            </p:cNvPr>
            <p:cNvSpPr/>
            <p:nvPr/>
          </p:nvSpPr>
          <p:spPr>
            <a:xfrm>
              <a:off x="209550" y="1069055"/>
              <a:ext cx="6769100" cy="410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C5A355F3-C891-4202-9D7E-49577CC91433}"/>
                </a:ext>
              </a:extLst>
            </p:cNvPr>
            <p:cNvSpPr/>
            <p:nvPr/>
          </p:nvSpPr>
          <p:spPr>
            <a:xfrm>
              <a:off x="203201" y="2268642"/>
              <a:ext cx="1448647" cy="1698413"/>
            </a:xfrm>
            <a:custGeom>
              <a:avLst/>
              <a:gdLst/>
              <a:ahLst/>
              <a:cxnLst/>
              <a:rect l="l" t="t" r="r" b="b"/>
              <a:pathLst>
                <a:path w="1086485" h="1273810">
                  <a:moveTo>
                    <a:pt x="0" y="1273213"/>
                  </a:moveTo>
                  <a:lnTo>
                    <a:pt x="1086091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05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 Failure: </a:t>
            </a:r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Dueling</a:t>
            </a:r>
            <a:r>
              <a:rPr lang="en-IN" sz="2400" b="1" spc="-5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Proposers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5234099" y="1293952"/>
            <a:ext cx="46117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83818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Proposer received confirmations  to her prepare message from  majority</a:t>
            </a:r>
            <a:endParaRPr lang="en-IN" sz="2400" dirty="0">
              <a:cs typeface="Arial Narrow"/>
            </a:endParaRPr>
          </a:p>
          <a:p>
            <a:pPr marL="626518"/>
            <a:r>
              <a:rPr lang="en-IN" sz="2400" spc="-7" dirty="0">
                <a:cs typeface="Arial"/>
              </a:rPr>
              <a:t>– </a:t>
            </a:r>
            <a:r>
              <a:rPr lang="en-IN" sz="2400" spc="-7" dirty="0">
                <a:cs typeface="Arial Narrow"/>
              </a:rPr>
              <a:t>yet to send accept</a:t>
            </a:r>
            <a:r>
              <a:rPr lang="en-IN" sz="2400" spc="-47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messages</a:t>
            </a:r>
            <a:endParaRPr lang="en-IN" sz="2400" dirty="0">
              <a:cs typeface="Arial Narrow"/>
            </a:endParaRPr>
          </a:p>
          <a:p>
            <a:pPr marL="474121" marR="58419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Another proposer sends prepare  message with higher proposal  number</a:t>
            </a:r>
            <a:endParaRPr lang="en-IN" sz="2400" dirty="0">
              <a:cs typeface="Arial Narrow"/>
            </a:endParaRPr>
          </a:p>
          <a:p>
            <a:pPr marL="474121" marR="469042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Block the first proposer’s  proposal from being</a:t>
            </a:r>
            <a:r>
              <a:rPr lang="en-IN" sz="2400" spc="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accepted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89B2432-A65D-47F2-886C-EB5346AA95AF}"/>
              </a:ext>
            </a:extLst>
          </p:cNvPr>
          <p:cNvSpPr/>
          <p:nvPr/>
        </p:nvSpPr>
        <p:spPr>
          <a:xfrm>
            <a:off x="766471" y="2016710"/>
            <a:ext cx="4348869" cy="3568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760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 Failure: </a:t>
            </a:r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Dueling</a:t>
            </a:r>
            <a:r>
              <a:rPr lang="en-IN" sz="2400" b="1" spc="-5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Proposers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5646344" y="1639047"/>
            <a:ext cx="4611756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lnSpc>
                <a:spcPts val="3827"/>
              </a:lnSpc>
              <a:spcBef>
                <a:spcPts val="272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Use </a:t>
            </a:r>
            <a:r>
              <a:rPr lang="en-IN" sz="2400" b="1" spc="-7" dirty="0">
                <a:cs typeface="Arial Narrow"/>
              </a:rPr>
              <a:t>leader election </a:t>
            </a:r>
            <a:r>
              <a:rPr lang="en-IN" sz="2400" dirty="0">
                <a:cs typeface="Arial Narrow"/>
              </a:rPr>
              <a:t>- </a:t>
            </a:r>
            <a:r>
              <a:rPr lang="en-IN" sz="2400" spc="-7" dirty="0">
                <a:cs typeface="Arial Narrow"/>
              </a:rPr>
              <a:t>select </a:t>
            </a:r>
            <a:r>
              <a:rPr lang="en-IN" sz="2400" spc="-13" dirty="0">
                <a:cs typeface="Arial Narrow"/>
              </a:rPr>
              <a:t>one  </a:t>
            </a:r>
            <a:r>
              <a:rPr lang="en-IN" sz="2400" spc="-7" dirty="0">
                <a:cs typeface="Arial Narrow"/>
              </a:rPr>
              <a:t>of the proposer as</a:t>
            </a:r>
            <a:r>
              <a:rPr lang="en-IN" sz="2400" spc="87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leader</a:t>
            </a:r>
            <a:endParaRPr lang="en-IN" sz="2400" dirty="0">
              <a:cs typeface="Arial Narrow"/>
            </a:endParaRPr>
          </a:p>
          <a:p>
            <a:pPr>
              <a:spcBef>
                <a:spcPts val="27"/>
              </a:spcBef>
              <a:buFont typeface="Arial"/>
              <a:buChar char="•"/>
            </a:pPr>
            <a:endParaRPr lang="en-IN" sz="2400" dirty="0">
              <a:cs typeface="Times New Roman"/>
            </a:endParaRPr>
          </a:p>
          <a:p>
            <a:pPr marL="474121" marR="505447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 err="1">
                <a:cs typeface="Arial Narrow"/>
              </a:rPr>
              <a:t>Paxos</a:t>
            </a:r>
            <a:r>
              <a:rPr lang="en-IN" sz="2400" spc="-7" dirty="0">
                <a:cs typeface="Arial Narrow"/>
              </a:rPr>
              <a:t> can be used for </a:t>
            </a:r>
            <a:r>
              <a:rPr lang="en-IN" sz="2400" spc="-13" dirty="0">
                <a:cs typeface="Arial Narrow"/>
              </a:rPr>
              <a:t>leader  </a:t>
            </a:r>
            <a:r>
              <a:rPr lang="en-IN" sz="2400" spc="-7" dirty="0">
                <a:cs typeface="Arial Narrow"/>
              </a:rPr>
              <a:t>election</a:t>
            </a:r>
            <a:r>
              <a:rPr lang="en-IN" sz="2400" spc="6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!!</a:t>
            </a:r>
            <a:endParaRPr lang="en-IN" sz="2400" dirty="0">
              <a:cs typeface="Arial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C93DCC4-D02B-41B2-BA9E-CF2CC6B74287}"/>
              </a:ext>
            </a:extLst>
          </p:cNvPr>
          <p:cNvSpPr/>
          <p:nvPr/>
        </p:nvSpPr>
        <p:spPr>
          <a:xfrm>
            <a:off x="398087" y="2075183"/>
            <a:ext cx="4611756" cy="3825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03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Study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034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Lamport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Leslie. "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Paxos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made simple." ACM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Sigact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News 32.4 (2001): 18-25.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Mocanu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and C.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Bădică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"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Paxos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-based weighted argumentation framework approach to distributed consensus," 2016 International Symposium on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INnovations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in Intelligent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SysTems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and Applications 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INISTA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Sinaia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2016, pp. 1-6.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90639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Algorithms: PAXOS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PAXOS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503583" y="1726545"/>
            <a:ext cx="4612037" cy="34575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/>
              <a:t>First Consensus Algorithm  proposed by L. </a:t>
            </a:r>
            <a:r>
              <a:rPr lang="en-IN" sz="2400" spc="-7" dirty="0" err="1"/>
              <a:t>Lamport</a:t>
            </a:r>
            <a:r>
              <a:rPr lang="en-IN" sz="2400" spc="-7" dirty="0"/>
              <a:t> in</a:t>
            </a:r>
            <a:r>
              <a:rPr lang="en-IN" sz="2400" spc="87" dirty="0"/>
              <a:t> </a:t>
            </a:r>
            <a:r>
              <a:rPr lang="en-IN" sz="2400" spc="-13" dirty="0"/>
              <a:t>1989</a:t>
            </a:r>
          </a:p>
          <a:p>
            <a:pPr marL="474121" marR="416550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/>
              <a:t>Objective: choosing a single  value under crash or network  fault</a:t>
            </a: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/>
              <a:t>System</a:t>
            </a:r>
            <a:r>
              <a:rPr lang="en-IN" sz="2400" spc="20" dirty="0"/>
              <a:t> </a:t>
            </a:r>
            <a:r>
              <a:rPr lang="en-IN" sz="2400" spc="-7" dirty="0"/>
              <a:t>process</a:t>
            </a:r>
          </a:p>
          <a:p>
            <a:pPr marL="1008355" lvl="1" indent="-382684">
              <a:buFont typeface="Arial"/>
              <a:buChar char="–"/>
              <a:tabLst>
                <a:tab pos="1009201" algn="l"/>
              </a:tabLst>
            </a:pPr>
            <a:r>
              <a:rPr lang="en-IN" spc="-7" dirty="0">
                <a:cs typeface="Arial Narrow"/>
              </a:rPr>
              <a:t>Making a</a:t>
            </a:r>
            <a:r>
              <a:rPr lang="en-IN" spc="40" dirty="0">
                <a:cs typeface="Arial Narrow"/>
              </a:rPr>
              <a:t> </a:t>
            </a:r>
            <a:r>
              <a:rPr lang="en-IN" spc="-7" dirty="0">
                <a:cs typeface="Arial Narrow"/>
              </a:rPr>
              <a:t>proposal</a:t>
            </a:r>
            <a:endParaRPr lang="en-IN" dirty="0">
              <a:cs typeface="Arial Narrow"/>
            </a:endParaRPr>
          </a:p>
          <a:p>
            <a:pPr marL="1008355" lvl="1" indent="-382684">
              <a:buFont typeface="Arial"/>
              <a:buChar char="–"/>
              <a:tabLst>
                <a:tab pos="1009201" algn="l"/>
              </a:tabLst>
            </a:pPr>
            <a:r>
              <a:rPr lang="en-IN" spc="-7" dirty="0">
                <a:cs typeface="Arial Narrow"/>
              </a:rPr>
              <a:t>Accepting a</a:t>
            </a:r>
            <a:r>
              <a:rPr lang="en-IN" spc="60" dirty="0">
                <a:cs typeface="Arial Narrow"/>
              </a:rPr>
              <a:t> </a:t>
            </a:r>
            <a:r>
              <a:rPr lang="en-IN" spc="-7" dirty="0">
                <a:cs typeface="Arial Narrow"/>
              </a:rPr>
              <a:t>value</a:t>
            </a:r>
            <a:endParaRPr lang="en-IN" dirty="0">
              <a:cs typeface="Arial Narrow"/>
            </a:endParaRPr>
          </a:p>
          <a:p>
            <a:pPr marL="1008355" lvl="1" indent="-382684">
              <a:buFont typeface="Arial"/>
              <a:buChar char="–"/>
              <a:tabLst>
                <a:tab pos="1009201" algn="l"/>
              </a:tabLst>
            </a:pPr>
            <a:r>
              <a:rPr lang="en-IN" spc="-7" dirty="0">
                <a:cs typeface="Arial Narrow"/>
              </a:rPr>
              <a:t>Handling</a:t>
            </a:r>
            <a:r>
              <a:rPr lang="en-IN" spc="67" dirty="0">
                <a:cs typeface="Arial Narrow"/>
              </a:rPr>
              <a:t> </a:t>
            </a:r>
            <a:r>
              <a:rPr lang="en-IN" spc="-7" dirty="0">
                <a:cs typeface="Arial Narrow"/>
              </a:rPr>
              <a:t>Failures</a:t>
            </a:r>
            <a:endParaRPr lang="en-IN" dirty="0"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5589E-9181-47F0-ACEC-7AA537B77EB6}"/>
              </a:ext>
            </a:extLst>
          </p:cNvPr>
          <p:cNvSpPr/>
          <p:nvPr/>
        </p:nvSpPr>
        <p:spPr>
          <a:xfrm>
            <a:off x="181786" y="5747136"/>
            <a:ext cx="7406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b="1" dirty="0"/>
              <a:t>Courtesy: </a:t>
            </a:r>
            <a:r>
              <a:rPr lang="en-IN" b="1" spc="-7" dirty="0" err="1">
                <a:cs typeface="Arial Narrow"/>
              </a:rPr>
              <a:t>Lamport</a:t>
            </a:r>
            <a:r>
              <a:rPr lang="en-IN" b="1" spc="-7" dirty="0">
                <a:cs typeface="Arial Narrow"/>
              </a:rPr>
              <a:t>, Leslie. "</a:t>
            </a:r>
            <a:r>
              <a:rPr lang="en-IN" b="1" spc="-7" dirty="0" err="1">
                <a:cs typeface="Arial Narrow"/>
              </a:rPr>
              <a:t>Paxos</a:t>
            </a:r>
            <a:r>
              <a:rPr lang="en-IN" b="1" spc="-7" dirty="0">
                <a:cs typeface="Arial Narrow"/>
              </a:rPr>
              <a:t> made simple." ACM </a:t>
            </a:r>
            <a:r>
              <a:rPr lang="en-IN" b="1" spc="-7" dirty="0" err="1">
                <a:cs typeface="Arial Narrow"/>
              </a:rPr>
              <a:t>Sigact</a:t>
            </a:r>
            <a:r>
              <a:rPr lang="en-IN" b="1" spc="-7" dirty="0">
                <a:cs typeface="Arial Narrow"/>
              </a:rPr>
              <a:t> News 32.4 (2001):</a:t>
            </a:r>
            <a:r>
              <a:rPr lang="en-IN" b="1" spc="213" dirty="0">
                <a:cs typeface="Arial Narrow"/>
              </a:rPr>
              <a:t> </a:t>
            </a:r>
            <a:r>
              <a:rPr lang="en-IN" b="1" spc="-7" dirty="0">
                <a:cs typeface="Arial Narrow"/>
              </a:rPr>
              <a:t>18-25.</a:t>
            </a:r>
            <a:endParaRPr lang="en-IN" b="1" dirty="0">
              <a:cs typeface="Arial Narrow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CDEBEA-1B99-41FF-B305-DA2C975620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07" y="1352644"/>
            <a:ext cx="4455614" cy="345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4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Components of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1C0B6-FA9B-40BC-A0AC-DBBFC24FE18A}"/>
              </a:ext>
            </a:extLst>
          </p:cNvPr>
          <p:cNvSpPr/>
          <p:nvPr/>
        </p:nvSpPr>
        <p:spPr>
          <a:xfrm>
            <a:off x="371880" y="5959429"/>
            <a:ext cx="6612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b="1" dirty="0"/>
              <a:t>Courtesy: </a:t>
            </a:r>
            <a:r>
              <a:rPr lang="en-IN" b="1" spc="-7" dirty="0" err="1">
                <a:cs typeface="Arial Narrow"/>
              </a:rPr>
              <a:t>Lamport</a:t>
            </a:r>
            <a:r>
              <a:rPr lang="en-IN" b="1" spc="-7" dirty="0">
                <a:cs typeface="Arial Narrow"/>
              </a:rPr>
              <a:t>, Leslie. "</a:t>
            </a:r>
            <a:r>
              <a:rPr lang="en-IN" b="1" spc="-7" dirty="0" err="1">
                <a:cs typeface="Arial Narrow"/>
              </a:rPr>
              <a:t>Paxos</a:t>
            </a:r>
            <a:r>
              <a:rPr lang="en-IN" b="1" spc="-7" dirty="0">
                <a:cs typeface="Arial Narrow"/>
              </a:rPr>
              <a:t> made simple." ACM </a:t>
            </a:r>
            <a:r>
              <a:rPr lang="en-IN" b="1" spc="-7" dirty="0" err="1">
                <a:cs typeface="Arial Narrow"/>
              </a:rPr>
              <a:t>Sigact</a:t>
            </a:r>
            <a:r>
              <a:rPr lang="en-IN" b="1" spc="-7" dirty="0">
                <a:cs typeface="Arial Narrow"/>
              </a:rPr>
              <a:t> News 32.4 (2001):</a:t>
            </a:r>
            <a:r>
              <a:rPr lang="en-IN" b="1" spc="213" dirty="0">
                <a:cs typeface="Arial Narrow"/>
              </a:rPr>
              <a:t> </a:t>
            </a:r>
            <a:r>
              <a:rPr lang="en-IN" b="1" spc="-7" dirty="0">
                <a:cs typeface="Arial Narrow"/>
              </a:rPr>
              <a:t>18-25.</a:t>
            </a:r>
            <a:endParaRPr lang="en-IN" b="1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A8FC934-15BB-45D8-A745-A9AA22854592}"/>
              </a:ext>
            </a:extLst>
          </p:cNvPr>
          <p:cNvSpPr/>
          <p:nvPr/>
        </p:nvSpPr>
        <p:spPr>
          <a:xfrm>
            <a:off x="132434" y="1868853"/>
            <a:ext cx="6302116" cy="3043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E732F83-7BA6-4CAA-9608-57EA4EAA04DE}"/>
              </a:ext>
            </a:extLst>
          </p:cNvPr>
          <p:cNvSpPr txBox="1"/>
          <p:nvPr/>
        </p:nvSpPr>
        <p:spPr>
          <a:xfrm>
            <a:off x="6096000" y="1928887"/>
            <a:ext cx="4875953" cy="306026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4121" marR="111757" indent="-457189" algn="just">
              <a:lnSpc>
                <a:spcPct val="99800"/>
              </a:lnSpc>
              <a:spcBef>
                <a:spcPts val="14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Arial Narrow"/>
              </a:rPr>
              <a:t>Proposer: </a:t>
            </a:r>
            <a:r>
              <a:rPr sz="2400" spc="-7" dirty="0">
                <a:cs typeface="Arial Narrow"/>
              </a:rPr>
              <a:t>propose values  that should be chosen by the  consensus</a:t>
            </a:r>
            <a:endParaRPr sz="2400" dirty="0">
              <a:cs typeface="Arial Narrow"/>
            </a:endParaRPr>
          </a:p>
          <a:p>
            <a:pPr marL="474121" marR="6773" indent="-457189" algn="just">
              <a:lnSpc>
                <a:spcPts val="3827"/>
              </a:lnSpc>
              <a:spcBef>
                <a:spcPts val="152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Arial Narrow"/>
              </a:rPr>
              <a:t>Acceptor: </a:t>
            </a:r>
            <a:r>
              <a:rPr sz="2400" spc="-7" dirty="0">
                <a:cs typeface="Arial Narrow"/>
              </a:rPr>
              <a:t>form the  consensus and accept</a:t>
            </a:r>
            <a:r>
              <a:rPr sz="2400" spc="73" dirty="0">
                <a:cs typeface="Arial Narrow"/>
              </a:rPr>
              <a:t> </a:t>
            </a:r>
            <a:r>
              <a:rPr sz="2400" spc="-7" dirty="0">
                <a:cs typeface="Arial Narrow"/>
              </a:rPr>
              <a:t>values</a:t>
            </a:r>
            <a:endParaRPr sz="2400" dirty="0">
              <a:cs typeface="Arial Narrow"/>
            </a:endParaRPr>
          </a:p>
          <a:p>
            <a:pPr marL="474121" marR="386070" indent="-457189" algn="just">
              <a:lnSpc>
                <a:spcPts val="3827"/>
              </a:lnSpc>
              <a:spcBef>
                <a:spcPts val="2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Arial Narrow"/>
              </a:rPr>
              <a:t>Learner: </a:t>
            </a:r>
            <a:r>
              <a:rPr sz="2400" spc="-7" dirty="0">
                <a:cs typeface="Arial Narrow"/>
              </a:rPr>
              <a:t>learn which value  was chosen by</a:t>
            </a:r>
            <a:r>
              <a:rPr sz="2400" spc="67" dirty="0">
                <a:cs typeface="Arial Narrow"/>
              </a:rPr>
              <a:t> </a:t>
            </a:r>
            <a:r>
              <a:rPr sz="2400" spc="-7" dirty="0">
                <a:cs typeface="Arial Narrow"/>
              </a:rPr>
              <a:t>each</a:t>
            </a:r>
            <a:r>
              <a:rPr lang="en-IN" sz="2400" spc="-7" dirty="0">
                <a:cs typeface="Arial Narrow"/>
              </a:rPr>
              <a:t> </a:t>
            </a:r>
            <a:r>
              <a:rPr sz="2400" spc="-7" dirty="0">
                <a:cs typeface="Arial Narrow"/>
              </a:rPr>
              <a:t>acceptor</a:t>
            </a:r>
            <a:endParaRPr sz="24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259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5225811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Making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 Proposal: Proposer</a:t>
            </a:r>
            <a:r>
              <a:rPr lang="en-IN" sz="2400" b="1" spc="-27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E732F83-7BA6-4CAA-9608-57EA4EAA04DE}"/>
              </a:ext>
            </a:extLst>
          </p:cNvPr>
          <p:cNvSpPr txBox="1"/>
          <p:nvPr/>
        </p:nvSpPr>
        <p:spPr>
          <a:xfrm>
            <a:off x="6206472" y="2192018"/>
            <a:ext cx="5190398" cy="156305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3275" marR="6773" indent="-457189">
              <a:lnSpc>
                <a:spcPct val="99800"/>
              </a:lnSpc>
              <a:spcBef>
                <a:spcPts val="14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proposal number: </a:t>
            </a:r>
            <a:r>
              <a:rPr lang="en-IN" sz="2400" spc="-7" dirty="0">
                <a:cs typeface="Arial Narrow"/>
              </a:rPr>
              <a:t>form a  timeline, biggest number  considered</a:t>
            </a:r>
            <a:r>
              <a:rPr lang="en-IN" sz="2400" spc="5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up-to-date</a:t>
            </a:r>
            <a:endParaRPr lang="en-IN" sz="2400" dirty="0">
              <a:cs typeface="Arial Narrow"/>
            </a:endParaRPr>
          </a:p>
          <a:p>
            <a:pPr marL="474121">
              <a:lnSpc>
                <a:spcPts val="3713"/>
              </a:lnSpc>
            </a:pPr>
            <a:endParaRPr sz="2400" dirty="0">
              <a:cs typeface="Arial Narrow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6EFD8C6C-06F0-4449-9F47-6AC3479931BB}"/>
              </a:ext>
            </a:extLst>
          </p:cNvPr>
          <p:cNvSpPr/>
          <p:nvPr/>
        </p:nvSpPr>
        <p:spPr>
          <a:xfrm>
            <a:off x="209533" y="1942110"/>
            <a:ext cx="5886467" cy="3537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03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Making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 Proposal: Acceptor’s Decision</a:t>
            </a:r>
            <a:r>
              <a:rPr lang="en-IN" sz="2400" b="1" spc="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Making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E732F83-7BA6-4CAA-9608-57EA4EAA04DE}"/>
              </a:ext>
            </a:extLst>
          </p:cNvPr>
          <p:cNvSpPr txBox="1"/>
          <p:nvPr/>
        </p:nvSpPr>
        <p:spPr>
          <a:xfrm>
            <a:off x="6206472" y="2192018"/>
            <a:ext cx="5693980" cy="156305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Each acceptor compares  received proposal number  with the current known  values for all proposer’s  prepare</a:t>
            </a:r>
            <a:r>
              <a:rPr lang="en-IN" sz="2400" spc="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message</a:t>
            </a:r>
            <a:endParaRPr lang="en-IN" sz="2400" dirty="0">
              <a:cs typeface="Arial Narrow"/>
            </a:endParaRPr>
          </a:p>
          <a:p>
            <a:pPr marL="474121">
              <a:lnSpc>
                <a:spcPts val="3713"/>
              </a:lnSpc>
            </a:pPr>
            <a:endParaRPr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47D5D6-60CB-4DF4-9F27-174018713757}"/>
              </a:ext>
            </a:extLst>
          </p:cNvPr>
          <p:cNvSpPr/>
          <p:nvPr/>
        </p:nvSpPr>
        <p:spPr>
          <a:xfrm>
            <a:off x="65900" y="2141391"/>
            <a:ext cx="6578256" cy="3184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76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Making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 Proposal: Acceptor’s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E732F83-7BA6-4CAA-9608-57EA4EAA04DE}"/>
              </a:ext>
            </a:extLst>
          </p:cNvPr>
          <p:cNvSpPr txBox="1"/>
          <p:nvPr/>
        </p:nvSpPr>
        <p:spPr>
          <a:xfrm>
            <a:off x="5775881" y="1438165"/>
            <a:ext cx="5693980" cy="31429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3275" marR="347971" indent="-457189">
              <a:lnSpc>
                <a:spcPts val="3827"/>
              </a:lnSpc>
              <a:spcBef>
                <a:spcPts val="272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accept/decline: </a:t>
            </a:r>
            <a:r>
              <a:rPr lang="en-IN" sz="2400" spc="-7" dirty="0">
                <a:cs typeface="Arial Narrow"/>
              </a:rPr>
              <a:t>whether  prepare accepted or</a:t>
            </a:r>
            <a:r>
              <a:rPr lang="en-IN" sz="2400" spc="53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not.</a:t>
            </a:r>
            <a:endParaRPr lang="en-IN" sz="2400" dirty="0">
              <a:cs typeface="Arial Narrow"/>
            </a:endParaRPr>
          </a:p>
          <a:p>
            <a:pPr marL="473275" marR="38099" indent="-457189">
              <a:lnSpc>
                <a:spcPts val="3827"/>
              </a:lnSpc>
              <a:spcBef>
                <a:spcPts val="2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proposal number: </a:t>
            </a:r>
            <a:r>
              <a:rPr lang="en-IN" sz="2400" spc="-7" dirty="0">
                <a:cs typeface="Arial Narrow"/>
              </a:rPr>
              <a:t>biggest  number the acceptor</a:t>
            </a:r>
            <a:r>
              <a:rPr lang="en-IN" sz="2400" spc="6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has </a:t>
            </a:r>
            <a:r>
              <a:rPr lang="en-IN" sz="2400" spc="-7" dirty="0">
                <a:cs typeface="Arial Narrow"/>
              </a:rPr>
              <a:t>seen.</a:t>
            </a:r>
            <a:endParaRPr lang="en-IN" sz="2400" dirty="0">
              <a:cs typeface="Arial Narrow"/>
            </a:endParaRPr>
          </a:p>
          <a:p>
            <a:pPr marL="474121" marR="6773" indent="-457189">
              <a:lnSpc>
                <a:spcPct val="99800"/>
              </a:lnSpc>
              <a:spcBef>
                <a:spcPts val="2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accepted values: </a:t>
            </a:r>
            <a:r>
              <a:rPr lang="en-IN" sz="2400" spc="-7" dirty="0">
                <a:cs typeface="Arial Narrow"/>
              </a:rPr>
              <a:t>already  accepted values from other  proposer.</a:t>
            </a:r>
            <a:endParaRPr lang="en-IN" sz="2400" dirty="0">
              <a:cs typeface="Arial Narrow"/>
            </a:endParaRPr>
          </a:p>
          <a:p>
            <a:pPr marL="474121">
              <a:lnSpc>
                <a:spcPts val="3713"/>
              </a:lnSpc>
            </a:pPr>
            <a:endParaRPr sz="2400" dirty="0">
              <a:cs typeface="Arial Narrow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C088780-4207-4523-867E-C0F9AE852549}"/>
              </a:ext>
            </a:extLst>
          </p:cNvPr>
          <p:cNvSpPr/>
          <p:nvPr/>
        </p:nvSpPr>
        <p:spPr>
          <a:xfrm>
            <a:off x="412462" y="2516363"/>
            <a:ext cx="5302538" cy="1635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69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Accepting a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Value: Proposer’s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en-IN" sz="2400" b="1" spc="87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Making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E1D9B4F-7318-4B0C-BBA4-AFB60C6339CE}"/>
              </a:ext>
            </a:extLst>
          </p:cNvPr>
          <p:cNvSpPr/>
          <p:nvPr/>
        </p:nvSpPr>
        <p:spPr>
          <a:xfrm>
            <a:off x="272409" y="2200680"/>
            <a:ext cx="6924954" cy="3304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395079"/>
            <a:ext cx="4611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275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Arial Narrow"/>
              </a:rPr>
              <a:t>Proposer receive a  response from </a:t>
            </a:r>
            <a:r>
              <a:rPr lang="en-IN" sz="2400" b="1" spc="-7" dirty="0">
                <a:cs typeface="Arial Narrow"/>
              </a:rPr>
              <a:t>majority  </a:t>
            </a:r>
            <a:r>
              <a:rPr lang="en-IN" sz="2400" spc="-7" dirty="0">
                <a:cs typeface="Arial Narrow"/>
              </a:rPr>
              <a:t>of acceptors before  proceeding</a:t>
            </a:r>
            <a:endParaRPr lang="en-IN" sz="24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947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PAXOS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E07F15C-5E1D-4D40-94D7-E2FDC4226C20}"/>
              </a:ext>
            </a:extLst>
          </p:cNvPr>
          <p:cNvSpPr txBox="1">
            <a:spLocks/>
          </p:cNvSpPr>
          <p:nvPr/>
        </p:nvSpPr>
        <p:spPr>
          <a:xfrm>
            <a:off x="393111" y="1409064"/>
            <a:ext cx="6683550" cy="349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2" marR="6773" indent="0">
              <a:spcBef>
                <a:spcPts val="133"/>
              </a:spcBef>
              <a:buNone/>
              <a:tabLst>
                <a:tab pos="473275" algn="l"/>
                <a:tab pos="474121" algn="l"/>
              </a:tabLst>
            </a:pP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Accepting a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Value: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Accept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cs typeface="Arial Narro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215-BF22-4CE8-A1DD-D0640A7222D6}"/>
              </a:ext>
            </a:extLst>
          </p:cNvPr>
          <p:cNvSpPr/>
          <p:nvPr/>
        </p:nvSpPr>
        <p:spPr>
          <a:xfrm>
            <a:off x="7076661" y="2395079"/>
            <a:ext cx="4611756" cy="1778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lnSpc>
                <a:spcPct val="99800"/>
              </a:lnSpc>
              <a:spcBef>
                <a:spcPts val="14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proposal number:  </a:t>
            </a:r>
            <a:r>
              <a:rPr lang="en-IN" sz="2400" spc="-7" dirty="0">
                <a:cs typeface="Arial Narrow"/>
              </a:rPr>
              <a:t>same as prepare phase  value</a:t>
            </a:r>
            <a:endParaRPr lang="en-IN" sz="2400" dirty="0">
              <a:cs typeface="Arial Narrow"/>
            </a:endParaRPr>
          </a:p>
          <a:p>
            <a:pPr marL="474121" marR="265847" indent="-457189">
              <a:lnSpc>
                <a:spcPts val="3827"/>
              </a:lnSpc>
              <a:spcBef>
                <a:spcPts val="152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Arial Narrow"/>
              </a:rPr>
              <a:t>value: </a:t>
            </a:r>
            <a:r>
              <a:rPr lang="en-IN" sz="2400" spc="-7" dirty="0">
                <a:cs typeface="Arial Narrow"/>
              </a:rPr>
              <a:t>single value  proposed by</a:t>
            </a:r>
            <a:r>
              <a:rPr lang="en-IN" sz="2400" spc="-2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proposer</a:t>
            </a:r>
            <a:endParaRPr lang="en-IN" sz="2400" dirty="0">
              <a:cs typeface="Arial Narro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82A6A63-3E52-48B5-916A-61E6FBCA3081}"/>
              </a:ext>
            </a:extLst>
          </p:cNvPr>
          <p:cNvSpPr/>
          <p:nvPr/>
        </p:nvSpPr>
        <p:spPr>
          <a:xfrm>
            <a:off x="303747" y="1971393"/>
            <a:ext cx="6612016" cy="3477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6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577</Words>
  <Application>Microsoft Office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282</cp:revision>
  <dcterms:created xsi:type="dcterms:W3CDTF">2020-06-03T14:19:11Z</dcterms:created>
  <dcterms:modified xsi:type="dcterms:W3CDTF">2020-09-22T06:50:05Z</dcterms:modified>
</cp:coreProperties>
</file>