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57" r:id="rId2"/>
    <p:sldId id="358" r:id="rId3"/>
    <p:sldId id="411" r:id="rId4"/>
    <p:sldId id="406" r:id="rId5"/>
    <p:sldId id="407" r:id="rId6"/>
    <p:sldId id="408" r:id="rId7"/>
    <p:sldId id="409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396" r:id="rId22"/>
    <p:sldId id="34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66147" TargetMode="External"/><Relationship Id="rId7" Type="http://schemas.openxmlformats.org/officeDocument/2006/relationships/hyperlink" Target="https://ieeexplore.ieee.org/search/searchresult.jsp?newsearch=true&amp;queryText=Raft%20Consens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8975872" TargetMode="External"/><Relationship Id="rId5" Type="http://schemas.openxmlformats.org/officeDocument/2006/relationships/hyperlink" Target="https://ieeexplore.ieee.org/document/8962479" TargetMode="External"/><Relationship Id="rId4" Type="http://schemas.openxmlformats.org/officeDocument/2006/relationships/hyperlink" Target="https://ieeexplore.ieee.org/document/8671595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662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Current Leader</a:t>
            </a:r>
            <a:r>
              <a:rPr lang="en-IN" sz="2400" b="1" spc="-5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6764666" y="2119146"/>
            <a:ext cx="4367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New leader elected with term  </a:t>
            </a:r>
            <a:r>
              <a:rPr lang="en-IN" sz="2400" spc="-13" dirty="0">
                <a:cs typeface="Liberation Sans Narrow"/>
              </a:rPr>
              <a:t>11</a:t>
            </a:r>
            <a:endParaRPr lang="en-IN" sz="2400" dirty="0">
              <a:cs typeface="Liberation Sans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Old leader</a:t>
            </a:r>
            <a:r>
              <a:rPr lang="en-IN" sz="2400" spc="47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recovered</a:t>
            </a:r>
            <a:endParaRPr lang="en-IN" sz="2400" dirty="0">
              <a:cs typeface="Liberation Sans Narrow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5D00156-0355-46AC-9ABA-335BD6A36F76}"/>
              </a:ext>
            </a:extLst>
          </p:cNvPr>
          <p:cNvSpPr/>
          <p:nvPr/>
        </p:nvSpPr>
        <p:spPr>
          <a:xfrm>
            <a:off x="209523" y="2330518"/>
            <a:ext cx="5886477" cy="4153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287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662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Current Leader</a:t>
            </a:r>
            <a:r>
              <a:rPr lang="en-IN" sz="2400" b="1" spc="-5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6764666" y="2119146"/>
            <a:ext cx="4367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Old leader receive heartbeat  message from new </a:t>
            </a:r>
            <a:r>
              <a:rPr lang="en-IN" sz="2400" spc="-13" dirty="0">
                <a:cs typeface="Liberation Sans Narrow"/>
              </a:rPr>
              <a:t>leader  </a:t>
            </a:r>
            <a:r>
              <a:rPr lang="en-IN" sz="2400" spc="-7" dirty="0">
                <a:cs typeface="Liberation Sans Narrow"/>
              </a:rPr>
              <a:t>with greater</a:t>
            </a:r>
            <a:r>
              <a:rPr lang="en-IN" sz="2400" spc="33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term</a:t>
            </a:r>
            <a:endParaRPr lang="en-IN" sz="2400" dirty="0">
              <a:cs typeface="Liberation Sans Narrow"/>
            </a:endParaRPr>
          </a:p>
          <a:p>
            <a:pPr marL="474121" marR="136310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Old leader drops to follower  state</a:t>
            </a:r>
            <a:endParaRPr lang="en-IN" sz="2400" dirty="0">
              <a:cs typeface="Liberation Sans Narrow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7A71E5F-323A-4263-AB1E-209E43FB4931}"/>
              </a:ext>
            </a:extLst>
          </p:cNvPr>
          <p:cNvSpPr/>
          <p:nvPr/>
        </p:nvSpPr>
        <p:spPr>
          <a:xfrm>
            <a:off x="310174" y="2119146"/>
            <a:ext cx="5541876" cy="3735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6353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7304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Simultaneous Request</a:t>
            </a:r>
            <a:r>
              <a:rPr lang="en-IN" sz="2400" b="1" spc="-7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Vote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6764666" y="2119146"/>
            <a:ext cx="4367160" cy="1582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Two nodes send  Request vote message  with term 21 at the same  time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26507D7B-0610-492B-9308-F75D1B22927E}"/>
              </a:ext>
            </a:extLst>
          </p:cNvPr>
          <p:cNvSpPr/>
          <p:nvPr/>
        </p:nvSpPr>
        <p:spPr>
          <a:xfrm>
            <a:off x="552132" y="2119146"/>
            <a:ext cx="6010491" cy="3927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6650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7304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Simultaneous Request</a:t>
            </a:r>
            <a:r>
              <a:rPr lang="en-IN" sz="2400" b="1" spc="-7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Vote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6764666" y="2119146"/>
            <a:ext cx="4367160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One of them gets  majority</a:t>
            </a:r>
            <a:r>
              <a:rPr lang="en-IN" sz="2400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voting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1CE38FE-F3B9-4BE0-9740-CFBE86641016}"/>
              </a:ext>
            </a:extLst>
          </p:cNvPr>
          <p:cNvSpPr/>
          <p:nvPr/>
        </p:nvSpPr>
        <p:spPr>
          <a:xfrm>
            <a:off x="208075" y="2239182"/>
            <a:ext cx="6940155" cy="39529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1690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7304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Simultaneous Request</a:t>
            </a:r>
            <a:r>
              <a:rPr lang="en-IN" sz="2400" b="1" spc="-7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Vote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173436" y="2113105"/>
            <a:ext cx="4367160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Winner sends heartbeat  message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FB1BD9D-C7EC-48E2-95EA-FA16946DDB4A}"/>
              </a:ext>
            </a:extLst>
          </p:cNvPr>
          <p:cNvSpPr/>
          <p:nvPr/>
        </p:nvSpPr>
        <p:spPr>
          <a:xfrm>
            <a:off x="371880" y="1923777"/>
            <a:ext cx="6903991" cy="4760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0988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361567" y="1461221"/>
            <a:ext cx="7304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Simultaneous Request</a:t>
            </a:r>
            <a:r>
              <a:rPr lang="en-IN" sz="2400" b="1" spc="-7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Vote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173436" y="2113105"/>
            <a:ext cx="4367160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Other leader candidate  switches to follower</a:t>
            </a:r>
            <a:r>
              <a:rPr lang="en-IN" sz="2400" spc="67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state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58EFDE2-5C92-408D-B723-30FD82C33F18}"/>
              </a:ext>
            </a:extLst>
          </p:cNvPr>
          <p:cNvSpPr/>
          <p:nvPr/>
        </p:nvSpPr>
        <p:spPr>
          <a:xfrm>
            <a:off x="269445" y="2097399"/>
            <a:ext cx="6903991" cy="4760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893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280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Commiting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 Entry</a:t>
            </a:r>
            <a:r>
              <a:rPr lang="en-IN" sz="2400" b="1" spc="-9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173436" y="2113105"/>
            <a:ext cx="4367160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Leader adds entry to </a:t>
            </a:r>
            <a:r>
              <a:rPr lang="en-IN" sz="2400" spc="-13" dirty="0">
                <a:cs typeface="Liberation Sans Narrow"/>
              </a:rPr>
              <a:t>log  </a:t>
            </a:r>
            <a:r>
              <a:rPr lang="en-IN" sz="2400" spc="-7" dirty="0">
                <a:cs typeface="Liberation Sans Narrow"/>
              </a:rPr>
              <a:t>with term 10 and </a:t>
            </a:r>
            <a:r>
              <a:rPr lang="en-IN" sz="2400" spc="-13" dirty="0">
                <a:cs typeface="Liberation Sans Narrow"/>
              </a:rPr>
              <a:t>index  101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9F003EFC-6ECD-425B-8D61-FCEA7DEFA888}"/>
              </a:ext>
            </a:extLst>
          </p:cNvPr>
          <p:cNvSpPr/>
          <p:nvPr/>
        </p:nvSpPr>
        <p:spPr>
          <a:xfrm>
            <a:off x="461957" y="1990233"/>
            <a:ext cx="6101655" cy="4867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81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280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Commiting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 Entry</a:t>
            </a:r>
            <a:r>
              <a:rPr lang="en-IN" sz="2400" b="1" spc="-9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173436" y="2113105"/>
            <a:ext cx="4367160" cy="1582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Leader sends  </a:t>
            </a:r>
            <a:r>
              <a:rPr lang="en-IN" sz="2400" i="1" spc="-300" dirty="0" err="1">
                <a:cs typeface="Arial"/>
              </a:rPr>
              <a:t>AppendEntries</a:t>
            </a:r>
            <a:r>
              <a:rPr lang="en-IN" sz="2400" i="1" spc="-300" dirty="0">
                <a:cs typeface="Arial"/>
              </a:rPr>
              <a:t> </a:t>
            </a:r>
            <a:r>
              <a:rPr lang="en-IN" sz="2400" spc="-7" dirty="0">
                <a:cs typeface="Liberation Sans Narrow"/>
              </a:rPr>
              <a:t>message  to followers with </a:t>
            </a:r>
            <a:r>
              <a:rPr lang="en-IN" sz="2400" spc="-13" dirty="0">
                <a:cs typeface="Liberation Sans Narrow"/>
              </a:rPr>
              <a:t>index  101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1D384E1-378C-46DA-84A8-26860119DCD8}"/>
              </a:ext>
            </a:extLst>
          </p:cNvPr>
          <p:cNvSpPr/>
          <p:nvPr/>
        </p:nvSpPr>
        <p:spPr>
          <a:xfrm>
            <a:off x="521762" y="1814309"/>
            <a:ext cx="6061785" cy="4835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326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280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Commiting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 Entry</a:t>
            </a:r>
            <a:r>
              <a:rPr lang="en-IN" sz="2400" b="1" spc="-9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173436" y="2113105"/>
            <a:ext cx="4367160" cy="1213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Majority voting decides  to accept or reject the  entry </a:t>
            </a:r>
            <a:r>
              <a:rPr lang="en-IN" sz="2400" spc="-13" dirty="0">
                <a:cs typeface="Liberation Sans Narrow"/>
              </a:rPr>
              <a:t>log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74B1FA10-1C62-4EE2-95A5-493CF747CF1C}"/>
              </a:ext>
            </a:extLst>
          </p:cNvPr>
          <p:cNvSpPr/>
          <p:nvPr/>
        </p:nvSpPr>
        <p:spPr>
          <a:xfrm>
            <a:off x="467453" y="1814309"/>
            <a:ext cx="6097991" cy="4864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44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280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 err="1">
                <a:solidFill>
                  <a:schemeClr val="accent1">
                    <a:lumMod val="75000"/>
                  </a:schemeClr>
                </a:solidFill>
              </a:rPr>
              <a:t>Commiting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 Entry</a:t>
            </a:r>
            <a:r>
              <a:rPr lang="en-IN" sz="2400" b="1" spc="-9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Log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173436" y="2113105"/>
            <a:ext cx="4367160" cy="2321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41570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Successfully accept  entry </a:t>
            </a:r>
            <a:r>
              <a:rPr lang="en-IN" sz="2400" spc="-13" dirty="0">
                <a:cs typeface="Liberation Sans Narrow"/>
              </a:rPr>
              <a:t>log</a:t>
            </a:r>
            <a:endParaRPr lang="en-IN" sz="2400" dirty="0">
              <a:cs typeface="Liberation Sans Narrow"/>
            </a:endParaRPr>
          </a:p>
          <a:p>
            <a:pPr marL="1008355" marR="6773" indent="-382684"/>
            <a:r>
              <a:rPr lang="en-IN" sz="2400" spc="-7" dirty="0">
                <a:cs typeface="Arial"/>
              </a:rPr>
              <a:t>– </a:t>
            </a:r>
            <a:r>
              <a:rPr lang="en-IN" sz="2400" spc="-7" dirty="0">
                <a:cs typeface="Liberation Sans Narrow"/>
              </a:rPr>
              <a:t>All leader </a:t>
            </a:r>
            <a:r>
              <a:rPr lang="en-IN" sz="2400" spc="-13" dirty="0">
                <a:cs typeface="Liberation Sans Narrow"/>
              </a:rPr>
              <a:t>and  </a:t>
            </a:r>
            <a:r>
              <a:rPr lang="en-IN" sz="2400" spc="-7" dirty="0">
                <a:cs typeface="Liberation Sans Narrow"/>
              </a:rPr>
              <a:t>followers update  committed index to  </a:t>
            </a:r>
            <a:r>
              <a:rPr lang="en-IN" sz="2400" spc="-13" dirty="0">
                <a:cs typeface="Liberation Sans Narrow"/>
              </a:rPr>
              <a:t>101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720CA8C-895F-4EFE-9AEE-F6D2CFA1D601}"/>
              </a:ext>
            </a:extLst>
          </p:cNvPr>
          <p:cNvSpPr/>
          <p:nvPr/>
        </p:nvSpPr>
        <p:spPr>
          <a:xfrm>
            <a:off x="452070" y="1868853"/>
            <a:ext cx="5898365" cy="4890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718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273745" y="183313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Consensus Algorithms: RAFT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2226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Handling</a:t>
            </a:r>
            <a:r>
              <a:rPr lang="en-IN" sz="2400" b="1" spc="-67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173436" y="2113105"/>
            <a:ext cx="4367160" cy="1582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Failure of up to N/2 </a:t>
            </a:r>
            <a:r>
              <a:rPr lang="en-IN" sz="2400" dirty="0">
                <a:cs typeface="Liberation Sans Narrow"/>
              </a:rPr>
              <a:t>- </a:t>
            </a:r>
            <a:r>
              <a:rPr lang="en-IN" sz="2400" spc="-7" dirty="0">
                <a:cs typeface="Liberation Sans Narrow"/>
              </a:rPr>
              <a:t>1  nodes does not affect  the system due to  majority</a:t>
            </a:r>
            <a:r>
              <a:rPr lang="en-IN" sz="2400" spc="7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voting</a:t>
            </a:r>
            <a:endParaRPr lang="en-IN" sz="2400" dirty="0">
              <a:cs typeface="Liberation Sans Narrow"/>
            </a:endParaRPr>
          </a:p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lang="en-IN" sz="2400" dirty="0">
              <a:cs typeface="Liberation Sans Narrow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D7461FA1-3431-4AF6-9659-7D27C3241B50}"/>
              </a:ext>
            </a:extLst>
          </p:cNvPr>
          <p:cNvSpPr/>
          <p:nvPr/>
        </p:nvSpPr>
        <p:spPr>
          <a:xfrm>
            <a:off x="181786" y="2239182"/>
            <a:ext cx="6712783" cy="3269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56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598882" y="1513221"/>
            <a:ext cx="7772756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IN" sz="2800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ieeexplore.ieee.org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/document/8666147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4"/>
              </a:rPr>
              <a:t>https://</a:t>
            </a:r>
            <a:r>
              <a:rPr lang="en-IN" sz="2800" b="1" dirty="0" err="1">
                <a:hlinkClick r:id="rId4"/>
              </a:rPr>
              <a:t>ieeexplore.ieee.org</a:t>
            </a:r>
            <a:r>
              <a:rPr lang="en-IN" sz="2800" b="1" dirty="0">
                <a:hlinkClick r:id="rId4"/>
              </a:rPr>
              <a:t>/document/8671595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5"/>
              </a:rPr>
              <a:t>https://</a:t>
            </a:r>
            <a:r>
              <a:rPr lang="en-IN" sz="2800" b="1" dirty="0" err="1">
                <a:hlinkClick r:id="rId5"/>
              </a:rPr>
              <a:t>ieeexplore.ieee.org</a:t>
            </a:r>
            <a:r>
              <a:rPr lang="en-IN" sz="2800" b="1" dirty="0">
                <a:hlinkClick r:id="rId5"/>
              </a:rPr>
              <a:t>/document/8962479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6"/>
              </a:rPr>
              <a:t>https://</a:t>
            </a:r>
            <a:r>
              <a:rPr lang="en-IN" sz="2800" b="1" dirty="0" err="1">
                <a:hlinkClick r:id="rId6"/>
              </a:rPr>
              <a:t>ieeexplore.ieee.org</a:t>
            </a:r>
            <a:r>
              <a:rPr lang="en-IN" sz="2800" b="1" dirty="0">
                <a:hlinkClick r:id="rId6"/>
              </a:rPr>
              <a:t>/document/8975872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7"/>
              </a:rPr>
              <a:t>https://</a:t>
            </a:r>
            <a:r>
              <a:rPr lang="en-IN" sz="2800" b="1" dirty="0" err="1">
                <a:hlinkClick r:id="rId7"/>
              </a:rPr>
              <a:t>ieeexplore.ieee.org</a:t>
            </a:r>
            <a:r>
              <a:rPr lang="en-IN" sz="2800" b="1" dirty="0">
                <a:hlinkClick r:id="rId7"/>
              </a:rPr>
              <a:t>/search/</a:t>
            </a:r>
            <a:r>
              <a:rPr lang="en-IN" sz="2800" b="1" dirty="0" err="1">
                <a:hlinkClick r:id="rId7"/>
              </a:rPr>
              <a:t>searchresult.jsp?newsearch</a:t>
            </a:r>
            <a:r>
              <a:rPr lang="en-IN" sz="2800" b="1" dirty="0">
                <a:hlinkClick r:id="rId7"/>
              </a:rPr>
              <a:t>=</a:t>
            </a:r>
            <a:r>
              <a:rPr lang="en-IN" sz="2800" b="1" dirty="0" err="1">
                <a:hlinkClick r:id="rId7"/>
              </a:rPr>
              <a:t>true&amp;queryText</a:t>
            </a:r>
            <a:r>
              <a:rPr lang="en-IN" sz="2800" b="1" dirty="0">
                <a:hlinkClick r:id="rId7"/>
              </a:rPr>
              <a:t>=</a:t>
            </a:r>
            <a:r>
              <a:rPr lang="en-IN" sz="2800" b="1" dirty="0" err="1">
                <a:hlinkClick r:id="rId7"/>
              </a:rPr>
              <a:t>Raft%20Consensus</a:t>
            </a:r>
            <a:endParaRPr lang="en-IN" sz="28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21188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138956" y="1352644"/>
            <a:ext cx="8465605" cy="4234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1645" indent="-507987">
              <a:spcBef>
                <a:spcPts val="800"/>
              </a:spcBef>
              <a:buFont typeface="Arial"/>
              <a:buChar char="•"/>
              <a:tabLst>
                <a:tab pos="581645" algn="l"/>
                <a:tab pos="582492" algn="l"/>
              </a:tabLst>
            </a:pPr>
            <a:r>
              <a:rPr lang="en-IN" sz="2400" spc="-7" dirty="0"/>
              <a:t>Designed as an alternative to</a:t>
            </a:r>
            <a:r>
              <a:rPr lang="en-IN" sz="2400" spc="180" dirty="0"/>
              <a:t> </a:t>
            </a:r>
            <a:r>
              <a:rPr lang="en-IN" sz="2400" spc="-7" dirty="0" err="1"/>
              <a:t>Paxos</a:t>
            </a:r>
            <a:endParaRPr lang="en-IN" sz="2400" spc="-7" dirty="0"/>
          </a:p>
          <a:p>
            <a:pPr marL="581645" indent="-507987">
              <a:spcBef>
                <a:spcPts val="673"/>
              </a:spcBef>
              <a:buFont typeface="Arial"/>
              <a:buChar char="•"/>
              <a:tabLst>
                <a:tab pos="581645" algn="l"/>
                <a:tab pos="582492" algn="l"/>
              </a:tabLst>
            </a:pPr>
            <a:r>
              <a:rPr lang="en-IN" sz="2400" dirty="0"/>
              <a:t>A </a:t>
            </a:r>
            <a:r>
              <a:rPr lang="en-IN" sz="2400" spc="-7" dirty="0"/>
              <a:t>generic way to distribute a state machine among a set of</a:t>
            </a:r>
            <a:r>
              <a:rPr lang="en-IN" sz="2400" spc="347" dirty="0"/>
              <a:t> </a:t>
            </a:r>
            <a:r>
              <a:rPr lang="en-IN" sz="2400" spc="-7" dirty="0"/>
              <a:t>servers</a:t>
            </a:r>
          </a:p>
          <a:p>
            <a:pPr marL="1191229" marR="1438451" lvl="1" indent="-507987">
              <a:spcBef>
                <a:spcPts val="660"/>
              </a:spcBef>
              <a:buFont typeface="Arial"/>
              <a:buChar char="–"/>
              <a:tabLst>
                <a:tab pos="1191229" algn="l"/>
                <a:tab pos="1192077" algn="l"/>
              </a:tabLst>
            </a:pPr>
            <a:r>
              <a:rPr lang="en-IN" sz="2400" spc="-7" dirty="0">
                <a:cs typeface="Liberation Sans Narrow"/>
              </a:rPr>
              <a:t>Ensures that every server agrees upon same series of state transitions</a:t>
            </a:r>
            <a:endParaRPr lang="en-IN" sz="2400" dirty="0">
              <a:cs typeface="Liberation Sans Narrow"/>
            </a:endParaRPr>
          </a:p>
          <a:p>
            <a:pPr marL="581645" indent="-507987">
              <a:spcBef>
                <a:spcPts val="667"/>
              </a:spcBef>
              <a:buFont typeface="Arial"/>
              <a:buChar char="•"/>
              <a:tabLst>
                <a:tab pos="581645" algn="l"/>
                <a:tab pos="582492" algn="l"/>
              </a:tabLst>
            </a:pPr>
            <a:r>
              <a:rPr lang="en-IN" sz="2400" spc="-7" dirty="0">
                <a:cs typeface="Liberation Sans Narrow"/>
              </a:rPr>
              <a:t>Basic idea</a:t>
            </a:r>
            <a:r>
              <a:rPr lang="en-IN" sz="2400" spc="47" dirty="0">
                <a:cs typeface="Liberation Sans Narrow"/>
              </a:rPr>
              <a:t>:</a:t>
            </a:r>
            <a:endParaRPr lang="en-IN" sz="2400" dirty="0"/>
          </a:p>
          <a:p>
            <a:pPr marL="1191229" lvl="1" indent="-507987">
              <a:spcBef>
                <a:spcPts val="673"/>
              </a:spcBef>
              <a:buFont typeface="Arial"/>
              <a:buChar char="–"/>
              <a:tabLst>
                <a:tab pos="1191229" algn="l"/>
                <a:tab pos="1192077" algn="l"/>
              </a:tabLst>
            </a:pPr>
            <a:r>
              <a:rPr lang="en-IN" sz="2400" spc="-7" dirty="0">
                <a:cs typeface="Liberation Sans Narrow"/>
              </a:rPr>
              <a:t>The nodes collectively selects a </a:t>
            </a:r>
            <a:r>
              <a:rPr lang="en-IN" sz="2400" i="1" spc="-240" dirty="0">
                <a:cs typeface="Arial"/>
              </a:rPr>
              <a:t>leader</a:t>
            </a:r>
            <a:r>
              <a:rPr lang="en-IN" sz="2400" spc="-240" dirty="0">
                <a:cs typeface="Liberation Sans Narrow"/>
              </a:rPr>
              <a:t>; </a:t>
            </a:r>
            <a:r>
              <a:rPr lang="en-IN" sz="2400" spc="-7" dirty="0">
                <a:cs typeface="Liberation Sans Narrow"/>
              </a:rPr>
              <a:t>others become</a:t>
            </a:r>
            <a:r>
              <a:rPr lang="en-IN" sz="2400" spc="93" dirty="0">
                <a:cs typeface="Liberation Sans Narrow"/>
              </a:rPr>
              <a:t> </a:t>
            </a:r>
            <a:r>
              <a:rPr lang="en-IN" sz="2400" i="1" spc="-260" dirty="0">
                <a:cs typeface="Arial"/>
              </a:rPr>
              <a:t>followers</a:t>
            </a:r>
            <a:endParaRPr lang="en-IN" sz="2400" dirty="0">
              <a:cs typeface="Arial"/>
            </a:endParaRPr>
          </a:p>
          <a:p>
            <a:pPr marL="1191229" marR="6773" lvl="1" indent="-507987">
              <a:spcBef>
                <a:spcPts val="660"/>
              </a:spcBef>
              <a:buFont typeface="Arial"/>
              <a:buChar char="–"/>
              <a:tabLst>
                <a:tab pos="1191229" algn="l"/>
                <a:tab pos="1192077" algn="l"/>
              </a:tabLst>
            </a:pPr>
            <a:r>
              <a:rPr lang="en-IN" sz="2400" spc="-7" dirty="0">
                <a:cs typeface="Liberation Sans Narrow"/>
              </a:rPr>
              <a:t>The leader is responsible for state transition log replication across the followers</a:t>
            </a:r>
            <a:endParaRPr lang="en-IN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2813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3CBF2D9-EA86-48BB-A719-4FF41BC9FAF1}"/>
              </a:ext>
            </a:extLst>
          </p:cNvPr>
          <p:cNvSpPr/>
          <p:nvPr/>
        </p:nvSpPr>
        <p:spPr>
          <a:xfrm>
            <a:off x="213183" y="1666545"/>
            <a:ext cx="7178218" cy="3536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B4FE203-F685-4993-80BF-6363897C2CAD}"/>
              </a:ext>
            </a:extLst>
          </p:cNvPr>
          <p:cNvSpPr txBox="1"/>
          <p:nvPr/>
        </p:nvSpPr>
        <p:spPr>
          <a:xfrm>
            <a:off x="7471831" y="2038027"/>
            <a:ext cx="4216586" cy="1494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74121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spc="-7" dirty="0">
                <a:cs typeface="Liberation Sans Narrow"/>
              </a:rPr>
              <a:t>(re)electing a</a:t>
            </a:r>
            <a:r>
              <a:rPr sz="2400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leader</a:t>
            </a:r>
            <a:endParaRPr sz="2400" dirty="0">
              <a:cs typeface="Liberation Sans Narrow"/>
            </a:endParaRPr>
          </a:p>
          <a:p>
            <a:pPr marL="474121" marR="158323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spc="-7" dirty="0">
                <a:cs typeface="Liberation Sans Narrow"/>
              </a:rPr>
              <a:t>committing multiple  values to the  transaction</a:t>
            </a:r>
            <a:r>
              <a:rPr sz="2400" spc="33" dirty="0">
                <a:cs typeface="Liberation Sans Narrow"/>
              </a:rPr>
              <a:t> </a:t>
            </a:r>
            <a:r>
              <a:rPr sz="2400" spc="-13" dirty="0">
                <a:cs typeface="Liberation Sans Narrow"/>
              </a:rPr>
              <a:t>log</a:t>
            </a:r>
            <a:endParaRPr sz="2400" dirty="0">
              <a:cs typeface="Liberation Sans Narrow"/>
            </a:endParaRPr>
          </a:p>
          <a:p>
            <a:pPr marL="474121" marR="6773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spc="-7" dirty="0">
                <a:cs typeface="Liberation Sans Narrow"/>
              </a:rPr>
              <a:t>dealing with replicas  failing</a:t>
            </a:r>
            <a:endParaRPr sz="2400" dirty="0">
              <a:cs typeface="Liberation Sans Narrow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A192F49-D864-46DF-BB09-7EFCE854D218}"/>
              </a:ext>
            </a:extLst>
          </p:cNvPr>
          <p:cNvSpPr txBox="1"/>
          <p:nvPr/>
        </p:nvSpPr>
        <p:spPr>
          <a:xfrm>
            <a:off x="276832" y="5734257"/>
            <a:ext cx="8189853" cy="63179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IN" sz="2000" b="1" dirty="0"/>
              <a:t>Courtesy:</a:t>
            </a:r>
            <a:r>
              <a:rPr sz="2000" b="1" spc="-7" dirty="0">
                <a:cs typeface="Liberation Sans Narrow"/>
              </a:rPr>
              <a:t>Diego Ongaro and John Ousterhout, In Search of an Understandable Consensus Algorithm, Stanford University, February 22,</a:t>
            </a:r>
            <a:r>
              <a:rPr sz="2000" b="1" spc="-113" dirty="0">
                <a:cs typeface="Liberation Sans Narrow"/>
              </a:rPr>
              <a:t> </a:t>
            </a:r>
            <a:r>
              <a:rPr sz="2000" b="1" spc="-7" dirty="0">
                <a:cs typeface="Liberation Sans Narrow"/>
              </a:rPr>
              <a:t>2014.</a:t>
            </a:r>
            <a:endParaRPr sz="2000" b="1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6176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786ABAC-DC9D-452C-A6DF-DECB45991874}"/>
              </a:ext>
            </a:extLst>
          </p:cNvPr>
          <p:cNvSpPr/>
          <p:nvPr/>
        </p:nvSpPr>
        <p:spPr>
          <a:xfrm>
            <a:off x="506586" y="1647689"/>
            <a:ext cx="6005995" cy="4027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8C96DFF-449F-4F4A-8704-ABBA8E2878F2}"/>
              </a:ext>
            </a:extLst>
          </p:cNvPr>
          <p:cNvSpPr txBox="1"/>
          <p:nvPr/>
        </p:nvSpPr>
        <p:spPr>
          <a:xfrm>
            <a:off x="6725564" y="1762031"/>
            <a:ext cx="4829387" cy="1932493"/>
          </a:xfrm>
          <a:prstGeom prst="rect">
            <a:avLst/>
          </a:prstGeom>
        </p:spPr>
        <p:txBody>
          <a:bodyPr vert="horz" wrap="square" lIns="0" tIns="34712" rIns="0" bIns="0" rtlCol="0">
            <a:spAutoFit/>
          </a:bodyPr>
          <a:lstStyle/>
          <a:p>
            <a:pPr marL="474121" marR="894058" indent="-457189">
              <a:lnSpc>
                <a:spcPts val="3827"/>
              </a:lnSpc>
              <a:spcBef>
                <a:spcPts val="272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solidFill>
                  <a:schemeClr val="accent1">
                    <a:lumMod val="75000"/>
                  </a:schemeClr>
                </a:solidFill>
                <a:cs typeface="Liberation Sans Narrow"/>
              </a:rPr>
              <a:t>term:</a:t>
            </a:r>
            <a:r>
              <a:rPr sz="2400" b="1" spc="-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last calculated #  known to candidate </a:t>
            </a:r>
            <a:r>
              <a:rPr sz="2400" dirty="0">
                <a:cs typeface="Liberation Sans Narrow"/>
              </a:rPr>
              <a:t>+</a:t>
            </a:r>
            <a:r>
              <a:rPr sz="2400" spc="53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1</a:t>
            </a:r>
            <a:endParaRPr sz="2400" dirty="0">
              <a:cs typeface="Liberation Sans Narrow"/>
            </a:endParaRPr>
          </a:p>
          <a:p>
            <a:pPr marL="473275" marR="6773" indent="-457189">
              <a:lnSpc>
                <a:spcPts val="3827"/>
              </a:lnSpc>
              <a:spcBef>
                <a:spcPts val="2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400" b="1" spc="-7" dirty="0">
                <a:solidFill>
                  <a:schemeClr val="accent1">
                    <a:lumMod val="75000"/>
                  </a:schemeClr>
                </a:solidFill>
                <a:cs typeface="Liberation Sans Narrow"/>
              </a:rPr>
              <a:t>index:</a:t>
            </a:r>
            <a:r>
              <a:rPr sz="2400" b="1" spc="-7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committed transaction  available to the</a:t>
            </a:r>
            <a:r>
              <a:rPr sz="2400" spc="80" dirty="0">
                <a:cs typeface="Liberation Sans Narrow"/>
              </a:rPr>
              <a:t> </a:t>
            </a:r>
            <a:r>
              <a:rPr sz="2400" spc="-7" dirty="0">
                <a:cs typeface="Liberation Sans Narrow"/>
              </a:rPr>
              <a:t>candidate</a:t>
            </a:r>
            <a:endParaRPr sz="2400" dirty="0">
              <a:cs typeface="Liberation Sans Narrow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B4975-7F0E-419B-8639-0A2FE76059E1}"/>
              </a:ext>
            </a:extLst>
          </p:cNvPr>
          <p:cNvSpPr/>
          <p:nvPr/>
        </p:nvSpPr>
        <p:spPr>
          <a:xfrm>
            <a:off x="957728" y="1416857"/>
            <a:ext cx="4665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Electing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the Leader: Voting</a:t>
            </a:r>
            <a:r>
              <a:rPr lang="en-IN" sz="2400" b="1" spc="-47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6894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Electing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leader: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Follower Node’s Decision</a:t>
            </a:r>
            <a:r>
              <a:rPr lang="en-IN" sz="2400" b="1" spc="8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Making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E1F2114-8ABF-41C0-A71E-5F913E0933CE}"/>
              </a:ext>
            </a:extLst>
          </p:cNvPr>
          <p:cNvSpPr/>
          <p:nvPr/>
        </p:nvSpPr>
        <p:spPr>
          <a:xfrm>
            <a:off x="209551" y="2148454"/>
            <a:ext cx="6151492" cy="31570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7321460" y="2295799"/>
            <a:ext cx="39826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marR="6773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Each node compares  received term and index with  corresponding current known  values</a:t>
            </a:r>
            <a:endParaRPr lang="en-IN" sz="2400" dirty="0"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0720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467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Electing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leader: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Majority</a:t>
            </a:r>
            <a:r>
              <a:rPr lang="en-IN" sz="2400" b="1" spc="7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Voting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6764666" y="2119146"/>
            <a:ext cx="3982644" cy="143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indent="-457189">
              <a:lnSpc>
                <a:spcPts val="3833"/>
              </a:lnSpc>
              <a:spcBef>
                <a:spcPts val="133"/>
              </a:spcBef>
              <a:buFont typeface="Arial" panose="020B0604020202020204" pitchFamily="34" charset="0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Use of </a:t>
            </a:r>
            <a:r>
              <a:rPr lang="en-IN" sz="2400" b="1" spc="-7" dirty="0">
                <a:cs typeface="Liberation Sans Narrow"/>
              </a:rPr>
              <a:t>Majority voting</a:t>
            </a:r>
            <a:endParaRPr lang="en-IN" sz="2400" dirty="0">
              <a:cs typeface="Liberation Sans Narrow"/>
            </a:endParaRPr>
          </a:p>
          <a:p>
            <a:pPr marL="1008355" lvl="1" indent="-382684">
              <a:lnSpc>
                <a:spcPts val="3833"/>
              </a:lnSpc>
              <a:buFont typeface="Arial" panose="020B0604020202020204" pitchFamily="34" charset="0"/>
              <a:buChar char="•"/>
              <a:tabLst>
                <a:tab pos="1009201" algn="l"/>
              </a:tabLst>
            </a:pPr>
            <a:r>
              <a:rPr lang="en-IN" sz="2400" spc="-7" dirty="0">
                <a:cs typeface="Liberation Sans Narrow"/>
              </a:rPr>
              <a:t>leader</a:t>
            </a:r>
            <a:r>
              <a:rPr lang="en-IN" sz="2400" spc="-73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selection</a:t>
            </a:r>
            <a:endParaRPr lang="en-IN" sz="2400" dirty="0">
              <a:cs typeface="Liberation Sans Narrow"/>
            </a:endParaRPr>
          </a:p>
          <a:p>
            <a:pPr marL="1008355" lvl="1" indent="-382684">
              <a:buFont typeface="Arial" panose="020B0604020202020204" pitchFamily="34" charset="0"/>
              <a:buChar char="•"/>
              <a:tabLst>
                <a:tab pos="1009201" algn="l"/>
              </a:tabLst>
            </a:pPr>
            <a:r>
              <a:rPr lang="en-IN" sz="2400" spc="-7" dirty="0">
                <a:cs typeface="Liberation Sans Narrow"/>
              </a:rPr>
              <a:t>commit the log entry</a:t>
            </a:r>
            <a:endParaRPr lang="en-IN" sz="2400" dirty="0">
              <a:cs typeface="Liberation Sans Narrow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3A6BD1D-3DA3-4CCE-9CE8-7DAE64138DE2}"/>
              </a:ext>
            </a:extLst>
          </p:cNvPr>
          <p:cNvSpPr/>
          <p:nvPr/>
        </p:nvSpPr>
        <p:spPr>
          <a:xfrm>
            <a:off x="209551" y="2012386"/>
            <a:ext cx="6071979" cy="3541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7341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662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Current Leader</a:t>
            </a:r>
            <a:r>
              <a:rPr lang="en-IN" sz="2400" b="1" spc="-5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6764666" y="2119146"/>
            <a:ext cx="4367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dirty="0">
                <a:cs typeface="Liberation Sans Narrow"/>
              </a:rPr>
              <a:t>A </a:t>
            </a:r>
            <a:r>
              <a:rPr lang="en-IN" sz="2400" spc="-7" dirty="0">
                <a:cs typeface="Liberation Sans Narrow"/>
              </a:rPr>
              <a:t>leader with three</a:t>
            </a:r>
            <a:r>
              <a:rPr lang="en-IN" sz="2400" spc="20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followers</a:t>
            </a:r>
            <a:endParaRPr lang="en-IN" sz="2400" dirty="0">
              <a:cs typeface="Liberation Sans Narrow"/>
            </a:endParaRPr>
          </a:p>
          <a:p>
            <a:pPr marL="474121" indent="-457189">
              <a:spcBef>
                <a:spcPts val="1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Liberation Sans Narrow"/>
              </a:rPr>
              <a:t>term:</a:t>
            </a:r>
            <a:r>
              <a:rPr lang="en-IN" sz="2400" b="1" spc="-27" dirty="0">
                <a:cs typeface="Liberation Sans Narrow"/>
              </a:rPr>
              <a:t> </a:t>
            </a:r>
            <a:r>
              <a:rPr lang="en-IN" sz="2400" spc="-13" dirty="0">
                <a:cs typeface="Liberation Sans Narrow"/>
              </a:rPr>
              <a:t>10</a:t>
            </a:r>
            <a:endParaRPr lang="en-IN" sz="2400" dirty="0">
              <a:cs typeface="Liberation Sans Narrow"/>
            </a:endParaRPr>
          </a:p>
          <a:p>
            <a:pPr marL="474121" indent="-457189"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b="1" spc="-7" dirty="0">
                <a:cs typeface="Liberation Sans Narrow"/>
              </a:rPr>
              <a:t>commit index: </a:t>
            </a:r>
            <a:r>
              <a:rPr lang="en-IN" sz="2400" spc="-13" dirty="0">
                <a:cs typeface="Liberation Sans Narrow"/>
              </a:rPr>
              <a:t>100</a:t>
            </a:r>
            <a:endParaRPr lang="en-IN" sz="2400" dirty="0">
              <a:cs typeface="Liberation Sans Narrow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D544F2A8-DCE0-4EB9-899C-4C89B67C1A27}"/>
              </a:ext>
            </a:extLst>
          </p:cNvPr>
          <p:cNvSpPr/>
          <p:nvPr/>
        </p:nvSpPr>
        <p:spPr>
          <a:xfrm>
            <a:off x="734331" y="2119146"/>
            <a:ext cx="5494191" cy="3631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9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 – RAFT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91638" y="1686788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27FFB-BC63-4A05-8A18-F1514DC1B1E4}"/>
              </a:ext>
            </a:extLst>
          </p:cNvPr>
          <p:cNvSpPr/>
          <p:nvPr/>
        </p:nvSpPr>
        <p:spPr>
          <a:xfrm>
            <a:off x="427009" y="1407188"/>
            <a:ext cx="662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pc="-7" dirty="0">
                <a:solidFill>
                  <a:schemeClr val="accent1">
                    <a:lumMod val="75000"/>
                  </a:schemeClr>
                </a:solidFill>
              </a:rPr>
              <a:t>Multiple Leader Candidates: Current Leader</a:t>
            </a:r>
            <a:r>
              <a:rPr lang="en-IN" sz="2400" b="1" spc="-53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spc="-13" dirty="0">
                <a:solidFill>
                  <a:schemeClr val="accent1">
                    <a:lumMod val="75000"/>
                  </a:schemeClr>
                </a:solidFill>
              </a:rPr>
              <a:t>Failure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3B16B-DA3B-46D9-94E4-AE5E0F6ADC9D}"/>
              </a:ext>
            </a:extLst>
          </p:cNvPr>
          <p:cNvSpPr/>
          <p:nvPr/>
        </p:nvSpPr>
        <p:spPr>
          <a:xfrm>
            <a:off x="6764666" y="2119146"/>
            <a:ext cx="43671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4121" indent="-457189">
              <a:spcBef>
                <a:spcPts val="133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IN" sz="2400" spc="-7" dirty="0">
                <a:cs typeface="Liberation Sans Narrow"/>
              </a:rPr>
              <a:t>The leader node</a:t>
            </a:r>
            <a:r>
              <a:rPr lang="en-IN" sz="2400" spc="7" dirty="0">
                <a:cs typeface="Liberation Sans Narrow"/>
              </a:rPr>
              <a:t> </a:t>
            </a:r>
            <a:r>
              <a:rPr lang="en-IN" sz="2400" spc="-7" dirty="0">
                <a:cs typeface="Liberation Sans Narrow"/>
              </a:rPr>
              <a:t>failed</a:t>
            </a:r>
            <a:endParaRPr lang="en-IN" sz="2400" dirty="0">
              <a:cs typeface="Liberation Sans Narrow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D2519D5-AB11-4031-8F4A-246D9AD68999}"/>
              </a:ext>
            </a:extLst>
          </p:cNvPr>
          <p:cNvSpPr/>
          <p:nvPr/>
        </p:nvSpPr>
        <p:spPr>
          <a:xfrm>
            <a:off x="727907" y="2202997"/>
            <a:ext cx="5222320" cy="3683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8315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559</Words>
  <Application>Microsoft Office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278</cp:revision>
  <dcterms:created xsi:type="dcterms:W3CDTF">2020-06-03T14:19:11Z</dcterms:created>
  <dcterms:modified xsi:type="dcterms:W3CDTF">2020-09-22T06:50:44Z</dcterms:modified>
</cp:coreProperties>
</file>