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57" r:id="rId2"/>
    <p:sldId id="358" r:id="rId3"/>
    <p:sldId id="442" r:id="rId4"/>
    <p:sldId id="443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56" r:id="rId16"/>
    <p:sldId id="455" r:id="rId17"/>
    <p:sldId id="457" r:id="rId18"/>
    <p:sldId id="458" r:id="rId19"/>
    <p:sldId id="459" r:id="rId20"/>
    <p:sldId id="468" r:id="rId21"/>
    <p:sldId id="34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4BE8F-510B-4565-892C-D83A479A79F7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9A1CA-1CF4-4337-B32F-FE4CBF52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3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425383" y="134422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425383" y="275594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425383" y="318866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425383" y="2616120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8940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Three Byzantine Generals Problem: Commander Faulty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317608" y="1363622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D9E65-6B71-4907-8E62-822B4A926D6F}"/>
              </a:ext>
            </a:extLst>
          </p:cNvPr>
          <p:cNvSpPr/>
          <p:nvPr/>
        </p:nvSpPr>
        <p:spPr>
          <a:xfrm>
            <a:off x="4662189" y="182528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585" marR="220974" indent="-507987" algn="just">
              <a:spcBef>
                <a:spcPts val="133"/>
              </a:spcBef>
              <a:buFont typeface="Arial"/>
              <a:buChar char="•"/>
              <a:tabLst>
                <a:tab pos="609585" algn="l"/>
              </a:tabLst>
            </a:pPr>
            <a:r>
              <a:rPr lang="en-IN" sz="2400" spc="-7" dirty="0">
                <a:cs typeface="Arial Narrow"/>
              </a:rPr>
              <a:t>Lieutenant</a:t>
            </a:r>
            <a:r>
              <a:rPr lang="en-IN" sz="2400" spc="-9" baseline="-20833" dirty="0">
                <a:cs typeface="Arial Narrow"/>
              </a:rPr>
              <a:t>1 </a:t>
            </a:r>
            <a:r>
              <a:rPr lang="en-IN" sz="2400" spc="-7" dirty="0">
                <a:cs typeface="Arial Narrow"/>
              </a:rPr>
              <a:t>received </a:t>
            </a:r>
            <a:r>
              <a:rPr lang="en-IN" sz="2400" b="1" spc="-7" dirty="0">
                <a:cs typeface="Arial Narrow"/>
              </a:rPr>
              <a:t>differing  message</a:t>
            </a:r>
            <a:endParaRPr lang="en-IN" sz="2400" dirty="0">
              <a:cs typeface="Arial Narrow"/>
            </a:endParaRPr>
          </a:p>
          <a:p>
            <a:pPr marL="609585" marR="772987" indent="-507987" algn="just">
              <a:buFont typeface="Arial"/>
              <a:buChar char="•"/>
              <a:tabLst>
                <a:tab pos="609585" algn="l"/>
              </a:tabLst>
            </a:pPr>
            <a:r>
              <a:rPr lang="en-IN" sz="2400" spc="-7" dirty="0">
                <a:cs typeface="Arial Narrow"/>
              </a:rPr>
              <a:t>By integrity condition, both  Lieutenants conclude with  Commander’s</a:t>
            </a:r>
            <a:r>
              <a:rPr lang="en-IN" sz="2400" spc="33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message</a:t>
            </a:r>
            <a:endParaRPr lang="en-IN" sz="2400" dirty="0">
              <a:cs typeface="Arial Narrow"/>
            </a:endParaRPr>
          </a:p>
          <a:p>
            <a:pPr marL="609585" marR="108371" indent="-507987">
              <a:buFont typeface="Arial"/>
              <a:buChar char="•"/>
              <a:tabLst>
                <a:tab pos="608738" algn="l"/>
                <a:tab pos="609585" algn="l"/>
              </a:tabLst>
            </a:pPr>
            <a:r>
              <a:rPr lang="en-IN" sz="2400" spc="-7" dirty="0">
                <a:cs typeface="Arial Narrow"/>
              </a:rPr>
              <a:t>This contradicts the agreement  condition</a:t>
            </a:r>
            <a:endParaRPr lang="en-IN" sz="2400" dirty="0">
              <a:cs typeface="Arial Narrow"/>
            </a:endParaRPr>
          </a:p>
          <a:p>
            <a:pPr marL="609585" marR="362364" indent="-507987">
              <a:buFont typeface="Arial"/>
              <a:buChar char="•"/>
              <a:tabLst>
                <a:tab pos="608738" algn="l"/>
                <a:tab pos="609585" algn="l"/>
              </a:tabLst>
            </a:pPr>
            <a:r>
              <a:rPr lang="en-IN" sz="2400" spc="-7" dirty="0">
                <a:cs typeface="Arial Narrow"/>
              </a:rPr>
              <a:t>No solution possible for three  generals including one</a:t>
            </a:r>
            <a:r>
              <a:rPr lang="en-IN" sz="2400" spc="113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faulty</a:t>
            </a:r>
            <a:endParaRPr lang="en-IN" sz="2400" dirty="0">
              <a:cs typeface="Arial Narrow"/>
            </a:endParaRPr>
          </a:p>
          <a:p>
            <a:pPr marL="592652" marR="91438" indent="-507987">
              <a:spcBef>
                <a:spcPts val="13"/>
              </a:spcBef>
              <a:buFont typeface="Arial"/>
              <a:buChar char="•"/>
              <a:tabLst>
                <a:tab pos="591805" algn="l"/>
                <a:tab pos="592652" algn="l"/>
              </a:tabLst>
            </a:pPr>
            <a:endParaRPr lang="en-IN" sz="2400" dirty="0">
              <a:cs typeface="Arial Narrow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CF49824D-7DC4-4C95-89F4-8EB718007A22}"/>
              </a:ext>
            </a:extLst>
          </p:cNvPr>
          <p:cNvSpPr/>
          <p:nvPr/>
        </p:nvSpPr>
        <p:spPr>
          <a:xfrm>
            <a:off x="371880" y="2028183"/>
            <a:ext cx="4999096" cy="38327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1523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Four Byzantine Generals Problem: Lieutenant Faulty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317608" y="1363622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D9E65-6B71-4907-8E62-822B4A926D6F}"/>
              </a:ext>
            </a:extLst>
          </p:cNvPr>
          <p:cNvSpPr/>
          <p:nvPr/>
        </p:nvSpPr>
        <p:spPr>
          <a:xfrm>
            <a:off x="4299141" y="177788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1853" indent="-507987">
              <a:spcBef>
                <a:spcPts val="133"/>
              </a:spcBef>
              <a:buFont typeface="Arial"/>
              <a:buChar char="•"/>
              <a:tabLst>
                <a:tab pos="541006" algn="l"/>
                <a:tab pos="541853" algn="l"/>
              </a:tabLst>
            </a:pPr>
            <a:r>
              <a:rPr lang="en-IN" sz="2400" spc="-7" dirty="0">
                <a:cs typeface="Arial Narrow"/>
              </a:rPr>
              <a:t>Round</a:t>
            </a:r>
            <a:r>
              <a:rPr lang="en-IN" sz="2400" spc="40" dirty="0">
                <a:cs typeface="Arial Narrow"/>
              </a:rPr>
              <a:t> </a:t>
            </a:r>
            <a:r>
              <a:rPr lang="en-IN" sz="2400" spc="-13" dirty="0">
                <a:cs typeface="Arial Narrow"/>
              </a:rPr>
              <a:t>1:</a:t>
            </a:r>
            <a:endParaRPr lang="en-IN" sz="2400" dirty="0">
              <a:cs typeface="Arial Narrow"/>
            </a:endParaRPr>
          </a:p>
          <a:p>
            <a:pPr marL="1151438" marR="97364" lvl="1" indent="-507987">
              <a:buFont typeface="Arial"/>
              <a:buChar char="–"/>
              <a:tabLst>
                <a:tab pos="1150591" algn="l"/>
                <a:tab pos="1151438" algn="l"/>
              </a:tabLst>
            </a:pPr>
            <a:r>
              <a:rPr lang="en-IN" sz="2400" spc="-7" dirty="0">
                <a:cs typeface="Arial Narrow"/>
              </a:rPr>
              <a:t>Commander sends a message  to each of the</a:t>
            </a:r>
            <a:r>
              <a:rPr lang="en-IN" sz="2400" spc="67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Lieutenants</a:t>
            </a:r>
            <a:endParaRPr lang="en-IN" sz="2400" dirty="0">
              <a:cs typeface="Arial Narrow"/>
            </a:endParaRPr>
          </a:p>
          <a:p>
            <a:pPr marL="541853" indent="-507987">
              <a:buFont typeface="Arial"/>
              <a:buChar char="•"/>
              <a:tabLst>
                <a:tab pos="541006" algn="l"/>
                <a:tab pos="541853" algn="l"/>
              </a:tabLst>
            </a:pPr>
            <a:r>
              <a:rPr lang="en-IN" sz="2400" spc="-7" dirty="0">
                <a:cs typeface="Arial Narrow"/>
              </a:rPr>
              <a:t>Round</a:t>
            </a:r>
            <a:r>
              <a:rPr lang="en-IN" sz="2400" spc="40" dirty="0">
                <a:cs typeface="Arial Narrow"/>
              </a:rPr>
              <a:t> </a:t>
            </a:r>
            <a:r>
              <a:rPr lang="en-IN" sz="2400" spc="-13" dirty="0">
                <a:cs typeface="Arial Narrow"/>
              </a:rPr>
              <a:t>2:</a:t>
            </a:r>
            <a:endParaRPr lang="en-IN" sz="2400" dirty="0">
              <a:cs typeface="Arial Narrow"/>
            </a:endParaRPr>
          </a:p>
          <a:p>
            <a:pPr marL="1151438" marR="182875" lvl="1" indent="-507987">
              <a:buFont typeface="Arial"/>
              <a:buChar char="–"/>
              <a:tabLst>
                <a:tab pos="1150591" algn="l"/>
                <a:tab pos="1151438" algn="l"/>
              </a:tabLst>
            </a:pPr>
            <a:r>
              <a:rPr lang="en-IN" sz="2400" spc="-7" dirty="0">
                <a:cs typeface="Arial Narrow"/>
              </a:rPr>
              <a:t>Lieutenant</a:t>
            </a:r>
            <a:r>
              <a:rPr lang="en-IN" sz="2400" spc="-9" baseline="-20833" dirty="0">
                <a:cs typeface="Arial Narrow"/>
              </a:rPr>
              <a:t>1 </a:t>
            </a:r>
            <a:r>
              <a:rPr lang="en-IN" sz="2400" spc="-7" dirty="0">
                <a:cs typeface="Arial Narrow"/>
              </a:rPr>
              <a:t>and Lieutenant</a:t>
            </a:r>
            <a:r>
              <a:rPr lang="en-IN" sz="2400" spc="-9" baseline="-20833" dirty="0">
                <a:cs typeface="Arial Narrow"/>
              </a:rPr>
              <a:t>3 </a:t>
            </a:r>
            <a:r>
              <a:rPr lang="en-IN" sz="2400" spc="-7" dirty="0">
                <a:cs typeface="Arial Narrow"/>
              </a:rPr>
              <a:t> correctly echo the message to  others</a:t>
            </a:r>
            <a:endParaRPr lang="en-IN" sz="2400" dirty="0">
              <a:cs typeface="Arial Narrow"/>
            </a:endParaRPr>
          </a:p>
          <a:p>
            <a:pPr marL="1151438" marR="23706" lvl="1" indent="-507987">
              <a:buFont typeface="Arial"/>
              <a:buChar char="–"/>
              <a:tabLst>
                <a:tab pos="1150591" algn="l"/>
                <a:tab pos="1151438" algn="l"/>
              </a:tabLst>
            </a:pPr>
            <a:r>
              <a:rPr lang="en-IN" sz="2400" spc="-7" dirty="0">
                <a:cs typeface="Arial Narrow"/>
              </a:rPr>
              <a:t>Lieutenant</a:t>
            </a:r>
            <a:r>
              <a:rPr lang="en-IN" sz="2400" spc="-9" baseline="-20833" dirty="0">
                <a:cs typeface="Arial Narrow"/>
              </a:rPr>
              <a:t>2 </a:t>
            </a:r>
            <a:r>
              <a:rPr lang="en-IN" sz="2400" b="1" spc="-7" dirty="0">
                <a:cs typeface="Arial Narrow"/>
              </a:rPr>
              <a:t>incorrectly </a:t>
            </a:r>
            <a:r>
              <a:rPr lang="en-IN" sz="2400" spc="-7" dirty="0">
                <a:cs typeface="Arial Narrow"/>
              </a:rPr>
              <a:t>echoes  to others</a:t>
            </a:r>
            <a:endParaRPr lang="en-IN" sz="2400" dirty="0">
              <a:cs typeface="Arial Narrow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DC407586-AF8B-4809-B0CD-DEE14BDF53A3}"/>
              </a:ext>
            </a:extLst>
          </p:cNvPr>
          <p:cNvSpPr/>
          <p:nvPr/>
        </p:nvSpPr>
        <p:spPr>
          <a:xfrm>
            <a:off x="53230" y="2007960"/>
            <a:ext cx="4608960" cy="4008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9453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Four Byzantine Generals Problem: Lieutenant Faulty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317608" y="1363622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D9E65-6B71-4907-8E62-822B4A926D6F}"/>
              </a:ext>
            </a:extLst>
          </p:cNvPr>
          <p:cNvSpPr/>
          <p:nvPr/>
        </p:nvSpPr>
        <p:spPr>
          <a:xfrm>
            <a:off x="4371759" y="1916624"/>
            <a:ext cx="6096000" cy="19518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5719" marR="74505" indent="-507987">
              <a:spcBef>
                <a:spcPts val="133"/>
              </a:spcBef>
              <a:buFont typeface="Arial"/>
              <a:buChar char="•"/>
              <a:tabLst>
                <a:tab pos="574872" algn="l"/>
                <a:tab pos="575719" algn="l"/>
              </a:tabLst>
            </a:pPr>
            <a:r>
              <a:rPr lang="en-IN" sz="2400" spc="-7" dirty="0">
                <a:cs typeface="Arial Narrow"/>
              </a:rPr>
              <a:t>Lieutenant</a:t>
            </a:r>
            <a:r>
              <a:rPr lang="en-IN" sz="2400" spc="-9" baseline="-20833" dirty="0">
                <a:cs typeface="Arial Narrow"/>
              </a:rPr>
              <a:t>1 </a:t>
            </a:r>
            <a:r>
              <a:rPr lang="en-IN" sz="2400" spc="-7" dirty="0">
                <a:cs typeface="Arial Narrow"/>
              </a:rPr>
              <a:t>decides </a:t>
            </a:r>
            <a:r>
              <a:rPr lang="en-IN" sz="2400" spc="-13" dirty="0">
                <a:cs typeface="Arial Narrow"/>
              </a:rPr>
              <a:t>on  </a:t>
            </a:r>
            <a:r>
              <a:rPr lang="en-IN" sz="2400" i="1" spc="-7" dirty="0">
                <a:cs typeface="Arial Narrow"/>
              </a:rPr>
              <a:t>majority</a:t>
            </a:r>
            <a:r>
              <a:rPr lang="en-IN" sz="2400" spc="-7" dirty="0">
                <a:cs typeface="Arial Narrow"/>
              </a:rPr>
              <a:t>(</a:t>
            </a:r>
            <a:r>
              <a:rPr lang="en-IN" sz="2400" spc="-7" dirty="0" err="1">
                <a:cs typeface="Arial Narrow"/>
              </a:rPr>
              <a:t>Retreat,Attack,Retreat</a:t>
            </a:r>
            <a:r>
              <a:rPr lang="en-IN" sz="2400" spc="-7" dirty="0">
                <a:cs typeface="Arial Narrow"/>
              </a:rPr>
              <a:t>)=  Retreat</a:t>
            </a:r>
          </a:p>
          <a:p>
            <a:pPr marL="575719" marR="74505" indent="-507987">
              <a:spcBef>
                <a:spcPts val="133"/>
              </a:spcBef>
              <a:buFont typeface="Arial"/>
              <a:buChar char="•"/>
              <a:tabLst>
                <a:tab pos="574872" algn="l"/>
                <a:tab pos="575719" algn="l"/>
              </a:tabLst>
            </a:pPr>
            <a:endParaRPr lang="en-IN" sz="2400" dirty="0">
              <a:cs typeface="Arial Narrow"/>
            </a:endParaRPr>
          </a:p>
          <a:p>
            <a:pPr marL="575719" marR="74505" indent="-507987">
              <a:buFont typeface="Arial"/>
              <a:buChar char="•"/>
              <a:tabLst>
                <a:tab pos="574872" algn="l"/>
                <a:tab pos="575719" algn="l"/>
              </a:tabLst>
            </a:pPr>
            <a:r>
              <a:rPr lang="en-IN" sz="2400" spc="-7" dirty="0">
                <a:cs typeface="Arial Narrow"/>
              </a:rPr>
              <a:t>Lieutenant</a:t>
            </a:r>
            <a:r>
              <a:rPr lang="en-IN" sz="2400" spc="-9" baseline="-20833" dirty="0">
                <a:cs typeface="Arial Narrow"/>
              </a:rPr>
              <a:t>3 </a:t>
            </a:r>
            <a:r>
              <a:rPr lang="en-IN" sz="2400" spc="-7" dirty="0">
                <a:cs typeface="Arial Narrow"/>
              </a:rPr>
              <a:t>decides </a:t>
            </a:r>
            <a:r>
              <a:rPr lang="en-IN" sz="2400" spc="-13" dirty="0">
                <a:cs typeface="Arial Narrow"/>
              </a:rPr>
              <a:t>on  </a:t>
            </a:r>
            <a:r>
              <a:rPr lang="en-IN" sz="2400" i="1" spc="-7" dirty="0">
                <a:cs typeface="Arial Narrow"/>
              </a:rPr>
              <a:t>majority</a:t>
            </a:r>
            <a:r>
              <a:rPr lang="en-IN" sz="2400" spc="-7" dirty="0">
                <a:cs typeface="Arial Narrow"/>
              </a:rPr>
              <a:t>(</a:t>
            </a:r>
            <a:r>
              <a:rPr lang="en-IN" sz="2400" spc="-7" dirty="0" err="1">
                <a:cs typeface="Arial Narrow"/>
              </a:rPr>
              <a:t>Retreat,Retreat,Attack</a:t>
            </a:r>
            <a:r>
              <a:rPr lang="en-IN" sz="2400" spc="-7" dirty="0">
                <a:cs typeface="Arial Narrow"/>
              </a:rPr>
              <a:t>)=  Retreat</a:t>
            </a:r>
            <a:endParaRPr lang="en-IN" sz="2400" dirty="0">
              <a:cs typeface="Arial Narrow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D7ED9FE4-28BC-474C-93A1-39DBB7CDD9D3}"/>
              </a:ext>
            </a:extLst>
          </p:cNvPr>
          <p:cNvSpPr/>
          <p:nvPr/>
        </p:nvSpPr>
        <p:spPr>
          <a:xfrm>
            <a:off x="251387" y="1895738"/>
            <a:ext cx="4545475" cy="47100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03518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895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Four Byzantine Generals Problem: Commander Faulty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317608" y="1363622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D9E65-6B71-4907-8E62-822B4A926D6F}"/>
              </a:ext>
            </a:extLst>
          </p:cNvPr>
          <p:cNvSpPr/>
          <p:nvPr/>
        </p:nvSpPr>
        <p:spPr>
          <a:xfrm>
            <a:off x="4371759" y="191662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5719" indent="-507987">
              <a:spcBef>
                <a:spcPts val="133"/>
              </a:spcBef>
              <a:buFont typeface="Arial"/>
              <a:buChar char="•"/>
              <a:tabLst>
                <a:tab pos="574872" algn="l"/>
                <a:tab pos="575719" algn="l"/>
              </a:tabLst>
            </a:pPr>
            <a:r>
              <a:rPr lang="en-IN" sz="2400" spc="-7" dirty="0">
                <a:cs typeface="Arial Narrow"/>
              </a:rPr>
              <a:t>Round</a:t>
            </a:r>
            <a:r>
              <a:rPr lang="en-IN" sz="2400" spc="40" dirty="0">
                <a:cs typeface="Arial Narrow"/>
              </a:rPr>
              <a:t> </a:t>
            </a:r>
            <a:r>
              <a:rPr lang="en-IN" sz="2400" spc="-13" dirty="0">
                <a:cs typeface="Arial Narrow"/>
              </a:rPr>
              <a:t>1:</a:t>
            </a:r>
            <a:endParaRPr lang="en-IN" sz="2400" dirty="0">
              <a:cs typeface="Arial Narrow"/>
            </a:endParaRPr>
          </a:p>
          <a:p>
            <a:pPr marL="1185304" marR="165943" lvl="1" indent="-507987">
              <a:buFont typeface="Arial"/>
              <a:buChar char="–"/>
              <a:tabLst>
                <a:tab pos="1184457" algn="l"/>
                <a:tab pos="1185304" algn="l"/>
              </a:tabLst>
            </a:pPr>
            <a:r>
              <a:rPr lang="en-IN" sz="2400" spc="-7" dirty="0">
                <a:cs typeface="Arial Narrow"/>
              </a:rPr>
              <a:t>Commander sends differing  message </a:t>
            </a:r>
            <a:r>
              <a:rPr lang="en-IN" sz="2400" dirty="0">
                <a:cs typeface="Arial Narrow"/>
              </a:rPr>
              <a:t>to</a:t>
            </a:r>
            <a:r>
              <a:rPr lang="en-IN" sz="2400" spc="27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Lieutenants</a:t>
            </a:r>
            <a:endParaRPr lang="en-IN" sz="2400" dirty="0">
              <a:cs typeface="Arial Narrow"/>
            </a:endParaRPr>
          </a:p>
          <a:p>
            <a:pPr marL="575719" indent="-507987">
              <a:buFont typeface="Arial"/>
              <a:buChar char="•"/>
              <a:tabLst>
                <a:tab pos="574872" algn="l"/>
                <a:tab pos="575719" algn="l"/>
              </a:tabLst>
            </a:pPr>
            <a:r>
              <a:rPr lang="en-IN" sz="2400" spc="-7" dirty="0">
                <a:cs typeface="Arial Narrow"/>
              </a:rPr>
              <a:t>Round</a:t>
            </a:r>
            <a:r>
              <a:rPr lang="en-IN" sz="2400" spc="-73" dirty="0">
                <a:cs typeface="Arial Narrow"/>
              </a:rPr>
              <a:t> </a:t>
            </a:r>
            <a:r>
              <a:rPr lang="en-IN" sz="2400" spc="-13" dirty="0">
                <a:cs typeface="Arial Narrow"/>
              </a:rPr>
              <a:t>2:</a:t>
            </a:r>
            <a:endParaRPr lang="en-IN" sz="2400" dirty="0">
              <a:cs typeface="Arial Narrow"/>
            </a:endParaRPr>
          </a:p>
          <a:p>
            <a:pPr marL="1185304" marR="91438" lvl="1" indent="-507987">
              <a:buFont typeface="Arial"/>
              <a:buChar char="–"/>
              <a:tabLst>
                <a:tab pos="1184457" algn="l"/>
                <a:tab pos="1185304" algn="l"/>
              </a:tabLst>
            </a:pPr>
            <a:r>
              <a:rPr lang="en-IN" sz="2400" spc="-7" dirty="0">
                <a:cs typeface="Arial Narrow"/>
              </a:rPr>
              <a:t>Lieutenant</a:t>
            </a:r>
            <a:r>
              <a:rPr lang="en-IN" sz="2400" spc="-9" baseline="-20833" dirty="0">
                <a:cs typeface="Arial Narrow"/>
              </a:rPr>
              <a:t>1</a:t>
            </a:r>
            <a:r>
              <a:rPr lang="en-IN" sz="2400" spc="-7" dirty="0">
                <a:cs typeface="Arial Narrow"/>
              </a:rPr>
              <a:t>, Lieutenant</a:t>
            </a:r>
            <a:r>
              <a:rPr lang="en-IN" sz="2400" spc="-9" baseline="-20833" dirty="0">
                <a:cs typeface="Arial Narrow"/>
              </a:rPr>
              <a:t>2 </a:t>
            </a:r>
            <a:r>
              <a:rPr lang="en-IN" sz="2400" spc="-13" dirty="0">
                <a:cs typeface="Arial Narrow"/>
              </a:rPr>
              <a:t>and  </a:t>
            </a:r>
            <a:r>
              <a:rPr lang="en-IN" sz="2400" spc="-7" dirty="0">
                <a:cs typeface="Arial Narrow"/>
              </a:rPr>
              <a:t>Lieutenant</a:t>
            </a:r>
            <a:r>
              <a:rPr lang="en-IN" sz="2400" spc="-9" baseline="-20833" dirty="0">
                <a:cs typeface="Arial Narrow"/>
              </a:rPr>
              <a:t>3 </a:t>
            </a:r>
            <a:r>
              <a:rPr lang="en-IN" sz="2400" spc="-7" dirty="0">
                <a:cs typeface="Arial Narrow"/>
              </a:rPr>
              <a:t>correctly echo  the message to</a:t>
            </a:r>
            <a:r>
              <a:rPr lang="en-IN" sz="2400" spc="53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others</a:t>
            </a:r>
            <a:endParaRPr lang="en-IN" sz="2400" dirty="0">
              <a:cs typeface="Arial Narrow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D7ED9FE4-28BC-474C-93A1-39DBB7CDD9D3}"/>
              </a:ext>
            </a:extLst>
          </p:cNvPr>
          <p:cNvSpPr/>
          <p:nvPr/>
        </p:nvSpPr>
        <p:spPr>
          <a:xfrm>
            <a:off x="119163" y="1895739"/>
            <a:ext cx="4677700" cy="4310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101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94051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Four Byzantine Generals Problem: Commander Faulty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317608" y="1363622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D9E65-6B71-4907-8E62-822B4A926D6F}"/>
              </a:ext>
            </a:extLst>
          </p:cNvPr>
          <p:cNvSpPr/>
          <p:nvPr/>
        </p:nvSpPr>
        <p:spPr>
          <a:xfrm>
            <a:off x="4371759" y="191662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592652" marR="91438" indent="-507987">
              <a:spcBef>
                <a:spcPts val="133"/>
              </a:spcBef>
              <a:buFont typeface="Arial"/>
              <a:buChar char="•"/>
              <a:tabLst>
                <a:tab pos="591805" algn="l"/>
                <a:tab pos="592652" algn="l"/>
              </a:tabLst>
            </a:pPr>
            <a:r>
              <a:rPr lang="en-IN" sz="2400" spc="-7" dirty="0">
                <a:cs typeface="Arial Narrow"/>
              </a:rPr>
              <a:t>Lieutenant</a:t>
            </a:r>
            <a:r>
              <a:rPr lang="en-IN" sz="2400" spc="-9" baseline="-20833" dirty="0">
                <a:cs typeface="Arial Narrow"/>
              </a:rPr>
              <a:t>1 </a:t>
            </a:r>
            <a:r>
              <a:rPr lang="en-IN" sz="2400" spc="-7" dirty="0">
                <a:cs typeface="Arial Narrow"/>
              </a:rPr>
              <a:t>decides </a:t>
            </a:r>
            <a:r>
              <a:rPr lang="en-IN" sz="2400" spc="-13" dirty="0">
                <a:cs typeface="Arial Narrow"/>
              </a:rPr>
              <a:t>on  </a:t>
            </a:r>
            <a:r>
              <a:rPr lang="en-IN" sz="2400" i="1" spc="-7" dirty="0">
                <a:cs typeface="Arial Narrow"/>
              </a:rPr>
              <a:t>majority</a:t>
            </a:r>
            <a:r>
              <a:rPr lang="en-IN" sz="2400" spc="-7" dirty="0">
                <a:cs typeface="Arial Narrow"/>
              </a:rPr>
              <a:t>(</a:t>
            </a:r>
            <a:r>
              <a:rPr lang="en-IN" sz="2400" spc="-7" dirty="0" err="1">
                <a:cs typeface="Arial Narrow"/>
              </a:rPr>
              <a:t>Retreat,Attack,Retreat</a:t>
            </a:r>
            <a:r>
              <a:rPr lang="en-IN" sz="2400" spc="-7" dirty="0">
                <a:cs typeface="Arial Narrow"/>
              </a:rPr>
              <a:t>)=  Retreat</a:t>
            </a:r>
            <a:endParaRPr lang="en-IN" sz="2400" dirty="0">
              <a:cs typeface="Arial Narrow"/>
            </a:endParaRPr>
          </a:p>
          <a:p>
            <a:pPr marL="592652" marR="91438" indent="-507987">
              <a:buFont typeface="Arial"/>
              <a:buChar char="•"/>
              <a:tabLst>
                <a:tab pos="591805" algn="l"/>
                <a:tab pos="592652" algn="l"/>
              </a:tabLst>
            </a:pPr>
            <a:r>
              <a:rPr lang="en-IN" sz="2400" spc="-7" dirty="0">
                <a:cs typeface="Arial Narrow"/>
              </a:rPr>
              <a:t>Lieutenant</a:t>
            </a:r>
            <a:r>
              <a:rPr lang="en-IN" sz="2400" spc="-9" baseline="-20833" dirty="0">
                <a:cs typeface="Arial Narrow"/>
              </a:rPr>
              <a:t>2 </a:t>
            </a:r>
            <a:r>
              <a:rPr lang="en-IN" sz="2400" spc="-7" dirty="0">
                <a:cs typeface="Arial Narrow"/>
              </a:rPr>
              <a:t>decides </a:t>
            </a:r>
            <a:r>
              <a:rPr lang="en-IN" sz="2400" spc="-13" dirty="0">
                <a:cs typeface="Arial Narrow"/>
              </a:rPr>
              <a:t>on  </a:t>
            </a:r>
            <a:r>
              <a:rPr lang="en-IN" sz="2400" i="1" spc="-7" dirty="0">
                <a:cs typeface="Arial Narrow"/>
              </a:rPr>
              <a:t>majority</a:t>
            </a:r>
            <a:r>
              <a:rPr lang="en-IN" sz="2400" spc="-7" dirty="0">
                <a:cs typeface="Arial Narrow"/>
              </a:rPr>
              <a:t>(</a:t>
            </a:r>
            <a:r>
              <a:rPr lang="en-IN" sz="2400" spc="-7" dirty="0" err="1">
                <a:cs typeface="Arial Narrow"/>
              </a:rPr>
              <a:t>Attack,Retreat,Retreat</a:t>
            </a:r>
            <a:r>
              <a:rPr lang="en-IN" sz="2400" spc="-7" dirty="0">
                <a:cs typeface="Arial Narrow"/>
              </a:rPr>
              <a:t>)=  Retreat</a:t>
            </a:r>
            <a:endParaRPr lang="en-IN" sz="2400" dirty="0">
              <a:cs typeface="Arial Narrow"/>
            </a:endParaRPr>
          </a:p>
          <a:p>
            <a:pPr marL="592652" marR="91438" indent="-507987">
              <a:buFont typeface="Arial"/>
              <a:buChar char="•"/>
              <a:tabLst>
                <a:tab pos="591805" algn="l"/>
                <a:tab pos="592652" algn="l"/>
              </a:tabLst>
            </a:pPr>
            <a:r>
              <a:rPr lang="en-IN" sz="2400" spc="-7" dirty="0">
                <a:cs typeface="Arial Narrow"/>
              </a:rPr>
              <a:t>Lieutenant</a:t>
            </a:r>
            <a:r>
              <a:rPr lang="en-IN" sz="2400" spc="-9" baseline="-20833" dirty="0">
                <a:cs typeface="Arial Narrow"/>
              </a:rPr>
              <a:t>3 </a:t>
            </a:r>
            <a:r>
              <a:rPr lang="en-IN" sz="2400" spc="-7" dirty="0">
                <a:cs typeface="Arial Narrow"/>
              </a:rPr>
              <a:t>decides </a:t>
            </a:r>
            <a:r>
              <a:rPr lang="en-IN" sz="2400" spc="-13" dirty="0">
                <a:cs typeface="Arial Narrow"/>
              </a:rPr>
              <a:t>on  </a:t>
            </a:r>
            <a:r>
              <a:rPr lang="en-IN" sz="2400" i="1" spc="-7" dirty="0">
                <a:cs typeface="Arial Narrow"/>
              </a:rPr>
              <a:t>majority</a:t>
            </a:r>
            <a:r>
              <a:rPr lang="en-IN" sz="2400" spc="-7" dirty="0">
                <a:cs typeface="Arial Narrow"/>
              </a:rPr>
              <a:t>(</a:t>
            </a:r>
            <a:r>
              <a:rPr lang="en-IN" sz="2400" spc="-7" dirty="0" err="1">
                <a:cs typeface="Arial Narrow"/>
              </a:rPr>
              <a:t>Retreat,Retreat,Attack</a:t>
            </a:r>
            <a:r>
              <a:rPr lang="en-IN" sz="2400" spc="-7" dirty="0">
                <a:cs typeface="Arial Narrow"/>
              </a:rPr>
              <a:t>)=  Retreat</a:t>
            </a:r>
            <a:endParaRPr lang="en-IN" sz="2400" dirty="0">
              <a:cs typeface="Arial Narrow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606DA26D-EEF3-4AD3-8474-4AD2C1A58C63}"/>
              </a:ext>
            </a:extLst>
          </p:cNvPr>
          <p:cNvSpPr/>
          <p:nvPr/>
        </p:nvSpPr>
        <p:spPr>
          <a:xfrm>
            <a:off x="251387" y="2007960"/>
            <a:ext cx="3870040" cy="4198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0347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Byzantine Generals Model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317608" y="1363622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D9E65-6B71-4907-8E62-822B4A926D6F}"/>
              </a:ext>
            </a:extLst>
          </p:cNvPr>
          <p:cNvSpPr/>
          <p:nvPr/>
        </p:nvSpPr>
        <p:spPr>
          <a:xfrm>
            <a:off x="4371759" y="191662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524920" indent="-507987">
              <a:spcBef>
                <a:spcPts val="133"/>
              </a:spcBef>
              <a:buFont typeface="Arial"/>
              <a:buChar char="•"/>
              <a:tabLst>
                <a:tab pos="524074" algn="l"/>
                <a:tab pos="524920" algn="l"/>
              </a:tabLst>
            </a:pPr>
            <a:r>
              <a:rPr lang="en-IN" sz="2400" i="1" dirty="0">
                <a:cs typeface="Arial Narrow"/>
              </a:rPr>
              <a:t>N </a:t>
            </a:r>
            <a:r>
              <a:rPr lang="en-IN" sz="2400" spc="-7" dirty="0">
                <a:cs typeface="Arial Narrow"/>
              </a:rPr>
              <a:t>number of process with at most</a:t>
            </a:r>
            <a:r>
              <a:rPr lang="en-IN" sz="2400" spc="133" dirty="0">
                <a:cs typeface="Arial Narrow"/>
              </a:rPr>
              <a:t> </a:t>
            </a:r>
            <a:r>
              <a:rPr lang="en-IN" sz="2400" i="1" spc="-7" dirty="0">
                <a:cs typeface="Arial Narrow"/>
              </a:rPr>
              <a:t>f</a:t>
            </a:r>
            <a:endParaRPr lang="en-IN" sz="2400" dirty="0">
              <a:cs typeface="Arial Narrow"/>
            </a:endParaRPr>
          </a:p>
          <a:p>
            <a:pPr marL="524920"/>
            <a:r>
              <a:rPr lang="en-IN" sz="2400" spc="-7" dirty="0">
                <a:cs typeface="Arial Narrow"/>
              </a:rPr>
              <a:t>faulty</a:t>
            </a:r>
            <a:endParaRPr lang="en-IN" sz="2400" dirty="0">
              <a:cs typeface="Arial Narrow"/>
            </a:endParaRPr>
          </a:p>
          <a:p>
            <a:pPr marL="524920" marR="6773" indent="-507987">
              <a:buFont typeface="Arial"/>
              <a:buChar char="•"/>
              <a:tabLst>
                <a:tab pos="524074" algn="l"/>
                <a:tab pos="524920" algn="l"/>
              </a:tabLst>
            </a:pPr>
            <a:r>
              <a:rPr lang="en-IN" sz="2400" spc="-7" dirty="0">
                <a:cs typeface="Arial Narrow"/>
              </a:rPr>
              <a:t>Receiver always knows the identity </a:t>
            </a:r>
            <a:r>
              <a:rPr lang="en-IN" sz="2400" spc="-13" dirty="0">
                <a:cs typeface="Arial Narrow"/>
              </a:rPr>
              <a:t>of  </a:t>
            </a:r>
            <a:r>
              <a:rPr lang="en-IN" sz="2400" spc="-7" dirty="0">
                <a:cs typeface="Arial Narrow"/>
              </a:rPr>
              <a:t>the</a:t>
            </a:r>
            <a:r>
              <a:rPr lang="en-IN" sz="2400" spc="7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sender</a:t>
            </a:r>
            <a:endParaRPr lang="en-IN" sz="2400" dirty="0">
              <a:cs typeface="Arial Narrow"/>
            </a:endParaRPr>
          </a:p>
          <a:p>
            <a:pPr marL="524920" indent="-507987">
              <a:buFont typeface="Arial"/>
              <a:buChar char="•"/>
              <a:tabLst>
                <a:tab pos="524074" algn="l"/>
                <a:tab pos="524920" algn="l"/>
              </a:tabLst>
            </a:pPr>
            <a:r>
              <a:rPr lang="en-IN" sz="2400" spc="-7" dirty="0">
                <a:cs typeface="Arial Narrow"/>
              </a:rPr>
              <a:t>Fully</a:t>
            </a:r>
            <a:r>
              <a:rPr lang="en-IN" sz="2400" spc="27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connected</a:t>
            </a:r>
            <a:endParaRPr lang="en-IN" sz="2400" dirty="0">
              <a:cs typeface="Arial Narrow"/>
            </a:endParaRPr>
          </a:p>
          <a:p>
            <a:pPr marL="524920" indent="-507987">
              <a:buFont typeface="Arial"/>
              <a:buChar char="•"/>
              <a:tabLst>
                <a:tab pos="524074" algn="l"/>
                <a:tab pos="524920" algn="l"/>
              </a:tabLst>
            </a:pPr>
            <a:r>
              <a:rPr lang="en-IN" sz="2400" spc="-7" dirty="0">
                <a:cs typeface="Arial Narrow"/>
              </a:rPr>
              <a:t>Reliable communication</a:t>
            </a:r>
            <a:r>
              <a:rPr lang="en-IN" sz="2400" spc="133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medium</a:t>
            </a:r>
            <a:endParaRPr lang="en-IN" sz="2400" dirty="0">
              <a:cs typeface="Arial Narrow"/>
            </a:endParaRPr>
          </a:p>
          <a:p>
            <a:pPr marL="524920" indent="-507987">
              <a:buFont typeface="Arial"/>
              <a:buChar char="•"/>
              <a:tabLst>
                <a:tab pos="524074" algn="l"/>
                <a:tab pos="524920" algn="l"/>
              </a:tabLst>
            </a:pPr>
            <a:r>
              <a:rPr lang="en-IN" sz="2400" spc="-7" dirty="0">
                <a:cs typeface="Arial Narrow"/>
              </a:rPr>
              <a:t>Synchronous</a:t>
            </a:r>
            <a:r>
              <a:rPr lang="en-IN" sz="2400" spc="60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system</a:t>
            </a:r>
            <a:endParaRPr lang="en-IN" sz="2400" dirty="0">
              <a:cs typeface="Arial Narrow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AEC37B72-DB4A-4E78-A918-2C18087D1656}"/>
              </a:ext>
            </a:extLst>
          </p:cNvPr>
          <p:cNvSpPr/>
          <p:nvPr/>
        </p:nvSpPr>
        <p:spPr>
          <a:xfrm>
            <a:off x="119270" y="2286951"/>
            <a:ext cx="4518952" cy="3729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1982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Lamport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Shostak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-Pease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317608" y="1363622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D9E65-6B71-4907-8E62-822B4A926D6F}"/>
              </a:ext>
            </a:extLst>
          </p:cNvPr>
          <p:cNvSpPr/>
          <p:nvPr/>
        </p:nvSpPr>
        <p:spPr>
          <a:xfrm>
            <a:off x="6095999" y="1916624"/>
            <a:ext cx="43717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1600160" indent="-342900">
              <a:spcBef>
                <a:spcPts val="133"/>
              </a:spcBef>
              <a:buFont typeface="Arial" panose="020B0604020202020204" pitchFamily="34" charset="0"/>
              <a:buChar char="•"/>
              <a:tabLst>
                <a:tab pos="507141" algn="l"/>
                <a:tab pos="507987" algn="l"/>
              </a:tabLst>
            </a:pPr>
            <a:r>
              <a:rPr lang="en-IN" sz="2400" b="1" spc="-7" dirty="0">
                <a:cs typeface="Arial Narrow"/>
              </a:rPr>
              <a:t>Base</a:t>
            </a:r>
            <a:r>
              <a:rPr lang="en-IN" sz="2400" b="1" spc="-67" dirty="0">
                <a:cs typeface="Arial Narrow"/>
              </a:rPr>
              <a:t> </a:t>
            </a:r>
            <a:r>
              <a:rPr lang="en-IN" sz="2400" b="1" spc="-7" dirty="0">
                <a:cs typeface="Arial Narrow"/>
              </a:rPr>
              <a:t>Condition:</a:t>
            </a:r>
            <a:endParaRPr lang="en-IN" sz="2400" dirty="0">
              <a:cs typeface="Arial Narrow"/>
            </a:endParaRPr>
          </a:p>
          <a:p>
            <a:pPr marR="1630639" algn="r"/>
            <a:r>
              <a:rPr lang="en-IN" sz="2400" spc="-7" dirty="0">
                <a:cs typeface="Arial Narrow"/>
              </a:rPr>
              <a:t>B</a:t>
            </a:r>
            <a:r>
              <a:rPr lang="en-IN" sz="2400" dirty="0">
                <a:cs typeface="Arial Narrow"/>
              </a:rPr>
              <a:t>r</a:t>
            </a:r>
            <a:r>
              <a:rPr lang="en-IN" sz="2400" spc="-13" dirty="0">
                <a:cs typeface="Arial Narrow"/>
              </a:rPr>
              <a:t>oad</a:t>
            </a:r>
            <a:r>
              <a:rPr lang="en-IN" sz="2400" spc="-7" dirty="0">
                <a:cs typeface="Arial Narrow"/>
              </a:rPr>
              <a:t>c</a:t>
            </a:r>
            <a:r>
              <a:rPr lang="en-IN" sz="2400" spc="-13" dirty="0">
                <a:cs typeface="Arial Narrow"/>
              </a:rPr>
              <a:t>a</a:t>
            </a:r>
            <a:r>
              <a:rPr lang="en-IN" sz="2400" spc="-7" dirty="0">
                <a:cs typeface="Arial Narrow"/>
              </a:rPr>
              <a:t>st</a:t>
            </a:r>
            <a:r>
              <a:rPr lang="en-IN" sz="2400" dirty="0">
                <a:cs typeface="Arial Narrow"/>
              </a:rPr>
              <a:t>(</a:t>
            </a:r>
            <a:r>
              <a:rPr lang="en-IN" sz="2400" spc="-7" dirty="0" err="1">
                <a:cs typeface="Arial Narrow"/>
              </a:rPr>
              <a:t>N,t</a:t>
            </a:r>
            <a:r>
              <a:rPr lang="en-IN" sz="2400" dirty="0">
                <a:cs typeface="Arial Narrow"/>
              </a:rPr>
              <a:t>=</a:t>
            </a:r>
            <a:r>
              <a:rPr lang="en-IN" sz="2400" spc="-7" dirty="0">
                <a:cs typeface="Arial Narrow"/>
              </a:rPr>
              <a:t>0)</a:t>
            </a:r>
            <a:endParaRPr lang="en-IN" sz="2400" dirty="0">
              <a:cs typeface="Arial Narrow"/>
            </a:endParaRPr>
          </a:p>
          <a:p>
            <a:pPr marL="1134505" lvl="1" indent="-507987">
              <a:buFont typeface="Arial"/>
              <a:buChar char="–"/>
              <a:tabLst>
                <a:tab pos="1133658" algn="l"/>
                <a:tab pos="1134505" algn="l"/>
              </a:tabLst>
            </a:pPr>
            <a:r>
              <a:rPr lang="en-IN" sz="2400" spc="-7" dirty="0">
                <a:cs typeface="Arial Narrow"/>
              </a:rPr>
              <a:t>N: number of</a:t>
            </a:r>
            <a:r>
              <a:rPr lang="en-IN" sz="2400" spc="-20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processes</a:t>
            </a:r>
            <a:endParaRPr lang="en-IN" sz="2400" dirty="0">
              <a:cs typeface="Arial Narrow"/>
            </a:endParaRPr>
          </a:p>
          <a:p>
            <a:pPr marL="1134505" lvl="1" indent="-507987">
              <a:buFont typeface="Arial"/>
              <a:buChar char="–"/>
              <a:tabLst>
                <a:tab pos="1133658" algn="l"/>
                <a:tab pos="1134505" algn="l"/>
              </a:tabLst>
            </a:pPr>
            <a:r>
              <a:rPr lang="en-IN" sz="2400" spc="-7" dirty="0">
                <a:cs typeface="Arial Narrow"/>
              </a:rPr>
              <a:t>t: algorithm</a:t>
            </a:r>
            <a:r>
              <a:rPr lang="en-IN" sz="2400" spc="-40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parameter</a:t>
            </a:r>
            <a:endParaRPr lang="en-IN" sz="2400" dirty="0">
              <a:cs typeface="Arial Narrow"/>
            </a:endParaRPr>
          </a:p>
          <a:p>
            <a:pPr marL="524920" marR="182875" indent="-507987">
              <a:buFont typeface="Arial"/>
              <a:buChar char="•"/>
              <a:tabLst>
                <a:tab pos="524074" algn="l"/>
                <a:tab pos="524920" algn="l"/>
              </a:tabLst>
            </a:pPr>
            <a:r>
              <a:rPr lang="en-IN" sz="2400" spc="-7" dirty="0">
                <a:cs typeface="Arial Narrow"/>
              </a:rPr>
              <a:t>Commander decides on its  own</a:t>
            </a:r>
            <a:r>
              <a:rPr lang="en-IN" sz="2400" spc="27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value</a:t>
            </a:r>
            <a:endParaRPr lang="en-IN" sz="2400" dirty="0">
              <a:cs typeface="Arial Narrow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57CC4D4A-C0A9-45D5-8EC3-49878AD7C416}"/>
              </a:ext>
            </a:extLst>
          </p:cNvPr>
          <p:cNvSpPr/>
          <p:nvPr/>
        </p:nvSpPr>
        <p:spPr>
          <a:xfrm>
            <a:off x="208200" y="2146460"/>
            <a:ext cx="4708358" cy="3359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82CAA3-05FB-4F5C-9E74-8F16407D72F3}"/>
              </a:ext>
            </a:extLst>
          </p:cNvPr>
          <p:cNvSpPr/>
          <p:nvPr/>
        </p:nvSpPr>
        <p:spPr>
          <a:xfrm>
            <a:off x="208200" y="5735776"/>
            <a:ext cx="8704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33">
              <a:spcBef>
                <a:spcPts val="127"/>
              </a:spcBef>
            </a:pPr>
            <a:r>
              <a:rPr lang="en-IN" b="1" dirty="0"/>
              <a:t>Courtesy:</a:t>
            </a:r>
            <a:r>
              <a:rPr lang="en-IN" b="1" spc="-7" dirty="0">
                <a:cs typeface="Arial Narrow"/>
              </a:rPr>
              <a:t> </a:t>
            </a:r>
            <a:r>
              <a:rPr lang="en-IN" b="1" spc="-7" dirty="0" err="1">
                <a:cs typeface="Arial Narrow"/>
              </a:rPr>
              <a:t>Lamport</a:t>
            </a:r>
            <a:r>
              <a:rPr lang="en-IN" b="1" spc="-7" dirty="0">
                <a:cs typeface="Arial Narrow"/>
              </a:rPr>
              <a:t>, Leslie, Robert </a:t>
            </a:r>
            <a:r>
              <a:rPr lang="en-IN" b="1" spc="-7" dirty="0" err="1">
                <a:cs typeface="Arial Narrow"/>
              </a:rPr>
              <a:t>Shostak</a:t>
            </a:r>
            <a:r>
              <a:rPr lang="en-IN" b="1" spc="-7" dirty="0">
                <a:cs typeface="Arial Narrow"/>
              </a:rPr>
              <a:t>, and Marshall Pease. "The Byzantine generals problem." </a:t>
            </a:r>
            <a:r>
              <a:rPr lang="en-IN" b="1" spc="-13" dirty="0">
                <a:cs typeface="Arial Narrow"/>
              </a:rPr>
              <a:t>ACM </a:t>
            </a:r>
            <a:r>
              <a:rPr lang="en-IN" b="1" spc="-7" dirty="0">
                <a:cs typeface="Arial Narrow"/>
              </a:rPr>
              <a:t>Transactions on Programming Languages and Systems (TOPLAS) 4.3 (1982):</a:t>
            </a:r>
            <a:r>
              <a:rPr lang="en-IN" b="1" spc="20" dirty="0">
                <a:cs typeface="Arial Narrow"/>
              </a:rPr>
              <a:t> </a:t>
            </a:r>
            <a:r>
              <a:rPr lang="en-IN" b="1" spc="-7" dirty="0">
                <a:cs typeface="Arial Narrow"/>
              </a:rPr>
              <a:t>382-401.</a:t>
            </a:r>
            <a:endParaRPr lang="en-IN" b="1" dirty="0"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92685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Lamport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Shostak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-Pease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317608" y="1363622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1956A7-0A40-4005-A63E-51B230F5489B}"/>
              </a:ext>
            </a:extLst>
          </p:cNvPr>
          <p:cNvSpPr/>
          <p:nvPr/>
        </p:nvSpPr>
        <p:spPr>
          <a:xfrm>
            <a:off x="598883" y="14549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D9E65-6B71-4907-8E62-822B4A926D6F}"/>
              </a:ext>
            </a:extLst>
          </p:cNvPr>
          <p:cNvSpPr/>
          <p:nvPr/>
        </p:nvSpPr>
        <p:spPr>
          <a:xfrm>
            <a:off x="6095999" y="1916624"/>
            <a:ext cx="43717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1320767" indent="-342900">
              <a:spcBef>
                <a:spcPts val="133"/>
              </a:spcBef>
              <a:buFont typeface="Arial" panose="020B0604020202020204" pitchFamily="34" charset="0"/>
              <a:buChar char="•"/>
              <a:tabLst>
                <a:tab pos="507141" algn="l"/>
                <a:tab pos="507987" algn="l"/>
              </a:tabLst>
            </a:pPr>
            <a:r>
              <a:rPr lang="en-IN" sz="2400" b="1" spc="-7" dirty="0">
                <a:cs typeface="Arial Narrow"/>
              </a:rPr>
              <a:t>Base</a:t>
            </a:r>
            <a:r>
              <a:rPr lang="en-IN" sz="2400" b="1" spc="-67" dirty="0">
                <a:cs typeface="Arial Narrow"/>
              </a:rPr>
              <a:t> </a:t>
            </a:r>
            <a:r>
              <a:rPr lang="en-IN" sz="2400" b="1" spc="-7" dirty="0">
                <a:cs typeface="Arial Narrow"/>
              </a:rPr>
              <a:t>Condition:</a:t>
            </a:r>
            <a:endParaRPr lang="en-IN" sz="2400" dirty="0">
              <a:cs typeface="Arial Narrow"/>
            </a:endParaRPr>
          </a:p>
          <a:p>
            <a:pPr marR="1351246" algn="r"/>
            <a:r>
              <a:rPr lang="en-IN" sz="2400" spc="-7" dirty="0">
                <a:cs typeface="Arial Narrow"/>
              </a:rPr>
              <a:t>B</a:t>
            </a:r>
            <a:r>
              <a:rPr lang="en-IN" sz="2400" dirty="0">
                <a:cs typeface="Arial Narrow"/>
              </a:rPr>
              <a:t>r</a:t>
            </a:r>
            <a:r>
              <a:rPr lang="en-IN" sz="2400" spc="-13" dirty="0">
                <a:cs typeface="Arial Narrow"/>
              </a:rPr>
              <a:t>oad</a:t>
            </a:r>
            <a:r>
              <a:rPr lang="en-IN" sz="2400" spc="-7" dirty="0">
                <a:cs typeface="Arial Narrow"/>
              </a:rPr>
              <a:t>c</a:t>
            </a:r>
            <a:r>
              <a:rPr lang="en-IN" sz="2400" spc="-13" dirty="0">
                <a:cs typeface="Arial Narrow"/>
              </a:rPr>
              <a:t>a</a:t>
            </a:r>
            <a:r>
              <a:rPr lang="en-IN" sz="2400" spc="-7" dirty="0">
                <a:cs typeface="Arial Narrow"/>
              </a:rPr>
              <a:t>st</a:t>
            </a:r>
            <a:r>
              <a:rPr lang="en-IN" sz="2400" dirty="0">
                <a:cs typeface="Arial Narrow"/>
              </a:rPr>
              <a:t>(</a:t>
            </a:r>
            <a:r>
              <a:rPr lang="en-IN" sz="2400" spc="-7" dirty="0" err="1">
                <a:cs typeface="Arial Narrow"/>
              </a:rPr>
              <a:t>N,t</a:t>
            </a:r>
            <a:r>
              <a:rPr lang="en-IN" sz="2400" dirty="0">
                <a:cs typeface="Arial Narrow"/>
              </a:rPr>
              <a:t>=</a:t>
            </a:r>
            <a:r>
              <a:rPr lang="en-IN" sz="2400" spc="-7" dirty="0">
                <a:cs typeface="Arial Narrow"/>
              </a:rPr>
              <a:t>0)</a:t>
            </a:r>
            <a:endParaRPr lang="en-IN" sz="2400" dirty="0">
              <a:cs typeface="Arial Narrow"/>
            </a:endParaRPr>
          </a:p>
          <a:p>
            <a:pPr marL="1134505" marR="1339392" lvl="1" indent="-507987">
              <a:buFont typeface="Arial"/>
              <a:buChar char="–"/>
              <a:tabLst>
                <a:tab pos="1133658" algn="l"/>
                <a:tab pos="1134505" algn="l"/>
              </a:tabLst>
            </a:pPr>
            <a:r>
              <a:rPr lang="en-IN" sz="2400" spc="-7" dirty="0">
                <a:cs typeface="Arial Narrow"/>
              </a:rPr>
              <a:t>N: number </a:t>
            </a:r>
            <a:r>
              <a:rPr lang="en-IN" sz="2400" spc="-13" dirty="0">
                <a:cs typeface="Arial Narrow"/>
              </a:rPr>
              <a:t>of  </a:t>
            </a:r>
            <a:r>
              <a:rPr lang="en-IN" sz="2400" spc="-7" dirty="0">
                <a:cs typeface="Arial Narrow"/>
              </a:rPr>
              <a:t>processes</a:t>
            </a:r>
            <a:endParaRPr lang="en-IN" sz="2400" dirty="0">
              <a:cs typeface="Arial Narrow"/>
            </a:endParaRPr>
          </a:p>
          <a:p>
            <a:pPr marL="1134505" lvl="1" indent="-507987">
              <a:buFont typeface="Arial"/>
              <a:buChar char="–"/>
              <a:tabLst>
                <a:tab pos="1133658" algn="l"/>
                <a:tab pos="1134505" algn="l"/>
              </a:tabLst>
            </a:pPr>
            <a:r>
              <a:rPr lang="en-IN" sz="2400" spc="-7" dirty="0">
                <a:cs typeface="Arial Narrow"/>
              </a:rPr>
              <a:t>t: algorithm</a:t>
            </a:r>
            <a:r>
              <a:rPr lang="en-IN" sz="2400" spc="-40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parameter</a:t>
            </a:r>
            <a:endParaRPr lang="en-IN" sz="2400" dirty="0">
              <a:cs typeface="Arial Narrow"/>
            </a:endParaRPr>
          </a:p>
          <a:p>
            <a:pPr marL="524920" marR="383530" indent="-507987">
              <a:buFont typeface="Arial"/>
              <a:buChar char="•"/>
              <a:tabLst>
                <a:tab pos="524074" algn="l"/>
                <a:tab pos="524920" algn="l"/>
              </a:tabLst>
            </a:pPr>
            <a:r>
              <a:rPr lang="en-IN" sz="2400" spc="-7" dirty="0">
                <a:cs typeface="Arial Narrow"/>
              </a:rPr>
              <a:t>Lieutenants decision </a:t>
            </a:r>
            <a:r>
              <a:rPr lang="en-IN" sz="2400" spc="-13" dirty="0">
                <a:cs typeface="Arial Narrow"/>
              </a:rPr>
              <a:t>by  </a:t>
            </a:r>
            <a:r>
              <a:rPr lang="en-IN" sz="2400" spc="-7" dirty="0">
                <a:cs typeface="Arial Narrow"/>
              </a:rPr>
              <a:t>sender</a:t>
            </a:r>
            <a:r>
              <a:rPr lang="en-IN" sz="2400" spc="27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matching</a:t>
            </a:r>
            <a:endParaRPr lang="en-IN" sz="2400" dirty="0">
              <a:cs typeface="Arial Narrow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7F5CD264-F9DF-46AA-9C1D-C760DC3616D6}"/>
              </a:ext>
            </a:extLst>
          </p:cNvPr>
          <p:cNvSpPr/>
          <p:nvPr/>
        </p:nvSpPr>
        <p:spPr>
          <a:xfrm>
            <a:off x="208981" y="2378289"/>
            <a:ext cx="5396689" cy="3092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9979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Lamport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Shostak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-Pease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317608" y="1363622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D9E65-6B71-4907-8E62-822B4A926D6F}"/>
              </a:ext>
            </a:extLst>
          </p:cNvPr>
          <p:cNvSpPr/>
          <p:nvPr/>
        </p:nvSpPr>
        <p:spPr>
          <a:xfrm>
            <a:off x="6095999" y="1916624"/>
            <a:ext cx="4371759" cy="3059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4920" indent="-507987">
              <a:spcBef>
                <a:spcPts val="133"/>
              </a:spcBef>
              <a:buFont typeface="Arial"/>
              <a:buChar char="•"/>
              <a:tabLst>
                <a:tab pos="524074" algn="l"/>
                <a:tab pos="524920" algn="l"/>
              </a:tabLst>
            </a:pPr>
            <a:r>
              <a:rPr lang="en-IN" sz="2400" b="1" spc="-7" dirty="0">
                <a:cs typeface="Arial Narrow"/>
              </a:rPr>
              <a:t>General</a:t>
            </a:r>
            <a:r>
              <a:rPr lang="en-IN" sz="2400" b="1" spc="13" dirty="0">
                <a:cs typeface="Arial Narrow"/>
              </a:rPr>
              <a:t> </a:t>
            </a:r>
            <a:r>
              <a:rPr lang="en-IN" sz="2400" b="1" spc="-7" dirty="0">
                <a:cs typeface="Arial Narrow"/>
              </a:rPr>
              <a:t>Condition:</a:t>
            </a:r>
            <a:endParaRPr lang="en-IN" sz="2400" dirty="0">
              <a:cs typeface="Arial Narrow"/>
            </a:endParaRPr>
          </a:p>
          <a:p>
            <a:pPr marL="524074"/>
            <a:r>
              <a:rPr lang="en-IN" sz="2400" spc="-7" dirty="0">
                <a:cs typeface="Arial Narrow"/>
              </a:rPr>
              <a:t>Broadcast(</a:t>
            </a:r>
            <a:r>
              <a:rPr lang="en-IN" sz="2400" spc="-7" dirty="0" err="1">
                <a:cs typeface="Arial Narrow"/>
              </a:rPr>
              <a:t>N,t</a:t>
            </a:r>
            <a:r>
              <a:rPr lang="en-IN" sz="2400" spc="-7" dirty="0">
                <a:cs typeface="Arial Narrow"/>
              </a:rPr>
              <a:t>)</a:t>
            </a:r>
            <a:endParaRPr lang="en-IN" sz="2400" dirty="0">
              <a:cs typeface="Arial Narrow"/>
            </a:endParaRPr>
          </a:p>
          <a:p>
            <a:pPr marL="1134505" marR="1367332" lvl="1" indent="-507987">
              <a:buFont typeface="Arial"/>
              <a:buChar char="–"/>
              <a:tabLst>
                <a:tab pos="1133658" algn="l"/>
                <a:tab pos="1134505" algn="l"/>
              </a:tabLst>
            </a:pPr>
            <a:r>
              <a:rPr lang="en-IN" sz="2400" spc="-7" dirty="0">
                <a:cs typeface="Arial Narrow"/>
              </a:rPr>
              <a:t>N: number </a:t>
            </a:r>
            <a:r>
              <a:rPr lang="en-IN" sz="2400" spc="-13" dirty="0">
                <a:cs typeface="Arial Narrow"/>
              </a:rPr>
              <a:t>of  </a:t>
            </a:r>
            <a:r>
              <a:rPr lang="en-IN" sz="2400" spc="-7" dirty="0">
                <a:cs typeface="Arial Narrow"/>
              </a:rPr>
              <a:t>processes</a:t>
            </a:r>
            <a:endParaRPr lang="en-IN" sz="2400" dirty="0">
              <a:cs typeface="Arial Narrow"/>
            </a:endParaRPr>
          </a:p>
          <a:p>
            <a:pPr marL="1134505" lvl="1" indent="-507987">
              <a:buFont typeface="Arial"/>
              <a:buChar char="–"/>
              <a:tabLst>
                <a:tab pos="1133658" algn="l"/>
                <a:tab pos="1134505" algn="l"/>
              </a:tabLst>
            </a:pPr>
            <a:r>
              <a:rPr lang="en-IN" sz="2400" spc="-7" dirty="0">
                <a:cs typeface="Arial Narrow"/>
              </a:rPr>
              <a:t>t: algorithm</a:t>
            </a:r>
            <a:r>
              <a:rPr lang="en-IN" sz="2400" spc="-40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parameter</a:t>
            </a:r>
            <a:endParaRPr lang="en-IN" sz="2400" dirty="0">
              <a:cs typeface="Arial Narrow"/>
            </a:endParaRPr>
          </a:p>
          <a:p>
            <a:pPr marL="524920" marR="6773" indent="-507987">
              <a:buFont typeface="Arial"/>
              <a:buChar char="•"/>
              <a:tabLst>
                <a:tab pos="524074" algn="l"/>
                <a:tab pos="524920" algn="l"/>
              </a:tabLst>
            </a:pPr>
            <a:r>
              <a:rPr lang="en-IN" sz="2400" spc="-7" dirty="0">
                <a:cs typeface="Arial Narrow"/>
              </a:rPr>
              <a:t>Only commander sends to  all</a:t>
            </a:r>
            <a:r>
              <a:rPr lang="en-IN" sz="2400" spc="7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lieutenants</a:t>
            </a:r>
            <a:endParaRPr lang="en-IN" sz="2400" dirty="0">
              <a:cs typeface="Arial Narrow"/>
            </a:endParaRPr>
          </a:p>
          <a:p>
            <a:pPr marL="342900" marR="1320767" indent="-342900">
              <a:spcBef>
                <a:spcPts val="133"/>
              </a:spcBef>
              <a:buFont typeface="Arial" panose="020B0604020202020204" pitchFamily="34" charset="0"/>
              <a:buChar char="•"/>
              <a:tabLst>
                <a:tab pos="507141" algn="l"/>
                <a:tab pos="507987" algn="l"/>
              </a:tabLst>
            </a:pPr>
            <a:endParaRPr lang="en-IN" sz="2400" dirty="0">
              <a:cs typeface="Arial Narrow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89327FF-FE9A-4965-A343-B79613DB0FC7}"/>
              </a:ext>
            </a:extLst>
          </p:cNvPr>
          <p:cNvSpPr/>
          <p:nvPr/>
        </p:nvSpPr>
        <p:spPr>
          <a:xfrm>
            <a:off x="228601" y="2239790"/>
            <a:ext cx="5138530" cy="35284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2936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Lamport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Shostak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-Pease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317608" y="1363622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D9E65-6B71-4907-8E62-822B4A926D6F}"/>
              </a:ext>
            </a:extLst>
          </p:cNvPr>
          <p:cNvSpPr/>
          <p:nvPr/>
        </p:nvSpPr>
        <p:spPr>
          <a:xfrm>
            <a:off x="6095999" y="1916624"/>
            <a:ext cx="4371759" cy="379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4920" indent="-507987">
              <a:spcBef>
                <a:spcPts val="133"/>
              </a:spcBef>
              <a:buFont typeface="Arial"/>
              <a:buChar char="•"/>
              <a:tabLst>
                <a:tab pos="524074" algn="l"/>
                <a:tab pos="524920" algn="l"/>
              </a:tabLst>
            </a:pPr>
            <a:r>
              <a:rPr lang="en-IN" sz="2400" b="1" spc="-7" dirty="0">
                <a:cs typeface="Arial Narrow"/>
              </a:rPr>
              <a:t>General</a:t>
            </a:r>
            <a:r>
              <a:rPr lang="en-IN" sz="2400" b="1" spc="13" dirty="0">
                <a:cs typeface="Arial Narrow"/>
              </a:rPr>
              <a:t> </a:t>
            </a:r>
            <a:r>
              <a:rPr lang="en-IN" sz="2400" b="1" spc="-7" dirty="0">
                <a:cs typeface="Arial Narrow"/>
              </a:rPr>
              <a:t>Condition:</a:t>
            </a:r>
            <a:endParaRPr lang="en-IN" sz="2400" dirty="0">
              <a:cs typeface="Arial Narrow"/>
            </a:endParaRPr>
          </a:p>
          <a:p>
            <a:pPr marL="524074"/>
            <a:r>
              <a:rPr lang="en-IN" sz="2400" spc="-7" dirty="0">
                <a:cs typeface="Arial Narrow"/>
              </a:rPr>
              <a:t>Broadcast(</a:t>
            </a:r>
            <a:r>
              <a:rPr lang="en-IN" sz="2400" spc="-7" dirty="0" err="1">
                <a:cs typeface="Arial Narrow"/>
              </a:rPr>
              <a:t>N,t</a:t>
            </a:r>
            <a:r>
              <a:rPr lang="en-IN" sz="2400" spc="-7" dirty="0">
                <a:cs typeface="Arial Narrow"/>
              </a:rPr>
              <a:t>)</a:t>
            </a:r>
            <a:endParaRPr lang="en-IN" sz="2400" dirty="0">
              <a:cs typeface="Arial Narrow"/>
            </a:endParaRPr>
          </a:p>
          <a:p>
            <a:pPr marL="1134505" marR="1339392" lvl="1" indent="-507987">
              <a:buFont typeface="Arial"/>
              <a:buChar char="–"/>
              <a:tabLst>
                <a:tab pos="1133658" algn="l"/>
                <a:tab pos="1134505" algn="l"/>
              </a:tabLst>
            </a:pPr>
            <a:r>
              <a:rPr lang="en-IN" sz="2400" spc="-7" dirty="0">
                <a:cs typeface="Arial Narrow"/>
              </a:rPr>
              <a:t>N: number </a:t>
            </a:r>
            <a:r>
              <a:rPr lang="en-IN" sz="2400" spc="-13" dirty="0">
                <a:cs typeface="Arial Narrow"/>
              </a:rPr>
              <a:t>of  </a:t>
            </a:r>
            <a:r>
              <a:rPr lang="en-IN" sz="2400" spc="-7" dirty="0">
                <a:cs typeface="Arial Narrow"/>
              </a:rPr>
              <a:t>processes</a:t>
            </a:r>
            <a:endParaRPr lang="en-IN" sz="2400" dirty="0">
              <a:cs typeface="Arial Narrow"/>
            </a:endParaRPr>
          </a:p>
          <a:p>
            <a:pPr marL="1134505" lvl="1" indent="-507987">
              <a:buFont typeface="Arial"/>
              <a:buChar char="–"/>
              <a:tabLst>
                <a:tab pos="1133658" algn="l"/>
                <a:tab pos="1134505" algn="l"/>
              </a:tabLst>
            </a:pPr>
            <a:r>
              <a:rPr lang="en-IN" sz="2400" spc="-7" dirty="0">
                <a:cs typeface="Arial Narrow"/>
              </a:rPr>
              <a:t>t: algorithm</a:t>
            </a:r>
            <a:r>
              <a:rPr lang="en-IN" sz="2400" spc="-40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parameter</a:t>
            </a:r>
            <a:endParaRPr lang="en-IN" sz="2400" dirty="0">
              <a:cs typeface="Arial Narrow"/>
            </a:endParaRPr>
          </a:p>
          <a:p>
            <a:pPr marL="524920" marR="241294" indent="-507987">
              <a:buFont typeface="Arial"/>
              <a:buChar char="•"/>
              <a:tabLst>
                <a:tab pos="524074" algn="l"/>
                <a:tab pos="524920" algn="l"/>
              </a:tabLst>
            </a:pPr>
            <a:r>
              <a:rPr lang="en-IN" sz="2400" spc="-7" dirty="0">
                <a:cs typeface="Arial Narrow"/>
              </a:rPr>
              <a:t>All lieutenants broadcast  their values to the other  lieutenants except the  senders</a:t>
            </a:r>
            <a:endParaRPr lang="en-IN" sz="2400" dirty="0">
              <a:cs typeface="Arial Narrow"/>
            </a:endParaRPr>
          </a:p>
          <a:p>
            <a:pPr marL="342900" marR="1320767" indent="-342900">
              <a:spcBef>
                <a:spcPts val="133"/>
              </a:spcBef>
              <a:buFont typeface="Arial" panose="020B0604020202020204" pitchFamily="34" charset="0"/>
              <a:buChar char="•"/>
              <a:tabLst>
                <a:tab pos="507141" algn="l"/>
                <a:tab pos="507987" algn="l"/>
              </a:tabLst>
            </a:pPr>
            <a:endParaRPr lang="en-IN" sz="2400" dirty="0">
              <a:cs typeface="Arial Narrow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DBABA26B-2F64-4714-9956-5145DAADC8FF}"/>
              </a:ext>
            </a:extLst>
          </p:cNvPr>
          <p:cNvSpPr/>
          <p:nvPr/>
        </p:nvSpPr>
        <p:spPr>
          <a:xfrm>
            <a:off x="552000" y="2378289"/>
            <a:ext cx="5543999" cy="2575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201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6840" y="1937606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Blockchain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Consensus Algorithms: Byzantine Fault Tolerance System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Supplementary Reading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56CDD4-35C0-4AC9-934B-84E540447DA0}"/>
              </a:ext>
            </a:extLst>
          </p:cNvPr>
          <p:cNvSpPr/>
          <p:nvPr/>
        </p:nvSpPr>
        <p:spPr>
          <a:xfrm>
            <a:off x="598882" y="1513221"/>
            <a:ext cx="70343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Lamport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, Leslie, Robert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Shostak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, and Marshall Pease. "The Byzantine generals problem." ACM Transactions on Programming Languages and Systems (TOPLAS) 4.3 (1982): 382-401.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https://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www.youtube.com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watch?v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VWG9xcwjxUg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https://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www.binance.vision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/Blockchain/byzantine-fault-tolerance-explained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76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Sunithar@pes.edu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Consensus Algorithm – Byzantine Generals Problem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317608" y="1363622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F8CD4200-C9DF-4F7E-9329-666D5F28C4F9}"/>
              </a:ext>
            </a:extLst>
          </p:cNvPr>
          <p:cNvSpPr txBox="1"/>
          <p:nvPr/>
        </p:nvSpPr>
        <p:spPr>
          <a:xfrm>
            <a:off x="120426" y="1662564"/>
            <a:ext cx="10152379" cy="161497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75719" indent="-507987">
              <a:lnSpc>
                <a:spcPts val="3160"/>
              </a:lnSpc>
              <a:spcBef>
                <a:spcPts val="133"/>
              </a:spcBef>
              <a:buFont typeface="Arial"/>
              <a:buChar char="•"/>
              <a:tabLst>
                <a:tab pos="574872" algn="l"/>
                <a:tab pos="575719" algn="l"/>
                <a:tab pos="5728403" algn="l"/>
              </a:tabLst>
            </a:pPr>
            <a:r>
              <a:rPr sz="2400" spc="-7" dirty="0">
                <a:cs typeface="Liberation Sans Narrow"/>
              </a:rPr>
              <a:t>Paxos and Raft can tolerate</a:t>
            </a:r>
            <a:r>
              <a:rPr sz="2400" spc="227" dirty="0">
                <a:cs typeface="Liberation Sans Narrow"/>
              </a:rPr>
              <a:t> </a:t>
            </a:r>
            <a:r>
              <a:rPr sz="2400" spc="-7" dirty="0">
                <a:cs typeface="Liberation Sans Narrow"/>
              </a:rPr>
              <a:t>up</a:t>
            </a:r>
            <a:r>
              <a:rPr sz="2400" spc="20" dirty="0">
                <a:cs typeface="Liberation Sans Narrow"/>
              </a:rPr>
              <a:t> </a:t>
            </a:r>
            <a:r>
              <a:rPr sz="2400" spc="-7" dirty="0">
                <a:cs typeface="Liberation Sans Narrow"/>
              </a:rPr>
              <a:t>to</a:t>
            </a:r>
            <a:r>
              <a:rPr lang="en-US" sz="2400" spc="-7" dirty="0">
                <a:cs typeface="Liberation Sans Narrow"/>
              </a:rPr>
              <a:t> N/2</a:t>
            </a:r>
            <a:r>
              <a:rPr sz="2400" spc="579" dirty="0">
                <a:cs typeface="Times New Roman"/>
              </a:rPr>
              <a:t>−</a:t>
            </a:r>
            <a:r>
              <a:rPr sz="2400" spc="-27" dirty="0">
                <a:cs typeface="Times New Roman"/>
              </a:rPr>
              <a:t> </a:t>
            </a:r>
            <a:r>
              <a:rPr sz="2400" spc="-7" dirty="0">
                <a:cs typeface="Caladea"/>
              </a:rPr>
              <a:t>1 </a:t>
            </a:r>
            <a:r>
              <a:rPr sz="2400" spc="-7" dirty="0">
                <a:cs typeface="Liberation Sans Narrow"/>
              </a:rPr>
              <a:t>number of crash faults</a:t>
            </a:r>
            <a:endParaRPr lang="en-IN" sz="2400" spc="-7" dirty="0">
              <a:cs typeface="Liberation Sans Narrow"/>
            </a:endParaRPr>
          </a:p>
          <a:p>
            <a:pPr marL="575719" indent="-507987">
              <a:lnSpc>
                <a:spcPts val="3160"/>
              </a:lnSpc>
              <a:spcBef>
                <a:spcPts val="133"/>
              </a:spcBef>
              <a:buFont typeface="Arial"/>
              <a:buChar char="•"/>
              <a:tabLst>
                <a:tab pos="574872" algn="l"/>
                <a:tab pos="575719" algn="l"/>
                <a:tab pos="5728403" algn="l"/>
              </a:tabLst>
            </a:pPr>
            <a:endParaRPr sz="2400" b="1" dirty="0">
              <a:cs typeface="Times New Roman"/>
            </a:endParaRPr>
          </a:p>
          <a:p>
            <a:pPr marL="575719" indent="-507987">
              <a:spcBef>
                <a:spcPts val="107"/>
              </a:spcBef>
              <a:buFont typeface="Arial"/>
              <a:buChar char="•"/>
              <a:tabLst>
                <a:tab pos="574872" algn="l"/>
                <a:tab pos="575719" algn="l"/>
              </a:tabLst>
            </a:pPr>
            <a:r>
              <a:rPr sz="2400" spc="-7" dirty="0">
                <a:cs typeface="Liberation Sans Narrow"/>
              </a:rPr>
              <a:t>What if the nodes behave</a:t>
            </a:r>
            <a:r>
              <a:rPr sz="2400" spc="187" dirty="0">
                <a:cs typeface="Liberation Sans Narrow"/>
              </a:rPr>
              <a:t> </a:t>
            </a:r>
            <a:r>
              <a:rPr sz="2400" spc="-7" dirty="0">
                <a:cs typeface="Liberation Sans Narrow"/>
              </a:rPr>
              <a:t>maliciously?</a:t>
            </a:r>
            <a:endParaRPr lang="en-IN" sz="2400" spc="-7" dirty="0">
              <a:cs typeface="Liberation Sans Narrow"/>
            </a:endParaRPr>
          </a:p>
          <a:p>
            <a:pPr marL="575719" indent="-507987">
              <a:spcBef>
                <a:spcPts val="107"/>
              </a:spcBef>
              <a:buFont typeface="Arial"/>
              <a:buChar char="•"/>
              <a:tabLst>
                <a:tab pos="574872" algn="l"/>
                <a:tab pos="575719" algn="l"/>
              </a:tabLst>
            </a:pPr>
            <a:endParaRPr sz="2400" dirty="0">
              <a:cs typeface="Liberation Sans Narrow"/>
            </a:endParaRPr>
          </a:p>
        </p:txBody>
      </p:sp>
      <p:grpSp>
        <p:nvGrpSpPr>
          <p:cNvPr id="13" name="object 5">
            <a:extLst>
              <a:ext uri="{FF2B5EF4-FFF2-40B4-BE49-F238E27FC236}">
                <a16:creationId xmlns:a16="http://schemas.microsoft.com/office/drawing/2014/main" id="{5599A4EF-6E15-4E71-8285-E29532910D56}"/>
              </a:ext>
            </a:extLst>
          </p:cNvPr>
          <p:cNvGrpSpPr/>
          <p:nvPr/>
        </p:nvGrpSpPr>
        <p:grpSpPr>
          <a:xfrm>
            <a:off x="2667000" y="2739063"/>
            <a:ext cx="5425368" cy="3144902"/>
            <a:chOff x="1387690" y="1287274"/>
            <a:chExt cx="4857115" cy="3112770"/>
          </a:xfrm>
        </p:grpSpPr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1733D925-49E3-4B95-8281-29F2E94212C0}"/>
                </a:ext>
              </a:extLst>
            </p:cNvPr>
            <p:cNvSpPr/>
            <p:nvPr/>
          </p:nvSpPr>
          <p:spPr>
            <a:xfrm>
              <a:off x="1387690" y="2191169"/>
              <a:ext cx="1425841" cy="14258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7">
              <a:extLst>
                <a:ext uri="{FF2B5EF4-FFF2-40B4-BE49-F238E27FC236}">
                  <a16:creationId xmlns:a16="http://schemas.microsoft.com/office/drawing/2014/main" id="{D2F365E9-186C-4C08-BD11-19AE460597D2}"/>
                </a:ext>
              </a:extLst>
            </p:cNvPr>
            <p:cNvSpPr/>
            <p:nvPr/>
          </p:nvSpPr>
          <p:spPr>
            <a:xfrm>
              <a:off x="4922913" y="3077947"/>
              <a:ext cx="1321689" cy="13216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0C325839-0757-4B25-BD73-5B2B1141B2F0}"/>
                </a:ext>
              </a:extLst>
            </p:cNvPr>
            <p:cNvSpPr/>
            <p:nvPr/>
          </p:nvSpPr>
          <p:spPr>
            <a:xfrm>
              <a:off x="2500134" y="2899333"/>
              <a:ext cx="2519045" cy="1061720"/>
            </a:xfrm>
            <a:custGeom>
              <a:avLst/>
              <a:gdLst/>
              <a:ahLst/>
              <a:cxnLst/>
              <a:rect l="l" t="t" r="r" b="b"/>
              <a:pathLst>
                <a:path w="2519045" h="1061720">
                  <a:moveTo>
                    <a:pt x="0" y="0"/>
                  </a:moveTo>
                  <a:lnTo>
                    <a:pt x="2518943" y="1061593"/>
                  </a:lnTo>
                </a:path>
              </a:pathLst>
            </a:custGeom>
            <a:ln w="5715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32492082-6459-4A82-8CB3-1EEE45A9ADCA}"/>
                </a:ext>
              </a:extLst>
            </p:cNvPr>
            <p:cNvSpPr/>
            <p:nvPr/>
          </p:nvSpPr>
          <p:spPr>
            <a:xfrm>
              <a:off x="4959451" y="3870832"/>
              <a:ext cx="191770" cy="158115"/>
            </a:xfrm>
            <a:custGeom>
              <a:avLst/>
              <a:gdLst/>
              <a:ahLst/>
              <a:cxnLst/>
              <a:rect l="l" t="t" r="r" b="b"/>
              <a:pathLst>
                <a:path w="191770" h="158114">
                  <a:moveTo>
                    <a:pt x="66586" y="0"/>
                  </a:moveTo>
                  <a:lnTo>
                    <a:pt x="0" y="157987"/>
                  </a:lnTo>
                  <a:lnTo>
                    <a:pt x="191274" y="145592"/>
                  </a:lnTo>
                  <a:lnTo>
                    <a:pt x="66586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0">
              <a:extLst>
                <a:ext uri="{FF2B5EF4-FFF2-40B4-BE49-F238E27FC236}">
                  <a16:creationId xmlns:a16="http://schemas.microsoft.com/office/drawing/2014/main" id="{DA53EF89-DF8D-4D0D-A86D-C449AFB40EA8}"/>
                </a:ext>
              </a:extLst>
            </p:cNvPr>
            <p:cNvSpPr/>
            <p:nvPr/>
          </p:nvSpPr>
          <p:spPr>
            <a:xfrm>
              <a:off x="4922926" y="1287274"/>
              <a:ext cx="1251150" cy="12511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1">
              <a:extLst>
                <a:ext uri="{FF2B5EF4-FFF2-40B4-BE49-F238E27FC236}">
                  <a16:creationId xmlns:a16="http://schemas.microsoft.com/office/drawing/2014/main" id="{E58F6588-0F85-4AEF-A7D8-E9106FB96F3F}"/>
                </a:ext>
              </a:extLst>
            </p:cNvPr>
            <p:cNvSpPr/>
            <p:nvPr/>
          </p:nvSpPr>
          <p:spPr>
            <a:xfrm>
              <a:off x="2538171" y="2118639"/>
              <a:ext cx="2345690" cy="513715"/>
            </a:xfrm>
            <a:custGeom>
              <a:avLst/>
              <a:gdLst/>
              <a:ahLst/>
              <a:cxnLst/>
              <a:rect l="l" t="t" r="r" b="b"/>
              <a:pathLst>
                <a:path w="2345690" h="513714">
                  <a:moveTo>
                    <a:pt x="0" y="513333"/>
                  </a:moveTo>
                  <a:lnTo>
                    <a:pt x="2345664" y="0"/>
                  </a:lnTo>
                </a:path>
              </a:pathLst>
            </a:custGeom>
            <a:ln w="5715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12">
              <a:extLst>
                <a:ext uri="{FF2B5EF4-FFF2-40B4-BE49-F238E27FC236}">
                  <a16:creationId xmlns:a16="http://schemas.microsoft.com/office/drawing/2014/main" id="{6427F627-68C2-4653-8512-342B25490078}"/>
                </a:ext>
              </a:extLst>
            </p:cNvPr>
            <p:cNvSpPr/>
            <p:nvPr/>
          </p:nvSpPr>
          <p:spPr>
            <a:xfrm>
              <a:off x="4837595" y="2041004"/>
              <a:ext cx="186055" cy="167640"/>
            </a:xfrm>
            <a:custGeom>
              <a:avLst/>
              <a:gdLst/>
              <a:ahLst/>
              <a:cxnLst/>
              <a:rect l="l" t="t" r="r" b="b"/>
              <a:pathLst>
                <a:path w="186054" h="167639">
                  <a:moveTo>
                    <a:pt x="0" y="0"/>
                  </a:moveTo>
                  <a:lnTo>
                    <a:pt x="36664" y="167487"/>
                  </a:lnTo>
                  <a:lnTo>
                    <a:pt x="185813" y="470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BACC1F17-B0A2-445B-A2D7-7820C0A7639A}"/>
                </a:ext>
              </a:extLst>
            </p:cNvPr>
            <p:cNvSpPr/>
            <p:nvPr/>
          </p:nvSpPr>
          <p:spPr>
            <a:xfrm>
              <a:off x="3183600" y="2269426"/>
              <a:ext cx="1370809" cy="74315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14">
              <a:extLst>
                <a:ext uri="{FF2B5EF4-FFF2-40B4-BE49-F238E27FC236}">
                  <a16:creationId xmlns:a16="http://schemas.microsoft.com/office/drawing/2014/main" id="{334D36B8-96DE-4CB5-940F-7036BFF6FA22}"/>
                </a:ext>
              </a:extLst>
            </p:cNvPr>
            <p:cNvSpPr/>
            <p:nvPr/>
          </p:nvSpPr>
          <p:spPr>
            <a:xfrm>
              <a:off x="2930677" y="3349656"/>
              <a:ext cx="1258760" cy="95161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4036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Consensus Algorithm – Byzantine Generals Problem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317608" y="1363622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13D399-1D04-4C93-AABB-47667D3EAF0C}"/>
              </a:ext>
            </a:extLst>
          </p:cNvPr>
          <p:cNvGrpSpPr/>
          <p:nvPr/>
        </p:nvGrpSpPr>
        <p:grpSpPr>
          <a:xfrm>
            <a:off x="344606" y="1169371"/>
            <a:ext cx="8998227" cy="4196538"/>
            <a:chOff x="1089155" y="978611"/>
            <a:chExt cx="8853295" cy="4900778"/>
          </a:xfrm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6D8D2316-376E-4BF5-80F1-C7BD68F2C254}"/>
                </a:ext>
              </a:extLst>
            </p:cNvPr>
            <p:cNvSpPr/>
            <p:nvPr/>
          </p:nvSpPr>
          <p:spPr>
            <a:xfrm>
              <a:off x="8726204" y="978611"/>
              <a:ext cx="945032" cy="19657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D4107B7-F8FB-49A9-AA3E-92FD87432948}"/>
                </a:ext>
              </a:extLst>
            </p:cNvPr>
            <p:cNvGrpSpPr/>
            <p:nvPr/>
          </p:nvGrpSpPr>
          <p:grpSpPr>
            <a:xfrm>
              <a:off x="1089155" y="1427107"/>
              <a:ext cx="8853295" cy="4452282"/>
              <a:chOff x="1060680" y="1409158"/>
              <a:chExt cx="8853295" cy="4452282"/>
            </a:xfrm>
          </p:grpSpPr>
          <p:grpSp>
            <p:nvGrpSpPr>
              <p:cNvPr id="27" name="object 4">
                <a:extLst>
                  <a:ext uri="{FF2B5EF4-FFF2-40B4-BE49-F238E27FC236}">
                    <a16:creationId xmlns:a16="http://schemas.microsoft.com/office/drawing/2014/main" id="{9408E3E7-C465-4635-A25F-3806E04D551B}"/>
                  </a:ext>
                </a:extLst>
              </p:cNvPr>
              <p:cNvGrpSpPr/>
              <p:nvPr/>
            </p:nvGrpSpPr>
            <p:grpSpPr>
              <a:xfrm>
                <a:off x="2766415" y="1440993"/>
                <a:ext cx="7147560" cy="4420447"/>
                <a:chOff x="2074811" y="1080744"/>
                <a:chExt cx="5360670" cy="3315335"/>
              </a:xfrm>
            </p:grpSpPr>
            <p:sp>
              <p:nvSpPr>
                <p:cNvPr id="31" name="object 5">
                  <a:extLst>
                    <a:ext uri="{FF2B5EF4-FFF2-40B4-BE49-F238E27FC236}">
                      <a16:creationId xmlns:a16="http://schemas.microsoft.com/office/drawing/2014/main" id="{C13DAC0D-2193-44DE-AA65-3FD9B4537C8F}"/>
                    </a:ext>
                  </a:extLst>
                </p:cNvPr>
                <p:cNvSpPr/>
                <p:nvPr/>
              </p:nvSpPr>
              <p:spPr>
                <a:xfrm>
                  <a:off x="3621608" y="1690484"/>
                  <a:ext cx="2239937" cy="1674520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  <p:sp>
              <p:nvSpPr>
                <p:cNvPr id="32" name="object 6">
                  <a:extLst>
                    <a:ext uri="{FF2B5EF4-FFF2-40B4-BE49-F238E27FC236}">
                      <a16:creationId xmlns:a16="http://schemas.microsoft.com/office/drawing/2014/main" id="{54AF5077-8B9C-49F7-8128-5C355D04F05B}"/>
                    </a:ext>
                  </a:extLst>
                </p:cNvPr>
                <p:cNvSpPr/>
                <p:nvPr/>
              </p:nvSpPr>
              <p:spPr>
                <a:xfrm>
                  <a:off x="2074811" y="1581746"/>
                  <a:ext cx="1261319" cy="189198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  <p:sp>
              <p:nvSpPr>
                <p:cNvPr id="33" name="object 7">
                  <a:extLst>
                    <a:ext uri="{FF2B5EF4-FFF2-40B4-BE49-F238E27FC236}">
                      <a16:creationId xmlns:a16="http://schemas.microsoft.com/office/drawing/2014/main" id="{63B30CA9-26F5-48E8-8786-948406C04070}"/>
                    </a:ext>
                  </a:extLst>
                </p:cNvPr>
                <p:cNvSpPr/>
                <p:nvPr/>
              </p:nvSpPr>
              <p:spPr>
                <a:xfrm>
                  <a:off x="3032569" y="1184833"/>
                  <a:ext cx="3139440" cy="65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440" h="655955">
                      <a:moveTo>
                        <a:pt x="0" y="655535"/>
                      </a:moveTo>
                      <a:lnTo>
                        <a:pt x="3139274" y="0"/>
                      </a:lnTo>
                    </a:path>
                  </a:pathLst>
                </a:custGeom>
                <a:ln w="7620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  <p:sp>
              <p:nvSpPr>
                <p:cNvPr id="34" name="object 8">
                  <a:extLst>
                    <a:ext uri="{FF2B5EF4-FFF2-40B4-BE49-F238E27FC236}">
                      <a16:creationId xmlns:a16="http://schemas.microsoft.com/office/drawing/2014/main" id="{1E2CC6EC-8AC6-4391-B905-6B7BA5292E1E}"/>
                    </a:ext>
                  </a:extLst>
                </p:cNvPr>
                <p:cNvSpPr/>
                <p:nvPr/>
              </p:nvSpPr>
              <p:spPr>
                <a:xfrm>
                  <a:off x="6111189" y="1080744"/>
                  <a:ext cx="247650" cy="224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650" h="224155">
                      <a:moveTo>
                        <a:pt x="0" y="0"/>
                      </a:moveTo>
                      <a:lnTo>
                        <a:pt x="46736" y="223774"/>
                      </a:lnTo>
                      <a:lnTo>
                        <a:pt x="247142" y="651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  <p:sp>
              <p:nvSpPr>
                <p:cNvPr id="35" name="object 9">
                  <a:extLst>
                    <a:ext uri="{FF2B5EF4-FFF2-40B4-BE49-F238E27FC236}">
                      <a16:creationId xmlns:a16="http://schemas.microsoft.com/office/drawing/2014/main" id="{F4A4A78B-7DDB-4BC6-806B-689E51F02865}"/>
                    </a:ext>
                  </a:extLst>
                </p:cNvPr>
                <p:cNvSpPr/>
                <p:nvPr/>
              </p:nvSpPr>
              <p:spPr>
                <a:xfrm>
                  <a:off x="3181959" y="3194608"/>
                  <a:ext cx="2990215" cy="64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0215" h="643254">
                      <a:moveTo>
                        <a:pt x="0" y="0"/>
                      </a:moveTo>
                      <a:lnTo>
                        <a:pt x="2990113" y="642861"/>
                      </a:lnTo>
                    </a:path>
                  </a:pathLst>
                </a:custGeom>
                <a:ln w="7620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  <p:sp>
              <p:nvSpPr>
                <p:cNvPr id="36" name="object 10">
                  <a:extLst>
                    <a:ext uri="{FF2B5EF4-FFF2-40B4-BE49-F238E27FC236}">
                      <a16:creationId xmlns:a16="http://schemas.microsoft.com/office/drawing/2014/main" id="{D8DE8DD0-673E-4447-B0DF-5658D063BAFB}"/>
                    </a:ext>
                  </a:extLst>
                </p:cNvPr>
                <p:cNvSpPr/>
                <p:nvPr/>
              </p:nvSpPr>
              <p:spPr>
                <a:xfrm>
                  <a:off x="6363068" y="2940229"/>
                  <a:ext cx="1071841" cy="1455672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  <p:sp>
              <p:nvSpPr>
                <p:cNvPr id="37" name="object 11">
                  <a:extLst>
                    <a:ext uri="{FF2B5EF4-FFF2-40B4-BE49-F238E27FC236}">
                      <a16:creationId xmlns:a16="http://schemas.microsoft.com/office/drawing/2014/main" id="{3A26547C-F944-4DCA-86B1-E2F343D9AEE2}"/>
                    </a:ext>
                  </a:extLst>
                </p:cNvPr>
                <p:cNvSpPr/>
                <p:nvPr/>
              </p:nvSpPr>
              <p:spPr>
                <a:xfrm>
                  <a:off x="6110808" y="3717709"/>
                  <a:ext cx="247650" cy="22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650" h="223520">
                      <a:moveTo>
                        <a:pt x="48056" y="0"/>
                      </a:moveTo>
                      <a:lnTo>
                        <a:pt x="0" y="223494"/>
                      </a:lnTo>
                      <a:lnTo>
                        <a:pt x="247522" y="159804"/>
                      </a:lnTo>
                      <a:lnTo>
                        <a:pt x="48056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</p:grpSp>
          <p:sp>
            <p:nvSpPr>
              <p:cNvPr id="28" name="object 12">
                <a:extLst>
                  <a:ext uri="{FF2B5EF4-FFF2-40B4-BE49-F238E27FC236}">
                    <a16:creationId xmlns:a16="http://schemas.microsoft.com/office/drawing/2014/main" id="{CA11D694-3007-4C9C-8FE2-F7D5CA2A69A7}"/>
                  </a:ext>
                </a:extLst>
              </p:cNvPr>
              <p:cNvSpPr txBox="1"/>
              <p:nvPr/>
            </p:nvSpPr>
            <p:spPr>
              <a:xfrm>
                <a:off x="4900032" y="1409158"/>
                <a:ext cx="1275925" cy="451279"/>
              </a:xfrm>
              <a:prstGeom prst="rect">
                <a:avLst/>
              </a:prstGeom>
            </p:spPr>
            <p:txBody>
              <a:bodyPr vert="horz" wrap="square" lIns="0" tIns="16933" rIns="0" bIns="0" rtlCol="0">
                <a:spAutoFit/>
              </a:bodyPr>
              <a:lstStyle/>
              <a:p>
                <a:pPr marL="16933">
                  <a:spcBef>
                    <a:spcPts val="133"/>
                  </a:spcBef>
                </a:pPr>
                <a:r>
                  <a:rPr sz="2400" b="1" spc="-13" dirty="0">
                    <a:solidFill>
                      <a:srgbClr val="FF0000"/>
                    </a:solidFill>
                    <a:cs typeface="Arial"/>
                  </a:rPr>
                  <a:t>A</a:t>
                </a:r>
                <a:r>
                  <a:rPr sz="2400" b="1" dirty="0">
                    <a:solidFill>
                      <a:srgbClr val="FF0000"/>
                    </a:solidFill>
                    <a:cs typeface="Arial"/>
                  </a:rPr>
                  <a:t>tt</a:t>
                </a:r>
                <a:r>
                  <a:rPr sz="2400" b="1" spc="-13" dirty="0">
                    <a:solidFill>
                      <a:srgbClr val="FF0000"/>
                    </a:solidFill>
                    <a:cs typeface="Arial"/>
                  </a:rPr>
                  <a:t>ack</a:t>
                </a:r>
                <a:endParaRPr sz="2400" dirty="0">
                  <a:cs typeface="Arial"/>
                </a:endParaRPr>
              </a:p>
            </p:txBody>
          </p:sp>
          <p:sp>
            <p:nvSpPr>
              <p:cNvPr id="29" name="object 13">
                <a:extLst>
                  <a:ext uri="{FF2B5EF4-FFF2-40B4-BE49-F238E27FC236}">
                    <a16:creationId xmlns:a16="http://schemas.microsoft.com/office/drawing/2014/main" id="{5BEA6644-A527-4772-8DB3-A907443936BE}"/>
                  </a:ext>
                </a:extLst>
              </p:cNvPr>
              <p:cNvSpPr txBox="1"/>
              <p:nvPr/>
            </p:nvSpPr>
            <p:spPr>
              <a:xfrm>
                <a:off x="5061779" y="4748547"/>
                <a:ext cx="1275925" cy="451279"/>
              </a:xfrm>
              <a:prstGeom prst="rect">
                <a:avLst/>
              </a:prstGeom>
            </p:spPr>
            <p:txBody>
              <a:bodyPr vert="horz" wrap="square" lIns="0" tIns="16933" rIns="0" bIns="0" rtlCol="0">
                <a:spAutoFit/>
              </a:bodyPr>
              <a:lstStyle/>
              <a:p>
                <a:pPr marL="16933">
                  <a:spcBef>
                    <a:spcPts val="133"/>
                  </a:spcBef>
                </a:pPr>
                <a:r>
                  <a:rPr sz="2400" b="1" spc="-13" dirty="0">
                    <a:solidFill>
                      <a:srgbClr val="FF0000"/>
                    </a:solidFill>
                    <a:cs typeface="Arial"/>
                  </a:rPr>
                  <a:t>A</a:t>
                </a:r>
                <a:r>
                  <a:rPr sz="2400" b="1" dirty="0">
                    <a:solidFill>
                      <a:srgbClr val="FF0000"/>
                    </a:solidFill>
                    <a:cs typeface="Arial"/>
                  </a:rPr>
                  <a:t>tt</a:t>
                </a:r>
                <a:r>
                  <a:rPr sz="2400" b="1" spc="-13" dirty="0">
                    <a:solidFill>
                      <a:srgbClr val="FF0000"/>
                    </a:solidFill>
                    <a:cs typeface="Arial"/>
                  </a:rPr>
                  <a:t>ack</a:t>
                </a:r>
                <a:endParaRPr sz="2400" dirty="0">
                  <a:cs typeface="Arial"/>
                </a:endParaRPr>
              </a:p>
            </p:txBody>
          </p:sp>
          <p:sp>
            <p:nvSpPr>
              <p:cNvPr id="30" name="object 14">
                <a:extLst>
                  <a:ext uri="{FF2B5EF4-FFF2-40B4-BE49-F238E27FC236}">
                    <a16:creationId xmlns:a16="http://schemas.microsoft.com/office/drawing/2014/main" id="{6B6A108D-7EF8-4085-8ACF-5F9FE76321EE}"/>
                  </a:ext>
                </a:extLst>
              </p:cNvPr>
              <p:cNvSpPr/>
              <p:nvPr/>
            </p:nvSpPr>
            <p:spPr>
              <a:xfrm>
                <a:off x="1060680" y="2294299"/>
                <a:ext cx="1535096" cy="2192375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58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Consensus Algorithm – Byzantine Generals Problem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317608" y="1363622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71B2C3-2794-4499-832F-27296846057A}"/>
              </a:ext>
            </a:extLst>
          </p:cNvPr>
          <p:cNvGrpSpPr/>
          <p:nvPr/>
        </p:nvGrpSpPr>
        <p:grpSpPr>
          <a:xfrm>
            <a:off x="636212" y="1513221"/>
            <a:ext cx="8111043" cy="4676663"/>
            <a:chOff x="963633" y="978611"/>
            <a:chExt cx="8866069" cy="4829316"/>
          </a:xfrm>
        </p:grpSpPr>
        <p:sp>
          <p:nvSpPr>
            <p:cNvPr id="38" name="object 3">
              <a:extLst>
                <a:ext uri="{FF2B5EF4-FFF2-40B4-BE49-F238E27FC236}">
                  <a16:creationId xmlns:a16="http://schemas.microsoft.com/office/drawing/2014/main" id="{396D8E3E-57DE-4576-AD5C-6D449A80A424}"/>
                </a:ext>
              </a:extLst>
            </p:cNvPr>
            <p:cNvSpPr/>
            <p:nvPr/>
          </p:nvSpPr>
          <p:spPr>
            <a:xfrm>
              <a:off x="8726204" y="978611"/>
              <a:ext cx="945032" cy="19657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grpSp>
          <p:nvGrpSpPr>
            <p:cNvPr id="39" name="object 4">
              <a:extLst>
                <a:ext uri="{FF2B5EF4-FFF2-40B4-BE49-F238E27FC236}">
                  <a16:creationId xmlns:a16="http://schemas.microsoft.com/office/drawing/2014/main" id="{B72001D8-A03E-451E-A5D2-7BB9FEEA5A43}"/>
                </a:ext>
              </a:extLst>
            </p:cNvPr>
            <p:cNvGrpSpPr/>
            <p:nvPr/>
          </p:nvGrpSpPr>
          <p:grpSpPr>
            <a:xfrm>
              <a:off x="2682905" y="1387717"/>
              <a:ext cx="7146797" cy="4420210"/>
              <a:chOff x="2074811" y="1080744"/>
              <a:chExt cx="5360098" cy="3315157"/>
            </a:xfrm>
          </p:grpSpPr>
          <p:sp>
            <p:nvSpPr>
              <p:cNvPr id="43" name="object 5">
                <a:extLst>
                  <a:ext uri="{FF2B5EF4-FFF2-40B4-BE49-F238E27FC236}">
                    <a16:creationId xmlns:a16="http://schemas.microsoft.com/office/drawing/2014/main" id="{CDFBC2D2-16BB-47E1-8261-C13B33777C27}"/>
                  </a:ext>
                </a:extLst>
              </p:cNvPr>
              <p:cNvSpPr/>
              <p:nvPr/>
            </p:nvSpPr>
            <p:spPr>
              <a:xfrm>
                <a:off x="3621608" y="1690484"/>
                <a:ext cx="2239937" cy="167452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4" name="object 6">
                <a:extLst>
                  <a:ext uri="{FF2B5EF4-FFF2-40B4-BE49-F238E27FC236}">
                    <a16:creationId xmlns:a16="http://schemas.microsoft.com/office/drawing/2014/main" id="{7C2401D9-1AD3-46EA-AF64-94141044161B}"/>
                  </a:ext>
                </a:extLst>
              </p:cNvPr>
              <p:cNvSpPr/>
              <p:nvPr/>
            </p:nvSpPr>
            <p:spPr>
              <a:xfrm>
                <a:off x="2074811" y="1581746"/>
                <a:ext cx="1261319" cy="1891982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5" name="object 7">
                <a:extLst>
                  <a:ext uri="{FF2B5EF4-FFF2-40B4-BE49-F238E27FC236}">
                    <a16:creationId xmlns:a16="http://schemas.microsoft.com/office/drawing/2014/main" id="{737BC2C9-E4AC-4287-B336-233C0E7E7802}"/>
                  </a:ext>
                </a:extLst>
              </p:cNvPr>
              <p:cNvSpPr/>
              <p:nvPr/>
            </p:nvSpPr>
            <p:spPr>
              <a:xfrm>
                <a:off x="3032569" y="1184833"/>
                <a:ext cx="3139440" cy="655955"/>
              </a:xfrm>
              <a:custGeom>
                <a:avLst/>
                <a:gdLst/>
                <a:ahLst/>
                <a:cxnLst/>
                <a:rect l="l" t="t" r="r" b="b"/>
                <a:pathLst>
                  <a:path w="3139440" h="655955">
                    <a:moveTo>
                      <a:pt x="0" y="655535"/>
                    </a:moveTo>
                    <a:lnTo>
                      <a:pt x="3139274" y="0"/>
                    </a:lnTo>
                  </a:path>
                </a:pathLst>
              </a:custGeom>
              <a:ln w="76200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6" name="object 8">
                <a:extLst>
                  <a:ext uri="{FF2B5EF4-FFF2-40B4-BE49-F238E27FC236}">
                    <a16:creationId xmlns:a16="http://schemas.microsoft.com/office/drawing/2014/main" id="{93C9D482-7E24-419B-A26A-F3F3DED0B2EC}"/>
                  </a:ext>
                </a:extLst>
              </p:cNvPr>
              <p:cNvSpPr/>
              <p:nvPr/>
            </p:nvSpPr>
            <p:spPr>
              <a:xfrm>
                <a:off x="6111189" y="1080744"/>
                <a:ext cx="247650" cy="224154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224155">
                    <a:moveTo>
                      <a:pt x="0" y="0"/>
                    </a:moveTo>
                    <a:lnTo>
                      <a:pt x="46736" y="223774"/>
                    </a:lnTo>
                    <a:lnTo>
                      <a:pt x="247142" y="651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7" name="object 9">
                <a:extLst>
                  <a:ext uri="{FF2B5EF4-FFF2-40B4-BE49-F238E27FC236}">
                    <a16:creationId xmlns:a16="http://schemas.microsoft.com/office/drawing/2014/main" id="{53E69138-F012-4F12-A808-1F6707441B75}"/>
                  </a:ext>
                </a:extLst>
              </p:cNvPr>
              <p:cNvSpPr/>
              <p:nvPr/>
            </p:nvSpPr>
            <p:spPr>
              <a:xfrm>
                <a:off x="3181959" y="3194608"/>
                <a:ext cx="2990215" cy="643255"/>
              </a:xfrm>
              <a:custGeom>
                <a:avLst/>
                <a:gdLst/>
                <a:ahLst/>
                <a:cxnLst/>
                <a:rect l="l" t="t" r="r" b="b"/>
                <a:pathLst>
                  <a:path w="2990215" h="643254">
                    <a:moveTo>
                      <a:pt x="0" y="0"/>
                    </a:moveTo>
                    <a:lnTo>
                      <a:pt x="2990113" y="642861"/>
                    </a:lnTo>
                  </a:path>
                </a:pathLst>
              </a:custGeom>
              <a:ln w="76200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8" name="object 10">
                <a:extLst>
                  <a:ext uri="{FF2B5EF4-FFF2-40B4-BE49-F238E27FC236}">
                    <a16:creationId xmlns:a16="http://schemas.microsoft.com/office/drawing/2014/main" id="{9BDECF6C-17DD-4828-97B7-BCC019EAD729}"/>
                  </a:ext>
                </a:extLst>
              </p:cNvPr>
              <p:cNvSpPr/>
              <p:nvPr/>
            </p:nvSpPr>
            <p:spPr>
              <a:xfrm>
                <a:off x="6363068" y="2940229"/>
                <a:ext cx="1071841" cy="1455672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  <p:sp>
            <p:nvSpPr>
              <p:cNvPr id="49" name="object 11">
                <a:extLst>
                  <a:ext uri="{FF2B5EF4-FFF2-40B4-BE49-F238E27FC236}">
                    <a16:creationId xmlns:a16="http://schemas.microsoft.com/office/drawing/2014/main" id="{73E08972-7E44-4A75-A5BB-56793A1B943E}"/>
                  </a:ext>
                </a:extLst>
              </p:cNvPr>
              <p:cNvSpPr/>
              <p:nvPr/>
            </p:nvSpPr>
            <p:spPr>
              <a:xfrm>
                <a:off x="6110808" y="3717709"/>
                <a:ext cx="247650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223520">
                    <a:moveTo>
                      <a:pt x="48056" y="0"/>
                    </a:moveTo>
                    <a:lnTo>
                      <a:pt x="0" y="223494"/>
                    </a:lnTo>
                    <a:lnTo>
                      <a:pt x="247522" y="159804"/>
                    </a:lnTo>
                    <a:lnTo>
                      <a:pt x="48056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  <p:sp>
          <p:nvSpPr>
            <p:cNvPr id="40" name="object 12">
              <a:extLst>
                <a:ext uri="{FF2B5EF4-FFF2-40B4-BE49-F238E27FC236}">
                  <a16:creationId xmlns:a16="http://schemas.microsoft.com/office/drawing/2014/main" id="{3D216CC9-1D41-4F4A-8A4D-20E6506F8653}"/>
                </a:ext>
              </a:extLst>
            </p:cNvPr>
            <p:cNvSpPr txBox="1"/>
            <p:nvPr/>
          </p:nvSpPr>
          <p:spPr>
            <a:xfrm>
              <a:off x="4822897" y="1402909"/>
              <a:ext cx="1433407" cy="397834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16933">
                <a:spcBef>
                  <a:spcPts val="133"/>
                </a:spcBef>
              </a:pPr>
              <a:r>
                <a:rPr sz="2400" b="1" spc="-13" dirty="0">
                  <a:solidFill>
                    <a:srgbClr val="92D050"/>
                  </a:solidFill>
                  <a:cs typeface="Arial"/>
                </a:rPr>
                <a:t>Re</a:t>
              </a:r>
              <a:r>
                <a:rPr sz="2400" b="1" spc="-7" dirty="0">
                  <a:solidFill>
                    <a:srgbClr val="92D050"/>
                  </a:solidFill>
                  <a:cs typeface="Arial"/>
                </a:rPr>
                <a:t>tr</a:t>
              </a:r>
              <a:r>
                <a:rPr sz="2400" b="1" spc="-13" dirty="0">
                  <a:solidFill>
                    <a:srgbClr val="92D050"/>
                  </a:solidFill>
                  <a:cs typeface="Arial"/>
                </a:rPr>
                <a:t>eat</a:t>
              </a:r>
              <a:endParaRPr sz="2400" dirty="0">
                <a:cs typeface="Arial"/>
              </a:endParaRPr>
            </a:p>
          </p:txBody>
        </p:sp>
        <p:sp>
          <p:nvSpPr>
            <p:cNvPr id="41" name="object 13">
              <a:extLst>
                <a:ext uri="{FF2B5EF4-FFF2-40B4-BE49-F238E27FC236}">
                  <a16:creationId xmlns:a16="http://schemas.microsoft.com/office/drawing/2014/main" id="{E0D5D86A-D1B9-48A3-8A4A-D632FD8B2328}"/>
                </a:ext>
              </a:extLst>
            </p:cNvPr>
            <p:cNvSpPr txBox="1"/>
            <p:nvPr/>
          </p:nvSpPr>
          <p:spPr>
            <a:xfrm>
              <a:off x="5061779" y="4748547"/>
              <a:ext cx="1433407" cy="397834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16933">
                <a:spcBef>
                  <a:spcPts val="133"/>
                </a:spcBef>
              </a:pPr>
              <a:r>
                <a:rPr sz="2400" b="1" spc="-13" dirty="0">
                  <a:solidFill>
                    <a:srgbClr val="92D050"/>
                  </a:solidFill>
                  <a:cs typeface="Arial"/>
                </a:rPr>
                <a:t>Re</a:t>
              </a:r>
              <a:r>
                <a:rPr sz="2400" b="1" spc="-7" dirty="0">
                  <a:solidFill>
                    <a:srgbClr val="92D050"/>
                  </a:solidFill>
                  <a:cs typeface="Arial"/>
                </a:rPr>
                <a:t>tr</a:t>
              </a:r>
              <a:r>
                <a:rPr sz="2400" b="1" spc="-13" dirty="0">
                  <a:solidFill>
                    <a:srgbClr val="92D050"/>
                  </a:solidFill>
                  <a:cs typeface="Arial"/>
                </a:rPr>
                <a:t>eat</a:t>
              </a:r>
              <a:endParaRPr sz="2400" dirty="0">
                <a:cs typeface="Arial"/>
              </a:endParaRPr>
            </a:p>
          </p:txBody>
        </p:sp>
        <p:sp>
          <p:nvSpPr>
            <p:cNvPr id="42" name="object 14">
              <a:extLst>
                <a:ext uri="{FF2B5EF4-FFF2-40B4-BE49-F238E27FC236}">
                  <a16:creationId xmlns:a16="http://schemas.microsoft.com/office/drawing/2014/main" id="{95F31DA4-F6E0-430C-8D3C-2DAA85F3FF3B}"/>
                </a:ext>
              </a:extLst>
            </p:cNvPr>
            <p:cNvSpPr/>
            <p:nvPr/>
          </p:nvSpPr>
          <p:spPr>
            <a:xfrm>
              <a:off x="963633" y="2109031"/>
              <a:ext cx="1681758" cy="20971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8305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Consensus Algorithm – Byzantine Generals Problem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317608" y="1363622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AF83E94-14D0-4F1A-9553-1A50D00AB44E}"/>
              </a:ext>
            </a:extLst>
          </p:cNvPr>
          <p:cNvGrpSpPr/>
          <p:nvPr/>
        </p:nvGrpSpPr>
        <p:grpSpPr>
          <a:xfrm>
            <a:off x="1219200" y="1513220"/>
            <a:ext cx="7847359" cy="4463503"/>
            <a:chOff x="1066800" y="978611"/>
            <a:chExt cx="8923375" cy="4900778"/>
          </a:xfrm>
        </p:grpSpPr>
        <p:sp>
          <p:nvSpPr>
            <p:cNvPr id="24" name="object 3">
              <a:extLst>
                <a:ext uri="{FF2B5EF4-FFF2-40B4-BE49-F238E27FC236}">
                  <a16:creationId xmlns:a16="http://schemas.microsoft.com/office/drawing/2014/main" id="{6D093C64-E27A-4A80-B244-86A3EF8BB87C}"/>
                </a:ext>
              </a:extLst>
            </p:cNvPr>
            <p:cNvSpPr/>
            <p:nvPr/>
          </p:nvSpPr>
          <p:spPr>
            <a:xfrm>
              <a:off x="8726204" y="978611"/>
              <a:ext cx="945032" cy="19657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D394402-7F83-4F5F-95F8-B1B74CC34155}"/>
                </a:ext>
              </a:extLst>
            </p:cNvPr>
            <p:cNvGrpSpPr/>
            <p:nvPr/>
          </p:nvGrpSpPr>
          <p:grpSpPr>
            <a:xfrm>
              <a:off x="1066800" y="1427107"/>
              <a:ext cx="8923375" cy="4452282"/>
              <a:chOff x="990600" y="1409158"/>
              <a:chExt cx="8923375" cy="4452282"/>
            </a:xfrm>
          </p:grpSpPr>
          <p:grpSp>
            <p:nvGrpSpPr>
              <p:cNvPr id="26" name="object 4">
                <a:extLst>
                  <a:ext uri="{FF2B5EF4-FFF2-40B4-BE49-F238E27FC236}">
                    <a16:creationId xmlns:a16="http://schemas.microsoft.com/office/drawing/2014/main" id="{5190F21A-F9FC-4688-B052-00F324CFE626}"/>
                  </a:ext>
                </a:extLst>
              </p:cNvPr>
              <p:cNvGrpSpPr/>
              <p:nvPr/>
            </p:nvGrpSpPr>
            <p:grpSpPr>
              <a:xfrm>
                <a:off x="2766415" y="1440993"/>
                <a:ext cx="7147560" cy="4420447"/>
                <a:chOff x="2074811" y="1080744"/>
                <a:chExt cx="5360670" cy="3315335"/>
              </a:xfrm>
            </p:grpSpPr>
            <p:sp>
              <p:nvSpPr>
                <p:cNvPr id="30" name="object 5">
                  <a:extLst>
                    <a:ext uri="{FF2B5EF4-FFF2-40B4-BE49-F238E27FC236}">
                      <a16:creationId xmlns:a16="http://schemas.microsoft.com/office/drawing/2014/main" id="{E6BD2069-719F-4AEF-A6F4-EF096F155C49}"/>
                    </a:ext>
                  </a:extLst>
                </p:cNvPr>
                <p:cNvSpPr/>
                <p:nvPr/>
              </p:nvSpPr>
              <p:spPr>
                <a:xfrm>
                  <a:off x="3621608" y="1690484"/>
                  <a:ext cx="2239937" cy="1674520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  <p:sp>
              <p:nvSpPr>
                <p:cNvPr id="31" name="object 6">
                  <a:extLst>
                    <a:ext uri="{FF2B5EF4-FFF2-40B4-BE49-F238E27FC236}">
                      <a16:creationId xmlns:a16="http://schemas.microsoft.com/office/drawing/2014/main" id="{40328937-9E15-41A5-983E-9D5D55FB4AE8}"/>
                    </a:ext>
                  </a:extLst>
                </p:cNvPr>
                <p:cNvSpPr/>
                <p:nvPr/>
              </p:nvSpPr>
              <p:spPr>
                <a:xfrm>
                  <a:off x="2074811" y="1581746"/>
                  <a:ext cx="1261319" cy="189198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  <p:sp>
              <p:nvSpPr>
                <p:cNvPr id="32" name="object 7">
                  <a:extLst>
                    <a:ext uri="{FF2B5EF4-FFF2-40B4-BE49-F238E27FC236}">
                      <a16:creationId xmlns:a16="http://schemas.microsoft.com/office/drawing/2014/main" id="{23899009-006F-4DE0-BDE3-D58C8864A5D4}"/>
                    </a:ext>
                  </a:extLst>
                </p:cNvPr>
                <p:cNvSpPr/>
                <p:nvPr/>
              </p:nvSpPr>
              <p:spPr>
                <a:xfrm>
                  <a:off x="3032569" y="1184833"/>
                  <a:ext cx="3139440" cy="65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440" h="655955">
                      <a:moveTo>
                        <a:pt x="0" y="655535"/>
                      </a:moveTo>
                      <a:lnTo>
                        <a:pt x="3139274" y="0"/>
                      </a:lnTo>
                    </a:path>
                  </a:pathLst>
                </a:custGeom>
                <a:ln w="7620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  <p:sp>
              <p:nvSpPr>
                <p:cNvPr id="33" name="object 8">
                  <a:extLst>
                    <a:ext uri="{FF2B5EF4-FFF2-40B4-BE49-F238E27FC236}">
                      <a16:creationId xmlns:a16="http://schemas.microsoft.com/office/drawing/2014/main" id="{6007930C-BE6D-4006-870B-80C4A4187497}"/>
                    </a:ext>
                  </a:extLst>
                </p:cNvPr>
                <p:cNvSpPr/>
                <p:nvPr/>
              </p:nvSpPr>
              <p:spPr>
                <a:xfrm>
                  <a:off x="6111189" y="1080744"/>
                  <a:ext cx="247650" cy="224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650" h="224155">
                      <a:moveTo>
                        <a:pt x="0" y="0"/>
                      </a:moveTo>
                      <a:lnTo>
                        <a:pt x="46736" y="223774"/>
                      </a:lnTo>
                      <a:lnTo>
                        <a:pt x="247142" y="651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  <p:sp>
              <p:nvSpPr>
                <p:cNvPr id="34" name="object 9">
                  <a:extLst>
                    <a:ext uri="{FF2B5EF4-FFF2-40B4-BE49-F238E27FC236}">
                      <a16:creationId xmlns:a16="http://schemas.microsoft.com/office/drawing/2014/main" id="{7D966CE5-2630-4CBD-85A8-6573D21D60B6}"/>
                    </a:ext>
                  </a:extLst>
                </p:cNvPr>
                <p:cNvSpPr/>
                <p:nvPr/>
              </p:nvSpPr>
              <p:spPr>
                <a:xfrm>
                  <a:off x="3181959" y="3194608"/>
                  <a:ext cx="2990215" cy="64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0215" h="643254">
                      <a:moveTo>
                        <a:pt x="0" y="0"/>
                      </a:moveTo>
                      <a:lnTo>
                        <a:pt x="2990113" y="642861"/>
                      </a:lnTo>
                    </a:path>
                  </a:pathLst>
                </a:custGeom>
                <a:ln w="7620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  <p:sp>
              <p:nvSpPr>
                <p:cNvPr id="35" name="object 10">
                  <a:extLst>
                    <a:ext uri="{FF2B5EF4-FFF2-40B4-BE49-F238E27FC236}">
                      <a16:creationId xmlns:a16="http://schemas.microsoft.com/office/drawing/2014/main" id="{75E910FA-237A-4132-94BA-26FC624D1D46}"/>
                    </a:ext>
                  </a:extLst>
                </p:cNvPr>
                <p:cNvSpPr/>
                <p:nvPr/>
              </p:nvSpPr>
              <p:spPr>
                <a:xfrm>
                  <a:off x="6363068" y="2940229"/>
                  <a:ext cx="1071841" cy="1455672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  <p:sp>
              <p:nvSpPr>
                <p:cNvPr id="36" name="object 11">
                  <a:extLst>
                    <a:ext uri="{FF2B5EF4-FFF2-40B4-BE49-F238E27FC236}">
                      <a16:creationId xmlns:a16="http://schemas.microsoft.com/office/drawing/2014/main" id="{4C9B93EB-E2DA-4EB0-B88A-905FFD7C64D6}"/>
                    </a:ext>
                  </a:extLst>
                </p:cNvPr>
                <p:cNvSpPr/>
                <p:nvPr/>
              </p:nvSpPr>
              <p:spPr>
                <a:xfrm>
                  <a:off x="6110808" y="3717709"/>
                  <a:ext cx="247650" cy="22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650" h="223520">
                      <a:moveTo>
                        <a:pt x="48056" y="0"/>
                      </a:moveTo>
                      <a:lnTo>
                        <a:pt x="0" y="223494"/>
                      </a:lnTo>
                      <a:lnTo>
                        <a:pt x="247522" y="159804"/>
                      </a:lnTo>
                      <a:lnTo>
                        <a:pt x="48056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</p:spPr>
              <p:txBody>
                <a:bodyPr wrap="square" lIns="0" tIns="0" rIns="0" bIns="0" rtlCol="0"/>
                <a:lstStyle/>
                <a:p>
                  <a:endParaRPr sz="2400"/>
                </a:p>
              </p:txBody>
            </p:sp>
          </p:grpSp>
          <p:sp>
            <p:nvSpPr>
              <p:cNvPr id="27" name="object 12">
                <a:extLst>
                  <a:ext uri="{FF2B5EF4-FFF2-40B4-BE49-F238E27FC236}">
                    <a16:creationId xmlns:a16="http://schemas.microsoft.com/office/drawing/2014/main" id="{844DAE08-ABE2-4E44-8CE1-58D52DCBB680}"/>
                  </a:ext>
                </a:extLst>
              </p:cNvPr>
              <p:cNvSpPr txBox="1"/>
              <p:nvPr/>
            </p:nvSpPr>
            <p:spPr>
              <a:xfrm>
                <a:off x="4900032" y="1409158"/>
                <a:ext cx="1275925" cy="386430"/>
              </a:xfrm>
              <a:prstGeom prst="rect">
                <a:avLst/>
              </a:prstGeom>
            </p:spPr>
            <p:txBody>
              <a:bodyPr vert="horz" wrap="square" lIns="0" tIns="16933" rIns="0" bIns="0" rtlCol="0">
                <a:spAutoFit/>
              </a:bodyPr>
              <a:lstStyle/>
              <a:p>
                <a:pPr marL="16933">
                  <a:spcBef>
                    <a:spcPts val="133"/>
                  </a:spcBef>
                </a:pPr>
                <a:r>
                  <a:rPr sz="2400" b="1" spc="-13" dirty="0">
                    <a:solidFill>
                      <a:srgbClr val="FF0000"/>
                    </a:solidFill>
                    <a:cs typeface="Arial"/>
                  </a:rPr>
                  <a:t>A</a:t>
                </a:r>
                <a:r>
                  <a:rPr sz="2400" b="1" dirty="0">
                    <a:solidFill>
                      <a:srgbClr val="FF0000"/>
                    </a:solidFill>
                    <a:cs typeface="Arial"/>
                  </a:rPr>
                  <a:t>tt</a:t>
                </a:r>
                <a:r>
                  <a:rPr sz="2400" b="1" spc="-13" dirty="0">
                    <a:solidFill>
                      <a:srgbClr val="FF0000"/>
                    </a:solidFill>
                    <a:cs typeface="Arial"/>
                  </a:rPr>
                  <a:t>ack</a:t>
                </a:r>
                <a:endParaRPr sz="2400" dirty="0">
                  <a:cs typeface="Arial"/>
                </a:endParaRPr>
              </a:p>
            </p:txBody>
          </p:sp>
          <p:sp>
            <p:nvSpPr>
              <p:cNvPr id="28" name="object 13">
                <a:extLst>
                  <a:ext uri="{FF2B5EF4-FFF2-40B4-BE49-F238E27FC236}">
                    <a16:creationId xmlns:a16="http://schemas.microsoft.com/office/drawing/2014/main" id="{469EB19F-E341-4217-84ED-5225E65D1428}"/>
                  </a:ext>
                </a:extLst>
              </p:cNvPr>
              <p:cNvSpPr txBox="1"/>
              <p:nvPr/>
            </p:nvSpPr>
            <p:spPr>
              <a:xfrm>
                <a:off x="5061779" y="4748547"/>
                <a:ext cx="1433407" cy="386430"/>
              </a:xfrm>
              <a:prstGeom prst="rect">
                <a:avLst/>
              </a:prstGeom>
            </p:spPr>
            <p:txBody>
              <a:bodyPr vert="horz" wrap="square" lIns="0" tIns="16933" rIns="0" bIns="0" rtlCol="0">
                <a:spAutoFit/>
              </a:bodyPr>
              <a:lstStyle/>
              <a:p>
                <a:pPr marL="16933">
                  <a:spcBef>
                    <a:spcPts val="133"/>
                  </a:spcBef>
                </a:pPr>
                <a:r>
                  <a:rPr sz="2400" b="1" spc="-13" dirty="0">
                    <a:solidFill>
                      <a:srgbClr val="92D050"/>
                    </a:solidFill>
                    <a:cs typeface="Arial"/>
                  </a:rPr>
                  <a:t>Re</a:t>
                </a:r>
                <a:r>
                  <a:rPr sz="2400" b="1" spc="-7" dirty="0">
                    <a:solidFill>
                      <a:srgbClr val="92D050"/>
                    </a:solidFill>
                    <a:cs typeface="Arial"/>
                  </a:rPr>
                  <a:t>tr</a:t>
                </a:r>
                <a:r>
                  <a:rPr sz="2400" b="1" spc="-13" dirty="0">
                    <a:solidFill>
                      <a:srgbClr val="92D050"/>
                    </a:solidFill>
                    <a:cs typeface="Arial"/>
                  </a:rPr>
                  <a:t>eat</a:t>
                </a:r>
                <a:endParaRPr sz="2400" dirty="0">
                  <a:cs typeface="Arial"/>
                </a:endParaRPr>
              </a:p>
            </p:txBody>
          </p:sp>
          <p:sp>
            <p:nvSpPr>
              <p:cNvPr id="29" name="object 14">
                <a:extLst>
                  <a:ext uri="{FF2B5EF4-FFF2-40B4-BE49-F238E27FC236}">
                    <a16:creationId xmlns:a16="http://schemas.microsoft.com/office/drawing/2014/main" id="{1720530D-9EDD-4B11-B52B-E1C7AF5FAB21}"/>
                  </a:ext>
                </a:extLst>
              </p:cNvPr>
              <p:cNvSpPr/>
              <p:nvPr/>
            </p:nvSpPr>
            <p:spPr>
              <a:xfrm>
                <a:off x="990600" y="1687627"/>
                <a:ext cx="2148399" cy="2799047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727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8898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Three Byzantine Generals Problem: Lieutenant Faulty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317608" y="1363622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BDCF6067-8438-4A5C-B9F5-73D94356E987}"/>
              </a:ext>
            </a:extLst>
          </p:cNvPr>
          <p:cNvSpPr/>
          <p:nvPr/>
        </p:nvSpPr>
        <p:spPr>
          <a:xfrm>
            <a:off x="416528" y="2239790"/>
            <a:ext cx="5957768" cy="3447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D9E65-6B71-4907-8E62-822B4A926D6F}"/>
              </a:ext>
            </a:extLst>
          </p:cNvPr>
          <p:cNvSpPr/>
          <p:nvPr/>
        </p:nvSpPr>
        <p:spPr>
          <a:xfrm>
            <a:off x="5453625" y="1733952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1853" indent="-507987">
              <a:spcBef>
                <a:spcPts val="133"/>
              </a:spcBef>
              <a:buFont typeface="Arial"/>
              <a:buChar char="•"/>
              <a:tabLst>
                <a:tab pos="541006" algn="l"/>
                <a:tab pos="541853" algn="l"/>
              </a:tabLst>
            </a:pPr>
            <a:r>
              <a:rPr lang="en-IN" sz="2400" spc="-13" dirty="0">
                <a:cs typeface="Arial Narrow"/>
              </a:rPr>
              <a:t>Round1:</a:t>
            </a:r>
            <a:endParaRPr lang="en-IN" sz="2400" dirty="0">
              <a:cs typeface="Arial Narrow"/>
            </a:endParaRPr>
          </a:p>
          <a:p>
            <a:pPr marL="1151438" marR="23706" lvl="1" indent="-507987">
              <a:buFont typeface="Arial"/>
              <a:buChar char="–"/>
              <a:tabLst>
                <a:tab pos="1150591" algn="l"/>
                <a:tab pos="1151438" algn="l"/>
              </a:tabLst>
            </a:pPr>
            <a:r>
              <a:rPr lang="en-IN" sz="2400" spc="-7" dirty="0">
                <a:cs typeface="Arial Narrow"/>
              </a:rPr>
              <a:t>Commander correctly  sends same message to  Lieutenants</a:t>
            </a:r>
            <a:endParaRPr lang="en-IN" sz="2400" dirty="0">
              <a:cs typeface="Arial Narrow"/>
            </a:endParaRPr>
          </a:p>
          <a:p>
            <a:pPr marL="541853" indent="-507987">
              <a:buFont typeface="Arial"/>
              <a:buChar char="•"/>
              <a:tabLst>
                <a:tab pos="541006" algn="l"/>
                <a:tab pos="541853" algn="l"/>
              </a:tabLst>
            </a:pPr>
            <a:r>
              <a:rPr lang="en-IN" sz="2400" spc="-7" dirty="0">
                <a:cs typeface="Arial Narrow"/>
              </a:rPr>
              <a:t>Round</a:t>
            </a:r>
            <a:r>
              <a:rPr lang="en-IN" sz="2400" spc="40" dirty="0">
                <a:cs typeface="Arial Narrow"/>
              </a:rPr>
              <a:t> </a:t>
            </a:r>
            <a:r>
              <a:rPr lang="en-IN" sz="2400" spc="-13" dirty="0">
                <a:cs typeface="Arial Narrow"/>
              </a:rPr>
              <a:t>2:</a:t>
            </a:r>
            <a:endParaRPr lang="en-IN" sz="2400" dirty="0">
              <a:cs typeface="Arial Narrow"/>
            </a:endParaRPr>
          </a:p>
          <a:p>
            <a:pPr marL="1151438" marR="426709" lvl="1" indent="-507987">
              <a:buFont typeface="Arial"/>
              <a:buChar char="–"/>
              <a:tabLst>
                <a:tab pos="1150591" algn="l"/>
                <a:tab pos="1151438" algn="l"/>
              </a:tabLst>
            </a:pPr>
            <a:r>
              <a:rPr lang="en-IN" sz="2400" spc="-7" dirty="0">
                <a:cs typeface="Arial Narrow"/>
              </a:rPr>
              <a:t>Lieutenant</a:t>
            </a:r>
            <a:r>
              <a:rPr lang="en-IN" sz="2400" spc="-9" baseline="-20833" dirty="0">
                <a:cs typeface="Arial Narrow"/>
              </a:rPr>
              <a:t>1 </a:t>
            </a:r>
            <a:r>
              <a:rPr lang="en-IN" sz="2400" spc="-7" dirty="0">
                <a:cs typeface="Arial Narrow"/>
              </a:rPr>
              <a:t>correctly  echoes to</a:t>
            </a:r>
            <a:r>
              <a:rPr lang="en-IN" sz="2400" spc="-33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Lieutenant</a:t>
            </a:r>
            <a:r>
              <a:rPr lang="en-IN" sz="2400" spc="-9" baseline="-20833" dirty="0">
                <a:cs typeface="Arial Narrow"/>
              </a:rPr>
              <a:t>2</a:t>
            </a:r>
            <a:endParaRPr lang="en-IN" sz="2400" baseline="-20833" dirty="0">
              <a:cs typeface="Arial Narrow"/>
            </a:endParaRPr>
          </a:p>
          <a:p>
            <a:pPr marL="1151438" lvl="1" indent="-507987">
              <a:buFont typeface="Arial"/>
              <a:buChar char="–"/>
              <a:tabLst>
                <a:tab pos="1150591" algn="l"/>
                <a:tab pos="1151438" algn="l"/>
              </a:tabLst>
            </a:pPr>
            <a:r>
              <a:rPr lang="en-IN" sz="2400" spc="-7" dirty="0">
                <a:cs typeface="Arial Narrow"/>
              </a:rPr>
              <a:t>Lieutenant</a:t>
            </a:r>
            <a:r>
              <a:rPr lang="en-IN" sz="2400" spc="-9" baseline="-20833" dirty="0">
                <a:cs typeface="Arial Narrow"/>
              </a:rPr>
              <a:t>2</a:t>
            </a:r>
            <a:r>
              <a:rPr lang="en-IN" sz="2400" spc="-29" baseline="-20833" dirty="0">
                <a:cs typeface="Arial Narrow"/>
              </a:rPr>
              <a:t> </a:t>
            </a:r>
            <a:r>
              <a:rPr lang="en-IN" sz="2400" b="1" spc="-7" dirty="0">
                <a:cs typeface="Arial Narrow"/>
              </a:rPr>
              <a:t>incorrectly</a:t>
            </a:r>
            <a:endParaRPr lang="en-IN" sz="2400" dirty="0">
              <a:cs typeface="Arial Narrow"/>
            </a:endParaRPr>
          </a:p>
          <a:p>
            <a:pPr marL="1151438"/>
            <a:r>
              <a:rPr lang="en-IN" sz="2400" spc="-7" dirty="0">
                <a:cs typeface="Arial Narrow"/>
              </a:rPr>
              <a:t>echoes to</a:t>
            </a:r>
            <a:r>
              <a:rPr lang="en-IN" sz="2400" spc="27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Lieutenant</a:t>
            </a:r>
            <a:r>
              <a:rPr lang="en-IN" sz="2400" spc="-9" baseline="-20833" dirty="0">
                <a:cs typeface="Arial Narrow"/>
              </a:rPr>
              <a:t>1</a:t>
            </a:r>
            <a:endParaRPr lang="en-IN" sz="2400" baseline="-20833" dirty="0"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55111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86877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Three Byzantine Generals Problem: Lieutenant Faulty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317608" y="1363622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BDCF6067-8438-4A5C-B9F5-73D94356E987}"/>
              </a:ext>
            </a:extLst>
          </p:cNvPr>
          <p:cNvSpPr/>
          <p:nvPr/>
        </p:nvSpPr>
        <p:spPr>
          <a:xfrm>
            <a:off x="416528" y="2239790"/>
            <a:ext cx="5957768" cy="3447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D9E65-6B71-4907-8E62-822B4A926D6F}"/>
              </a:ext>
            </a:extLst>
          </p:cNvPr>
          <p:cNvSpPr/>
          <p:nvPr/>
        </p:nvSpPr>
        <p:spPr>
          <a:xfrm>
            <a:off x="5325643" y="186885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592652" indent="-507987">
              <a:spcBef>
                <a:spcPts val="133"/>
              </a:spcBef>
              <a:buFont typeface="Arial"/>
              <a:buChar char="•"/>
              <a:tabLst>
                <a:tab pos="591805" algn="l"/>
                <a:tab pos="592652" algn="l"/>
              </a:tabLst>
            </a:pPr>
            <a:r>
              <a:rPr lang="en-IN" sz="2400" spc="-7" dirty="0">
                <a:cs typeface="Arial Narrow"/>
              </a:rPr>
              <a:t>Lieutenant</a:t>
            </a:r>
            <a:r>
              <a:rPr lang="en-IN" sz="2400" spc="-9" baseline="-20833" dirty="0">
                <a:cs typeface="Arial Narrow"/>
              </a:rPr>
              <a:t>1</a:t>
            </a:r>
            <a:r>
              <a:rPr lang="en-IN" sz="2400" spc="440" baseline="-20833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received</a:t>
            </a:r>
            <a:endParaRPr lang="en-IN" sz="2400" dirty="0">
              <a:cs typeface="Arial Narrow"/>
            </a:endParaRPr>
          </a:p>
          <a:p>
            <a:pPr marL="592652"/>
            <a:r>
              <a:rPr lang="en-IN" sz="2400" b="1" spc="-7" dirty="0">
                <a:cs typeface="Arial Narrow"/>
              </a:rPr>
              <a:t>differing</a:t>
            </a:r>
            <a:r>
              <a:rPr lang="en-IN" sz="2400" b="1" spc="-47" dirty="0">
                <a:cs typeface="Arial Narrow"/>
              </a:rPr>
              <a:t> </a:t>
            </a:r>
            <a:r>
              <a:rPr lang="en-IN" sz="2400" b="1" spc="-7" dirty="0">
                <a:cs typeface="Arial Narrow"/>
              </a:rPr>
              <a:t>message</a:t>
            </a:r>
            <a:endParaRPr lang="en-IN" sz="2400" dirty="0">
              <a:cs typeface="Arial Narrow"/>
            </a:endParaRPr>
          </a:p>
          <a:p>
            <a:pPr marL="592652" marR="237061" indent="-507987">
              <a:buFont typeface="Arial"/>
              <a:buChar char="•"/>
              <a:tabLst>
                <a:tab pos="591805" algn="l"/>
                <a:tab pos="592652" algn="l"/>
              </a:tabLst>
            </a:pPr>
            <a:r>
              <a:rPr lang="en-IN" sz="2400" spc="-7" dirty="0">
                <a:cs typeface="Arial Narrow"/>
              </a:rPr>
              <a:t>By integrity condition,  Lieutenant</a:t>
            </a:r>
            <a:r>
              <a:rPr lang="en-IN" sz="2400" spc="-9" baseline="-20833" dirty="0">
                <a:cs typeface="Arial Narrow"/>
              </a:rPr>
              <a:t>1 </a:t>
            </a:r>
            <a:r>
              <a:rPr lang="en-IN" sz="2400" spc="-7" dirty="0">
                <a:cs typeface="Arial Narrow"/>
              </a:rPr>
              <a:t>bound to  decide on Commander  message</a:t>
            </a:r>
            <a:endParaRPr lang="en-IN" sz="2400" dirty="0">
              <a:cs typeface="Arial Narrow"/>
            </a:endParaRPr>
          </a:p>
          <a:p>
            <a:pPr marL="592652" marR="91438" indent="-507987">
              <a:spcBef>
                <a:spcPts val="13"/>
              </a:spcBef>
              <a:buFont typeface="Arial"/>
              <a:buChar char="•"/>
              <a:tabLst>
                <a:tab pos="591805" algn="l"/>
                <a:tab pos="592652" algn="l"/>
              </a:tabLst>
            </a:pPr>
            <a:r>
              <a:rPr lang="en-IN" sz="2400" b="1" spc="-7" dirty="0">
                <a:cs typeface="Arial Narrow"/>
              </a:rPr>
              <a:t>What </a:t>
            </a:r>
            <a:r>
              <a:rPr lang="en-IN" sz="2400" b="1" dirty="0">
                <a:cs typeface="Arial Narrow"/>
              </a:rPr>
              <a:t>if </a:t>
            </a:r>
            <a:r>
              <a:rPr lang="en-IN" sz="2400" b="1" spc="-7" dirty="0">
                <a:cs typeface="Arial Narrow"/>
              </a:rPr>
              <a:t>Commander is  faulty?</a:t>
            </a:r>
            <a:endParaRPr lang="en-IN" sz="2400" dirty="0"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4851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8842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Three Byzantine Generals Problem: Commander Faulty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317608" y="1363622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1956A7-0A40-4005-A63E-51B230F5489B}"/>
              </a:ext>
            </a:extLst>
          </p:cNvPr>
          <p:cNvSpPr/>
          <p:nvPr/>
        </p:nvSpPr>
        <p:spPr>
          <a:xfrm>
            <a:off x="598883" y="14549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D9E65-6B71-4907-8E62-822B4A926D6F}"/>
              </a:ext>
            </a:extLst>
          </p:cNvPr>
          <p:cNvSpPr/>
          <p:nvPr/>
        </p:nvSpPr>
        <p:spPr>
          <a:xfrm>
            <a:off x="5044368" y="182528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1853" indent="-507987">
              <a:spcBef>
                <a:spcPts val="133"/>
              </a:spcBef>
              <a:buFont typeface="Arial"/>
              <a:buChar char="•"/>
              <a:tabLst>
                <a:tab pos="541006" algn="l"/>
                <a:tab pos="541853" algn="l"/>
              </a:tabLst>
            </a:pPr>
            <a:r>
              <a:rPr lang="en-IN" sz="2400" spc="-7" dirty="0">
                <a:cs typeface="Arial Narrow"/>
              </a:rPr>
              <a:t>Round</a:t>
            </a:r>
            <a:r>
              <a:rPr lang="en-IN" sz="2400" spc="40" dirty="0">
                <a:cs typeface="Arial Narrow"/>
              </a:rPr>
              <a:t> </a:t>
            </a:r>
            <a:r>
              <a:rPr lang="en-IN" sz="2400" spc="-13" dirty="0">
                <a:cs typeface="Arial Narrow"/>
              </a:rPr>
              <a:t>1:</a:t>
            </a:r>
            <a:endParaRPr lang="en-IN" sz="2400" dirty="0">
              <a:cs typeface="Arial Narrow"/>
            </a:endParaRPr>
          </a:p>
          <a:p>
            <a:pPr marL="1151438" marR="301406" lvl="1" indent="-507987">
              <a:buFont typeface="Arial"/>
              <a:buChar char="–"/>
              <a:tabLst>
                <a:tab pos="1150591" algn="l"/>
                <a:tab pos="1151438" algn="l"/>
              </a:tabLst>
            </a:pPr>
            <a:r>
              <a:rPr lang="en-IN" sz="2400" spc="-7" dirty="0">
                <a:cs typeface="Arial Narrow"/>
              </a:rPr>
              <a:t>Commander sends  differing message to  Lieutenants</a:t>
            </a:r>
            <a:endParaRPr lang="en-IN" sz="2400" dirty="0">
              <a:cs typeface="Arial Narrow"/>
            </a:endParaRPr>
          </a:p>
          <a:p>
            <a:pPr marL="541853" indent="-507987">
              <a:buFont typeface="Arial"/>
              <a:buChar char="•"/>
              <a:tabLst>
                <a:tab pos="541006" algn="l"/>
                <a:tab pos="541853" algn="l"/>
              </a:tabLst>
            </a:pPr>
            <a:r>
              <a:rPr lang="en-IN" sz="2400" spc="-7" dirty="0">
                <a:cs typeface="Arial Narrow"/>
              </a:rPr>
              <a:t>Round</a:t>
            </a:r>
            <a:r>
              <a:rPr lang="en-IN" sz="2400" spc="40" dirty="0">
                <a:cs typeface="Arial Narrow"/>
              </a:rPr>
              <a:t> </a:t>
            </a:r>
            <a:r>
              <a:rPr lang="en-IN" sz="2400" spc="-13" dirty="0">
                <a:cs typeface="Arial Narrow"/>
              </a:rPr>
              <a:t>2:</a:t>
            </a:r>
            <a:endParaRPr lang="en-IN" sz="2400" dirty="0">
              <a:cs typeface="Arial Narrow"/>
            </a:endParaRPr>
          </a:p>
          <a:p>
            <a:pPr marL="1151438" marR="91438" lvl="1" indent="-507987">
              <a:buFont typeface="Arial"/>
              <a:buChar char="–"/>
              <a:tabLst>
                <a:tab pos="1150591" algn="l"/>
                <a:tab pos="1151438" algn="l"/>
              </a:tabLst>
            </a:pPr>
            <a:r>
              <a:rPr lang="en-IN" sz="2400" spc="-7" dirty="0">
                <a:cs typeface="Arial Narrow"/>
              </a:rPr>
              <a:t>Lieutenant</a:t>
            </a:r>
            <a:r>
              <a:rPr lang="en-IN" sz="2400" spc="-9" baseline="-20833" dirty="0">
                <a:cs typeface="Arial Narrow"/>
              </a:rPr>
              <a:t>1 </a:t>
            </a:r>
            <a:r>
              <a:rPr lang="en-IN" sz="2400" spc="-7" dirty="0">
                <a:cs typeface="Arial Narrow"/>
              </a:rPr>
              <a:t>correctly  echoes to</a:t>
            </a:r>
            <a:r>
              <a:rPr lang="en-IN" sz="2400" spc="-33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Lieutenant</a:t>
            </a:r>
            <a:r>
              <a:rPr lang="en-IN" sz="2400" spc="-9" baseline="-20833" dirty="0">
                <a:cs typeface="Arial Narrow"/>
              </a:rPr>
              <a:t>2</a:t>
            </a:r>
            <a:endParaRPr lang="en-IN" sz="2400" baseline="-20833" dirty="0">
              <a:cs typeface="Arial Narrow"/>
            </a:endParaRPr>
          </a:p>
          <a:p>
            <a:pPr marL="1151438" marR="91438" lvl="1" indent="-507987">
              <a:buFont typeface="Arial"/>
              <a:buChar char="–"/>
              <a:tabLst>
                <a:tab pos="1150591" algn="l"/>
                <a:tab pos="1151438" algn="l"/>
              </a:tabLst>
            </a:pPr>
            <a:r>
              <a:rPr lang="en-IN" sz="2400" spc="-7" dirty="0">
                <a:cs typeface="Arial Narrow"/>
              </a:rPr>
              <a:t>Lieutenant</a:t>
            </a:r>
            <a:r>
              <a:rPr lang="en-IN" sz="2400" spc="-9" baseline="-20833" dirty="0">
                <a:cs typeface="Arial Narrow"/>
              </a:rPr>
              <a:t>2 </a:t>
            </a:r>
            <a:r>
              <a:rPr lang="en-IN" sz="2400" spc="-7" dirty="0">
                <a:cs typeface="Arial Narrow"/>
              </a:rPr>
              <a:t>correctly  echoes to</a:t>
            </a:r>
            <a:r>
              <a:rPr lang="en-IN" sz="2400" spc="-33" dirty="0">
                <a:cs typeface="Arial Narrow"/>
              </a:rPr>
              <a:t> </a:t>
            </a:r>
            <a:r>
              <a:rPr lang="en-IN" sz="2400" spc="-7" dirty="0">
                <a:cs typeface="Arial Narrow"/>
              </a:rPr>
              <a:t>Lieutenant</a:t>
            </a:r>
            <a:r>
              <a:rPr lang="en-IN" sz="2400" spc="-9" baseline="-20833" dirty="0">
                <a:cs typeface="Arial Narrow"/>
              </a:rPr>
              <a:t>1</a:t>
            </a:r>
            <a:endParaRPr lang="en-IN" sz="2400" baseline="-20833" dirty="0">
              <a:cs typeface="Arial Narrow"/>
            </a:endParaRPr>
          </a:p>
          <a:p>
            <a:pPr marL="592652" marR="91438" indent="-507987">
              <a:spcBef>
                <a:spcPts val="13"/>
              </a:spcBef>
              <a:buFont typeface="Arial"/>
              <a:buChar char="•"/>
              <a:tabLst>
                <a:tab pos="591805" algn="l"/>
                <a:tab pos="592652" algn="l"/>
              </a:tabLst>
            </a:pPr>
            <a:endParaRPr lang="en-IN" sz="2400" dirty="0">
              <a:cs typeface="Arial Narrow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A32B7E33-2BBC-4D94-AA89-5164C3652191}"/>
              </a:ext>
            </a:extLst>
          </p:cNvPr>
          <p:cNvSpPr/>
          <p:nvPr/>
        </p:nvSpPr>
        <p:spPr>
          <a:xfrm>
            <a:off x="209009" y="2148453"/>
            <a:ext cx="5470464" cy="3712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3984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3081</TotalTime>
  <Words>607</Words>
  <Application>Microsoft Office PowerPoint</Application>
  <PresentationFormat>Widescreen</PresentationFormat>
  <Paragraphs>138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Sunitha R</cp:lastModifiedBy>
  <cp:revision>276</cp:revision>
  <dcterms:created xsi:type="dcterms:W3CDTF">2020-06-03T14:19:11Z</dcterms:created>
  <dcterms:modified xsi:type="dcterms:W3CDTF">2020-09-22T06:51:18Z</dcterms:modified>
</cp:coreProperties>
</file>