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75" r:id="rId5"/>
    <p:sldId id="326" r:id="rId6"/>
    <p:sldId id="390" r:id="rId7"/>
    <p:sldId id="387" r:id="rId8"/>
    <p:sldId id="377" r:id="rId9"/>
    <p:sldId id="378" r:id="rId10"/>
    <p:sldId id="388" r:id="rId11"/>
    <p:sldId id="380" r:id="rId12"/>
    <p:sldId id="381" r:id="rId13"/>
    <p:sldId id="382" r:id="rId14"/>
    <p:sldId id="389" r:id="rId15"/>
    <p:sldId id="384" r:id="rId16"/>
    <p:sldId id="385" r:id="rId17"/>
    <p:sldId id="386" r:id="rId18"/>
    <p:sldId id="391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0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Hidden Frames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A Four Step Pattern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944" y="1745673"/>
            <a:ext cx="828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66800" y="1438275"/>
            <a:ext cx="3609975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33575" y="2276475"/>
            <a:ext cx="2009775" cy="32670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12" idx="1"/>
            <a:endCxn id="12" idx="3"/>
          </p:cNvCxnSpPr>
          <p:nvPr/>
        </p:nvCxnSpPr>
        <p:spPr>
          <a:xfrm rot="10800000" flipH="1">
            <a:off x="1933574" y="3910013"/>
            <a:ext cx="2009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2733675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Visible Frame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00275" y="4486275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Hidden Frame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3825" y="26098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1.Javascript Call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5734050" y="3638550"/>
            <a:ext cx="1543050" cy="2695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8201025" y="3867151"/>
            <a:ext cx="1276350" cy="24860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24550" y="4210050"/>
            <a:ext cx="124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49" y="47625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81475" y="41433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2.Request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353299" y="410527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49" y="528637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9100" y="53244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3.Web Page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24325" y="23622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JavaScript Call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19225" y="17049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BROWSER</a:t>
            </a:r>
            <a:endParaRPr lang="en-US" sz="2400" b="1" dirty="0"/>
          </a:p>
        </p:txBody>
      </p:sp>
      <p:sp>
        <p:nvSpPr>
          <p:cNvPr id="60" name="Curved Right Arrow 59"/>
          <p:cNvSpPr/>
          <p:nvPr/>
        </p:nvSpPr>
        <p:spPr>
          <a:xfrm>
            <a:off x="752475" y="2924175"/>
            <a:ext cx="1181100" cy="21050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943350" y="4457700"/>
            <a:ext cx="1809750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286625" y="4457700"/>
            <a:ext cx="9048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7286625" y="5172075"/>
            <a:ext cx="9144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>
            <a:off x="3933825" y="5143500"/>
            <a:ext cx="1790700" cy="190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rved Up Arrow 67"/>
          <p:cNvSpPr/>
          <p:nvPr/>
        </p:nvSpPr>
        <p:spPr>
          <a:xfrm rot="-5460000">
            <a:off x="3802848" y="2756604"/>
            <a:ext cx="1572882" cy="12763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54" grpId="0" build="p"/>
      <p:bldP spid="55" grpId="0" build="p"/>
      <p:bldP spid="56" grpId="0" build="p"/>
      <p:bldP spid="57" grpId="0" build="p"/>
      <p:bldP spid="58" grpId="0" build="p"/>
      <p:bldP spid="60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Process (Step 1)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692" y="1652399"/>
            <a:ext cx="7481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There is a visible frame and a hidden frame.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User interacts with the visible frame.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When user performs some action on the visible frame requesting data from the server, a JavaScript function is called from the hidden frame.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Process (Step 2&amp;3)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692" y="1480949"/>
            <a:ext cx="74814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Inside the JavaScript function in the hidden frame we make a request to the server.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Server processes the request from the hidden frame.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response is sent from the server to the hidden frame.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This response is another web page.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returned web page contains - data requested - and JavaScript </a:t>
            </a:r>
            <a:r>
              <a:rPr lang="en-US" sz="2400" dirty="0" err="1" smtClean="0"/>
              <a:t>onload</a:t>
            </a:r>
            <a:r>
              <a:rPr lang="en-US" sz="2400" dirty="0" smtClean="0"/>
              <a:t> event handler to transfer data to the visible frame. 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Process (Step 4)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067" y="1538099"/>
            <a:ext cx="7481455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</a:t>
            </a:r>
            <a:r>
              <a:rPr lang="en-US" sz="2400" dirty="0" err="1" smtClean="0"/>
              <a:t>onload</a:t>
            </a:r>
            <a:r>
              <a:rPr lang="en-US" sz="2400" dirty="0" smtClean="0"/>
              <a:t> event handler in the returned web page calls a function in the visible frame and gives the data to the function.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function in the visible frame can do whatever with the data or display the data.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GET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944" y="1745673"/>
            <a:ext cx="828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66800" y="1438275"/>
            <a:ext cx="3609975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5950" y="2286000"/>
            <a:ext cx="2009775" cy="32670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0800000" flipH="1">
            <a:off x="1933574" y="4024313"/>
            <a:ext cx="2009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4075" y="2419352"/>
            <a:ext cx="172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Visible Frame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38349" y="4143375"/>
            <a:ext cx="172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Hidden Frame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23825" y="260985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1.Javascript Call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5734050" y="3638550"/>
            <a:ext cx="1543050" cy="2695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8201025" y="3867150"/>
            <a:ext cx="1276350" cy="2419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24550" y="4210050"/>
            <a:ext cx="124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SERVER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49" y="476250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181475" y="41433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2.Request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353299" y="410527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372349" y="528637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29100" y="53244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3.Web Page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24325" y="23622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JavaScript Call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19225" y="17049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WEB BROWSER</a:t>
            </a:r>
            <a:endParaRPr lang="en-US" sz="2400" b="1" dirty="0"/>
          </a:p>
        </p:txBody>
      </p:sp>
      <p:sp>
        <p:nvSpPr>
          <p:cNvPr id="60" name="Curved Right Arrow 59"/>
          <p:cNvSpPr/>
          <p:nvPr/>
        </p:nvSpPr>
        <p:spPr>
          <a:xfrm>
            <a:off x="752475" y="2924175"/>
            <a:ext cx="1152525" cy="21145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905250" y="4457700"/>
            <a:ext cx="18478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286625" y="4457700"/>
            <a:ext cx="9048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7286624" y="5172075"/>
            <a:ext cx="923925" cy="161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>
            <a:off x="3886200" y="5143500"/>
            <a:ext cx="1838325" cy="161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rved Up Arrow 67"/>
          <p:cNvSpPr/>
          <p:nvPr/>
        </p:nvSpPr>
        <p:spPr>
          <a:xfrm rot="-5460000">
            <a:off x="3781409" y="2735536"/>
            <a:ext cx="1564474" cy="1327790"/>
          </a:xfrm>
          <a:prstGeom prst="curvedUpArrow">
            <a:avLst>
              <a:gd name="adj1" fmla="val 25000"/>
              <a:gd name="adj2" fmla="val 4988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0250" y="2838452"/>
            <a:ext cx="1895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Request Customer Info()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85975" y="3486150"/>
            <a:ext cx="189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Display Info()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57376" y="4657725"/>
            <a:ext cx="221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Window. </a:t>
            </a:r>
            <a:r>
              <a:rPr lang="en-US" sz="2000" b="1" dirty="0" err="1" smtClean="0"/>
              <a:t>onload</a:t>
            </a:r>
            <a:r>
              <a:rPr lang="en-US" sz="2000" b="1" dirty="0" smtClean="0"/>
              <a:t>()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8" grpId="0" animBg="1"/>
      <p:bldP spid="34" grpId="0" build="p"/>
      <p:bldP spid="35" grpId="0" build="p"/>
      <p:bldP spid="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POST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1595022"/>
            <a:ext cx="8435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POST request is sent when data needs to be sent to the server.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Some browsers can handle only 512 KB of query string information through GET request. GET can send more if browser supports.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</a:t>
            </a:r>
            <a:r>
              <a:rPr lang="en-US" sz="2400" dirty="0" smtClean="0"/>
              <a:t>POST can send up to 2 GB of information.</a:t>
            </a:r>
            <a:br>
              <a:rPr lang="en-US" sz="2400" dirty="0" smtClean="0"/>
            </a:br>
            <a:r>
              <a:rPr lang="en-US" sz="2400" dirty="0" smtClean="0"/>
              <a:t>Usually we send POST request using a Form with action attribute.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 form submission’s output usually will be a new URL /page which is not desired.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output of the form submission should be the hidden frame. This is done using the target attribute of the form.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IFRAME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1595022"/>
            <a:ext cx="8026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Iframes</a:t>
            </a:r>
            <a:r>
              <a:rPr lang="en-US" sz="2400" dirty="0" smtClean="0"/>
              <a:t> can be used as hidden frames and used to send requests to the server.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is the same as frame. But it can be placed in a non-frameset HTML page.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 So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can be placed in any part of the HTML page.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Any number of </a:t>
            </a:r>
            <a:r>
              <a:rPr lang="en-US" sz="2400" dirty="0" err="1" smtClean="0"/>
              <a:t>Iframes</a:t>
            </a:r>
            <a:r>
              <a:rPr lang="en-US" sz="2400" dirty="0" smtClean="0"/>
              <a:t> can be created in an HTML page.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An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can also be created dynamically using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Two ways of creating </a:t>
            </a:r>
            <a:r>
              <a:rPr lang="en-US" sz="2400" dirty="0" err="1" smtClean="0"/>
              <a:t>Iframe</a:t>
            </a:r>
            <a:r>
              <a:rPr lang="en-US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b="1" dirty="0" smtClean="0"/>
              <a:t>I Method : Embedding </a:t>
            </a:r>
            <a:r>
              <a:rPr lang="en-US" sz="2400" b="1" dirty="0" err="1" smtClean="0"/>
              <a:t>Iframe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b="1" dirty="0" smtClean="0"/>
              <a:t>II Method : Dynamic </a:t>
            </a:r>
            <a:r>
              <a:rPr lang="en-US" sz="2400" b="1" dirty="0" err="1" smtClean="0"/>
              <a:t>Iframe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 – Advantages &amp; Disadvantages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73" y="1410295"/>
            <a:ext cx="91532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technique has been in use for many years. It is still used in many Ajax applications.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u="sng" dirty="0" smtClean="0"/>
              <a:t>Advantages: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Maintains browser history. So users can still use the back and forward buttons of the browser.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Easier to code.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Can use both GET and POST request</a:t>
            </a:r>
          </a:p>
          <a:p>
            <a:r>
              <a:rPr lang="en-US" sz="2400" b="1" u="sng" dirty="0" smtClean="0"/>
              <a:t>Disadvantages: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 Domain restrictions. (Even sub-domains create problems)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  Poor error handling. If there are errors to request to server, parent cannot figure it out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No control over operation. If the </a:t>
            </a:r>
            <a:r>
              <a:rPr lang="en-US" sz="2400" dirty="0" err="1" smtClean="0"/>
              <a:t>iframe</a:t>
            </a:r>
            <a:r>
              <a:rPr lang="en-US" sz="2400" dirty="0" smtClean="0"/>
              <a:t> fails to load, then there will be no updates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smtClean="0">
                <a:solidFill>
                  <a:schemeClr val="accent2">
                    <a:lumMod val="75000"/>
                  </a:schemeClr>
                </a:solidFill>
              </a:rPr>
              <a:t>Practice Problems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73" y="1410295"/>
            <a:ext cx="9153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				EXERCISES</a:t>
            </a:r>
          </a:p>
          <a:p>
            <a:endParaRPr lang="en-US" sz="40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48909" y="4095606"/>
          <a:ext cx="914400" cy="806450"/>
        </p:xfrm>
        <a:graphic>
          <a:graphicData uri="http://schemas.openxmlformats.org/presentationml/2006/ole">
            <p:oleObj spid="_x0000_s1029" name="Packager Shell Object" showAsIcon="1" r:id="rId4" imgW="914400" imgH="8064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Hidden Frames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AJAX – History and Evolution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855" y="1582064"/>
            <a:ext cx="8756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AJAX stands for </a:t>
            </a:r>
            <a:r>
              <a:rPr lang="en-US" sz="2400" dirty="0" smtClean="0"/>
              <a:t>Asynchronous JavaScript </a:t>
            </a:r>
            <a:r>
              <a:rPr lang="en-US" sz="2400" dirty="0" smtClean="0"/>
              <a:t>and XML 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Full page load </a:t>
            </a:r>
            <a:r>
              <a:rPr lang="en-US" sz="2400" dirty="0" err="1" smtClean="0"/>
              <a:t>vs</a:t>
            </a:r>
            <a:r>
              <a:rPr lang="en-US" sz="2400" dirty="0" smtClean="0"/>
              <a:t> dynamic reloading of portions of web pages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Refresh page content periodically without having to re-render the page.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Google Maps and Google Suggest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Make asynchronous calls to the server, without making the user wait for a response.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Download contents of a page in stages.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AJAX –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418" y="1896101"/>
            <a:ext cx="71581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Major applications are: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Login forms (no need to navigate to a specific login page before returning to where we want to be)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Auto-complete enabled apps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Voting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Chat rooms and instant messaging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Alternative to </a:t>
            </a:r>
            <a:r>
              <a:rPr lang="en-US" sz="2400" dirty="0" err="1" smtClean="0"/>
              <a:t>popups</a:t>
            </a:r>
            <a:r>
              <a:rPr lang="en-US" sz="2400" dirty="0" smtClean="0"/>
              <a:t> (which are usually blocked)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Gmail, FB, twitter, 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, etc,…. uses </a:t>
            </a:r>
            <a:r>
              <a:rPr lang="en-US" sz="2400" dirty="0" err="1" smtClean="0"/>
              <a:t>ajax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Classical Web application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09775"/>
            <a:ext cx="8343900" cy="464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975" y="2952750"/>
            <a:ext cx="2809875" cy="3333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7250" y="2914650"/>
            <a:ext cx="3895725" cy="3333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5325" y="4810125"/>
            <a:ext cx="2486025" cy="723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550" y="3829049"/>
            <a:ext cx="1609725" cy="183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0375" y="3829049"/>
            <a:ext cx="1609725" cy="183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DataStores</a:t>
            </a:r>
            <a:r>
              <a:rPr lang="en-US" b="1" dirty="0" smtClean="0">
                <a:solidFill>
                  <a:schemeClr val="tx1"/>
                </a:solidFill>
              </a:rPr>
              <a:t>, Backend, Processing, Legacy Systems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575" y="3457575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BROWSER CLIENT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48199" y="3343275"/>
            <a:ext cx="372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SERVER-SIDE SYSTEMS</a:t>
            </a:r>
            <a:endParaRPr lang="en-US" sz="2400" b="1" dirty="0"/>
          </a:p>
        </p:txBody>
      </p:sp>
      <p:sp>
        <p:nvSpPr>
          <p:cNvPr id="17" name="Right Arrow 16"/>
          <p:cNvSpPr/>
          <p:nvPr/>
        </p:nvSpPr>
        <p:spPr>
          <a:xfrm>
            <a:off x="3390900" y="3981450"/>
            <a:ext cx="12573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371850" y="5200649"/>
            <a:ext cx="131445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19475" y="451485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Http(S) Transport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29000" y="325755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Request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67100" y="561975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+ CSS Data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81151" y="2162175"/>
            <a:ext cx="569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TRADITIONAL WEB APPLICATION MODEL</a:t>
            </a:r>
            <a:endParaRPr lang="en-US" sz="2400" b="1" dirty="0"/>
          </a:p>
        </p:txBody>
      </p:sp>
      <p:sp>
        <p:nvSpPr>
          <p:cNvPr id="24" name="Right Arrow 23"/>
          <p:cNvSpPr/>
          <p:nvPr/>
        </p:nvSpPr>
        <p:spPr>
          <a:xfrm>
            <a:off x="6400800" y="4181475"/>
            <a:ext cx="43815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6381750" y="5229225"/>
            <a:ext cx="438150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1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AJAX Web application Model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09775"/>
            <a:ext cx="8343900" cy="464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1000" y="2009775"/>
            <a:ext cx="8343900" cy="464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" y="2962275"/>
            <a:ext cx="2809875" cy="3333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7250" y="2914650"/>
            <a:ext cx="3895725" cy="3333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175" y="4257675"/>
            <a:ext cx="1038225" cy="1276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1550" y="3829049"/>
            <a:ext cx="1609725" cy="183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  and /or XML Server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0375" y="3829049"/>
            <a:ext cx="1609725" cy="183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DataStores</a:t>
            </a:r>
            <a:r>
              <a:rPr lang="en-US" b="1" dirty="0" smtClean="0">
                <a:solidFill>
                  <a:schemeClr val="tx1"/>
                </a:solidFill>
              </a:rPr>
              <a:t>, Backend, Processing, Legacy Systems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275" y="3086100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BROWSER CLIENT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48199" y="3343275"/>
            <a:ext cx="372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SERVER-SIDE SYSTEMS</a:t>
            </a:r>
            <a:endParaRPr lang="en-US" sz="2400" b="1" dirty="0"/>
          </a:p>
        </p:txBody>
      </p:sp>
      <p:sp>
        <p:nvSpPr>
          <p:cNvPr id="23" name="Right Arrow 22"/>
          <p:cNvSpPr/>
          <p:nvPr/>
        </p:nvSpPr>
        <p:spPr>
          <a:xfrm>
            <a:off x="3390900" y="3981450"/>
            <a:ext cx="12573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3371850" y="5200649"/>
            <a:ext cx="1314450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19475" y="451485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Http(S) Transport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3257550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HTTP Request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67100" y="561975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XML Data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81151" y="2162175"/>
            <a:ext cx="569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AJAX WEB APPLICATION MODEL</a:t>
            </a:r>
            <a:endParaRPr lang="en-US" sz="2400" b="1" dirty="0"/>
          </a:p>
        </p:txBody>
      </p:sp>
      <p:sp>
        <p:nvSpPr>
          <p:cNvPr id="29" name="Right Arrow 28"/>
          <p:cNvSpPr/>
          <p:nvPr/>
        </p:nvSpPr>
        <p:spPr>
          <a:xfrm>
            <a:off x="6400800" y="4181475"/>
            <a:ext cx="43815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/>
          <p:cNvSpPr/>
          <p:nvPr/>
        </p:nvSpPr>
        <p:spPr>
          <a:xfrm>
            <a:off x="6381750" y="5229225"/>
            <a:ext cx="438150" cy="18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85975" y="4257675"/>
            <a:ext cx="1038225" cy="1276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AJAX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7325" y="5591175"/>
            <a:ext cx="11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+ CSS Data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409700" y="369570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 Call</a:t>
            </a:r>
            <a:endParaRPr lang="en-US" b="1" dirty="0"/>
          </a:p>
        </p:txBody>
      </p:sp>
      <p:sp>
        <p:nvSpPr>
          <p:cNvPr id="34" name="Right Arrow 33"/>
          <p:cNvSpPr/>
          <p:nvPr/>
        </p:nvSpPr>
        <p:spPr>
          <a:xfrm>
            <a:off x="1685925" y="4514850"/>
            <a:ext cx="40957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1676400" y="5010150"/>
            <a:ext cx="390525" cy="2000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 animBg="1"/>
      <p:bldP spid="24" grpId="0" animBg="1"/>
      <p:bldP spid="25" grpId="0"/>
      <p:bldP spid="26" grpId="0"/>
      <p:bldP spid="27" grpId="0"/>
      <p:bldP spid="29" grpId="0" animBg="1"/>
      <p:bldP spid="30" grpId="0" animBg="1"/>
      <p:bldP spid="31" grpId="0" animBg="1"/>
      <p:bldP spid="32" grpId="0"/>
      <p:bldP spid="33" grpId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AJAX Web application Model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1485900"/>
            <a:ext cx="9793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Eliminates start and stop nature of  interaction by  introducing an intermediary called an AJAX Engine.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The browser loads an AJAX Engine at the start of the session instead of loading a web page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AJAX engine’s responsibility is to render the UI and interaction with the server.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User interaction with application happens asynchronously by the AJAX engine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Every user action that generates HTTP Request takes the form of a JavaScript call to the AJAX Engine instead.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If the engine needs something from the server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to respond to the browser, It makes asynchronous calls using JS’s XHR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AJAX – Mechanisms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193" y="1648451"/>
            <a:ext cx="8066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There are various ways that evolved in making an AJAX call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Hidden </a:t>
            </a:r>
            <a:r>
              <a:rPr lang="en-US" sz="2400" dirty="0" err="1" smtClean="0"/>
              <a:t>iframes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Dynamic Script Loading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Image based AJAX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Using </a:t>
            </a:r>
            <a:r>
              <a:rPr lang="en-US" sz="2400" dirty="0" err="1" smtClean="0"/>
              <a:t>Stylesheets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Hidden Frames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944" y="1745673"/>
            <a:ext cx="9365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hidden frame technique represented the first asynchronous request/response model for web applications.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Here we create a frameset that is used for client server communication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One frame in the frameset will be hidden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Hide a frame by setting its width or height to 0 pixels to remove it from display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845</Words>
  <Application>Microsoft Office PowerPoint</Application>
  <PresentationFormat>Custom</PresentationFormat>
  <Paragraphs>161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Packager Shell Object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128</cp:revision>
  <dcterms:created xsi:type="dcterms:W3CDTF">2020-06-03T14:19:11Z</dcterms:created>
  <dcterms:modified xsi:type="dcterms:W3CDTF">2020-06-30T09:26:07Z</dcterms:modified>
</cp:coreProperties>
</file>