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57" r:id="rId5"/>
    <p:sldId id="358" r:id="rId6"/>
    <p:sldId id="374" r:id="rId7"/>
    <p:sldId id="394" r:id="rId8"/>
    <p:sldId id="391" r:id="rId9"/>
    <p:sldId id="396" r:id="rId10"/>
    <p:sldId id="395" r:id="rId11"/>
    <p:sldId id="397" r:id="rId12"/>
    <p:sldId id="3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029455-AC60-4DCD-9967-E25E8D04C77C}" v="7" dt="2020-10-06T11:38:20.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60" y="-1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R CS 5J L.Vishruth" userId="S::pes1201800362cs@pesuonline.onmicrosoft.com::30521119-793f-4250-a688-e4cc3936b141" providerId="AD" clId="Web-{C9029455-AC60-4DCD-9967-E25E8D04C77C}"/>
    <pc:docChg chg="modSld">
      <pc:chgData name="RR CS 5J L.Vishruth" userId="S::pes1201800362cs@pesuonline.onmicrosoft.com::30521119-793f-4250-a688-e4cc3936b141" providerId="AD" clId="Web-{C9029455-AC60-4DCD-9967-E25E8D04C77C}" dt="2020-10-06T11:38:20.664" v="6"/>
      <pc:docMkLst>
        <pc:docMk/>
      </pc:docMkLst>
      <pc:sldChg chg="addSp delSp modSp">
        <pc:chgData name="RR CS 5J L.Vishruth" userId="S::pes1201800362cs@pesuonline.onmicrosoft.com::30521119-793f-4250-a688-e4cc3936b141" providerId="AD" clId="Web-{C9029455-AC60-4DCD-9967-E25E8D04C77C}" dt="2020-10-06T11:38:20.664" v="6"/>
        <pc:sldMkLst>
          <pc:docMk/>
          <pc:sldMk cId="665001063" sldId="397"/>
        </pc:sldMkLst>
        <pc:spChg chg="add del">
          <ac:chgData name="RR CS 5J L.Vishruth" userId="S::pes1201800362cs@pesuonline.onmicrosoft.com::30521119-793f-4250-a688-e4cc3936b141" providerId="AD" clId="Web-{C9029455-AC60-4DCD-9967-E25E8D04C77C}" dt="2020-10-06T11:38:20.664" v="6"/>
          <ac:spMkLst>
            <pc:docMk/>
            <pc:sldMk cId="665001063" sldId="397"/>
            <ac:spMk id="2" creationId="{1F309F06-15D3-45AB-9F52-B21C31525148}"/>
          </ac:spMkLst>
        </pc:spChg>
        <pc:spChg chg="add mod">
          <ac:chgData name="RR CS 5J L.Vishruth" userId="S::pes1201800362cs@pesuonline.onmicrosoft.com::30521119-793f-4250-a688-e4cc3936b141" providerId="AD" clId="Web-{C9029455-AC60-4DCD-9967-E25E8D04C77C}" dt="2020-10-06T11:38:05.101" v="4" actId="20577"/>
          <ac:spMkLst>
            <pc:docMk/>
            <pc:sldMk cId="665001063" sldId="397"/>
            <ac:spMk id="3" creationId="{F80E0E39-FC53-4DF0-85C2-957C9B378E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06-10-2020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06-10-2020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06-10-2020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06-10-2020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06-10-2020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06-10-2020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06-10-2020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06-10-2020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06-10-2020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06-10-2020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06-10-2020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06-10-2020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837334" y="3203030"/>
            <a:ext cx="4140411" cy="646331"/>
          </a:xfrm>
          <a:prstGeom prst="rect">
            <a:avLst/>
          </a:prstGeom>
        </p:spPr>
        <p:txBody>
          <a:bodyPr wrap="square">
            <a:spAutoFit/>
          </a:bodyPr>
          <a:lstStyle/>
          <a:p>
            <a:r>
              <a:rPr lang="en-US" sz="3600" b="1" dirty="0">
                <a:solidFill>
                  <a:schemeClr val="accent2">
                    <a:lumMod val="75000"/>
                  </a:schemeClr>
                </a:solidFill>
              </a:rPr>
              <a:t>COMET Techniques</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89647" y="1803590"/>
            <a:ext cx="7497214" cy="646331"/>
          </a:xfrm>
          <a:prstGeom prst="rect">
            <a:avLst/>
          </a:prstGeom>
        </p:spPr>
        <p:txBody>
          <a:bodyPr wrap="square">
            <a:spAutoFit/>
          </a:bodyPr>
          <a:lstStyle/>
          <a:p>
            <a:r>
              <a:rPr lang="en-US" sz="3600" b="1" cap="all" dirty="0"/>
              <a:t>COMET TECHNIQUES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LONG POLLING</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 </a:t>
            </a:r>
            <a:r>
              <a:rPr lang="en-US" sz="2400" b="1" dirty="0" err="1"/>
              <a:t>Aruna</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09983" y="658640"/>
            <a:ext cx="7497214" cy="461665"/>
          </a:xfrm>
          <a:prstGeom prst="rect">
            <a:avLst/>
          </a:prstGeom>
        </p:spPr>
        <p:txBody>
          <a:bodyPr wrap="square">
            <a:spAutoFit/>
          </a:bodyPr>
          <a:lstStyle/>
          <a:p>
            <a:r>
              <a:rPr lang="en-US" sz="2400" b="1" dirty="0">
                <a:solidFill>
                  <a:schemeClr val="accent1">
                    <a:lumMod val="75000"/>
                  </a:schemeClr>
                </a:solidFill>
              </a:rPr>
              <a:t>COMET TECHNIQUES</a:t>
            </a:r>
          </a:p>
        </p:txBody>
      </p:sp>
      <p:sp>
        <p:nvSpPr>
          <p:cNvPr id="7" name="Rectangle 6"/>
          <p:cNvSpPr/>
          <p:nvPr/>
        </p:nvSpPr>
        <p:spPr>
          <a:xfrm>
            <a:off x="277668" y="1496051"/>
            <a:ext cx="8875568" cy="5078313"/>
          </a:xfrm>
          <a:prstGeom prst="rect">
            <a:avLst/>
          </a:prstGeom>
        </p:spPr>
        <p:txBody>
          <a:bodyPr wrap="square">
            <a:spAutoFit/>
          </a:bodyPr>
          <a:lstStyle/>
          <a:p>
            <a:pPr>
              <a:lnSpc>
                <a:spcPct val="150000"/>
              </a:lnSpc>
              <a:buFont typeface="Wingdings" pitchFamily="2" charset="2"/>
              <a:buChar char="Ø"/>
            </a:pPr>
            <a:r>
              <a:rPr lang="en-US" sz="2400" dirty="0"/>
              <a:t>  Comet is a web application model in which a long-held HTTPS request allows a web server to push data to a browser</a:t>
            </a:r>
          </a:p>
          <a:p>
            <a:pPr>
              <a:lnSpc>
                <a:spcPct val="150000"/>
              </a:lnSpc>
              <a:buFont typeface="Wingdings" pitchFamily="2" charset="2"/>
              <a:buChar char="Ø"/>
            </a:pPr>
            <a:r>
              <a:rPr lang="en-US" sz="2400" dirty="0"/>
              <a:t> COMET makes a single and regular HTTPS request.</a:t>
            </a:r>
          </a:p>
          <a:p>
            <a:pPr>
              <a:lnSpc>
                <a:spcPct val="150000"/>
              </a:lnSpc>
              <a:buFont typeface="Wingdings" pitchFamily="2" charset="2"/>
              <a:buChar char="Ø"/>
            </a:pPr>
            <a:r>
              <a:rPr lang="en-US" sz="2400" dirty="0"/>
              <a:t> Never ending response from the server</a:t>
            </a:r>
          </a:p>
          <a:p>
            <a:pPr>
              <a:lnSpc>
                <a:spcPct val="150000"/>
              </a:lnSpc>
              <a:buFont typeface="Wingdings" pitchFamily="2" charset="2"/>
              <a:buChar char="Ø"/>
            </a:pPr>
            <a:r>
              <a:rPr lang="en-US" sz="2400" dirty="0"/>
              <a:t> Browser keeps the connection open and waits for new data. Whenever new data arrives the server will write that to the response stream.</a:t>
            </a:r>
          </a:p>
          <a:p>
            <a:pPr>
              <a:lnSpc>
                <a:spcPct val="150000"/>
              </a:lnSpc>
              <a:buFont typeface="Wingdings" pitchFamily="2" charset="2"/>
              <a:buChar char="Ø"/>
            </a:pPr>
            <a:r>
              <a:rPr lang="en-US" sz="2400" dirty="0"/>
              <a:t> Various names Ajax Push, Reverse </a:t>
            </a:r>
            <a:r>
              <a:rPr lang="en-US" sz="2400" dirty="0" err="1"/>
              <a:t>Ajax,Two</a:t>
            </a:r>
            <a:r>
              <a:rPr lang="en-US" sz="2400" dirty="0"/>
              <a:t>-way-web, HTTP Streaming and HTTP server push</a:t>
            </a: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189912" y="760240"/>
            <a:ext cx="7497214" cy="461665"/>
          </a:xfrm>
          <a:prstGeom prst="rect">
            <a:avLst/>
          </a:prstGeom>
        </p:spPr>
        <p:txBody>
          <a:bodyPr wrap="square">
            <a:spAutoFit/>
          </a:bodyPr>
          <a:lstStyle/>
          <a:p>
            <a:r>
              <a:rPr lang="en-US" sz="2400" b="1" dirty="0">
                <a:solidFill>
                  <a:schemeClr val="accent1">
                    <a:lumMod val="75000"/>
                  </a:schemeClr>
                </a:solidFill>
              </a:rPr>
              <a:t>COMET TECHNIQUES</a:t>
            </a:r>
          </a:p>
        </p:txBody>
      </p:sp>
      <p:sp>
        <p:nvSpPr>
          <p:cNvPr id="7" name="Rectangle 6"/>
          <p:cNvSpPr/>
          <p:nvPr/>
        </p:nvSpPr>
        <p:spPr>
          <a:xfrm>
            <a:off x="139122" y="1440633"/>
            <a:ext cx="9623714" cy="5078313"/>
          </a:xfrm>
          <a:prstGeom prst="rect">
            <a:avLst/>
          </a:prstGeom>
        </p:spPr>
        <p:txBody>
          <a:bodyPr wrap="square">
            <a:spAutoFit/>
          </a:bodyPr>
          <a:lstStyle/>
          <a:p>
            <a:pPr>
              <a:lnSpc>
                <a:spcPct val="150000"/>
              </a:lnSpc>
              <a:buFont typeface="Wingdings" pitchFamily="2" charset="2"/>
              <a:buChar char="Ø"/>
            </a:pPr>
            <a:r>
              <a:rPr lang="en-US" sz="2400" dirty="0"/>
              <a:t>  Specific methods of implementing Comet fall into two major categories: </a:t>
            </a:r>
          </a:p>
          <a:p>
            <a:pPr>
              <a:lnSpc>
                <a:spcPct val="150000"/>
              </a:lnSpc>
              <a:buFont typeface="Arial" pitchFamily="34" charset="0"/>
              <a:buChar char="•"/>
            </a:pPr>
            <a:r>
              <a:rPr lang="en-US" sz="2400" dirty="0"/>
              <a:t> Streaming </a:t>
            </a:r>
          </a:p>
          <a:p>
            <a:pPr>
              <a:lnSpc>
                <a:spcPct val="150000"/>
              </a:lnSpc>
              <a:buFont typeface="Arial" pitchFamily="34" charset="0"/>
              <a:buChar char="•"/>
            </a:pPr>
            <a:r>
              <a:rPr lang="en-US" sz="2400" dirty="0"/>
              <a:t> Long polling</a:t>
            </a:r>
          </a:p>
          <a:p>
            <a:pPr>
              <a:lnSpc>
                <a:spcPct val="150000"/>
              </a:lnSpc>
            </a:pPr>
            <a:r>
              <a:rPr lang="en-US" sz="2400" dirty="0"/>
              <a:t>Techniques for streaming Comet are-</a:t>
            </a:r>
          </a:p>
          <a:p>
            <a:pPr marL="457200" indent="-457200">
              <a:lnSpc>
                <a:spcPct val="150000"/>
              </a:lnSpc>
              <a:buAutoNum type="alphaLcParenBoth"/>
            </a:pPr>
            <a:r>
              <a:rPr lang="en-US" sz="2400" b="1" dirty="0"/>
              <a:t>Hidden </a:t>
            </a:r>
            <a:r>
              <a:rPr lang="en-US" sz="2400" b="1" dirty="0" err="1"/>
              <a:t>iframe</a:t>
            </a:r>
            <a:r>
              <a:rPr lang="en-US" sz="2400" b="1" dirty="0"/>
              <a:t> </a:t>
            </a:r>
          </a:p>
          <a:p>
            <a:pPr marL="457200" indent="-457200">
              <a:lnSpc>
                <a:spcPct val="150000"/>
              </a:lnSpc>
              <a:buAutoNum type="alphaLcParenBoth"/>
            </a:pPr>
            <a:r>
              <a:rPr lang="en-US" sz="2400" b="1" dirty="0" err="1"/>
              <a:t>XMLHttpRequest</a:t>
            </a:r>
            <a:r>
              <a:rPr lang="en-US" sz="2400" b="1" dirty="0"/>
              <a:t> </a:t>
            </a:r>
          </a:p>
          <a:p>
            <a:pPr marL="457200" indent="-457200">
              <a:lnSpc>
                <a:spcPct val="150000"/>
              </a:lnSpc>
            </a:pPr>
            <a:r>
              <a:rPr lang="en-US" sz="2400" dirty="0"/>
              <a:t>Techniques for Long Polling Comet are-</a:t>
            </a:r>
          </a:p>
          <a:p>
            <a:pPr marL="457200" indent="-457200">
              <a:lnSpc>
                <a:spcPct val="150000"/>
              </a:lnSpc>
              <a:buAutoNum type="alphaLcParenBoth"/>
            </a:pPr>
            <a:r>
              <a:rPr lang="en-US" sz="2400" b="1" dirty="0" err="1"/>
              <a:t>XMLHttpRequest</a:t>
            </a:r>
            <a:r>
              <a:rPr lang="en-US" sz="2400" b="1" dirty="0"/>
              <a:t> long polling </a:t>
            </a:r>
          </a:p>
          <a:p>
            <a:pPr marL="457200" indent="-457200">
              <a:lnSpc>
                <a:spcPct val="150000"/>
              </a:lnSpc>
              <a:buAutoNum type="alphaLcParenBoth"/>
            </a:pPr>
            <a:r>
              <a:rPr lang="en-US" sz="2400" b="1" dirty="0"/>
              <a:t>Script tag long polling </a:t>
            </a: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Long Polling</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COMET TECHNIQUES</a:t>
            </a:r>
          </a:p>
        </p:txBody>
      </p:sp>
      <p:sp>
        <p:nvSpPr>
          <p:cNvPr id="7" name="Rectangle 6"/>
          <p:cNvSpPr/>
          <p:nvPr/>
        </p:nvSpPr>
        <p:spPr>
          <a:xfrm>
            <a:off x="277668" y="1496051"/>
            <a:ext cx="9365096" cy="4893647"/>
          </a:xfrm>
          <a:prstGeom prst="rect">
            <a:avLst/>
          </a:prstGeom>
        </p:spPr>
        <p:txBody>
          <a:bodyPr wrap="square">
            <a:spAutoFit/>
          </a:bodyPr>
          <a:lstStyle/>
          <a:p>
            <a:pPr>
              <a:lnSpc>
                <a:spcPct val="150000"/>
              </a:lnSpc>
              <a:buFont typeface="Wingdings" pitchFamily="2" charset="2"/>
              <a:buChar char="Ø"/>
            </a:pPr>
            <a:r>
              <a:rPr lang="en-US" sz="2400" dirty="0"/>
              <a:t>   A more efficient form of the original polling technique.</a:t>
            </a:r>
          </a:p>
          <a:p>
            <a:pPr>
              <a:lnSpc>
                <a:spcPct val="150000"/>
              </a:lnSpc>
              <a:buFont typeface="Wingdings" pitchFamily="2" charset="2"/>
              <a:buChar char="Ø"/>
            </a:pPr>
            <a:r>
              <a:rPr lang="en-US" sz="2400" dirty="0"/>
              <a:t>   Repeated requests to a server wastes resources.</a:t>
            </a:r>
          </a:p>
          <a:p>
            <a:pPr>
              <a:lnSpc>
                <a:spcPct val="150000"/>
              </a:lnSpc>
              <a:buFont typeface="Wingdings" pitchFamily="2" charset="2"/>
              <a:buChar char="Ø"/>
            </a:pPr>
            <a:r>
              <a:rPr lang="en-US" sz="2400" dirty="0"/>
              <a:t>   Wait until new data for a given client becomes available</a:t>
            </a:r>
          </a:p>
          <a:p>
            <a:pPr>
              <a:lnSpc>
                <a:spcPct val="150000"/>
              </a:lnSpc>
              <a:buFont typeface="Wingdings" pitchFamily="2" charset="2"/>
              <a:buChar char="Ø"/>
            </a:pPr>
            <a:r>
              <a:rPr lang="en-US" sz="2400" dirty="0"/>
              <a:t>  The server elects to hold a client’s connection open for as long as possible, delivering a response only after data becomes available or a timeout threshold is reached.</a:t>
            </a:r>
          </a:p>
          <a:p>
            <a:pPr>
              <a:lnSpc>
                <a:spcPct val="150000"/>
              </a:lnSpc>
              <a:buFont typeface="Wingdings" pitchFamily="2" charset="2"/>
              <a:buChar char="Ø"/>
            </a:pPr>
            <a:r>
              <a:rPr lang="en-US" sz="2400" dirty="0"/>
              <a:t> The server allows approximately 6 parallel connections from the browser</a:t>
            </a:r>
          </a:p>
          <a:p>
            <a:pPr>
              <a:buFont typeface="Wingdings" pitchFamily="2" charset="2"/>
              <a:buChar char="Ø"/>
            </a:pPr>
            <a:endParaRPr lang="en-US" sz="2400" dirty="0"/>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Long Polling</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COMET TECHNIQUES</a:t>
            </a:r>
          </a:p>
        </p:txBody>
      </p:sp>
      <p:pic>
        <p:nvPicPr>
          <p:cNvPr id="1026" name="Picture 2"/>
          <p:cNvPicPr>
            <a:picLocks noChangeAspect="1" noChangeArrowheads="1"/>
          </p:cNvPicPr>
          <p:nvPr/>
        </p:nvPicPr>
        <p:blipFill>
          <a:blip r:embed="rId3"/>
          <a:srcRect/>
          <a:stretch>
            <a:fillRect/>
          </a:stretch>
        </p:blipFill>
        <p:spPr bwMode="auto">
          <a:xfrm>
            <a:off x="118340" y="1772227"/>
            <a:ext cx="8055842" cy="4388428"/>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Long Polling Considerations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COMET TECHNIQUES</a:t>
            </a:r>
          </a:p>
        </p:txBody>
      </p:sp>
      <p:sp>
        <p:nvSpPr>
          <p:cNvPr id="7" name="Rectangle 6"/>
          <p:cNvSpPr/>
          <p:nvPr/>
        </p:nvSpPr>
        <p:spPr>
          <a:xfrm>
            <a:off x="277668" y="1496051"/>
            <a:ext cx="9365096" cy="4893647"/>
          </a:xfrm>
          <a:prstGeom prst="rect">
            <a:avLst/>
          </a:prstGeom>
        </p:spPr>
        <p:txBody>
          <a:bodyPr wrap="square">
            <a:spAutoFit/>
          </a:bodyPr>
          <a:lstStyle/>
          <a:p>
            <a:pPr>
              <a:buFont typeface="Wingdings" pitchFamily="2" charset="2"/>
              <a:buChar char="Ø"/>
            </a:pPr>
            <a:r>
              <a:rPr lang="en-US" sz="2400" dirty="0"/>
              <a:t>   As usage grows, how will you orchestrate your </a:t>
            </a:r>
            <a:r>
              <a:rPr lang="en-US" sz="2400" dirty="0" err="1"/>
              <a:t>realtime</a:t>
            </a:r>
            <a:r>
              <a:rPr lang="en-US" sz="2400" dirty="0"/>
              <a:t> backend?</a:t>
            </a:r>
          </a:p>
          <a:p>
            <a:pPr>
              <a:buFont typeface="Wingdings" pitchFamily="2" charset="2"/>
              <a:buChar char="Ø"/>
            </a:pPr>
            <a:r>
              <a:rPr lang="en-US" sz="2400" dirty="0"/>
              <a:t>  When mobile devices rapidly switch between </a:t>
            </a:r>
            <a:r>
              <a:rPr lang="en-US" sz="2400" dirty="0" err="1"/>
              <a:t>WiFi</a:t>
            </a:r>
            <a:r>
              <a:rPr lang="en-US" sz="2400" dirty="0"/>
              <a:t> and cellular networks or lose connections, and the IP address changes, does long polling automatically re-establish connections?</a:t>
            </a:r>
          </a:p>
          <a:p>
            <a:pPr>
              <a:buFont typeface="Wingdings" pitchFamily="2" charset="2"/>
              <a:buChar char="Ø"/>
            </a:pPr>
            <a:r>
              <a:rPr lang="en-US" sz="2400" dirty="0"/>
              <a:t>  With long polling, can you manage the message queue and catch up missed messages?</a:t>
            </a:r>
          </a:p>
          <a:p>
            <a:pPr>
              <a:buFont typeface="Wingdings" pitchFamily="2" charset="2"/>
              <a:buChar char="Ø"/>
            </a:pPr>
            <a:r>
              <a:rPr lang="en-US" sz="2400" dirty="0"/>
              <a:t>  Does long polling provide load balancing or failover support across multiple servers?</a:t>
            </a:r>
          </a:p>
          <a:p>
            <a:pPr>
              <a:buFont typeface="Wingdings" pitchFamily="2" charset="2"/>
              <a:buChar char="Ø"/>
            </a:pPr>
            <a:r>
              <a:rPr lang="en-US" sz="2400" dirty="0"/>
              <a:t>  When building a </a:t>
            </a:r>
            <a:r>
              <a:rPr lang="en-US" sz="2400" dirty="0" err="1"/>
              <a:t>realtime</a:t>
            </a:r>
            <a:r>
              <a:rPr lang="en-US" sz="2400" dirty="0"/>
              <a:t> application with HTTP long polling for server push, you’ll have to develop your own communication management system. This means that you’ll be responsible for updating, maintaining, and scaling your backend infrastructure.</a:t>
            </a:r>
          </a:p>
          <a:p>
            <a:endParaRPr lang="en-US" sz="2400" dirty="0"/>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Long Polling Pros and Cons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COMET TECHNIQUES</a:t>
            </a:r>
          </a:p>
        </p:txBody>
      </p:sp>
      <p:sp>
        <p:nvSpPr>
          <p:cNvPr id="7" name="Rectangle 6"/>
          <p:cNvSpPr/>
          <p:nvPr/>
        </p:nvSpPr>
        <p:spPr>
          <a:xfrm>
            <a:off x="277668" y="1496051"/>
            <a:ext cx="9365096" cy="4893647"/>
          </a:xfrm>
          <a:prstGeom prst="rect">
            <a:avLst/>
          </a:prstGeom>
        </p:spPr>
        <p:txBody>
          <a:bodyPr wrap="square">
            <a:spAutoFit/>
          </a:bodyPr>
          <a:lstStyle/>
          <a:p>
            <a:r>
              <a:rPr lang="en-US" sz="2400" b="1" dirty="0"/>
              <a:t>PROS</a:t>
            </a:r>
            <a:r>
              <a:rPr lang="en-US" sz="2400" dirty="0"/>
              <a:t> </a:t>
            </a:r>
          </a:p>
          <a:p>
            <a:pPr>
              <a:buFont typeface="Wingdings" pitchFamily="2" charset="2"/>
              <a:buChar char="Ø"/>
            </a:pPr>
            <a:r>
              <a:rPr lang="en-US" sz="2400" dirty="0"/>
              <a:t>   Implemented on the back of </a:t>
            </a:r>
            <a:r>
              <a:rPr lang="en-US" sz="2400" dirty="0" err="1"/>
              <a:t>XMLHttpRequest</a:t>
            </a:r>
            <a:endParaRPr lang="en-US" sz="2400" dirty="0"/>
          </a:p>
          <a:p>
            <a:pPr>
              <a:buFont typeface="Wingdings" pitchFamily="2" charset="2"/>
              <a:buChar char="Ø"/>
            </a:pPr>
            <a:r>
              <a:rPr lang="en-US" sz="2400" dirty="0"/>
              <a:t>   A server can be queried for new data which does not support long polling   -   can be implemented using </a:t>
            </a:r>
            <a:r>
              <a:rPr lang="en-US" sz="2400" dirty="0" err="1"/>
              <a:t>XMLHttpRequest</a:t>
            </a:r>
            <a:r>
              <a:rPr lang="en-US" sz="2400" dirty="0"/>
              <a:t>, or via JSONP through simple HTML script tags.</a:t>
            </a:r>
          </a:p>
          <a:p>
            <a:pPr>
              <a:buFont typeface="Wingdings" pitchFamily="2" charset="2"/>
              <a:buChar char="Ø"/>
            </a:pPr>
            <a:endParaRPr lang="en-US" sz="2400" dirty="0"/>
          </a:p>
          <a:p>
            <a:r>
              <a:rPr lang="en-US" sz="2400" b="1" dirty="0"/>
              <a:t>CONS</a:t>
            </a:r>
          </a:p>
          <a:p>
            <a:pPr marL="457200" indent="-457200" fontAlgn="base">
              <a:buFont typeface="Wingdings" pitchFamily="2" charset="2"/>
              <a:buChar char="Ø"/>
            </a:pPr>
            <a:r>
              <a:rPr lang="en-US" sz="2400" dirty="0"/>
              <a:t>Long polling is a lot more intensive on the server.</a:t>
            </a:r>
          </a:p>
          <a:p>
            <a:pPr fontAlgn="base">
              <a:buFont typeface="Wingdings" pitchFamily="2" charset="2"/>
              <a:buChar char="Ø"/>
            </a:pPr>
            <a:r>
              <a:rPr lang="en-US" sz="2400" dirty="0"/>
              <a:t>   Reliable Message Ordering can be an issue.</a:t>
            </a:r>
          </a:p>
          <a:p>
            <a:pPr fontAlgn="base">
              <a:buFont typeface="Wingdings" pitchFamily="2" charset="2"/>
              <a:buChar char="Ø"/>
            </a:pPr>
            <a:r>
              <a:rPr lang="en-US" sz="2400" dirty="0"/>
              <a:t>   Confirmation of message receipt by one client instance may also cause another client instance to never receive an expected message at all</a:t>
            </a:r>
          </a:p>
          <a:p>
            <a:endParaRPr lang="en-US" sz="2400" dirty="0"/>
          </a:p>
          <a:p>
            <a:endParaRPr lang="en-US" sz="2400" dirty="0"/>
          </a:p>
        </p:txBody>
      </p:sp>
      <p:sp>
        <p:nvSpPr>
          <p:cNvPr id="3" name="TextBox 2">
            <a:extLst>
              <a:ext uri="{FF2B5EF4-FFF2-40B4-BE49-F238E27FC236}">
                <a16:creationId xmlns:a16="http://schemas.microsoft.com/office/drawing/2014/main" id="{F80E0E39-FC53-4DF0-85C2-957C9B378E5B}"/>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42064" y="4317592"/>
            <a:ext cx="7497214" cy="461665"/>
          </a:xfrm>
          <a:prstGeom prst="rect">
            <a:avLst/>
          </a:prstGeom>
        </p:spPr>
        <p:txBody>
          <a:bodyPr wrap="square">
            <a:spAutoFit/>
          </a:bodyPr>
          <a:lstStyle/>
          <a:p>
            <a:r>
              <a:rPr lang="en-US" sz="2400" b="1" dirty="0"/>
              <a:t>arunas@pes.edu</a:t>
            </a:r>
            <a:endParaRPr lang="en-IN" sz="2400" b="1" dirty="0"/>
          </a:p>
        </p:txBody>
      </p:sp>
      <p:grpSp>
        <p:nvGrpSpPr>
          <p:cNvPr id="2"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D4A424979550C47978031B0F6418108" ma:contentTypeVersion="8" ma:contentTypeDescription="Create a new document." ma:contentTypeScope="" ma:versionID="d5ac9f45a2c281c65a795eddfa1fb277">
  <xsd:schema xmlns:xsd="http://www.w3.org/2001/XMLSchema" xmlns:xs="http://www.w3.org/2001/XMLSchema" xmlns:p="http://schemas.microsoft.com/office/2006/metadata/properties" xmlns:ns2="509029f2-2774-4cfe-9316-ace0f126359a" targetNamespace="http://schemas.microsoft.com/office/2006/metadata/properties" ma:root="true" ma:fieldsID="55e72dc85aa7272687f60be069e151c5" ns2:_="">
    <xsd:import namespace="509029f2-2774-4cfe-9316-ace0f12635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029f2-2774-4cfe-9316-ace0f12635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087F85-6DD6-4ED4-8C68-26154461D2F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716837F-7CE1-4FE8-9F7C-6162F1EE9F61}">
  <ds:schemaRefs>
    <ds:schemaRef ds:uri="http://schemas.microsoft.com/sharepoint/v3/contenttype/forms"/>
  </ds:schemaRefs>
</ds:datastoreItem>
</file>

<file path=customXml/itemProps3.xml><?xml version="1.0" encoding="utf-8"?>
<ds:datastoreItem xmlns:ds="http://schemas.openxmlformats.org/officeDocument/2006/customXml" ds:itemID="{34006673-D541-4D04-814D-7AD89BC75648}"/>
</file>

<file path=docProps/app.xml><?xml version="1.0" encoding="utf-8"?>
<Properties xmlns="http://schemas.openxmlformats.org/officeDocument/2006/extended-properties" xmlns:vt="http://schemas.openxmlformats.org/officeDocument/2006/docPropsVTypes">
  <TotalTime>3864</TotalTime>
  <Words>447</Words>
  <Application>Microsoft Office PowerPoint</Application>
  <PresentationFormat>Widescreen</PresentationFormat>
  <Paragraphs>55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DELL</cp:lastModifiedBy>
  <cp:revision>132</cp:revision>
  <dcterms:created xsi:type="dcterms:W3CDTF">2020-06-03T14:19:11Z</dcterms:created>
  <dcterms:modified xsi:type="dcterms:W3CDTF">2020-10-06T11:38:21Z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0x0101004D4A424979550C47978031B0F6418108</vt:lpwstr>
  </property>
</Properties>
</file>