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16" r:id="rId4"/>
    <p:sldId id="396" r:id="rId5"/>
    <p:sldId id="395" r:id="rId6"/>
    <p:sldId id="415" r:id="rId7"/>
    <p:sldId id="414" r:id="rId8"/>
    <p:sldId id="417" r:id="rId9"/>
    <p:sldId id="410" r:id="rId10"/>
    <p:sldId id="401" r:id="rId11"/>
    <p:sldId id="397" r:id="rId12"/>
    <p:sldId id="405" r:id="rId13"/>
    <p:sldId id="399" r:id="rId14"/>
    <p:sldId id="413" r:id="rId15"/>
    <p:sldId id="403" r:id="rId16"/>
    <p:sldId id="411" r:id="rId17"/>
    <p:sldId id="400" r:id="rId18"/>
    <p:sldId id="404" r:id="rId19"/>
    <p:sldId id="412" r:id="rId20"/>
    <p:sldId id="398" r:id="rId21"/>
    <p:sldId id="402" r:id="rId22"/>
    <p:sldId id="394" r:id="rId23"/>
    <p:sldId id="407" r:id="rId24"/>
    <p:sldId id="409" r:id="rId25"/>
    <p:sldId id="408" r:id="rId26"/>
    <p:sldId id="391" r:id="rId27"/>
    <p:sldId id="3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15-09-2020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15-09-2020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694786" y="3295394"/>
            <a:ext cx="7497214" cy="646331"/>
          </a:xfrm>
          <a:prstGeom prst="rect">
            <a:avLst/>
          </a:prstGeom>
        </p:spPr>
        <p:txBody>
          <a:bodyPr wrap="square">
            <a:spAutoFit/>
          </a:bodyPr>
          <a:lstStyle/>
          <a:p>
            <a:r>
              <a:rPr lang="en-US" sz="3600" b="1" dirty="0" smtClean="0">
                <a:solidFill>
                  <a:schemeClr val="accent2">
                    <a:lumMod val="75000"/>
                  </a:schemeClr>
                </a:solidFill>
              </a:rPr>
              <a:t>NODE JS</a:t>
            </a:r>
            <a:endParaRPr lang="en-US" sz="3600" b="1" dirty="0">
              <a:solidFill>
                <a:schemeClr val="accent2">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smtClean="0"/>
              <a:t>Aruna</a:t>
            </a:r>
            <a:r>
              <a:rPr lang="en-US" sz="2400" b="1" dirty="0" smtClean="0"/>
              <a:t> S</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endParaRPr lang="en-US" sz="2400" dirty="0" smtClean="0"/>
          </a:p>
          <a:p>
            <a:r>
              <a:rPr lang="en-US" sz="2400" dirty="0" smtClean="0"/>
              <a:t>Computer Science and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V8 JavaScript Engine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218496" y="1713683"/>
            <a:ext cx="10879249" cy="589072"/>
          </a:xfrm>
          <a:prstGeom prst="rect">
            <a:avLst/>
          </a:prstGeom>
        </p:spPr>
        <p:txBody>
          <a:bodyPr wrap="square">
            <a:spAutoFit/>
          </a:bodyPr>
          <a:lstStyle/>
          <a:p>
            <a:pPr>
              <a:lnSpc>
                <a:spcPct val="150000"/>
              </a:lnSpc>
              <a:buFont typeface="Arial" pitchFamily="34" charset="0"/>
              <a:buChar char="•"/>
            </a:pPr>
            <a:r>
              <a:rPr lang="en-US" sz="2400" dirty="0" smtClean="0"/>
              <a:t>  </a:t>
            </a:r>
            <a:endParaRPr lang="en-US" sz="2400" b="1" dirty="0"/>
          </a:p>
        </p:txBody>
      </p:sp>
      <p:pic>
        <p:nvPicPr>
          <p:cNvPr id="1026" name="Picture 2"/>
          <p:cNvPicPr>
            <a:picLocks noChangeAspect="1" noChangeArrowheads="1"/>
          </p:cNvPicPr>
          <p:nvPr/>
        </p:nvPicPr>
        <p:blipFill>
          <a:blip r:embed="rId3"/>
          <a:srcRect/>
          <a:stretch>
            <a:fillRect/>
          </a:stretch>
        </p:blipFill>
        <p:spPr bwMode="auto">
          <a:xfrm>
            <a:off x="0" y="1330036"/>
            <a:ext cx="10213253" cy="5527964"/>
          </a:xfrm>
          <a:prstGeom prst="rect">
            <a:avLst/>
          </a:prstGeom>
          <a:noFill/>
          <a:ln w="9525">
            <a:noFill/>
            <a:miter lim="800000"/>
            <a:headEnd/>
            <a:tailEnd/>
          </a:ln>
          <a:effectLst/>
        </p:spPr>
      </p:pic>
      <p:sp>
        <p:nvSpPr>
          <p:cNvPr id="9" name="Rectangle 8"/>
          <p:cNvSpPr/>
          <p:nvPr/>
        </p:nvSpPr>
        <p:spPr>
          <a:xfrm>
            <a:off x="3398982" y="5080001"/>
            <a:ext cx="3537528" cy="1477328"/>
          </a:xfrm>
          <a:prstGeom prst="rect">
            <a:avLst/>
          </a:prstGeom>
        </p:spPr>
        <p:txBody>
          <a:bodyPr wrap="square">
            <a:spAutoFit/>
          </a:bodyPr>
          <a:lstStyle/>
          <a:p>
            <a:r>
              <a:rPr lang="en-US" dirty="0" smtClean="0"/>
              <a:t>Chrome's not just passing Javascript code to V8, it is also passing down these C++ bindings creating</a:t>
            </a:r>
          </a:p>
          <a:p>
            <a:r>
              <a:rPr lang="en-US" dirty="0" smtClean="0"/>
              <a:t>the context for which the Javascript code should be executed.</a:t>
            </a:r>
            <a:endParaRPr lang="en-US"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Features of Node.js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218496" y="1713683"/>
            <a:ext cx="10879249" cy="3416320"/>
          </a:xfrm>
          <a:prstGeom prst="rect">
            <a:avLst/>
          </a:prstGeom>
        </p:spPr>
        <p:txBody>
          <a:bodyPr wrap="square">
            <a:spAutoFit/>
          </a:bodyPr>
          <a:lstStyle/>
          <a:p>
            <a:pPr>
              <a:lnSpc>
                <a:spcPct val="150000"/>
              </a:lnSpc>
              <a:buFont typeface="Arial" pitchFamily="34" charset="0"/>
              <a:buChar char="•"/>
            </a:pPr>
            <a:r>
              <a:rPr lang="en-US" sz="2400" dirty="0" smtClean="0"/>
              <a:t>  Asynchronous and Event Driven</a:t>
            </a:r>
          </a:p>
          <a:p>
            <a:pPr>
              <a:lnSpc>
                <a:spcPct val="150000"/>
              </a:lnSpc>
              <a:buFont typeface="Arial" pitchFamily="34" charset="0"/>
              <a:buChar char="•"/>
            </a:pPr>
            <a:r>
              <a:rPr lang="en-US" sz="2400" dirty="0" smtClean="0"/>
              <a:t>  Non Blocking I/O</a:t>
            </a:r>
          </a:p>
          <a:p>
            <a:pPr>
              <a:lnSpc>
                <a:spcPct val="150000"/>
              </a:lnSpc>
              <a:buFont typeface="Arial" pitchFamily="34" charset="0"/>
              <a:buChar char="•"/>
            </a:pPr>
            <a:r>
              <a:rPr lang="en-US" sz="2400" dirty="0" smtClean="0"/>
              <a:t>  Very Fast</a:t>
            </a:r>
          </a:p>
          <a:p>
            <a:pPr>
              <a:lnSpc>
                <a:spcPct val="150000"/>
              </a:lnSpc>
              <a:buFont typeface="Arial" pitchFamily="34" charset="0"/>
              <a:buChar char="•"/>
            </a:pPr>
            <a:r>
              <a:rPr lang="en-US" sz="2400" dirty="0" smtClean="0"/>
              <a:t>  Single Threaded but Highly Scalable </a:t>
            </a:r>
          </a:p>
          <a:p>
            <a:pPr>
              <a:lnSpc>
                <a:spcPct val="150000"/>
              </a:lnSpc>
              <a:buFont typeface="Arial" pitchFamily="34" charset="0"/>
              <a:buChar char="•"/>
            </a:pPr>
            <a:r>
              <a:rPr lang="en-US" sz="2400" dirty="0" smtClean="0"/>
              <a:t>  No Buffering </a:t>
            </a:r>
          </a:p>
          <a:p>
            <a:pPr>
              <a:lnSpc>
                <a:spcPct val="150000"/>
              </a:lnSpc>
              <a:buFont typeface="Arial" pitchFamily="34" charset="0"/>
              <a:buChar char="•"/>
            </a:pPr>
            <a:r>
              <a:rPr lang="en-US" sz="2400" dirty="0" smtClean="0"/>
              <a:t>  License </a:t>
            </a:r>
            <a:endParaRPr lang="en-US" sz="2400"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Features of Node.js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7170" name="Picture 2"/>
          <p:cNvPicPr>
            <a:picLocks noChangeAspect="1" noChangeArrowheads="1"/>
          </p:cNvPicPr>
          <p:nvPr/>
        </p:nvPicPr>
        <p:blipFill>
          <a:blip r:embed="rId3"/>
          <a:srcRect/>
          <a:stretch>
            <a:fillRect/>
          </a:stretch>
        </p:blipFill>
        <p:spPr bwMode="auto">
          <a:xfrm>
            <a:off x="0" y="1366982"/>
            <a:ext cx="9787082" cy="5491018"/>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Asynchronous and Event Driven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3074" name="Picture 2"/>
          <p:cNvPicPr>
            <a:picLocks noChangeAspect="1" noChangeArrowheads="1"/>
          </p:cNvPicPr>
          <p:nvPr/>
        </p:nvPicPr>
        <p:blipFill>
          <a:blip r:embed="rId3"/>
          <a:srcRect/>
          <a:stretch>
            <a:fillRect/>
          </a:stretch>
        </p:blipFill>
        <p:spPr bwMode="auto">
          <a:xfrm>
            <a:off x="132196" y="1450110"/>
            <a:ext cx="9563100" cy="5200072"/>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Callback Functions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120073" y="1443749"/>
            <a:ext cx="10012218" cy="5262979"/>
          </a:xfrm>
          <a:prstGeom prst="rect">
            <a:avLst/>
          </a:prstGeom>
        </p:spPr>
        <p:txBody>
          <a:bodyPr wrap="square">
            <a:spAutoFit/>
          </a:bodyPr>
          <a:lstStyle/>
          <a:p>
            <a:pPr>
              <a:lnSpc>
                <a:spcPct val="150000"/>
              </a:lnSpc>
              <a:buFont typeface="Arial" pitchFamily="34" charset="0"/>
              <a:buChar char="•"/>
            </a:pPr>
            <a:r>
              <a:rPr lang="en-US" sz="2400" dirty="0" smtClean="0"/>
              <a:t>  Callback is an asynchronous equivalent for a function.</a:t>
            </a:r>
          </a:p>
          <a:p>
            <a:pPr>
              <a:lnSpc>
                <a:spcPct val="150000"/>
              </a:lnSpc>
              <a:buFont typeface="Arial" pitchFamily="34" charset="0"/>
              <a:buChar char="•"/>
            </a:pPr>
            <a:r>
              <a:rPr lang="en-US" sz="2400" dirty="0" smtClean="0"/>
              <a:t> A callback function is called at the completion of a given task. Node makes heavy use of callbacks. </a:t>
            </a:r>
          </a:p>
          <a:p>
            <a:pPr>
              <a:lnSpc>
                <a:spcPct val="150000"/>
              </a:lnSpc>
              <a:buFont typeface="Arial" pitchFamily="34" charset="0"/>
              <a:buChar char="•"/>
            </a:pPr>
            <a:r>
              <a:rPr lang="en-US" sz="2400" dirty="0" smtClean="0"/>
              <a:t>  All the APIs of Node are written in such a way that they support callbacks.</a:t>
            </a:r>
          </a:p>
          <a:p>
            <a:endParaRPr lang="en-US" sz="2400" dirty="0" smtClean="0"/>
          </a:p>
          <a:p>
            <a:r>
              <a:rPr lang="en-US" sz="2400" dirty="0" smtClean="0"/>
              <a:t>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25698" y="559535"/>
            <a:ext cx="7999758" cy="461665"/>
          </a:xfrm>
          <a:prstGeom prst="rect">
            <a:avLst/>
          </a:prstGeom>
        </p:spPr>
        <p:txBody>
          <a:bodyPr wrap="square">
            <a:spAutoFit/>
          </a:bodyPr>
          <a:lstStyle/>
          <a:p>
            <a:r>
              <a:rPr lang="en-US" sz="2400" b="1" dirty="0" smtClean="0">
                <a:solidFill>
                  <a:schemeClr val="accent2">
                    <a:lumMod val="75000"/>
                  </a:schemeClr>
                </a:solidFill>
              </a:rPr>
              <a:t>Non- Blocking I/O</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74639" y="1506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4098" name="Picture 2"/>
          <p:cNvPicPr>
            <a:picLocks noChangeAspect="1" noChangeArrowheads="1"/>
          </p:cNvPicPr>
          <p:nvPr/>
        </p:nvPicPr>
        <p:blipFill>
          <a:blip r:embed="rId3"/>
          <a:srcRect/>
          <a:stretch>
            <a:fillRect/>
          </a:stretch>
        </p:blipFill>
        <p:spPr bwMode="auto">
          <a:xfrm>
            <a:off x="0" y="1084696"/>
            <a:ext cx="10113818" cy="5648613"/>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25698" y="559535"/>
            <a:ext cx="7999758" cy="461665"/>
          </a:xfrm>
          <a:prstGeom prst="rect">
            <a:avLst/>
          </a:prstGeom>
        </p:spPr>
        <p:txBody>
          <a:bodyPr wrap="square">
            <a:spAutoFit/>
          </a:bodyPr>
          <a:lstStyle/>
          <a:p>
            <a:r>
              <a:rPr lang="en-US" sz="2400" b="1" dirty="0" smtClean="0">
                <a:solidFill>
                  <a:schemeClr val="accent2">
                    <a:lumMod val="75000"/>
                  </a:schemeClr>
                </a:solidFill>
              </a:rPr>
              <a:t>Blocking and Non- Blocking I/O</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74639" y="1506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10242" name="Picture 2"/>
          <p:cNvPicPr>
            <a:picLocks noChangeAspect="1" noChangeArrowheads="1"/>
          </p:cNvPicPr>
          <p:nvPr/>
        </p:nvPicPr>
        <p:blipFill>
          <a:blip r:embed="rId3"/>
          <a:srcRect/>
          <a:stretch>
            <a:fillRect/>
          </a:stretch>
        </p:blipFill>
        <p:spPr bwMode="auto">
          <a:xfrm>
            <a:off x="3685021" y="1456748"/>
            <a:ext cx="5505450" cy="154305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332077" y="3114675"/>
            <a:ext cx="6549014" cy="3572451"/>
          </a:xfrm>
          <a:prstGeom prst="rect">
            <a:avLst/>
          </a:prstGeom>
          <a:noFill/>
          <a:ln w="9525">
            <a:noFill/>
            <a:miter lim="800000"/>
            <a:headEnd/>
            <a:tailEnd/>
          </a:ln>
          <a:effectLst/>
        </p:spPr>
      </p:pic>
      <p:sp>
        <p:nvSpPr>
          <p:cNvPr id="12" name="TextBox 11"/>
          <p:cNvSpPr txBox="1"/>
          <p:nvPr/>
        </p:nvSpPr>
        <p:spPr>
          <a:xfrm>
            <a:off x="1283854" y="1948872"/>
            <a:ext cx="2299855" cy="461665"/>
          </a:xfrm>
          <a:prstGeom prst="rect">
            <a:avLst/>
          </a:prstGeom>
          <a:noFill/>
        </p:spPr>
        <p:txBody>
          <a:bodyPr wrap="square" rtlCol="0">
            <a:spAutoFit/>
          </a:bodyPr>
          <a:lstStyle/>
          <a:p>
            <a:r>
              <a:rPr lang="en-US" sz="2400" b="1" dirty="0" smtClean="0"/>
              <a:t>BLOCKING I/O</a:t>
            </a:r>
            <a:endParaRPr lang="en-US" sz="2400" b="1" dirty="0"/>
          </a:p>
        </p:txBody>
      </p:sp>
      <p:sp>
        <p:nvSpPr>
          <p:cNvPr id="13" name="TextBox 12"/>
          <p:cNvSpPr txBox="1"/>
          <p:nvPr/>
        </p:nvSpPr>
        <p:spPr>
          <a:xfrm>
            <a:off x="6941127" y="4290291"/>
            <a:ext cx="3408219" cy="461665"/>
          </a:xfrm>
          <a:prstGeom prst="rect">
            <a:avLst/>
          </a:prstGeom>
          <a:noFill/>
        </p:spPr>
        <p:txBody>
          <a:bodyPr wrap="square" rtlCol="0">
            <a:spAutoFit/>
          </a:bodyPr>
          <a:lstStyle/>
          <a:p>
            <a:r>
              <a:rPr lang="en-US" sz="2400" b="1" dirty="0" smtClean="0"/>
              <a:t>NON-BLOCKING I/O</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Multi Threaded Model</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5122" name="Picture 2"/>
          <p:cNvPicPr>
            <a:picLocks noChangeAspect="1" noChangeArrowheads="1"/>
          </p:cNvPicPr>
          <p:nvPr/>
        </p:nvPicPr>
        <p:blipFill>
          <a:blip r:embed="rId3"/>
          <a:srcRect/>
          <a:stretch>
            <a:fillRect/>
          </a:stretch>
        </p:blipFill>
        <p:spPr bwMode="auto">
          <a:xfrm>
            <a:off x="159472" y="1560945"/>
            <a:ext cx="9723437" cy="4912591"/>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Single Threaded Model</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6146" name="Picture 2"/>
          <p:cNvPicPr>
            <a:picLocks noChangeAspect="1" noChangeArrowheads="1"/>
          </p:cNvPicPr>
          <p:nvPr/>
        </p:nvPicPr>
        <p:blipFill>
          <a:blip r:embed="rId3"/>
          <a:srcRect/>
          <a:stretch>
            <a:fillRect/>
          </a:stretch>
        </p:blipFill>
        <p:spPr bwMode="auto">
          <a:xfrm>
            <a:off x="0" y="1440873"/>
            <a:ext cx="9984509" cy="5255491"/>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Multi Threaded </a:t>
            </a:r>
            <a:r>
              <a:rPr lang="en-US" sz="2400" b="1" dirty="0" err="1" smtClean="0">
                <a:solidFill>
                  <a:schemeClr val="accent2">
                    <a:lumMod val="75000"/>
                  </a:schemeClr>
                </a:solidFill>
              </a:rPr>
              <a:t>vs</a:t>
            </a:r>
            <a:r>
              <a:rPr lang="en-US" sz="2400" b="1" dirty="0" smtClean="0">
                <a:solidFill>
                  <a:schemeClr val="accent2">
                    <a:lumMod val="75000"/>
                  </a:schemeClr>
                </a:solidFill>
              </a:rPr>
              <a:t> Asynchronous Event Driven Model</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11266" name="Picture 2"/>
          <p:cNvPicPr>
            <a:picLocks noChangeAspect="1" noChangeArrowheads="1"/>
          </p:cNvPicPr>
          <p:nvPr/>
        </p:nvPicPr>
        <p:blipFill>
          <a:blip r:embed="rId3"/>
          <a:srcRect/>
          <a:stretch>
            <a:fillRect/>
          </a:stretch>
        </p:blipFill>
        <p:spPr bwMode="auto">
          <a:xfrm>
            <a:off x="113146" y="1656484"/>
            <a:ext cx="9095509" cy="4171661"/>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89647" y="1803590"/>
            <a:ext cx="7497214" cy="646331"/>
          </a:xfrm>
          <a:prstGeom prst="rect">
            <a:avLst/>
          </a:prstGeom>
        </p:spPr>
        <p:txBody>
          <a:bodyPr wrap="square">
            <a:spAutoFit/>
          </a:bodyPr>
          <a:lstStyle/>
          <a:p>
            <a:r>
              <a:rPr lang="en-US" sz="3600" b="1" cap="all" dirty="0" smtClean="0"/>
              <a:t>NODE JS</a:t>
            </a:r>
            <a:endParaRPr lang="en-US" sz="3600" b="1" cap="all" dirty="0"/>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smtClean="0"/>
              <a:t>S. </a:t>
            </a:r>
            <a:r>
              <a:rPr lang="en-US" sz="2400" b="1" dirty="0" err="1" smtClean="0"/>
              <a:t>Aruna</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a:t>
            </a:r>
            <a:r>
              <a:rPr lang="en-US" sz="2000" dirty="0" smtClean="0"/>
              <a:t>Computer Science and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2" name="Rectangle 11">
            <a:extLst>
              <a:ext uri="{FF2B5EF4-FFF2-40B4-BE49-F238E27FC236}">
                <a16:creationId xmlns:a16="http://schemas.microsoft.com/office/drawing/2014/main" id="{620A7DEA-950C-4954-B3B7-2672370FABF4}"/>
              </a:ext>
            </a:extLst>
          </p:cNvPr>
          <p:cNvSpPr/>
          <p:nvPr/>
        </p:nvSpPr>
        <p:spPr>
          <a:xfrm>
            <a:off x="297989" y="2988698"/>
            <a:ext cx="7999758" cy="461665"/>
          </a:xfrm>
          <a:prstGeom prst="rect">
            <a:avLst/>
          </a:prstGeom>
        </p:spPr>
        <p:txBody>
          <a:bodyPr wrap="square">
            <a:spAutoFit/>
          </a:bodyPr>
          <a:lstStyle/>
          <a:p>
            <a:r>
              <a:rPr lang="en-IN" sz="2400" b="1" dirty="0" smtClean="0">
                <a:solidFill>
                  <a:schemeClr val="tx1">
                    <a:lumMod val="95000"/>
                    <a:lumOff val="5000"/>
                  </a:schemeClr>
                </a:solidFill>
              </a:rPr>
              <a:t>NodeJS Introduction</a:t>
            </a:r>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Applications of Node.js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218496" y="1713683"/>
            <a:ext cx="10879249" cy="3359061"/>
          </a:xfrm>
          <a:prstGeom prst="rect">
            <a:avLst/>
          </a:prstGeom>
        </p:spPr>
        <p:txBody>
          <a:bodyPr wrap="square">
            <a:spAutoFit/>
          </a:bodyPr>
          <a:lstStyle/>
          <a:p>
            <a:pPr>
              <a:lnSpc>
                <a:spcPct val="150000"/>
              </a:lnSpc>
              <a:buFont typeface="Arial" pitchFamily="34" charset="0"/>
              <a:buChar char="•"/>
            </a:pPr>
            <a:r>
              <a:rPr lang="en-US" sz="2400" dirty="0" smtClean="0"/>
              <a:t>  I/O bound Applications</a:t>
            </a:r>
          </a:p>
          <a:p>
            <a:pPr>
              <a:lnSpc>
                <a:spcPct val="150000"/>
              </a:lnSpc>
              <a:buFont typeface="Arial" pitchFamily="34" charset="0"/>
              <a:buChar char="•"/>
            </a:pPr>
            <a:r>
              <a:rPr lang="en-US" sz="2400" dirty="0" smtClean="0"/>
              <a:t>  Data Streaming Applications</a:t>
            </a:r>
          </a:p>
          <a:p>
            <a:pPr>
              <a:lnSpc>
                <a:spcPct val="150000"/>
              </a:lnSpc>
              <a:buFont typeface="Arial" pitchFamily="34" charset="0"/>
              <a:buChar char="•"/>
            </a:pPr>
            <a:r>
              <a:rPr lang="en-US" sz="2400" dirty="0" smtClean="0"/>
              <a:t>  Data Intensive Real-time Applications (DIRT)</a:t>
            </a:r>
          </a:p>
          <a:p>
            <a:pPr>
              <a:lnSpc>
                <a:spcPct val="150000"/>
              </a:lnSpc>
              <a:buFont typeface="Arial" pitchFamily="34" charset="0"/>
              <a:buChar char="•"/>
            </a:pPr>
            <a:r>
              <a:rPr lang="en-US" sz="2400" dirty="0" smtClean="0"/>
              <a:t>  JSON APIs based Applications</a:t>
            </a:r>
          </a:p>
          <a:p>
            <a:pPr>
              <a:lnSpc>
                <a:spcPct val="150000"/>
              </a:lnSpc>
              <a:buFont typeface="Arial" pitchFamily="34" charset="0"/>
              <a:buChar char="•"/>
            </a:pPr>
            <a:r>
              <a:rPr lang="en-US" sz="2400" dirty="0" smtClean="0"/>
              <a:t>  Single Page Applications</a:t>
            </a:r>
          </a:p>
          <a:p>
            <a:pPr>
              <a:lnSpc>
                <a:spcPct val="150000"/>
              </a:lnSpc>
              <a:buFont typeface="Arial" pitchFamily="34" charset="0"/>
              <a:buChar char="•"/>
            </a:pPr>
            <a:r>
              <a:rPr lang="en-US" sz="2400" dirty="0" smtClean="0"/>
              <a:t>  Not for CPU intensive applications.</a:t>
            </a:r>
            <a:endParaRPr lang="en-US" sz="2400"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smtClean="0">
                <a:solidFill>
                  <a:schemeClr val="accent2">
                    <a:lumMod val="75000"/>
                  </a:schemeClr>
                </a:solidFill>
              </a:rPr>
              <a:t>Node JS Success Stories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2050" name="Picture 2"/>
          <p:cNvPicPr>
            <a:picLocks noChangeAspect="1" noChangeArrowheads="1"/>
          </p:cNvPicPr>
          <p:nvPr/>
        </p:nvPicPr>
        <p:blipFill>
          <a:blip r:embed="rId3"/>
          <a:srcRect/>
          <a:stretch>
            <a:fillRect/>
          </a:stretch>
        </p:blipFill>
        <p:spPr bwMode="auto">
          <a:xfrm>
            <a:off x="0" y="1475798"/>
            <a:ext cx="9873673" cy="5162550"/>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UBER Story</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0" y="1339273"/>
            <a:ext cx="10455564" cy="5632311"/>
          </a:xfrm>
          <a:prstGeom prst="rect">
            <a:avLst/>
          </a:prstGeom>
        </p:spPr>
        <p:txBody>
          <a:bodyPr wrap="square">
            <a:spAutoFit/>
          </a:bodyPr>
          <a:lstStyle/>
          <a:p>
            <a:pPr>
              <a:lnSpc>
                <a:spcPct val="150000"/>
              </a:lnSpc>
              <a:buFont typeface="Arial" pitchFamily="34" charset="0"/>
              <a:buChar char="•"/>
            </a:pPr>
            <a:r>
              <a:rPr lang="en-US" sz="2400" dirty="0" smtClean="0"/>
              <a:t>  Customers interact with </a:t>
            </a:r>
            <a:r>
              <a:rPr lang="en-US" sz="2400" dirty="0" err="1" smtClean="0"/>
              <a:t>Uber</a:t>
            </a:r>
            <a:r>
              <a:rPr lang="en-US" sz="2400" dirty="0" smtClean="0"/>
              <a:t> applications and generating request to book a cab.</a:t>
            </a:r>
          </a:p>
          <a:p>
            <a:pPr>
              <a:lnSpc>
                <a:spcPct val="150000"/>
              </a:lnSpc>
              <a:buFont typeface="Arial" pitchFamily="34" charset="0"/>
              <a:buChar char="•"/>
            </a:pPr>
            <a:r>
              <a:rPr lang="en-US" sz="2400" dirty="0" smtClean="0"/>
              <a:t>  Requests are sent to the </a:t>
            </a:r>
            <a:r>
              <a:rPr lang="en-US" sz="2400" dirty="0" err="1" smtClean="0"/>
              <a:t>Uber</a:t>
            </a:r>
            <a:r>
              <a:rPr lang="en-US" sz="2400" dirty="0" smtClean="0"/>
              <a:t> server to check in the geospatial databases for the cab.</a:t>
            </a:r>
          </a:p>
          <a:p>
            <a:pPr>
              <a:lnSpc>
                <a:spcPct val="150000"/>
              </a:lnSpc>
              <a:buFont typeface="Arial" pitchFamily="34" charset="0"/>
              <a:buChar char="•"/>
            </a:pPr>
            <a:r>
              <a:rPr lang="en-US" sz="2400" dirty="0" smtClean="0"/>
              <a:t>  Server send back the card details or driver details back to the customer in form of response.</a:t>
            </a:r>
          </a:p>
          <a:p>
            <a:pPr>
              <a:lnSpc>
                <a:spcPct val="150000"/>
              </a:lnSpc>
            </a:pPr>
            <a:r>
              <a:rPr lang="en-US" sz="2400" b="1" u="sng" dirty="0" smtClean="0"/>
              <a:t>Disadvantage  of Multi Threaded model in this case:</a:t>
            </a:r>
          </a:p>
          <a:p>
            <a:pPr>
              <a:lnSpc>
                <a:spcPct val="150000"/>
              </a:lnSpc>
              <a:buFont typeface="Arial" pitchFamily="34" charset="0"/>
              <a:buChar char="•"/>
            </a:pPr>
            <a:r>
              <a:rPr lang="en-US" sz="2400" dirty="0" smtClean="0"/>
              <a:t>  Every request is assigned a new thread from thread pool and it gets exhausted. Scalability is very poor</a:t>
            </a:r>
          </a:p>
          <a:p>
            <a:pPr>
              <a:lnSpc>
                <a:spcPct val="150000"/>
              </a:lnSpc>
              <a:buFont typeface="Arial" pitchFamily="34" charset="0"/>
              <a:buChar char="•"/>
            </a:pPr>
            <a:r>
              <a:rPr lang="en-US" sz="2400" dirty="0" smtClean="0"/>
              <a:t>  Whenever a thread is working on a shared resource. It acquires a lock on</a:t>
            </a:r>
          </a:p>
          <a:p>
            <a:pPr>
              <a:lnSpc>
                <a:spcPct val="150000"/>
              </a:lnSpc>
            </a:pPr>
            <a:r>
              <a:rPr lang="en-US" sz="2400" dirty="0" smtClean="0"/>
              <a:t>that resource.</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UBER Story – Old Architecture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8194" name="Picture 2"/>
          <p:cNvPicPr>
            <a:picLocks noChangeAspect="1" noChangeArrowheads="1"/>
          </p:cNvPicPr>
          <p:nvPr/>
        </p:nvPicPr>
        <p:blipFill>
          <a:blip r:embed="rId3"/>
          <a:srcRect/>
          <a:stretch>
            <a:fillRect/>
          </a:stretch>
        </p:blipFill>
        <p:spPr bwMode="auto">
          <a:xfrm>
            <a:off x="154276" y="1532371"/>
            <a:ext cx="9629775" cy="5086350"/>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UBER Story – New Architecture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9218" name="Picture 2"/>
          <p:cNvPicPr>
            <a:picLocks noChangeAspect="1" noChangeArrowheads="1"/>
          </p:cNvPicPr>
          <p:nvPr/>
        </p:nvPicPr>
        <p:blipFill>
          <a:blip r:embed="rId3"/>
          <a:srcRect/>
          <a:stretch>
            <a:fillRect/>
          </a:stretch>
        </p:blipFill>
        <p:spPr bwMode="auto">
          <a:xfrm>
            <a:off x="124402" y="1440873"/>
            <a:ext cx="10081779" cy="5246254"/>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UBER Story – Single threaded Model</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120073" y="1459345"/>
            <a:ext cx="10455564" cy="4524315"/>
          </a:xfrm>
          <a:prstGeom prst="rect">
            <a:avLst/>
          </a:prstGeom>
        </p:spPr>
        <p:txBody>
          <a:bodyPr wrap="square">
            <a:spAutoFit/>
          </a:bodyPr>
          <a:lstStyle/>
          <a:p>
            <a:pPr>
              <a:lnSpc>
                <a:spcPct val="150000"/>
              </a:lnSpc>
              <a:buFont typeface="Arial" pitchFamily="34" charset="0"/>
              <a:buChar char="•"/>
            </a:pPr>
            <a:r>
              <a:rPr lang="en-US" sz="2400" dirty="0" smtClean="0"/>
              <a:t>  User performs an activity or event is generated, each new request is taken as an event.</a:t>
            </a:r>
          </a:p>
          <a:p>
            <a:pPr>
              <a:lnSpc>
                <a:spcPct val="150000"/>
              </a:lnSpc>
              <a:buFont typeface="Arial" pitchFamily="34" charset="0"/>
              <a:buChar char="•"/>
            </a:pPr>
            <a:r>
              <a:rPr lang="en-US" sz="2400" dirty="0" smtClean="0"/>
              <a:t>  Event Emitter emit those events and then those events reside inside the event queue in the server.</a:t>
            </a:r>
          </a:p>
          <a:p>
            <a:pPr>
              <a:lnSpc>
                <a:spcPct val="150000"/>
              </a:lnSpc>
              <a:buFont typeface="Arial" pitchFamily="34" charset="0"/>
              <a:buChar char="•"/>
            </a:pPr>
            <a:r>
              <a:rPr lang="en-US" sz="2400" dirty="0" smtClean="0"/>
              <a:t>  Events are executed using event </a:t>
            </a:r>
            <a:r>
              <a:rPr lang="en-US" sz="2400" dirty="0" err="1" smtClean="0"/>
              <a:t>Loops,which</a:t>
            </a:r>
            <a:r>
              <a:rPr lang="en-US" sz="2400" dirty="0" smtClean="0"/>
              <a:t> is a single thread mechanism</a:t>
            </a:r>
          </a:p>
          <a:p>
            <a:pPr>
              <a:lnSpc>
                <a:spcPct val="150000"/>
              </a:lnSpc>
              <a:buFont typeface="Arial" pitchFamily="34" charset="0"/>
              <a:buChar char="•"/>
            </a:pPr>
            <a:r>
              <a:rPr lang="en-US" sz="2400" dirty="0" smtClean="0"/>
              <a:t>  A worker thread present inside the thread pool is assigned for each request.</a:t>
            </a:r>
          </a:p>
          <a:p>
            <a:pPr>
              <a:lnSpc>
                <a:spcPct val="150000"/>
              </a:lnSpc>
              <a:buFont typeface="Arial" pitchFamily="34" charset="0"/>
              <a:buChar char="•"/>
            </a:pPr>
            <a:r>
              <a:rPr lang="en-US" sz="2400" dirty="0" smtClean="0"/>
              <a:t>  Only one thread in this event Loop will be handling the events directly and process will never get  Blocked.</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Node JS installation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277668" y="1496051"/>
            <a:ext cx="9586768" cy="3970318"/>
          </a:xfrm>
          <a:prstGeom prst="rect">
            <a:avLst/>
          </a:prstGeom>
        </p:spPr>
        <p:txBody>
          <a:bodyPr wrap="square">
            <a:spAutoFit/>
          </a:bodyPr>
          <a:lstStyle/>
          <a:p>
            <a:pPr>
              <a:lnSpc>
                <a:spcPct val="150000"/>
              </a:lnSpc>
              <a:buFont typeface="Arial" pitchFamily="34" charset="0"/>
              <a:buChar char="•"/>
            </a:pPr>
            <a:r>
              <a:rPr lang="en-US" sz="2400" dirty="0" smtClean="0"/>
              <a:t>  Go to   </a:t>
            </a:r>
            <a:r>
              <a:rPr lang="en-US" sz="2400" dirty="0" smtClean="0">
                <a:hlinkClick r:id="rId3"/>
              </a:rPr>
              <a:t>https://nodejs.org/en/</a:t>
            </a:r>
            <a:endParaRPr lang="en-US" sz="2400" dirty="0" smtClean="0"/>
          </a:p>
          <a:p>
            <a:pPr>
              <a:lnSpc>
                <a:spcPct val="150000"/>
              </a:lnSpc>
              <a:buFont typeface="Arial" pitchFamily="34" charset="0"/>
              <a:buChar char="•"/>
            </a:pPr>
            <a:r>
              <a:rPr lang="en-US" sz="2400" dirty="0" smtClean="0"/>
              <a:t>  Look for the Latest Stable Version and download it</a:t>
            </a:r>
          </a:p>
          <a:p>
            <a:pPr>
              <a:lnSpc>
                <a:spcPct val="150000"/>
              </a:lnSpc>
              <a:buFont typeface="Arial" pitchFamily="34" charset="0"/>
              <a:buChar char="•"/>
            </a:pPr>
            <a:r>
              <a:rPr lang="en-US" sz="2400" dirty="0" smtClean="0"/>
              <a:t>  After Installing, Verify the installation by giving the command</a:t>
            </a:r>
            <a:r>
              <a:rPr lang="en-US" sz="2400" dirty="0"/>
              <a:t> </a:t>
            </a:r>
            <a:r>
              <a:rPr lang="en-US" sz="2400" dirty="0" smtClean="0"/>
              <a:t>as</a:t>
            </a:r>
          </a:p>
          <a:p>
            <a:pPr>
              <a:buFont typeface="Wingdings" pitchFamily="2" charset="2"/>
              <a:buChar char="Ø"/>
            </a:pPr>
            <a:endParaRPr lang="en-US" sz="2400" dirty="0" smtClean="0"/>
          </a:p>
          <a:p>
            <a:endParaRPr lang="en-US" sz="2400" dirty="0" smtClean="0"/>
          </a:p>
          <a:p>
            <a:pPr>
              <a:buFont typeface="Wingdings" pitchFamily="2" charset="2"/>
              <a:buChar char="Ø"/>
            </a:pPr>
            <a:endParaRPr lang="en-US" sz="2400" dirty="0" smtClean="0"/>
          </a:p>
          <a:p>
            <a:pPr>
              <a:buFont typeface="Arial" pitchFamily="34" charset="0"/>
              <a:buChar char="•"/>
            </a:pPr>
            <a:r>
              <a:rPr lang="en-US" sz="2400" dirty="0" smtClean="0"/>
              <a:t>  Install a editor like Visual Code, Sublime Text or any suitable editors for running Node JS Applications</a:t>
            </a:r>
          </a:p>
          <a:p>
            <a:endParaRPr lang="en-US" sz="2400" dirty="0" smtClean="0"/>
          </a:p>
        </p:txBody>
      </p:sp>
      <p:pic>
        <p:nvPicPr>
          <p:cNvPr id="1026" name="Picture 2"/>
          <p:cNvPicPr>
            <a:picLocks noChangeAspect="1" noChangeArrowheads="1"/>
          </p:cNvPicPr>
          <p:nvPr/>
        </p:nvPicPr>
        <p:blipFill>
          <a:blip r:embed="rId4"/>
          <a:srcRect/>
          <a:stretch>
            <a:fillRect/>
          </a:stretch>
        </p:blipFill>
        <p:spPr bwMode="auto">
          <a:xfrm>
            <a:off x="633701" y="3293198"/>
            <a:ext cx="2981325" cy="733425"/>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42064" y="4317592"/>
            <a:ext cx="7497214" cy="461665"/>
          </a:xfrm>
          <a:prstGeom prst="rect">
            <a:avLst/>
          </a:prstGeom>
        </p:spPr>
        <p:txBody>
          <a:bodyPr wrap="square">
            <a:spAutoFit/>
          </a:bodyPr>
          <a:lstStyle/>
          <a:p>
            <a:r>
              <a:rPr lang="en-US" sz="2400" b="1" dirty="0" smtClean="0"/>
              <a:t>arunas@pes.edu</a:t>
            </a:r>
            <a:endParaRPr lang="en-IN" sz="2400" b="1"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smtClean="0"/>
              <a:t>Aruna</a:t>
            </a:r>
            <a:r>
              <a:rPr lang="en-US" sz="2400" b="1" dirty="0" smtClean="0"/>
              <a:t> S</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830997"/>
          </a:xfrm>
          <a:prstGeom prst="rect">
            <a:avLst/>
          </a:prstGeom>
        </p:spPr>
        <p:txBody>
          <a:bodyPr wrap="square">
            <a:spAutoFit/>
          </a:bodyPr>
          <a:lstStyle/>
          <a:p>
            <a:r>
              <a:rPr lang="en-US" sz="2400" dirty="0"/>
              <a:t>Department of </a:t>
            </a:r>
            <a:endParaRPr lang="en-US" sz="2400" dirty="0" smtClean="0"/>
          </a:p>
          <a:p>
            <a:r>
              <a:rPr lang="en-US" sz="2400" dirty="0" smtClean="0"/>
              <a:t>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NodeJS Introduction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0" y="1344229"/>
            <a:ext cx="10879249" cy="5632311"/>
          </a:xfrm>
          <a:prstGeom prst="rect">
            <a:avLst/>
          </a:prstGeom>
        </p:spPr>
        <p:txBody>
          <a:bodyPr wrap="square">
            <a:spAutoFit/>
          </a:bodyPr>
          <a:lstStyle/>
          <a:p>
            <a:pPr>
              <a:lnSpc>
                <a:spcPct val="150000"/>
              </a:lnSpc>
              <a:buFont typeface="Arial" pitchFamily="34" charset="0"/>
              <a:buChar char="•"/>
            </a:pPr>
            <a:r>
              <a:rPr lang="en-US" sz="2400" dirty="0" smtClean="0"/>
              <a:t> Node.js is an open source, cross-platform runtime environment built on Google Chrome's JavaScript Engine (V8 Engine). </a:t>
            </a:r>
          </a:p>
          <a:p>
            <a:pPr>
              <a:lnSpc>
                <a:spcPct val="150000"/>
              </a:lnSpc>
              <a:buFont typeface="Arial" pitchFamily="34" charset="0"/>
              <a:buChar char="•"/>
            </a:pPr>
            <a:r>
              <a:rPr lang="en-US" sz="2400" dirty="0" smtClean="0"/>
              <a:t>  Node.js was developed by Ryan Dahl in 2009 and its latest version is v12.18.3 </a:t>
            </a:r>
          </a:p>
          <a:p>
            <a:pPr>
              <a:lnSpc>
                <a:spcPct val="150000"/>
              </a:lnSpc>
              <a:buFont typeface="Arial" pitchFamily="34" charset="0"/>
              <a:buChar char="•"/>
            </a:pPr>
            <a:r>
              <a:rPr lang="en-US" sz="2400" dirty="0" smtClean="0"/>
              <a:t>  Node.js is a platform built on chrome’s JavaScript runtime for easily building fast and scalable network applications.</a:t>
            </a:r>
          </a:p>
          <a:p>
            <a:pPr>
              <a:lnSpc>
                <a:spcPct val="150000"/>
              </a:lnSpc>
              <a:buFont typeface="Arial" pitchFamily="34" charset="0"/>
              <a:buChar char="•"/>
            </a:pPr>
            <a:r>
              <a:rPr lang="en-US" sz="2400" dirty="0" smtClean="0"/>
              <a:t>  Node.js uses an event-driven, non-blocking I/O model that makes it lightweight and efficient, perfect for data-intensive real-time applications that run across distributed devices.</a:t>
            </a:r>
          </a:p>
          <a:p>
            <a:pPr>
              <a:lnSpc>
                <a:spcPct val="150000"/>
              </a:lnSpc>
              <a:buFont typeface="Arial" pitchFamily="34" charset="0"/>
              <a:buChar char="•"/>
            </a:pPr>
            <a:r>
              <a:rPr lang="en-US" sz="2400" dirty="0" smtClean="0"/>
              <a:t> Node.js is open source, completely free, and used by thousands of developers around the world.</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NodeJS Introduction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218496" y="1713683"/>
            <a:ext cx="10879249" cy="3046988"/>
          </a:xfrm>
          <a:prstGeom prst="rect">
            <a:avLst/>
          </a:prstGeom>
        </p:spPr>
        <p:txBody>
          <a:bodyPr wrap="square">
            <a:spAutoFit/>
          </a:bodyPr>
          <a:lstStyle/>
          <a:p>
            <a:pPr>
              <a:lnSpc>
                <a:spcPct val="150000"/>
              </a:lnSpc>
              <a:buFont typeface="Arial" pitchFamily="34" charset="0"/>
              <a:buChar char="•"/>
            </a:pPr>
            <a:r>
              <a:rPr lang="en-US" sz="2400" dirty="0" smtClean="0"/>
              <a:t>  Node.js applications are written in JavaScript, and can be run within the Node.js runtime on OS X, Microsoft Windows, and Linux.</a:t>
            </a:r>
          </a:p>
          <a:p>
            <a:pPr>
              <a:lnSpc>
                <a:spcPct val="150000"/>
              </a:lnSpc>
              <a:buFont typeface="Arial" pitchFamily="34" charset="0"/>
              <a:buChar char="•"/>
            </a:pPr>
            <a:r>
              <a:rPr lang="en-US" sz="2400" dirty="0" smtClean="0"/>
              <a:t>  Node.js also provides a rich library of various JavaScript modules which simplifies the development of web applications using Node.js to a great extent.</a:t>
            </a:r>
          </a:p>
          <a:p>
            <a:endParaRPr lang="en-US" sz="2400" dirty="0" smtClean="0"/>
          </a:p>
          <a:p>
            <a:r>
              <a:rPr lang="en-US" sz="2400" b="1" dirty="0" smtClean="0"/>
              <a:t>		Node.js = Runtime Environment + JavaScript Library</a:t>
            </a:r>
            <a:endParaRPr lang="en-US" sz="2400" b="1"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Why Node?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7447" y="238982"/>
            <a:ext cx="933598" cy="1229599"/>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153841" y="1362701"/>
            <a:ext cx="11640995" cy="5078313"/>
          </a:xfrm>
          <a:prstGeom prst="rect">
            <a:avLst/>
          </a:prstGeom>
        </p:spPr>
        <p:txBody>
          <a:bodyPr wrap="square">
            <a:spAutoFit/>
          </a:bodyPr>
          <a:lstStyle/>
          <a:p>
            <a:pPr>
              <a:lnSpc>
                <a:spcPct val="150000"/>
              </a:lnSpc>
            </a:pPr>
            <a:r>
              <a:rPr lang="en-US" sz="2400" dirty="0" smtClean="0"/>
              <a:t>When you create websites with PHP for example, you associate the language with an HTTP web server such as Apache or </a:t>
            </a:r>
            <a:r>
              <a:rPr lang="en-US" sz="2400" dirty="0" err="1" smtClean="0"/>
              <a:t>Nginx</a:t>
            </a:r>
            <a:r>
              <a:rPr lang="en-US" sz="2400" dirty="0" smtClean="0"/>
              <a:t>. Each of them has its own role in the process:</a:t>
            </a:r>
          </a:p>
          <a:p>
            <a:pPr>
              <a:lnSpc>
                <a:spcPct val="150000"/>
              </a:lnSpc>
              <a:buFont typeface="Arial" pitchFamily="34" charset="0"/>
              <a:buChar char="•"/>
            </a:pPr>
            <a:r>
              <a:rPr lang="en-US" sz="2400" dirty="0" smtClean="0"/>
              <a:t>  Apache manages HTTP requests to connect to the server. Its role is more or less to manage the in/out traffic.</a:t>
            </a:r>
          </a:p>
          <a:p>
            <a:pPr>
              <a:lnSpc>
                <a:spcPct val="150000"/>
              </a:lnSpc>
              <a:buFont typeface="Arial" pitchFamily="34" charset="0"/>
              <a:buChar char="•"/>
            </a:pPr>
            <a:r>
              <a:rPr lang="en-US" sz="2400" dirty="0" smtClean="0"/>
              <a:t>  PHP runs the .</a:t>
            </a:r>
            <a:r>
              <a:rPr lang="en-US" sz="2400" dirty="0" err="1" smtClean="0"/>
              <a:t>php</a:t>
            </a:r>
            <a:r>
              <a:rPr lang="en-US" sz="2400" dirty="0" smtClean="0"/>
              <a:t> file code and sends the result to Apache, which then sends it to the visitor.</a:t>
            </a:r>
          </a:p>
          <a:p>
            <a:pPr>
              <a:lnSpc>
                <a:spcPct val="150000"/>
              </a:lnSpc>
            </a:pPr>
            <a:r>
              <a:rPr lang="en-US" sz="2400" dirty="0" smtClean="0"/>
              <a:t>As several visitors can request a page from the server at the same time, Apache is responsible for spreading them out and running different </a:t>
            </a:r>
            <a:r>
              <a:rPr lang="en-US" sz="2400" i="1" dirty="0" smtClean="0"/>
              <a:t>threads</a:t>
            </a:r>
            <a:r>
              <a:rPr lang="en-US" sz="2400" dirty="0" smtClean="0"/>
              <a:t> at the same time. </a:t>
            </a:r>
          </a:p>
          <a:p>
            <a:pPr>
              <a:lnSpc>
                <a:spcPct val="150000"/>
              </a:lnSpc>
            </a:pPr>
            <a:r>
              <a:rPr lang="en-US" sz="2400" dirty="0" smtClean="0"/>
              <a:t>Each thread uses a different processor on the server (or a processor core)</a:t>
            </a:r>
            <a:endParaRPr lang="en-US" sz="2400"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Why Node?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172461" y="1665288"/>
            <a:ext cx="9039225" cy="4543425"/>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Mono-Thread – Handling multiple Requests?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153841" y="1362701"/>
            <a:ext cx="10879249" cy="2308324"/>
          </a:xfrm>
          <a:prstGeom prst="rect">
            <a:avLst/>
          </a:prstGeom>
        </p:spPr>
        <p:txBody>
          <a:bodyPr wrap="square">
            <a:spAutoFit/>
          </a:bodyPr>
          <a:lstStyle/>
          <a:p>
            <a:pPr>
              <a:lnSpc>
                <a:spcPct val="150000"/>
              </a:lnSpc>
              <a:buFont typeface="Arial" pitchFamily="34" charset="0"/>
              <a:buChar char="•"/>
            </a:pPr>
            <a:r>
              <a:rPr lang="en-US" sz="2400" dirty="0" smtClean="0"/>
              <a:t>  Node.js doesn’t use an HTTP server like Apache. In fact, it’s up to us to create the server! Isn’t that great? </a:t>
            </a:r>
          </a:p>
          <a:p>
            <a:pPr>
              <a:lnSpc>
                <a:spcPct val="150000"/>
              </a:lnSpc>
              <a:buFont typeface="Arial" pitchFamily="34" charset="0"/>
              <a:buChar char="•"/>
            </a:pPr>
            <a:r>
              <a:rPr lang="en-US" sz="2400" dirty="0" smtClean="0"/>
              <a:t>  Unlike Apache, Node.js is </a:t>
            </a:r>
            <a:r>
              <a:rPr lang="en-US" sz="2400" b="1" dirty="0" smtClean="0"/>
              <a:t>monothread</a:t>
            </a:r>
            <a:r>
              <a:rPr lang="en-US" sz="2400" dirty="0" smtClean="0"/>
              <a:t>. This means that there is only one process and one version of the program that can be used at any one time in its memory.</a:t>
            </a:r>
            <a:endParaRPr lang="en-US" sz="2400" dirty="0"/>
          </a:p>
        </p:txBody>
      </p:sp>
      <p:pic>
        <p:nvPicPr>
          <p:cNvPr id="3073" name="Picture 1"/>
          <p:cNvPicPr>
            <a:picLocks noChangeAspect="1" noChangeArrowheads="1"/>
          </p:cNvPicPr>
          <p:nvPr/>
        </p:nvPicPr>
        <p:blipFill>
          <a:blip r:embed="rId3"/>
          <a:srcRect/>
          <a:stretch>
            <a:fillRect/>
          </a:stretch>
        </p:blipFill>
        <p:spPr bwMode="auto">
          <a:xfrm>
            <a:off x="865476" y="4221163"/>
            <a:ext cx="485775" cy="447675"/>
          </a:xfrm>
          <a:prstGeom prst="rect">
            <a:avLst/>
          </a:prstGeom>
          <a:noFill/>
          <a:ln w="9525">
            <a:noFill/>
            <a:miter lim="800000"/>
            <a:headEnd/>
            <a:tailEnd/>
          </a:ln>
          <a:effectLst/>
        </p:spPr>
      </p:pic>
      <p:sp>
        <p:nvSpPr>
          <p:cNvPr id="9" name="TextBox 8"/>
          <p:cNvSpPr txBox="1"/>
          <p:nvPr/>
        </p:nvSpPr>
        <p:spPr>
          <a:xfrm>
            <a:off x="1366983" y="4322618"/>
            <a:ext cx="8996218" cy="1200329"/>
          </a:xfrm>
          <a:prstGeom prst="rect">
            <a:avLst/>
          </a:prstGeom>
          <a:noFill/>
        </p:spPr>
        <p:txBody>
          <a:bodyPr wrap="square" rtlCol="0">
            <a:spAutoFit/>
          </a:bodyPr>
          <a:lstStyle/>
          <a:p>
            <a:r>
              <a:rPr lang="en-US" sz="2400" dirty="0" smtClean="0"/>
              <a:t>But I thought that Node.js was really fast because it could manage loads of requests simultaneously. If it’s monothread, can it only perform one action at a time?</a:t>
            </a:r>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Mono-Thread  Style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pic>
        <p:nvPicPr>
          <p:cNvPr id="40962" name="Picture 2"/>
          <p:cNvPicPr>
            <a:picLocks noChangeAspect="1" noChangeArrowheads="1"/>
          </p:cNvPicPr>
          <p:nvPr/>
        </p:nvPicPr>
        <p:blipFill>
          <a:blip r:embed="rId3"/>
          <a:srcRect/>
          <a:stretch>
            <a:fillRect/>
          </a:stretch>
        </p:blipFill>
        <p:spPr bwMode="auto">
          <a:xfrm>
            <a:off x="164379" y="1545792"/>
            <a:ext cx="8434676" cy="5114925"/>
          </a:xfrm>
          <a:prstGeom prst="rect">
            <a:avLst/>
          </a:prstGeom>
          <a:noFill/>
          <a:ln w="9525">
            <a:noFill/>
            <a:miter lim="800000"/>
            <a:headEnd/>
            <a:tailEnd/>
          </a:ln>
          <a:effectLst/>
        </p:spPr>
      </p:pic>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smtClean="0">
                <a:solidFill>
                  <a:schemeClr val="accent2">
                    <a:lumMod val="75000"/>
                  </a:schemeClr>
                </a:solidFill>
              </a:rPr>
              <a:t>V8 Engine and C++ Bindings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smtClean="0">
                <a:solidFill>
                  <a:schemeClr val="accent1">
                    <a:lumMod val="75000"/>
                  </a:schemeClr>
                </a:solidFill>
              </a:rPr>
              <a:t>NODE JS</a:t>
            </a:r>
            <a:endParaRPr lang="en-US" sz="2400" b="1" dirty="0">
              <a:solidFill>
                <a:schemeClr val="accent1">
                  <a:lumMod val="75000"/>
                </a:schemeClr>
              </a:solidFill>
            </a:endParaRPr>
          </a:p>
        </p:txBody>
      </p:sp>
      <p:sp>
        <p:nvSpPr>
          <p:cNvPr id="7" name="Rectangle 6"/>
          <p:cNvSpPr/>
          <p:nvPr/>
        </p:nvSpPr>
        <p:spPr>
          <a:xfrm>
            <a:off x="0" y="1390411"/>
            <a:ext cx="11631759" cy="5078313"/>
          </a:xfrm>
          <a:prstGeom prst="rect">
            <a:avLst/>
          </a:prstGeom>
        </p:spPr>
        <p:txBody>
          <a:bodyPr wrap="square">
            <a:spAutoFit/>
          </a:bodyPr>
          <a:lstStyle/>
          <a:p>
            <a:pPr>
              <a:lnSpc>
                <a:spcPct val="150000"/>
              </a:lnSpc>
              <a:buFont typeface="Arial" pitchFamily="34" charset="0"/>
              <a:buChar char="•"/>
            </a:pPr>
            <a:r>
              <a:rPr lang="en-US" sz="2400" dirty="0" smtClean="0"/>
              <a:t>  Chrome needs to run some Javascript for a particular Web page, it doesn't run the JavaScript  itself. It uses the V8 engine to get that done so it passes the code to V8 and it gets the results back. Same case with Node also to run a Javascript code. </a:t>
            </a:r>
          </a:p>
          <a:p>
            <a:pPr>
              <a:lnSpc>
                <a:spcPct val="150000"/>
              </a:lnSpc>
              <a:buFont typeface="Arial" pitchFamily="34" charset="0"/>
              <a:buChar char="•"/>
            </a:pPr>
            <a:r>
              <a:rPr lang="en-US" sz="2400" dirty="0" smtClean="0"/>
              <a:t>  V8 is written in C++ . chrome and Node are largely written in C++ because they both providing bindings when they're instantiating the V8 engine.</a:t>
            </a:r>
          </a:p>
          <a:p>
            <a:pPr>
              <a:lnSpc>
                <a:spcPct val="150000"/>
              </a:lnSpc>
              <a:buFont typeface="Arial" pitchFamily="34" charset="0"/>
              <a:buChar char="•"/>
            </a:pPr>
            <a:r>
              <a:rPr lang="en-US" sz="2400" dirty="0" smtClean="0"/>
              <a:t>  This facilitates to create their own </a:t>
            </a:r>
            <a:r>
              <a:rPr lang="en-US" sz="2400" dirty="0" err="1" smtClean="0"/>
              <a:t>javascript</a:t>
            </a:r>
            <a:r>
              <a:rPr lang="en-US" sz="2400" dirty="0" smtClean="0"/>
              <a:t> runtime with interesting and novel features.</a:t>
            </a:r>
          </a:p>
          <a:p>
            <a:pPr>
              <a:lnSpc>
                <a:spcPct val="150000"/>
              </a:lnSpc>
            </a:pPr>
            <a:r>
              <a:rPr lang="en-US" sz="2400" b="1" u="sng" dirty="0" smtClean="0"/>
              <a:t>Example Instance:</a:t>
            </a:r>
          </a:p>
          <a:p>
            <a:pPr>
              <a:lnSpc>
                <a:spcPct val="150000"/>
              </a:lnSpc>
            </a:pPr>
            <a:r>
              <a:rPr lang="en-US" sz="2400" dirty="0" smtClean="0"/>
              <a:t>Chrome to interact with the DOM when the DOM isn't part of JavaScript.</a:t>
            </a:r>
          </a:p>
          <a:p>
            <a:pPr>
              <a:lnSpc>
                <a:spcPct val="150000"/>
              </a:lnSpc>
            </a:pPr>
            <a:r>
              <a:rPr lang="en-US" sz="2400" dirty="0" smtClean="0"/>
              <a:t>Node to interact with file system when the file system isn't part of JavaScript</a:t>
            </a:r>
            <a:endParaRPr lang="en-US" sz="2400" b="1" dirty="0"/>
          </a:p>
        </p:txBody>
      </p:sp>
    </p:spTree>
    <p:extLst>
      <p:ext uri="{BB962C8B-B14F-4D97-AF65-F5344CB8AC3E}">
        <p14:creationId xmlns:p14="http://schemas.microsoft.com/office/powerpoint/2010/main" val="66500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7938</TotalTime>
  <Words>1002</Words>
  <Application>Microsoft Office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DELL</cp:lastModifiedBy>
  <cp:revision>162</cp:revision>
  <dcterms:created xsi:type="dcterms:W3CDTF">2020-06-03T14:19:11Z</dcterms:created>
  <dcterms:modified xsi:type="dcterms:W3CDTF">2020-09-15T08:44:34Z</dcterms:modified>
</cp:coreProperties>
</file>