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27" r:id="rId4"/>
    <p:sldId id="431" r:id="rId5"/>
    <p:sldId id="432" r:id="rId6"/>
    <p:sldId id="434" r:id="rId7"/>
    <p:sldId id="435" r:id="rId8"/>
    <p:sldId id="436" r:id="rId9"/>
    <p:sldId id="437" r:id="rId10"/>
    <p:sldId id="430" r:id="rId11"/>
    <p:sldId id="395" r:id="rId12"/>
    <p:sldId id="429" r:id="rId13"/>
    <p:sldId id="433" r:id="rId14"/>
    <p:sldId id="3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20-09-2020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20-09-2020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Web Server using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632311"/>
          </a:xfrm>
          <a:prstGeom prst="rect">
            <a:avLst/>
          </a:prstGeom>
        </p:spPr>
        <p:txBody>
          <a:bodyPr wrap="square">
            <a:spAutoFit/>
          </a:bodyPr>
          <a:lstStyle/>
          <a:p>
            <a:r>
              <a:rPr lang="en-US" sz="2400" dirty="0"/>
              <a:t>The components of a Node.js application. </a:t>
            </a:r>
          </a:p>
          <a:p>
            <a:r>
              <a:rPr lang="en-US" sz="2400" b="1" u="sng" dirty="0"/>
              <a:t>Import required modules</a:t>
            </a:r>
            <a:r>
              <a:rPr lang="en-US" sz="2400" dirty="0"/>
              <a:t> − We use the </a:t>
            </a:r>
            <a:r>
              <a:rPr lang="en-US" sz="2400" b="1" dirty="0"/>
              <a:t>require</a:t>
            </a:r>
            <a:r>
              <a:rPr lang="en-US" sz="2400" dirty="0"/>
              <a:t> directive to load Node.js modules.</a:t>
            </a:r>
          </a:p>
          <a:p>
            <a:r>
              <a:rPr lang="en-US" sz="2400" b="1" u="sng" dirty="0"/>
              <a:t>Create server</a:t>
            </a:r>
            <a:r>
              <a:rPr lang="en-US" sz="2400" dirty="0"/>
              <a:t> − A server which will listen to client's requests similar to Apache HTTP Server. Node.js has a built-in module called HTTP, which allows Node.js to transfer data over the Hyper Text Transfer Protocol (HTTP).</a:t>
            </a:r>
          </a:p>
          <a:p>
            <a:r>
              <a:rPr lang="en-US" sz="2400" b="1" u="sng" dirty="0"/>
              <a:t>Read request and return response</a:t>
            </a:r>
            <a:r>
              <a:rPr lang="en-US" sz="2400" dirty="0"/>
              <a:t> − The server created in an earlier step will read the HTTP request made by the client which can be a browser or a console and return the response.</a:t>
            </a:r>
          </a:p>
          <a:p>
            <a:r>
              <a:rPr lang="en-US" sz="2400" dirty="0"/>
              <a:t>Creating Node.js Application</a:t>
            </a:r>
          </a:p>
          <a:p>
            <a:r>
              <a:rPr lang="en-US" sz="2400" b="1" u="sng" dirty="0"/>
              <a:t>Step 1 </a:t>
            </a:r>
            <a:r>
              <a:rPr lang="en-US" sz="2400" dirty="0"/>
              <a:t>- Import Required Module</a:t>
            </a:r>
          </a:p>
          <a:p>
            <a:r>
              <a:rPr lang="en-US" sz="2400" dirty="0"/>
              <a:t>We use the </a:t>
            </a:r>
            <a:r>
              <a:rPr lang="en-US" sz="2400" b="1" dirty="0"/>
              <a:t>require</a:t>
            </a:r>
            <a:r>
              <a:rPr lang="en-US" sz="2400" dirty="0"/>
              <a:t> directive to load the http module and store the returned HTTP instance into an http variable as follows </a:t>
            </a:r>
          </a:p>
          <a:p>
            <a:endParaRPr lang="en-US" sz="2400" dirty="0"/>
          </a:p>
          <a:p>
            <a:endParaRPr lang="en-US" sz="2400" dirty="0"/>
          </a:p>
          <a:p>
            <a:endParaRPr lang="en-US" sz="2400" dirty="0"/>
          </a:p>
        </p:txBody>
      </p:sp>
      <p:pic>
        <p:nvPicPr>
          <p:cNvPr id="2" name="Picture 2"/>
          <p:cNvPicPr>
            <a:picLocks noChangeAspect="1" noChangeArrowheads="1"/>
          </p:cNvPicPr>
          <p:nvPr/>
        </p:nvPicPr>
        <p:blipFill>
          <a:blip r:embed="rId3"/>
          <a:srcRect/>
          <a:stretch>
            <a:fillRect/>
          </a:stretch>
        </p:blipFill>
        <p:spPr bwMode="auto">
          <a:xfrm>
            <a:off x="281565" y="6230505"/>
            <a:ext cx="3667125" cy="41910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262979"/>
          </a:xfrm>
          <a:prstGeom prst="rect">
            <a:avLst/>
          </a:prstGeom>
        </p:spPr>
        <p:txBody>
          <a:bodyPr wrap="square">
            <a:spAutoFit/>
          </a:bodyPr>
          <a:lstStyle/>
          <a:p>
            <a:r>
              <a:rPr lang="en-US" sz="2400" b="1" u="sng" dirty="0"/>
              <a:t>Step 2 - Create Server</a:t>
            </a:r>
          </a:p>
          <a:p>
            <a:pPr>
              <a:buFont typeface="Arial" pitchFamily="34" charset="0"/>
              <a:buChar char="•"/>
            </a:pPr>
            <a:r>
              <a:rPr lang="en-US" sz="2400" dirty="0"/>
              <a:t>  We use the created http instance and call </a:t>
            </a:r>
            <a:r>
              <a:rPr lang="en-US" sz="2400" b="1" dirty="0" err="1"/>
              <a:t>http.createServer</a:t>
            </a:r>
            <a:r>
              <a:rPr lang="en-US" sz="2400" b="1" dirty="0"/>
              <a:t>()</a:t>
            </a:r>
            <a:r>
              <a:rPr lang="en-US" sz="2400" dirty="0"/>
              <a:t> method to create a server instance.</a:t>
            </a:r>
          </a:p>
          <a:p>
            <a:pPr>
              <a:buFont typeface="Arial" pitchFamily="34" charset="0"/>
              <a:buChar char="•"/>
            </a:pPr>
            <a:r>
              <a:rPr lang="en-US" sz="2400" dirty="0"/>
              <a:t> Then we bind it at port 8088 using the </a:t>
            </a:r>
            <a:r>
              <a:rPr lang="en-US" sz="2400" b="1" dirty="0"/>
              <a:t>listen</a:t>
            </a:r>
            <a:r>
              <a:rPr lang="en-US" sz="2400" dirty="0"/>
              <a:t> method associated with the server instance.</a:t>
            </a:r>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b="1" u="sng" dirty="0"/>
          </a:p>
          <a:p>
            <a:r>
              <a:rPr lang="en-US" sz="2400" b="1" u="sng" dirty="0"/>
              <a:t>Step 3 - Testing Request &amp; Response</a:t>
            </a:r>
          </a:p>
          <a:p>
            <a:r>
              <a:rPr lang="en-US" sz="2400" dirty="0"/>
              <a:t>$node app.js </a:t>
            </a:r>
          </a:p>
          <a:p>
            <a:r>
              <a:rPr lang="en-US" sz="2400" dirty="0"/>
              <a:t>Verify the Output. Server has started.</a:t>
            </a:r>
          </a:p>
          <a:p>
            <a:r>
              <a:rPr lang="en-US" sz="2400" dirty="0"/>
              <a:t>Server running at http://127.0.0.1:8088/</a:t>
            </a:r>
          </a:p>
        </p:txBody>
      </p:sp>
      <p:pic>
        <p:nvPicPr>
          <p:cNvPr id="1027" name="Picture 3"/>
          <p:cNvPicPr>
            <a:picLocks noChangeAspect="1" noChangeArrowheads="1"/>
          </p:cNvPicPr>
          <p:nvPr/>
        </p:nvPicPr>
        <p:blipFill>
          <a:blip r:embed="rId3"/>
          <a:srcRect/>
          <a:stretch>
            <a:fillRect/>
          </a:stretch>
        </p:blipFill>
        <p:spPr bwMode="auto">
          <a:xfrm>
            <a:off x="233363" y="3268085"/>
            <a:ext cx="8067675" cy="1781175"/>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URL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1938992"/>
          </a:xfrm>
          <a:prstGeom prst="rect">
            <a:avLst/>
          </a:prstGeom>
        </p:spPr>
        <p:txBody>
          <a:bodyPr wrap="square">
            <a:spAutoFit/>
          </a:bodyPr>
          <a:lstStyle/>
          <a:p>
            <a:r>
              <a:rPr lang="en-US" sz="2400" dirty="0"/>
              <a:t>The URL module splits up a web address into readable parts.</a:t>
            </a:r>
          </a:p>
          <a:p>
            <a:r>
              <a:rPr lang="en-US" sz="2400" dirty="0"/>
              <a:t>To include the URL module, use the require() method:</a:t>
            </a:r>
          </a:p>
          <a:p>
            <a:endParaRPr lang="en-US" sz="2400" dirty="0"/>
          </a:p>
          <a:p>
            <a:r>
              <a:rPr lang="en-US" sz="2400" dirty="0"/>
              <a:t>Parse an address with the </a:t>
            </a:r>
            <a:r>
              <a:rPr lang="en-US" sz="2400" dirty="0" err="1"/>
              <a:t>url.parse</a:t>
            </a:r>
            <a:r>
              <a:rPr lang="en-US" sz="2400" dirty="0"/>
              <a:t>() method, and it will return a URL object with each part of the address as properties:</a:t>
            </a:r>
          </a:p>
        </p:txBody>
      </p:sp>
      <p:pic>
        <p:nvPicPr>
          <p:cNvPr id="1026" name="Picture 2"/>
          <p:cNvPicPr>
            <a:picLocks noChangeAspect="1" noChangeArrowheads="1"/>
          </p:cNvPicPr>
          <p:nvPr/>
        </p:nvPicPr>
        <p:blipFill>
          <a:blip r:embed="rId3"/>
          <a:srcRect/>
          <a:stretch>
            <a:fillRect/>
          </a:stretch>
        </p:blipFill>
        <p:spPr bwMode="auto">
          <a:xfrm>
            <a:off x="1262640" y="2194791"/>
            <a:ext cx="3533775" cy="381000"/>
          </a:xfrm>
          <a:prstGeom prst="rect">
            <a:avLst/>
          </a:prstGeom>
          <a:noFill/>
          <a:ln w="9525">
            <a:noFill/>
            <a:miter lim="800000"/>
            <a:headEnd/>
            <a:tailEnd/>
          </a:ln>
          <a:effectLst/>
        </p:spPr>
      </p:pic>
      <p:pic>
        <p:nvPicPr>
          <p:cNvPr id="2" name="Picture 3"/>
          <p:cNvPicPr>
            <a:picLocks noChangeAspect="1" noChangeArrowheads="1"/>
          </p:cNvPicPr>
          <p:nvPr/>
        </p:nvPicPr>
        <p:blipFill>
          <a:blip r:embed="rId4"/>
          <a:srcRect/>
          <a:stretch>
            <a:fillRect/>
          </a:stretch>
        </p:blipFill>
        <p:spPr bwMode="auto">
          <a:xfrm>
            <a:off x="130610" y="3482107"/>
            <a:ext cx="9863135" cy="3158838"/>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Client Using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461665"/>
          </a:xfrm>
          <a:prstGeom prst="rect">
            <a:avLst/>
          </a:prstGeom>
        </p:spPr>
        <p:txBody>
          <a:bodyPr wrap="square">
            <a:spAutoFit/>
          </a:bodyPr>
          <a:lstStyle/>
          <a:p>
            <a:r>
              <a:rPr lang="en-US" sz="2400" dirty="0"/>
              <a:t>A web client can be created using </a:t>
            </a:r>
            <a:r>
              <a:rPr lang="en-US" sz="2400" b="1" dirty="0"/>
              <a:t>http</a:t>
            </a:r>
            <a:r>
              <a:rPr lang="en-US" sz="2400" dirty="0"/>
              <a:t> module. A Screenshot of the example is below </a:t>
            </a:r>
          </a:p>
        </p:txBody>
      </p:sp>
      <p:pic>
        <p:nvPicPr>
          <p:cNvPr id="3074" name="Picture 2"/>
          <p:cNvPicPr>
            <a:picLocks noChangeAspect="1" noChangeArrowheads="1"/>
          </p:cNvPicPr>
          <p:nvPr/>
        </p:nvPicPr>
        <p:blipFill>
          <a:blip r:embed="rId3"/>
          <a:srcRect/>
          <a:stretch>
            <a:fillRect/>
          </a:stretch>
        </p:blipFill>
        <p:spPr bwMode="auto">
          <a:xfrm>
            <a:off x="272473" y="2032000"/>
            <a:ext cx="5791200" cy="459971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HTTP Module</a:t>
            </a:r>
          </a:p>
        </p:txBody>
      </p:sp>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Server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791" y="312872"/>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0" y="1381173"/>
            <a:ext cx="11705650" cy="4524315"/>
          </a:xfrm>
          <a:prstGeom prst="rect">
            <a:avLst/>
          </a:prstGeom>
        </p:spPr>
        <p:txBody>
          <a:bodyPr wrap="square">
            <a:spAutoFit/>
          </a:bodyPr>
          <a:lstStyle/>
          <a:p>
            <a:pPr>
              <a:lnSpc>
                <a:spcPct val="150000"/>
              </a:lnSpc>
              <a:buFont typeface="Arial" pitchFamily="34" charset="0"/>
              <a:buChar char="•"/>
            </a:pPr>
            <a:r>
              <a:rPr lang="en-US" sz="2400" dirty="0"/>
              <a:t>  A Web Server is a software application which handles HTTP requests sent by the HTTP client, like web browsers, and returns web pages in response to the clients.</a:t>
            </a:r>
          </a:p>
          <a:p>
            <a:pPr>
              <a:lnSpc>
                <a:spcPct val="150000"/>
              </a:lnSpc>
              <a:buFont typeface="Arial" pitchFamily="34" charset="0"/>
              <a:buChar char="•"/>
            </a:pPr>
            <a:r>
              <a:rPr lang="en-US" sz="2400" dirty="0"/>
              <a:t>  Web servers usually deliver html documents along with images, style sheets, and scripts.</a:t>
            </a:r>
          </a:p>
          <a:p>
            <a:pPr>
              <a:lnSpc>
                <a:spcPct val="150000"/>
              </a:lnSpc>
              <a:buFont typeface="Arial" pitchFamily="34" charset="0"/>
              <a:buChar char="•"/>
            </a:pPr>
            <a:r>
              <a:rPr lang="en-US" sz="2400" dirty="0"/>
              <a:t>  Most of the web servers support server-side scripts, using scripting languages or redirecting the task to an application server which retrieves data from a database and performs complex logic and then sends a result to the HTTP client through the Web server.</a:t>
            </a:r>
          </a:p>
          <a:p>
            <a:pPr>
              <a:lnSpc>
                <a:spcPct val="150000"/>
              </a:lnSpc>
              <a:buFont typeface="Arial" pitchFamily="34" charset="0"/>
              <a:buChar char="•"/>
            </a:pPr>
            <a:r>
              <a:rPr lang="en-US" sz="2400" dirty="0"/>
              <a:t>  Apache web server is one of the most commonly used web servers. It is an open source project.</a:t>
            </a:r>
          </a:p>
        </p:txBody>
      </p:sp>
    </p:spTree>
    <p:extLst>
      <p:ext uri="{BB962C8B-B14F-4D97-AF65-F5344CB8AC3E}">
        <p14:creationId xmlns:p14="http://schemas.microsoft.com/office/powerpoint/2010/main"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Application 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078313"/>
          </a:xfrm>
          <a:prstGeom prst="rect">
            <a:avLst/>
          </a:prstGeom>
        </p:spPr>
        <p:txBody>
          <a:bodyPr wrap="square">
            <a:spAutoFit/>
          </a:bodyPr>
          <a:lstStyle/>
          <a:p>
            <a:pPr>
              <a:lnSpc>
                <a:spcPct val="150000"/>
              </a:lnSpc>
            </a:pPr>
            <a:r>
              <a:rPr lang="en-US" sz="2400" dirty="0"/>
              <a:t>A Web application is usually divided into four layers −</a:t>
            </a:r>
          </a:p>
          <a:p>
            <a:pPr>
              <a:lnSpc>
                <a:spcPct val="150000"/>
              </a:lnSpc>
            </a:pPr>
            <a:r>
              <a:rPr lang="en-US" sz="2400" b="1" dirty="0"/>
              <a:t>Client</a:t>
            </a:r>
            <a:r>
              <a:rPr lang="en-US" sz="2400" dirty="0"/>
              <a:t> − This layer consists of web browsers, mobile browsers or applications which can make HTTP requests to the web server.</a:t>
            </a:r>
          </a:p>
          <a:p>
            <a:pPr>
              <a:lnSpc>
                <a:spcPct val="150000"/>
              </a:lnSpc>
            </a:pPr>
            <a:r>
              <a:rPr lang="en-US" sz="2400" b="1" dirty="0"/>
              <a:t>Server</a:t>
            </a:r>
            <a:r>
              <a:rPr lang="en-US" sz="2400" dirty="0"/>
              <a:t> − This layer has the Web server which can intercept the requests made by the clients and pass them the response.</a:t>
            </a:r>
          </a:p>
          <a:p>
            <a:pPr>
              <a:lnSpc>
                <a:spcPct val="150000"/>
              </a:lnSpc>
            </a:pPr>
            <a:r>
              <a:rPr lang="en-US" sz="2400" b="1" dirty="0"/>
              <a:t>Business</a:t>
            </a:r>
            <a:r>
              <a:rPr lang="en-US" sz="2400" dirty="0"/>
              <a:t> − This layer contains the application server which is utilized by the web server to do the required processing. This layer interacts with the data layer via the database or some external programs.</a:t>
            </a:r>
          </a:p>
          <a:p>
            <a:pPr>
              <a:lnSpc>
                <a:spcPct val="150000"/>
              </a:lnSpc>
            </a:pPr>
            <a:r>
              <a:rPr lang="en-US" sz="2400" b="1" dirty="0"/>
              <a:t>Data</a:t>
            </a:r>
            <a:r>
              <a:rPr lang="en-US" sz="2400" dirty="0"/>
              <a:t> − This layer contains the databases or any other source of data.</a:t>
            </a:r>
          </a:p>
        </p:txBody>
      </p:sp>
    </p:spTree>
    <p:extLst>
      <p:ext uri="{BB962C8B-B14F-4D97-AF65-F5344CB8AC3E}">
        <p14:creationId xmlns:p14="http://schemas.microsoft.com/office/powerpoint/2010/main" val="66500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Application 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pic>
        <p:nvPicPr>
          <p:cNvPr id="2051" name="Picture 3"/>
          <p:cNvPicPr>
            <a:picLocks noChangeAspect="1" noChangeArrowheads="1"/>
          </p:cNvPicPr>
          <p:nvPr/>
        </p:nvPicPr>
        <p:blipFill>
          <a:blip r:embed="rId3"/>
          <a:srcRect/>
          <a:stretch>
            <a:fillRect/>
          </a:stretch>
        </p:blipFill>
        <p:spPr bwMode="auto">
          <a:xfrm>
            <a:off x="1" y="1403926"/>
            <a:ext cx="9559636" cy="5454073"/>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Properties and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3785652"/>
          </a:xfrm>
          <a:prstGeom prst="rect">
            <a:avLst/>
          </a:prstGeom>
        </p:spPr>
        <p:txBody>
          <a:bodyPr wrap="square">
            <a:spAutoFit/>
          </a:bodyPr>
          <a:lstStyle/>
          <a:p>
            <a:r>
              <a:rPr lang="en-US" sz="2400" b="0" i="0" dirty="0">
                <a:solidFill>
                  <a:srgbClr val="2C3437"/>
                </a:solidFill>
                <a:effectLst/>
                <a:latin typeface="Open Sans"/>
              </a:rPr>
              <a:t>The module provides some properties as below.</a:t>
            </a:r>
          </a:p>
          <a:p>
            <a:endParaRPr lang="en-US" sz="2400" dirty="0">
              <a:solidFill>
                <a:srgbClr val="2C3437"/>
              </a:solidFill>
              <a:latin typeface="Open Sans"/>
            </a:endParaRPr>
          </a:p>
          <a:p>
            <a:pPr marL="342900" indent="-342900">
              <a:buFont typeface="Arial" panose="020B0604020202020204" pitchFamily="34" charset="0"/>
              <a:buChar char="•"/>
            </a:pPr>
            <a:r>
              <a:rPr lang="en-US" sz="2400" b="1" u="sng" dirty="0" err="1">
                <a:solidFill>
                  <a:srgbClr val="2C3437"/>
                </a:solidFill>
                <a:latin typeface="Open Sans"/>
              </a:rPr>
              <a:t>http.METHODS</a:t>
            </a:r>
            <a:endParaRPr lang="en-US" sz="2400" b="1" u="sng" dirty="0">
              <a:solidFill>
                <a:srgbClr val="2C3437"/>
              </a:solidFill>
              <a:latin typeface="Open Sans"/>
            </a:endParaRPr>
          </a:p>
          <a:p>
            <a:r>
              <a:rPr lang="en-US" sz="2400" b="0" i="0" dirty="0">
                <a:solidFill>
                  <a:srgbClr val="2C3437"/>
                </a:solidFill>
                <a:effectLst/>
                <a:latin typeface="Open Sans"/>
              </a:rPr>
              <a:t>This property lists all the HTTP methods supported</a:t>
            </a:r>
          </a:p>
          <a:p>
            <a:pPr marL="342900" indent="-342900">
              <a:buFont typeface="Arial" panose="020B0604020202020204" pitchFamily="34" charset="0"/>
              <a:buChar char="•"/>
            </a:pPr>
            <a:r>
              <a:rPr lang="en-US" sz="2400" b="1" u="sng" dirty="0" err="1">
                <a:solidFill>
                  <a:srgbClr val="2C3437"/>
                </a:solidFill>
                <a:latin typeface="Open Sans"/>
              </a:rPr>
              <a:t>http.STATUS_CODES</a:t>
            </a:r>
            <a:endParaRPr lang="en-US" sz="2400" b="1" u="sng" dirty="0">
              <a:solidFill>
                <a:srgbClr val="2C3437"/>
              </a:solidFill>
              <a:latin typeface="Open Sans"/>
            </a:endParaRPr>
          </a:p>
          <a:p>
            <a:r>
              <a:rPr lang="en-US" sz="2400" b="0" i="0" dirty="0">
                <a:solidFill>
                  <a:srgbClr val="2C3437"/>
                </a:solidFill>
                <a:effectLst/>
                <a:latin typeface="Open Sans"/>
              </a:rPr>
              <a:t>This property lists all the HTTP status codes and their description</a:t>
            </a:r>
          </a:p>
          <a:p>
            <a:pPr marL="342900" indent="-342900">
              <a:buFont typeface="Arial" panose="020B0604020202020204" pitchFamily="34" charset="0"/>
              <a:buChar char="•"/>
            </a:pPr>
            <a:r>
              <a:rPr lang="en-US" sz="2400" b="1" u="sng" dirty="0" err="1">
                <a:solidFill>
                  <a:srgbClr val="2C3437"/>
                </a:solidFill>
                <a:latin typeface="Open Sans"/>
              </a:rPr>
              <a:t>http.globalAgent</a:t>
            </a:r>
            <a:endParaRPr lang="en-US" sz="2400" b="1" u="sng" dirty="0">
              <a:solidFill>
                <a:srgbClr val="2C3437"/>
              </a:solidFill>
              <a:latin typeface="Open Sans"/>
            </a:endParaRPr>
          </a:p>
          <a:p>
            <a:r>
              <a:rPr lang="en-US" sz="2400" dirty="0">
                <a:solidFill>
                  <a:srgbClr val="2C3437"/>
                </a:solidFill>
                <a:latin typeface="Open Sans"/>
              </a:rPr>
              <a:t>Points to the global instance of the Agent object, which is an instance of the </a:t>
            </a:r>
            <a:r>
              <a:rPr lang="en-US" sz="2400" dirty="0" err="1">
                <a:solidFill>
                  <a:srgbClr val="2C3437"/>
                </a:solidFill>
                <a:latin typeface="Open Sans"/>
              </a:rPr>
              <a:t>http.Agent</a:t>
            </a:r>
            <a:r>
              <a:rPr lang="en-US" sz="2400" dirty="0">
                <a:solidFill>
                  <a:srgbClr val="2C3437"/>
                </a:solidFill>
                <a:latin typeface="Open Sans"/>
              </a:rPr>
              <a:t> </a:t>
            </a:r>
            <a:r>
              <a:rPr lang="en-US" sz="2400" dirty="0" err="1">
                <a:solidFill>
                  <a:srgbClr val="2C3437"/>
                </a:solidFill>
                <a:latin typeface="Open Sans"/>
              </a:rPr>
              <a:t>class.It's</a:t>
            </a:r>
            <a:r>
              <a:rPr lang="en-US" sz="2400" dirty="0">
                <a:solidFill>
                  <a:srgbClr val="2C3437"/>
                </a:solidFill>
                <a:latin typeface="Open Sans"/>
              </a:rPr>
              <a:t> used to manage connections persistence and reuse for HTTP clients, and it's a key component of Node.js HTTP networking.</a:t>
            </a:r>
          </a:p>
        </p:txBody>
      </p:sp>
    </p:spTree>
    <p:extLst>
      <p:ext uri="{BB962C8B-B14F-4D97-AF65-F5344CB8AC3E}">
        <p14:creationId xmlns:p14="http://schemas.microsoft.com/office/powerpoint/2010/main" val="277288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Properties and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3785652"/>
          </a:xfrm>
          <a:prstGeom prst="rect">
            <a:avLst/>
          </a:prstGeom>
        </p:spPr>
        <p:txBody>
          <a:bodyPr wrap="square">
            <a:spAutoFit/>
          </a:bodyPr>
          <a:lstStyle/>
          <a:p>
            <a:r>
              <a:rPr lang="en-US" sz="2400" b="0" i="0" dirty="0">
                <a:solidFill>
                  <a:srgbClr val="2C3437"/>
                </a:solidFill>
                <a:effectLst/>
                <a:latin typeface="Open Sans"/>
              </a:rPr>
              <a:t>The module provides some methods as below</a:t>
            </a:r>
          </a:p>
          <a:p>
            <a:endParaRPr lang="en-US" sz="2400" b="0" i="0" dirty="0">
              <a:solidFill>
                <a:srgbClr val="2C3437"/>
              </a:solidFill>
              <a:effectLst/>
              <a:latin typeface="Open Sans"/>
            </a:endParaRPr>
          </a:p>
          <a:p>
            <a:pPr marL="342900" indent="-342900">
              <a:buFont typeface="Arial" panose="020B0604020202020204" pitchFamily="34" charset="0"/>
              <a:buChar char="•"/>
            </a:pPr>
            <a:r>
              <a:rPr lang="en-US" sz="2400" b="1" u="sng" dirty="0" err="1">
                <a:solidFill>
                  <a:srgbClr val="2C3437"/>
                </a:solidFill>
                <a:latin typeface="Open Sans"/>
              </a:rPr>
              <a:t>http.createServer</a:t>
            </a:r>
            <a:r>
              <a:rPr lang="en-US" sz="2400" b="1" u="sng" dirty="0">
                <a:solidFill>
                  <a:srgbClr val="2C3437"/>
                </a:solidFill>
                <a:latin typeface="Open Sans"/>
              </a:rPr>
              <a:t>()</a:t>
            </a:r>
          </a:p>
          <a:p>
            <a:r>
              <a:rPr lang="en-US" sz="2400" b="0" i="0" dirty="0">
                <a:solidFill>
                  <a:srgbClr val="2C3437"/>
                </a:solidFill>
                <a:effectLst/>
                <a:latin typeface="Open Sans"/>
              </a:rPr>
              <a:t>Return a new instance of the </a:t>
            </a:r>
            <a:r>
              <a:rPr lang="en-US" sz="2400" b="0" i="0" dirty="0" err="1">
                <a:solidFill>
                  <a:srgbClr val="2C3437"/>
                </a:solidFill>
                <a:effectLst/>
                <a:latin typeface="Open Sans"/>
              </a:rPr>
              <a:t>http.Server</a:t>
            </a:r>
            <a:r>
              <a:rPr lang="en-US" sz="2400" b="0" i="0" dirty="0">
                <a:solidFill>
                  <a:srgbClr val="2C3437"/>
                </a:solidFill>
                <a:effectLst/>
                <a:latin typeface="Open Sans"/>
              </a:rPr>
              <a:t> class.</a:t>
            </a:r>
          </a:p>
          <a:p>
            <a:pPr marL="342900" indent="-342900">
              <a:buFont typeface="Arial" panose="020B0604020202020204" pitchFamily="34" charset="0"/>
              <a:buChar char="•"/>
            </a:pPr>
            <a:r>
              <a:rPr lang="en-US" sz="2400" b="1" i="0" u="sng" dirty="0" err="1">
                <a:solidFill>
                  <a:srgbClr val="2C3437"/>
                </a:solidFill>
                <a:effectLst/>
                <a:latin typeface="Open Sans"/>
              </a:rPr>
              <a:t>http.request</a:t>
            </a:r>
            <a:r>
              <a:rPr lang="en-US" sz="2400" b="1" i="0" u="sng" dirty="0">
                <a:solidFill>
                  <a:srgbClr val="2C3437"/>
                </a:solidFill>
                <a:effectLst/>
                <a:latin typeface="Open Sans"/>
              </a:rPr>
              <a:t>()</a:t>
            </a:r>
          </a:p>
          <a:p>
            <a:r>
              <a:rPr lang="en-US" sz="2400" b="0" i="0" dirty="0">
                <a:solidFill>
                  <a:srgbClr val="2C3437"/>
                </a:solidFill>
                <a:effectLst/>
                <a:latin typeface="Open Sans"/>
              </a:rPr>
              <a:t>Makes an HTTP request to a server, creating an instance of the </a:t>
            </a:r>
            <a:r>
              <a:rPr lang="en-US" sz="2400" b="0" i="0" dirty="0" err="1">
                <a:solidFill>
                  <a:srgbClr val="2C3437"/>
                </a:solidFill>
                <a:effectLst/>
                <a:latin typeface="Open Sans"/>
              </a:rPr>
              <a:t>http.ClientRequest</a:t>
            </a:r>
            <a:r>
              <a:rPr lang="en-US" sz="2400" b="0" i="0" dirty="0">
                <a:solidFill>
                  <a:srgbClr val="2C3437"/>
                </a:solidFill>
                <a:effectLst/>
                <a:latin typeface="Open Sans"/>
              </a:rPr>
              <a:t> class.</a:t>
            </a:r>
          </a:p>
          <a:p>
            <a:pPr marL="342900" indent="-342900">
              <a:buFont typeface="Arial" panose="020B0604020202020204" pitchFamily="34" charset="0"/>
              <a:buChar char="•"/>
            </a:pPr>
            <a:r>
              <a:rPr lang="en-US" sz="2400" b="1" i="0" u="sng" dirty="0" err="1">
                <a:solidFill>
                  <a:srgbClr val="2C3437"/>
                </a:solidFill>
                <a:effectLst/>
                <a:latin typeface="Open Sans"/>
              </a:rPr>
              <a:t>http.get</a:t>
            </a:r>
            <a:r>
              <a:rPr lang="en-US" sz="2400" b="1" i="0" u="sng" dirty="0">
                <a:solidFill>
                  <a:srgbClr val="2C3437"/>
                </a:solidFill>
                <a:effectLst/>
                <a:latin typeface="Open Sans"/>
              </a:rPr>
              <a:t>()</a:t>
            </a:r>
          </a:p>
          <a:p>
            <a:r>
              <a:rPr lang="en-US" sz="2400" b="0" i="0" dirty="0">
                <a:solidFill>
                  <a:srgbClr val="2C3437"/>
                </a:solidFill>
                <a:effectLst/>
                <a:latin typeface="Open Sans"/>
              </a:rPr>
              <a:t>Similar to </a:t>
            </a:r>
            <a:r>
              <a:rPr lang="en-US" sz="2400" b="0" i="0" dirty="0" err="1">
                <a:solidFill>
                  <a:srgbClr val="2C3437"/>
                </a:solidFill>
                <a:effectLst/>
                <a:latin typeface="Open Sans"/>
              </a:rPr>
              <a:t>http.request</a:t>
            </a:r>
            <a:r>
              <a:rPr lang="en-US" sz="2400" b="0" i="0" dirty="0">
                <a:solidFill>
                  <a:srgbClr val="2C3437"/>
                </a:solidFill>
                <a:effectLst/>
                <a:latin typeface="Open Sans"/>
              </a:rPr>
              <a:t>(), but automatically sets the HTTP method to GET, and calls </a:t>
            </a:r>
            <a:r>
              <a:rPr lang="en-US" sz="2400" b="0" i="0" dirty="0" err="1">
                <a:solidFill>
                  <a:srgbClr val="2C3437"/>
                </a:solidFill>
                <a:effectLst/>
                <a:latin typeface="Open Sans"/>
              </a:rPr>
              <a:t>req.end</a:t>
            </a:r>
            <a:r>
              <a:rPr lang="en-US" sz="2400" b="0" i="0" dirty="0">
                <a:solidFill>
                  <a:srgbClr val="2C3437"/>
                </a:solidFill>
                <a:effectLst/>
                <a:latin typeface="Open Sans"/>
              </a:rPr>
              <a:t>() automatically.</a:t>
            </a:r>
          </a:p>
        </p:txBody>
      </p:sp>
    </p:spTree>
    <p:extLst>
      <p:ext uri="{BB962C8B-B14F-4D97-AF65-F5344CB8AC3E}">
        <p14:creationId xmlns:p14="http://schemas.microsoft.com/office/powerpoint/2010/main" val="255940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Classes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4893647"/>
          </a:xfrm>
          <a:prstGeom prst="rect">
            <a:avLst/>
          </a:prstGeom>
        </p:spPr>
        <p:txBody>
          <a:bodyPr wrap="square">
            <a:spAutoFit/>
          </a:bodyPr>
          <a:lstStyle/>
          <a:p>
            <a:r>
              <a:rPr lang="en-US" sz="2400" b="0" i="0" dirty="0">
                <a:solidFill>
                  <a:srgbClr val="2C3437"/>
                </a:solidFill>
                <a:effectLst/>
                <a:latin typeface="Open Sans"/>
              </a:rPr>
              <a:t>The HTTP module provides 5 classes:</a:t>
            </a:r>
          </a:p>
          <a:p>
            <a:endParaRPr lang="en-US" sz="2400" b="0" i="0" dirty="0">
              <a:solidFill>
                <a:srgbClr val="2C3437"/>
              </a:solidFill>
              <a:effectLst/>
              <a:latin typeface="Open Sans"/>
            </a:endParaRPr>
          </a:p>
          <a:p>
            <a:pPr marL="342900" indent="-342900">
              <a:buFont typeface="Arial" panose="020B0604020202020204" pitchFamily="34" charset="0"/>
              <a:buChar char="•"/>
            </a:pPr>
            <a:r>
              <a:rPr lang="en-US" sz="2400" b="1" i="0" u="sng" dirty="0" err="1">
                <a:solidFill>
                  <a:srgbClr val="2C3437"/>
                </a:solidFill>
                <a:effectLst/>
                <a:latin typeface="Open Sans"/>
              </a:rPr>
              <a:t>http.Agent</a:t>
            </a:r>
            <a:r>
              <a:rPr lang="en-US" sz="2400" b="1" i="0" u="sng" dirty="0">
                <a:solidFill>
                  <a:srgbClr val="2C3437"/>
                </a:solidFill>
                <a:effectLst/>
                <a:latin typeface="Open Sans"/>
              </a:rPr>
              <a:t> </a:t>
            </a:r>
            <a:r>
              <a:rPr lang="en-US" sz="2400" b="0" i="0" dirty="0">
                <a:solidFill>
                  <a:srgbClr val="2C3437"/>
                </a:solidFill>
                <a:effectLst/>
                <a:latin typeface="Open Sans"/>
              </a:rPr>
              <a:t>- This object makes sure that every request made to a server is queued and a single socket is reused.</a:t>
            </a:r>
          </a:p>
          <a:p>
            <a:endParaRPr lang="en-US" sz="2400" b="0" i="0" dirty="0">
              <a:solidFill>
                <a:srgbClr val="2C3437"/>
              </a:solidFill>
              <a:effectLst/>
              <a:latin typeface="Open Sans"/>
            </a:endParaRPr>
          </a:p>
          <a:p>
            <a:pPr marL="342900" indent="-342900">
              <a:buFont typeface="Arial" panose="020B0604020202020204" pitchFamily="34" charset="0"/>
              <a:buChar char="•"/>
            </a:pPr>
            <a:r>
              <a:rPr lang="en-US" sz="2400" b="1" i="0" u="sng" dirty="0" err="1">
                <a:solidFill>
                  <a:srgbClr val="2C3437"/>
                </a:solidFill>
                <a:effectLst/>
                <a:latin typeface="Open Sans"/>
              </a:rPr>
              <a:t>http.ClientRequest</a:t>
            </a:r>
            <a:r>
              <a:rPr lang="en-US" sz="2400" b="1" i="0" u="sng" dirty="0">
                <a:solidFill>
                  <a:srgbClr val="2C3437"/>
                </a:solidFill>
                <a:effectLst/>
                <a:latin typeface="Open Sans"/>
              </a:rPr>
              <a:t> </a:t>
            </a:r>
            <a:r>
              <a:rPr lang="en-US" sz="2400" b="0" i="0" dirty="0">
                <a:solidFill>
                  <a:srgbClr val="2C3437"/>
                </a:solidFill>
                <a:effectLst/>
                <a:latin typeface="Open Sans"/>
              </a:rPr>
              <a:t>- An </a:t>
            </a:r>
            <a:r>
              <a:rPr lang="en-US" sz="2400" b="0" i="0" dirty="0" err="1">
                <a:solidFill>
                  <a:srgbClr val="2C3437"/>
                </a:solidFill>
                <a:effectLst/>
                <a:latin typeface="Open Sans"/>
              </a:rPr>
              <a:t>http.ClientRequest</a:t>
            </a:r>
            <a:r>
              <a:rPr lang="en-US" sz="2400" b="0" i="0" dirty="0">
                <a:solidFill>
                  <a:srgbClr val="2C3437"/>
                </a:solidFill>
                <a:effectLst/>
                <a:latin typeface="Open Sans"/>
              </a:rPr>
              <a:t> object is created when </a:t>
            </a:r>
            <a:r>
              <a:rPr lang="en-US" sz="2400" b="0" i="0" dirty="0" err="1">
                <a:solidFill>
                  <a:srgbClr val="2C3437"/>
                </a:solidFill>
                <a:effectLst/>
                <a:latin typeface="Open Sans"/>
              </a:rPr>
              <a:t>http.request</a:t>
            </a:r>
            <a:r>
              <a:rPr lang="en-US" sz="2400" b="0" i="0" dirty="0">
                <a:solidFill>
                  <a:srgbClr val="2C3437"/>
                </a:solidFill>
                <a:effectLst/>
                <a:latin typeface="Open Sans"/>
              </a:rPr>
              <a:t>() or </a:t>
            </a:r>
            <a:r>
              <a:rPr lang="en-US" sz="2400" b="0" i="0" dirty="0" err="1">
                <a:solidFill>
                  <a:srgbClr val="2C3437"/>
                </a:solidFill>
                <a:effectLst/>
                <a:latin typeface="Open Sans"/>
              </a:rPr>
              <a:t>http.get</a:t>
            </a:r>
            <a:r>
              <a:rPr lang="en-US" sz="2400" b="0" i="0" dirty="0">
                <a:solidFill>
                  <a:srgbClr val="2C3437"/>
                </a:solidFill>
                <a:effectLst/>
                <a:latin typeface="Open Sans"/>
              </a:rPr>
              <a:t>() is called.</a:t>
            </a:r>
          </a:p>
          <a:p>
            <a:endParaRPr lang="en-US" sz="2400" b="0" i="0" dirty="0">
              <a:solidFill>
                <a:srgbClr val="2C3437"/>
              </a:solidFill>
              <a:effectLst/>
              <a:latin typeface="Open Sans"/>
            </a:endParaRPr>
          </a:p>
          <a:p>
            <a:pPr marL="342900" indent="-342900">
              <a:buFont typeface="Arial" panose="020B0604020202020204" pitchFamily="34" charset="0"/>
              <a:buChar char="•"/>
            </a:pPr>
            <a:r>
              <a:rPr lang="en-US" sz="2400" b="1" i="0" u="sng" dirty="0" err="1">
                <a:solidFill>
                  <a:srgbClr val="2C3437"/>
                </a:solidFill>
                <a:effectLst/>
                <a:latin typeface="Open Sans"/>
              </a:rPr>
              <a:t>http.Server</a:t>
            </a:r>
            <a:r>
              <a:rPr lang="en-US" sz="2400" b="1" i="0" u="sng" dirty="0">
                <a:solidFill>
                  <a:srgbClr val="2C3437"/>
                </a:solidFill>
                <a:effectLst/>
                <a:latin typeface="Open Sans"/>
              </a:rPr>
              <a:t>- </a:t>
            </a:r>
            <a:r>
              <a:rPr lang="en-US" sz="2400" b="0" i="0" dirty="0">
                <a:solidFill>
                  <a:srgbClr val="2C3437"/>
                </a:solidFill>
                <a:effectLst/>
                <a:latin typeface="Open Sans"/>
              </a:rPr>
              <a:t>This class is commonly instantiated and returned when creating a new server using </a:t>
            </a:r>
            <a:r>
              <a:rPr lang="en-US" sz="2400" b="0" i="0" dirty="0" err="1">
                <a:solidFill>
                  <a:srgbClr val="2C3437"/>
                </a:solidFill>
                <a:effectLst/>
                <a:latin typeface="Open Sans"/>
              </a:rPr>
              <a:t>http.createServer</a:t>
            </a:r>
            <a:r>
              <a:rPr lang="en-US" sz="2400" b="0" i="0" dirty="0">
                <a:solidFill>
                  <a:srgbClr val="2C3437"/>
                </a:solidFill>
                <a:effectLst/>
                <a:latin typeface="Open Sans"/>
              </a:rPr>
              <a:t>().</a:t>
            </a:r>
          </a:p>
          <a:p>
            <a:r>
              <a:rPr lang="en-US" sz="2400" b="0" i="0" dirty="0">
                <a:solidFill>
                  <a:srgbClr val="2C3437"/>
                </a:solidFill>
                <a:effectLst/>
                <a:latin typeface="Open Sans"/>
              </a:rPr>
              <a:t>Once you have a server object, you have access to its methods:</a:t>
            </a:r>
          </a:p>
          <a:p>
            <a:r>
              <a:rPr lang="en-US" sz="2400" b="0" i="0" dirty="0">
                <a:solidFill>
                  <a:srgbClr val="2C3437"/>
                </a:solidFill>
                <a:effectLst/>
                <a:latin typeface="Open Sans"/>
              </a:rPr>
              <a:t>close() stops the server from accepting new connections</a:t>
            </a:r>
          </a:p>
          <a:p>
            <a:r>
              <a:rPr lang="en-US" sz="2400" b="0" i="0" dirty="0">
                <a:solidFill>
                  <a:srgbClr val="2C3437"/>
                </a:solidFill>
                <a:effectLst/>
                <a:latin typeface="Open Sans"/>
              </a:rPr>
              <a:t>listen() starts the HTTP server and listens for connections</a:t>
            </a:r>
          </a:p>
        </p:txBody>
      </p:sp>
    </p:spTree>
    <p:extLst>
      <p:ext uri="{BB962C8B-B14F-4D97-AF65-F5344CB8AC3E}">
        <p14:creationId xmlns:p14="http://schemas.microsoft.com/office/powerpoint/2010/main" val="333991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Classes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06505" y="1386558"/>
            <a:ext cx="10879249" cy="4893647"/>
          </a:xfrm>
          <a:prstGeom prst="rect">
            <a:avLst/>
          </a:prstGeom>
        </p:spPr>
        <p:txBody>
          <a:bodyPr wrap="square">
            <a:spAutoFit/>
          </a:bodyPr>
          <a:lstStyle/>
          <a:p>
            <a:pPr marL="342900" indent="-342900">
              <a:buFont typeface="Arial" panose="020B0604020202020204" pitchFamily="34" charset="0"/>
              <a:buChar char="•"/>
            </a:pPr>
            <a:r>
              <a:rPr lang="en-US" sz="2400" b="1" i="0" u="sng" dirty="0" err="1">
                <a:solidFill>
                  <a:srgbClr val="2C3437"/>
                </a:solidFill>
                <a:effectLst/>
                <a:latin typeface="Open Sans"/>
              </a:rPr>
              <a:t>http.ServerResponse</a:t>
            </a:r>
            <a:r>
              <a:rPr lang="en-US" sz="2400" b="0" i="0" dirty="0">
                <a:solidFill>
                  <a:srgbClr val="2C3437"/>
                </a:solidFill>
                <a:effectLst/>
                <a:latin typeface="Open Sans"/>
              </a:rPr>
              <a:t>-Created by an </a:t>
            </a:r>
            <a:r>
              <a:rPr lang="en-US" sz="2400" b="0" i="0" dirty="0" err="1">
                <a:solidFill>
                  <a:srgbClr val="2C3437"/>
                </a:solidFill>
                <a:effectLst/>
                <a:latin typeface="Open Sans"/>
              </a:rPr>
              <a:t>http.Server</a:t>
            </a:r>
            <a:r>
              <a:rPr lang="en-US" sz="2400" b="0" i="0" dirty="0">
                <a:solidFill>
                  <a:srgbClr val="2C3437"/>
                </a:solidFill>
                <a:effectLst/>
                <a:latin typeface="Open Sans"/>
              </a:rPr>
              <a:t> and passed as the second parameter to the request event it fires.</a:t>
            </a:r>
          </a:p>
          <a:p>
            <a:r>
              <a:rPr lang="en-US" sz="2400" b="0" i="0" dirty="0">
                <a:solidFill>
                  <a:srgbClr val="2C3437"/>
                </a:solidFill>
                <a:effectLst/>
                <a:latin typeface="Open Sans"/>
              </a:rPr>
              <a:t>Commonly known and used in code as res:</a:t>
            </a:r>
          </a:p>
          <a:p>
            <a:endParaRPr lang="en-US" sz="2400" b="0" i="0" dirty="0">
              <a:solidFill>
                <a:srgbClr val="2C3437"/>
              </a:solidFill>
              <a:effectLst/>
              <a:latin typeface="Open Sans"/>
            </a:endParaRPr>
          </a:p>
          <a:p>
            <a:endParaRPr lang="en-US" sz="2400" b="0" i="0" dirty="0">
              <a:solidFill>
                <a:srgbClr val="2C3437"/>
              </a:solidFill>
              <a:effectLst/>
              <a:latin typeface="Open Sans"/>
            </a:endParaRPr>
          </a:p>
          <a:p>
            <a:endParaRPr lang="en-US" sz="2400" dirty="0">
              <a:solidFill>
                <a:srgbClr val="2C3437"/>
              </a:solidFill>
              <a:latin typeface="Open Sans"/>
            </a:endParaRPr>
          </a:p>
          <a:p>
            <a:endParaRPr lang="en-US" sz="2400" b="1" i="0" u="sng" dirty="0">
              <a:solidFill>
                <a:srgbClr val="2C3437"/>
              </a:solidFill>
              <a:effectLst/>
              <a:latin typeface="Open Sans"/>
            </a:endParaRPr>
          </a:p>
          <a:p>
            <a:pPr marL="342900" indent="-342900">
              <a:buFont typeface="Arial" panose="020B0604020202020204" pitchFamily="34" charset="0"/>
              <a:buChar char="•"/>
            </a:pPr>
            <a:r>
              <a:rPr lang="en-US" sz="2400" b="1" i="0" u="sng" dirty="0" err="1">
                <a:solidFill>
                  <a:srgbClr val="2C3437"/>
                </a:solidFill>
                <a:effectLst/>
                <a:latin typeface="Open Sans"/>
              </a:rPr>
              <a:t>http.IncomingMessage</a:t>
            </a:r>
            <a:r>
              <a:rPr lang="en-US" sz="2400" b="1" i="0" u="sng" dirty="0">
                <a:solidFill>
                  <a:srgbClr val="2C3437"/>
                </a:solidFill>
                <a:effectLst/>
                <a:latin typeface="Open Sans"/>
              </a:rPr>
              <a:t> </a:t>
            </a:r>
            <a:r>
              <a:rPr lang="en-US" sz="2400" b="0" i="0" dirty="0">
                <a:solidFill>
                  <a:srgbClr val="2C3437"/>
                </a:solidFill>
                <a:effectLst/>
                <a:latin typeface="Open Sans"/>
              </a:rPr>
              <a:t>- An </a:t>
            </a:r>
            <a:r>
              <a:rPr lang="en-US" sz="2400" b="0" i="0" dirty="0" err="1">
                <a:solidFill>
                  <a:srgbClr val="2C3437"/>
                </a:solidFill>
                <a:effectLst/>
                <a:latin typeface="Open Sans"/>
              </a:rPr>
              <a:t>http.IncomingMessage</a:t>
            </a:r>
            <a:r>
              <a:rPr lang="en-US" sz="2400" b="0" i="0" dirty="0">
                <a:solidFill>
                  <a:srgbClr val="2C3437"/>
                </a:solidFill>
                <a:effectLst/>
                <a:latin typeface="Open Sans"/>
              </a:rPr>
              <a:t> object is created by:</a:t>
            </a:r>
          </a:p>
          <a:p>
            <a:endParaRPr lang="en-US" sz="2400" b="0" i="0" dirty="0">
              <a:solidFill>
                <a:srgbClr val="2C3437"/>
              </a:solidFill>
              <a:effectLst/>
              <a:latin typeface="Open Sans"/>
            </a:endParaRPr>
          </a:p>
          <a:p>
            <a:r>
              <a:rPr lang="en-US" sz="2400" b="0" i="0" dirty="0" err="1">
                <a:solidFill>
                  <a:srgbClr val="2C3437"/>
                </a:solidFill>
                <a:effectLst/>
                <a:latin typeface="Open Sans"/>
              </a:rPr>
              <a:t>http.Server</a:t>
            </a:r>
            <a:r>
              <a:rPr lang="en-US" sz="2400" b="0" i="0" dirty="0">
                <a:solidFill>
                  <a:srgbClr val="2C3437"/>
                </a:solidFill>
                <a:effectLst/>
                <a:latin typeface="Open Sans"/>
              </a:rPr>
              <a:t> when listening to the request event</a:t>
            </a:r>
          </a:p>
          <a:p>
            <a:r>
              <a:rPr lang="en-US" sz="2400" b="0" i="0" dirty="0" err="1">
                <a:solidFill>
                  <a:srgbClr val="2C3437"/>
                </a:solidFill>
                <a:effectLst/>
                <a:latin typeface="Open Sans"/>
              </a:rPr>
              <a:t>http.ClientRequest</a:t>
            </a:r>
            <a:r>
              <a:rPr lang="en-US" sz="2400" b="0" i="0" dirty="0">
                <a:solidFill>
                  <a:srgbClr val="2C3437"/>
                </a:solidFill>
                <a:effectLst/>
                <a:latin typeface="Open Sans"/>
              </a:rPr>
              <a:t> when listening to the response event</a:t>
            </a:r>
          </a:p>
          <a:p>
            <a:r>
              <a:rPr lang="en-US" sz="2400" b="0" i="0" dirty="0">
                <a:solidFill>
                  <a:srgbClr val="2C3437"/>
                </a:solidFill>
                <a:effectLst/>
                <a:latin typeface="Open Sans"/>
              </a:rPr>
              <a:t>The data is accessed using streams, since </a:t>
            </a:r>
            <a:r>
              <a:rPr lang="en-US" sz="2400" b="0" i="0" dirty="0" err="1">
                <a:solidFill>
                  <a:srgbClr val="2C3437"/>
                </a:solidFill>
                <a:effectLst/>
                <a:latin typeface="Open Sans"/>
              </a:rPr>
              <a:t>http.IncomingMessage</a:t>
            </a:r>
            <a:r>
              <a:rPr lang="en-US" sz="2400" b="0" i="0" dirty="0">
                <a:solidFill>
                  <a:srgbClr val="2C3437"/>
                </a:solidFill>
                <a:effectLst/>
                <a:latin typeface="Open Sans"/>
              </a:rPr>
              <a:t> implements the Readable Stream interface.</a:t>
            </a:r>
          </a:p>
        </p:txBody>
      </p:sp>
      <p:pic>
        <p:nvPicPr>
          <p:cNvPr id="3" name="Picture 2">
            <a:extLst>
              <a:ext uri="{FF2B5EF4-FFF2-40B4-BE49-F238E27FC236}">
                <a16:creationId xmlns:a16="http://schemas.microsoft.com/office/drawing/2014/main" id="{A626D9FE-01DC-4C70-9D76-6E867C58D720}"/>
              </a:ext>
            </a:extLst>
          </p:cNvPr>
          <p:cNvPicPr>
            <a:picLocks noChangeAspect="1"/>
          </p:cNvPicPr>
          <p:nvPr/>
        </p:nvPicPr>
        <p:blipFill>
          <a:blip r:embed="rId3"/>
          <a:stretch>
            <a:fillRect/>
          </a:stretch>
        </p:blipFill>
        <p:spPr>
          <a:xfrm>
            <a:off x="221661" y="2747962"/>
            <a:ext cx="6238875" cy="1076325"/>
          </a:xfrm>
          <a:prstGeom prst="rect">
            <a:avLst/>
          </a:prstGeom>
        </p:spPr>
      </p:pic>
    </p:spTree>
    <p:extLst>
      <p:ext uri="{BB962C8B-B14F-4D97-AF65-F5344CB8AC3E}">
        <p14:creationId xmlns:p14="http://schemas.microsoft.com/office/powerpoint/2010/main" val="90009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8647</TotalTime>
  <Words>940</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Aruna S</cp:lastModifiedBy>
  <cp:revision>183</cp:revision>
  <dcterms:created xsi:type="dcterms:W3CDTF">2020-06-03T14:19:11Z</dcterms:created>
  <dcterms:modified xsi:type="dcterms:W3CDTF">2020-09-20T14:33:37Z</dcterms:modified>
</cp:coreProperties>
</file>