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57" r:id="rId2"/>
    <p:sldId id="358" r:id="rId3"/>
    <p:sldId id="427" r:id="rId4"/>
    <p:sldId id="431" r:id="rId5"/>
    <p:sldId id="432" r:id="rId6"/>
    <p:sldId id="430" r:id="rId7"/>
    <p:sldId id="395" r:id="rId8"/>
    <p:sldId id="429" r:id="rId9"/>
    <p:sldId id="433" r:id="rId10"/>
    <p:sldId id="434" r:id="rId11"/>
    <p:sldId id="435" r:id="rId12"/>
    <p:sldId id="436" r:id="rId13"/>
    <p:sldId id="39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5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E7196-0A1D-43F9-96F8-6131A8C3E54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591A347-14E4-4DA6-8466-E20F5DD0C1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F25BB59-6C06-4608-B9C2-AFD556E0E88B}"/>
              </a:ext>
            </a:extLst>
          </p:cNvPr>
          <p:cNvSpPr>
            <a:spLocks noGrp="1"/>
          </p:cNvSpPr>
          <p:nvPr>
            <p:ph type="dt" sz="half" idx="10"/>
          </p:nvPr>
        </p:nvSpPr>
        <p:spPr/>
        <p:txBody>
          <a:bodyPr/>
          <a:lstStyle/>
          <a:p>
            <a:fld id="{3717A1C5-95F7-4229-A93B-29F7FF3DA000}" type="datetimeFigureOut">
              <a:rPr lang="en-IN" smtClean="0"/>
              <a:pPr/>
              <a:t>21-09-2020</a:t>
            </a:fld>
            <a:endParaRPr lang="en-IN"/>
          </a:p>
        </p:txBody>
      </p:sp>
      <p:sp>
        <p:nvSpPr>
          <p:cNvPr id="5" name="Footer Placeholder 4">
            <a:extLst>
              <a:ext uri="{FF2B5EF4-FFF2-40B4-BE49-F238E27FC236}">
                <a16:creationId xmlns:a16="http://schemas.microsoft.com/office/drawing/2014/main" id="{DE024737-A7EA-405D-9C53-00DC7635804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5AFCA8F-5152-4E17-A634-AAC30C0A16CE}"/>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2509389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81B9E-9443-4F41-8CDB-8E6E4CF2707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637440A-C0A0-4620-8CB7-BC24F4E100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1ECDE26-EE92-4514-B595-DD288D69BDDA}"/>
              </a:ext>
            </a:extLst>
          </p:cNvPr>
          <p:cNvSpPr>
            <a:spLocks noGrp="1"/>
          </p:cNvSpPr>
          <p:nvPr>
            <p:ph type="dt" sz="half" idx="10"/>
          </p:nvPr>
        </p:nvSpPr>
        <p:spPr/>
        <p:txBody>
          <a:bodyPr/>
          <a:lstStyle/>
          <a:p>
            <a:fld id="{3717A1C5-95F7-4229-A93B-29F7FF3DA000}" type="datetimeFigureOut">
              <a:rPr lang="en-IN" smtClean="0"/>
              <a:pPr/>
              <a:t>21-09-2020</a:t>
            </a:fld>
            <a:endParaRPr lang="en-IN"/>
          </a:p>
        </p:txBody>
      </p:sp>
      <p:sp>
        <p:nvSpPr>
          <p:cNvPr id="5" name="Footer Placeholder 4">
            <a:extLst>
              <a:ext uri="{FF2B5EF4-FFF2-40B4-BE49-F238E27FC236}">
                <a16:creationId xmlns:a16="http://schemas.microsoft.com/office/drawing/2014/main" id="{CAB18649-6317-4A86-BF87-6BCCFA208E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A9FA2ED-B0E3-48EA-BF01-F14C24A36C7D}"/>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876270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C195C72-B502-4011-AB72-4BBC7CCE949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1A45A48-60F9-47B3-9E1A-0E76EE6ED65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1C2F640-11BE-4566-9603-D1D7F7E96FC4}"/>
              </a:ext>
            </a:extLst>
          </p:cNvPr>
          <p:cNvSpPr>
            <a:spLocks noGrp="1"/>
          </p:cNvSpPr>
          <p:nvPr>
            <p:ph type="dt" sz="half" idx="10"/>
          </p:nvPr>
        </p:nvSpPr>
        <p:spPr/>
        <p:txBody>
          <a:bodyPr/>
          <a:lstStyle/>
          <a:p>
            <a:fld id="{3717A1C5-95F7-4229-A93B-29F7FF3DA000}" type="datetimeFigureOut">
              <a:rPr lang="en-IN" smtClean="0"/>
              <a:pPr/>
              <a:t>21-09-2020</a:t>
            </a:fld>
            <a:endParaRPr lang="en-IN"/>
          </a:p>
        </p:txBody>
      </p:sp>
      <p:sp>
        <p:nvSpPr>
          <p:cNvPr id="5" name="Footer Placeholder 4">
            <a:extLst>
              <a:ext uri="{FF2B5EF4-FFF2-40B4-BE49-F238E27FC236}">
                <a16:creationId xmlns:a16="http://schemas.microsoft.com/office/drawing/2014/main" id="{BF45CB06-5043-4F88-9848-829BAD7A0D5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B693EAC-3ADD-4236-B7D3-0540B8D65BEC}"/>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2910687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97697-0E3B-45DE-993E-41D6192C547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4F5D431-817D-468E-AC74-4AEFB8C24BA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CE66076-D71B-432E-B3DA-D6BFA8E70485}"/>
              </a:ext>
            </a:extLst>
          </p:cNvPr>
          <p:cNvSpPr>
            <a:spLocks noGrp="1"/>
          </p:cNvSpPr>
          <p:nvPr>
            <p:ph type="dt" sz="half" idx="10"/>
          </p:nvPr>
        </p:nvSpPr>
        <p:spPr/>
        <p:txBody>
          <a:bodyPr/>
          <a:lstStyle/>
          <a:p>
            <a:fld id="{3717A1C5-95F7-4229-A93B-29F7FF3DA000}" type="datetimeFigureOut">
              <a:rPr lang="en-IN" smtClean="0"/>
              <a:pPr/>
              <a:t>21-09-2020</a:t>
            </a:fld>
            <a:endParaRPr lang="en-IN"/>
          </a:p>
        </p:txBody>
      </p:sp>
      <p:sp>
        <p:nvSpPr>
          <p:cNvPr id="5" name="Footer Placeholder 4">
            <a:extLst>
              <a:ext uri="{FF2B5EF4-FFF2-40B4-BE49-F238E27FC236}">
                <a16:creationId xmlns:a16="http://schemas.microsoft.com/office/drawing/2014/main" id="{86E9EAE1-A891-420F-AABF-E5D3570753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2050AF0-4B82-4D90-9977-2702EFAD047E}"/>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39980373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76000-B1F3-49B4-8840-4F2FE09F31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F9AD8B6-0C53-47EB-9E27-9A8CFF9C0D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14A0F0A-5BC1-44A8-A937-DAAFBEA3CE4A}"/>
              </a:ext>
            </a:extLst>
          </p:cNvPr>
          <p:cNvSpPr>
            <a:spLocks noGrp="1"/>
          </p:cNvSpPr>
          <p:nvPr>
            <p:ph type="dt" sz="half" idx="10"/>
          </p:nvPr>
        </p:nvSpPr>
        <p:spPr/>
        <p:txBody>
          <a:bodyPr/>
          <a:lstStyle/>
          <a:p>
            <a:fld id="{3717A1C5-95F7-4229-A93B-29F7FF3DA000}" type="datetimeFigureOut">
              <a:rPr lang="en-IN" smtClean="0"/>
              <a:pPr/>
              <a:t>21-09-2020</a:t>
            </a:fld>
            <a:endParaRPr lang="en-IN"/>
          </a:p>
        </p:txBody>
      </p:sp>
      <p:sp>
        <p:nvSpPr>
          <p:cNvPr id="5" name="Footer Placeholder 4">
            <a:extLst>
              <a:ext uri="{FF2B5EF4-FFF2-40B4-BE49-F238E27FC236}">
                <a16:creationId xmlns:a16="http://schemas.microsoft.com/office/drawing/2014/main" id="{D516B7DB-3DF3-4E87-84F1-6D3BB836F2B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2586888-F8BA-4159-BE04-8C9B0A74B0BB}"/>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2891180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1BC13-A691-4A44-8F09-DEAB94E6E21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C0470BA-CF69-482F-86D7-B3B2B810398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6EF3F02-F9D9-4D4B-932D-10D3C701513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154D0B3-961E-4BAC-9CA4-08D89CF82A20}"/>
              </a:ext>
            </a:extLst>
          </p:cNvPr>
          <p:cNvSpPr>
            <a:spLocks noGrp="1"/>
          </p:cNvSpPr>
          <p:nvPr>
            <p:ph type="dt" sz="half" idx="10"/>
          </p:nvPr>
        </p:nvSpPr>
        <p:spPr/>
        <p:txBody>
          <a:bodyPr/>
          <a:lstStyle/>
          <a:p>
            <a:fld id="{3717A1C5-95F7-4229-A93B-29F7FF3DA000}" type="datetimeFigureOut">
              <a:rPr lang="en-IN" smtClean="0"/>
              <a:pPr/>
              <a:t>21-09-2020</a:t>
            </a:fld>
            <a:endParaRPr lang="en-IN"/>
          </a:p>
        </p:txBody>
      </p:sp>
      <p:sp>
        <p:nvSpPr>
          <p:cNvPr id="6" name="Footer Placeholder 5">
            <a:extLst>
              <a:ext uri="{FF2B5EF4-FFF2-40B4-BE49-F238E27FC236}">
                <a16:creationId xmlns:a16="http://schemas.microsoft.com/office/drawing/2014/main" id="{8DD4364F-C564-48E4-84D0-352B17CE696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6B6F2F7-150E-4C49-B6B7-8E72E6E8E5A4}"/>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175150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61F13-E7B0-4450-891A-12D3F00317C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A070134-48F1-45F0-9C63-38634B426A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4F6F59C-8B0A-4097-8A5D-BA9FB1FC2E6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C0E4A01-83B3-465C-B056-C028FF594C3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CDF7CD2-C62B-450F-A438-929A17296DE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13DBE79-A9B6-48AB-9F01-88AA6A05B5CE}"/>
              </a:ext>
            </a:extLst>
          </p:cNvPr>
          <p:cNvSpPr>
            <a:spLocks noGrp="1"/>
          </p:cNvSpPr>
          <p:nvPr>
            <p:ph type="dt" sz="half" idx="10"/>
          </p:nvPr>
        </p:nvSpPr>
        <p:spPr/>
        <p:txBody>
          <a:bodyPr/>
          <a:lstStyle/>
          <a:p>
            <a:fld id="{3717A1C5-95F7-4229-A93B-29F7FF3DA000}" type="datetimeFigureOut">
              <a:rPr lang="en-IN" smtClean="0"/>
              <a:pPr/>
              <a:t>21-09-2020</a:t>
            </a:fld>
            <a:endParaRPr lang="en-IN"/>
          </a:p>
        </p:txBody>
      </p:sp>
      <p:sp>
        <p:nvSpPr>
          <p:cNvPr id="8" name="Footer Placeholder 7">
            <a:extLst>
              <a:ext uri="{FF2B5EF4-FFF2-40B4-BE49-F238E27FC236}">
                <a16:creationId xmlns:a16="http://schemas.microsoft.com/office/drawing/2014/main" id="{FCA1A849-F61D-416C-82D9-FD2F0D5B297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D4E5968-BD8E-49EA-B1C0-883FDCD51EFD}"/>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4074283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5C0C5-C1DF-4B30-86BF-702058A0901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9980EB2-6319-452D-816A-655EE9C34746}"/>
              </a:ext>
            </a:extLst>
          </p:cNvPr>
          <p:cNvSpPr>
            <a:spLocks noGrp="1"/>
          </p:cNvSpPr>
          <p:nvPr>
            <p:ph type="dt" sz="half" idx="10"/>
          </p:nvPr>
        </p:nvSpPr>
        <p:spPr/>
        <p:txBody>
          <a:bodyPr/>
          <a:lstStyle/>
          <a:p>
            <a:fld id="{3717A1C5-95F7-4229-A93B-29F7FF3DA000}" type="datetimeFigureOut">
              <a:rPr lang="en-IN" smtClean="0"/>
              <a:pPr/>
              <a:t>21-09-2020</a:t>
            </a:fld>
            <a:endParaRPr lang="en-IN"/>
          </a:p>
        </p:txBody>
      </p:sp>
      <p:sp>
        <p:nvSpPr>
          <p:cNvPr id="4" name="Footer Placeholder 3">
            <a:extLst>
              <a:ext uri="{FF2B5EF4-FFF2-40B4-BE49-F238E27FC236}">
                <a16:creationId xmlns:a16="http://schemas.microsoft.com/office/drawing/2014/main" id="{12847E02-77DD-4F7C-9461-431051F3087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5B48EC9-FFDF-4F14-A006-9ED08C221D7A}"/>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2735135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AC4010-3CC3-4ED9-BC47-437A2B95829A}"/>
              </a:ext>
            </a:extLst>
          </p:cNvPr>
          <p:cNvSpPr>
            <a:spLocks noGrp="1"/>
          </p:cNvSpPr>
          <p:nvPr>
            <p:ph type="dt" sz="half" idx="10"/>
          </p:nvPr>
        </p:nvSpPr>
        <p:spPr/>
        <p:txBody>
          <a:bodyPr/>
          <a:lstStyle/>
          <a:p>
            <a:fld id="{3717A1C5-95F7-4229-A93B-29F7FF3DA000}" type="datetimeFigureOut">
              <a:rPr lang="en-IN" smtClean="0"/>
              <a:pPr/>
              <a:t>21-09-2020</a:t>
            </a:fld>
            <a:endParaRPr lang="en-IN"/>
          </a:p>
        </p:txBody>
      </p:sp>
      <p:sp>
        <p:nvSpPr>
          <p:cNvPr id="3" name="Footer Placeholder 2">
            <a:extLst>
              <a:ext uri="{FF2B5EF4-FFF2-40B4-BE49-F238E27FC236}">
                <a16:creationId xmlns:a16="http://schemas.microsoft.com/office/drawing/2014/main" id="{E80484C3-38E2-44A7-AD87-98DF739A72E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707CE2B-838A-454A-852B-8EAFFA5BCF9F}"/>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1180888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18C39-136A-490F-82E6-B74F16102D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C4E3FA5-A6D0-407B-9353-45807BDC70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665529D-8A1D-4CEC-ACF2-A9668B5DFA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1B61FA-7B4A-49EE-9F1B-8F14E749EEA0}"/>
              </a:ext>
            </a:extLst>
          </p:cNvPr>
          <p:cNvSpPr>
            <a:spLocks noGrp="1"/>
          </p:cNvSpPr>
          <p:nvPr>
            <p:ph type="dt" sz="half" idx="10"/>
          </p:nvPr>
        </p:nvSpPr>
        <p:spPr/>
        <p:txBody>
          <a:bodyPr/>
          <a:lstStyle/>
          <a:p>
            <a:fld id="{3717A1C5-95F7-4229-A93B-29F7FF3DA000}" type="datetimeFigureOut">
              <a:rPr lang="en-IN" smtClean="0"/>
              <a:pPr/>
              <a:t>21-09-2020</a:t>
            </a:fld>
            <a:endParaRPr lang="en-IN"/>
          </a:p>
        </p:txBody>
      </p:sp>
      <p:sp>
        <p:nvSpPr>
          <p:cNvPr id="6" name="Footer Placeholder 5">
            <a:extLst>
              <a:ext uri="{FF2B5EF4-FFF2-40B4-BE49-F238E27FC236}">
                <a16:creationId xmlns:a16="http://schemas.microsoft.com/office/drawing/2014/main" id="{BB6BDBE7-EB71-426C-8E02-2F39733F7F4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4714907-13EA-4E79-8417-0EC5E502E486}"/>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3337483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C4529-7C3C-4D10-AD9C-86CB67D2BF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2173FF7-1E37-47DA-BCCB-AFDD0F6F84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0C43DAF-8DA8-48F8-B118-56B11692BF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DBE107-EEF1-4F60-8BFB-A0B8F32EFE52}"/>
              </a:ext>
            </a:extLst>
          </p:cNvPr>
          <p:cNvSpPr>
            <a:spLocks noGrp="1"/>
          </p:cNvSpPr>
          <p:nvPr>
            <p:ph type="dt" sz="half" idx="10"/>
          </p:nvPr>
        </p:nvSpPr>
        <p:spPr/>
        <p:txBody>
          <a:bodyPr/>
          <a:lstStyle/>
          <a:p>
            <a:fld id="{3717A1C5-95F7-4229-A93B-29F7FF3DA000}" type="datetimeFigureOut">
              <a:rPr lang="en-IN" smtClean="0"/>
              <a:pPr/>
              <a:t>21-09-2020</a:t>
            </a:fld>
            <a:endParaRPr lang="en-IN"/>
          </a:p>
        </p:txBody>
      </p:sp>
      <p:sp>
        <p:nvSpPr>
          <p:cNvPr id="6" name="Footer Placeholder 5">
            <a:extLst>
              <a:ext uri="{FF2B5EF4-FFF2-40B4-BE49-F238E27FC236}">
                <a16:creationId xmlns:a16="http://schemas.microsoft.com/office/drawing/2014/main" id="{3BB2FC9C-1AB4-400D-8A60-C7B3A805855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125E51E-1606-443F-8DDC-5BC7A3D910FC}"/>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80569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435DF9-745D-444C-9DD7-A6DD954688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FA09DCF-D326-45B4-9E4E-070E325317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480EC5D-D4D0-42B9-9170-212F1B335C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17A1C5-95F7-4229-A93B-29F7FF3DA000}" type="datetimeFigureOut">
              <a:rPr lang="en-IN" smtClean="0"/>
              <a:pPr/>
              <a:t>21-09-2020</a:t>
            </a:fld>
            <a:endParaRPr lang="en-IN"/>
          </a:p>
        </p:txBody>
      </p:sp>
      <p:sp>
        <p:nvSpPr>
          <p:cNvPr id="5" name="Footer Placeholder 4">
            <a:extLst>
              <a:ext uri="{FF2B5EF4-FFF2-40B4-BE49-F238E27FC236}">
                <a16:creationId xmlns:a16="http://schemas.microsoft.com/office/drawing/2014/main" id="{D77E3022-2659-46A1-A7BE-9894421E21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6EAFC63-250A-46C7-8FC2-85F3F3181D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7729C9-FBBD-4916-93BC-8B48DFD0D00A}" type="slidenum">
              <a:rPr lang="en-IN" smtClean="0"/>
              <a:pPr/>
              <a:t>‹#›</a:t>
            </a:fld>
            <a:endParaRPr lang="en-IN"/>
          </a:p>
        </p:txBody>
      </p:sp>
    </p:spTree>
    <p:extLst>
      <p:ext uri="{BB962C8B-B14F-4D97-AF65-F5344CB8AC3E}">
        <p14:creationId xmlns:p14="http://schemas.microsoft.com/office/powerpoint/2010/main" val="29214269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DFE3490-CF8C-4FDE-9D71-2170861F2A61}"/>
              </a:ext>
            </a:extLst>
          </p:cNvPr>
          <p:cNvSpPr/>
          <p:nvPr/>
        </p:nvSpPr>
        <p:spPr>
          <a:xfrm>
            <a:off x="4694786" y="3295394"/>
            <a:ext cx="7497214" cy="646331"/>
          </a:xfrm>
          <a:prstGeom prst="rect">
            <a:avLst/>
          </a:prstGeom>
        </p:spPr>
        <p:txBody>
          <a:bodyPr wrap="square">
            <a:spAutoFit/>
          </a:bodyPr>
          <a:lstStyle/>
          <a:p>
            <a:r>
              <a:rPr lang="en-US" sz="3600" b="1" dirty="0">
                <a:solidFill>
                  <a:schemeClr val="accent2">
                    <a:lumMod val="75000"/>
                  </a:schemeClr>
                </a:solidFill>
              </a:rPr>
              <a:t>NODE JS</a:t>
            </a:r>
          </a:p>
        </p:txBody>
      </p:sp>
      <p:sp>
        <p:nvSpPr>
          <p:cNvPr id="14" name="Rectangle 13">
            <a:extLst>
              <a:ext uri="{FF2B5EF4-FFF2-40B4-BE49-F238E27FC236}">
                <a16:creationId xmlns:a16="http://schemas.microsoft.com/office/drawing/2014/main" id="{585D8B7B-5B60-4808-A096-FB24198F96E9}"/>
              </a:ext>
            </a:extLst>
          </p:cNvPr>
          <p:cNvSpPr/>
          <p:nvPr/>
        </p:nvSpPr>
        <p:spPr>
          <a:xfrm>
            <a:off x="4781916" y="4415503"/>
            <a:ext cx="7497214" cy="461665"/>
          </a:xfrm>
          <a:prstGeom prst="rect">
            <a:avLst/>
          </a:prstGeom>
        </p:spPr>
        <p:txBody>
          <a:bodyPr wrap="square">
            <a:spAutoFit/>
          </a:bodyPr>
          <a:lstStyle/>
          <a:p>
            <a:r>
              <a:rPr lang="en-US" sz="2400" b="1" dirty="0" err="1"/>
              <a:t>Aruna</a:t>
            </a:r>
            <a:r>
              <a:rPr lang="en-US" sz="2400" b="1" dirty="0"/>
              <a:t> S</a:t>
            </a:r>
            <a:endParaRPr lang="en-IN" sz="2400" b="1" dirty="0"/>
          </a:p>
        </p:txBody>
      </p:sp>
      <p:sp>
        <p:nvSpPr>
          <p:cNvPr id="15" name="Rectangle 14">
            <a:extLst>
              <a:ext uri="{FF2B5EF4-FFF2-40B4-BE49-F238E27FC236}">
                <a16:creationId xmlns:a16="http://schemas.microsoft.com/office/drawing/2014/main" id="{743662B4-0C28-4203-AEB1-4CC1644B8226}"/>
              </a:ext>
            </a:extLst>
          </p:cNvPr>
          <p:cNvSpPr/>
          <p:nvPr/>
        </p:nvSpPr>
        <p:spPr>
          <a:xfrm>
            <a:off x="4781916" y="4813108"/>
            <a:ext cx="7497214" cy="830997"/>
          </a:xfrm>
          <a:prstGeom prst="rect">
            <a:avLst/>
          </a:prstGeom>
        </p:spPr>
        <p:txBody>
          <a:bodyPr wrap="square">
            <a:spAutoFit/>
          </a:bodyPr>
          <a:lstStyle/>
          <a:p>
            <a:r>
              <a:rPr lang="en-US" sz="2400" dirty="0"/>
              <a:t>Department of </a:t>
            </a:r>
          </a:p>
          <a:p>
            <a:r>
              <a:rPr lang="en-US" sz="2400" dirty="0"/>
              <a:t>Computer Science and Engineering</a:t>
            </a:r>
            <a:endParaRPr lang="en-IN" sz="2400" dirty="0"/>
          </a:p>
        </p:txBody>
      </p:sp>
      <p:grpSp>
        <p:nvGrpSpPr>
          <p:cNvPr id="20" name="Group 19">
            <a:extLst>
              <a:ext uri="{FF2B5EF4-FFF2-40B4-BE49-F238E27FC236}">
                <a16:creationId xmlns:a16="http://schemas.microsoft.com/office/drawing/2014/main" id="{87008925-27BE-4F37-8F3C-D51A4CE1017D}"/>
              </a:ext>
            </a:extLst>
          </p:cNvPr>
          <p:cNvGrpSpPr/>
          <p:nvPr/>
        </p:nvGrpSpPr>
        <p:grpSpPr>
          <a:xfrm>
            <a:off x="313844" y="5489699"/>
            <a:ext cx="1066895" cy="1078155"/>
            <a:chOff x="313844" y="5489699"/>
            <a:chExt cx="1066895" cy="1078155"/>
          </a:xfrm>
          <a:solidFill>
            <a:schemeClr val="accent2">
              <a:lumMod val="75000"/>
            </a:schemeClr>
          </a:solidFill>
        </p:grpSpPr>
        <p:sp>
          <p:nvSpPr>
            <p:cNvPr id="24" name="Rectangle 23">
              <a:extLst>
                <a:ext uri="{FF2B5EF4-FFF2-40B4-BE49-F238E27FC236}">
                  <a16:creationId xmlns:a16="http://schemas.microsoft.com/office/drawing/2014/main"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a16="http://schemas.microsoft.com/office/drawing/2014/main"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1" name="Straight Connector 10">
            <a:extLst>
              <a:ext uri="{FF2B5EF4-FFF2-40B4-BE49-F238E27FC236}">
                <a16:creationId xmlns:a16="http://schemas.microsoft.com/office/drawing/2014/main" id="{1EEB87D2-BD33-43D4-B135-6F0E91C4917A}"/>
              </a:ext>
            </a:extLst>
          </p:cNvPr>
          <p:cNvCxnSpPr>
            <a:cxnSpLocks/>
          </p:cNvCxnSpPr>
          <p:nvPr/>
        </p:nvCxnSpPr>
        <p:spPr>
          <a:xfrm flipV="1">
            <a:off x="4781916" y="4112436"/>
            <a:ext cx="4581449" cy="1"/>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12" name="Picture 11" descr="A close up of a logo&#10;&#10;Description automatically generated">
            <a:extLst>
              <a:ext uri="{FF2B5EF4-FFF2-40B4-BE49-F238E27FC236}">
                <a16:creationId xmlns:a16="http://schemas.microsoft.com/office/drawing/2014/main" id="{66C7B340-EC4A-4D32-8643-325F1D66DF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45722" y="1606241"/>
            <a:ext cx="2369218" cy="3550188"/>
          </a:xfrm>
          <a:prstGeom prst="rect">
            <a:avLst/>
          </a:prstGeom>
        </p:spPr>
      </p:pic>
      <p:grpSp>
        <p:nvGrpSpPr>
          <p:cNvPr id="16" name="Group 15">
            <a:extLst>
              <a:ext uri="{FF2B5EF4-FFF2-40B4-BE49-F238E27FC236}">
                <a16:creationId xmlns:a16="http://schemas.microsoft.com/office/drawing/2014/main" id="{87008925-27BE-4F37-8F3C-D51A4CE1017D}"/>
              </a:ext>
            </a:extLst>
          </p:cNvPr>
          <p:cNvGrpSpPr/>
          <p:nvPr/>
        </p:nvGrpSpPr>
        <p:grpSpPr>
          <a:xfrm rot="10800000">
            <a:off x="10855702" y="266068"/>
            <a:ext cx="1066895" cy="1078155"/>
            <a:chOff x="313844" y="5489699"/>
            <a:chExt cx="1066895" cy="1078155"/>
          </a:xfrm>
          <a:solidFill>
            <a:schemeClr val="accent2">
              <a:lumMod val="75000"/>
            </a:schemeClr>
          </a:solidFill>
        </p:grpSpPr>
        <p:sp>
          <p:nvSpPr>
            <p:cNvPr id="17" name="Rectangle 16">
              <a:extLst>
                <a:ext uri="{FF2B5EF4-FFF2-40B4-BE49-F238E27FC236}">
                  <a16:creationId xmlns:a16="http://schemas.microsoft.com/office/drawing/2014/main"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a:extLst>
                <a:ext uri="{FF2B5EF4-FFF2-40B4-BE49-F238E27FC236}">
                  <a16:creationId xmlns:a16="http://schemas.microsoft.com/office/drawing/2014/main"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13002902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Node JS and MongoDB Connectivity</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3797" y="414081"/>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NODE JS</a:t>
            </a:r>
          </a:p>
        </p:txBody>
      </p:sp>
      <p:sp>
        <p:nvSpPr>
          <p:cNvPr id="7" name="Rectangle 6"/>
          <p:cNvSpPr/>
          <p:nvPr/>
        </p:nvSpPr>
        <p:spPr>
          <a:xfrm>
            <a:off x="144605" y="1399646"/>
            <a:ext cx="10879249" cy="4057521"/>
          </a:xfrm>
          <a:prstGeom prst="rect">
            <a:avLst/>
          </a:prstGeom>
        </p:spPr>
        <p:txBody>
          <a:bodyPr wrap="square">
            <a:spAutoFit/>
          </a:bodyPr>
          <a:lstStyle/>
          <a:p>
            <a:pPr marL="342900" indent="-342900">
              <a:buFont typeface="Arial" panose="020B0604020202020204" pitchFamily="34" charset="0"/>
              <a:buChar char="•"/>
            </a:pPr>
            <a:r>
              <a:rPr lang="en-US" sz="2400" dirty="0"/>
              <a:t>Node.js can be used in database applications.</a:t>
            </a:r>
          </a:p>
          <a:p>
            <a:pPr marL="342900" indent="-342900">
              <a:buFont typeface="Arial" panose="020B0604020202020204" pitchFamily="34" charset="0"/>
              <a:buChar char="•"/>
            </a:pPr>
            <a:r>
              <a:rPr lang="en-US" sz="2400" dirty="0"/>
              <a:t>One of the most popular NoSQL database is MongoDB.</a:t>
            </a:r>
          </a:p>
          <a:p>
            <a:pPr marL="342900" indent="-342900">
              <a:buFont typeface="Arial" panose="020B0604020202020204" pitchFamily="34" charset="0"/>
              <a:buChar char="•"/>
            </a:pPr>
            <a:r>
              <a:rPr lang="en-US" sz="2400" dirty="0"/>
              <a:t>Download a free MongoDB database at https://www.mongodb.com.</a:t>
            </a:r>
          </a:p>
          <a:p>
            <a:pPr marL="342900" indent="-342900">
              <a:buFont typeface="Arial" panose="020B0604020202020204" pitchFamily="34" charset="0"/>
              <a:buChar char="•"/>
            </a:pPr>
            <a:r>
              <a:rPr lang="en-US" sz="2400" dirty="0"/>
              <a:t>Node.js can use this module to manipulate MongoDB databases</a:t>
            </a:r>
          </a:p>
          <a:p>
            <a:r>
              <a:rPr lang="en-US" sz="2400" dirty="0"/>
              <a:t>		require(‘</a:t>
            </a:r>
            <a:r>
              <a:rPr lang="en-US" sz="2400" dirty="0" err="1"/>
              <a:t>mongodb</a:t>
            </a:r>
            <a:r>
              <a:rPr lang="en-US" sz="2400" dirty="0"/>
              <a:t>’);</a:t>
            </a:r>
          </a:p>
          <a:p>
            <a:pPr>
              <a:spcBef>
                <a:spcPts val="365"/>
              </a:spcBef>
              <a:spcAft>
                <a:spcPts val="365"/>
              </a:spcAft>
            </a:pPr>
            <a:r>
              <a:rPr lang="en-US" sz="2400" b="1" u="sng" dirty="0"/>
              <a:t>Creating a Database</a:t>
            </a:r>
          </a:p>
          <a:p>
            <a:pPr marL="342900" indent="-342900">
              <a:spcBef>
                <a:spcPts val="1440"/>
              </a:spcBef>
              <a:spcAft>
                <a:spcPts val="1440"/>
              </a:spcAft>
              <a:buFont typeface="Arial" panose="020B0604020202020204" pitchFamily="34" charset="0"/>
              <a:buChar char="•"/>
            </a:pPr>
            <a:r>
              <a:rPr lang="en-US" sz="2400" dirty="0"/>
              <a:t>To create a database in MongoDB, start by creating a </a:t>
            </a:r>
            <a:r>
              <a:rPr lang="en-US" sz="2400" dirty="0" err="1"/>
              <a:t>MongoClient</a:t>
            </a:r>
            <a:r>
              <a:rPr lang="en-US" sz="2400" dirty="0"/>
              <a:t> object, then specify a connection URL with the correct </a:t>
            </a:r>
            <a:r>
              <a:rPr lang="en-US" sz="2400" dirty="0" err="1"/>
              <a:t>ip</a:t>
            </a:r>
            <a:r>
              <a:rPr lang="en-US" sz="2400" dirty="0"/>
              <a:t> address and the name of the database.</a:t>
            </a:r>
          </a:p>
          <a:p>
            <a:pPr marL="342900" indent="-342900">
              <a:spcBef>
                <a:spcPts val="1440"/>
              </a:spcBef>
              <a:spcAft>
                <a:spcPts val="1440"/>
              </a:spcAft>
              <a:buFont typeface="Arial" panose="020B0604020202020204" pitchFamily="34" charset="0"/>
              <a:buChar char="•"/>
            </a:pPr>
            <a:r>
              <a:rPr lang="en-US" sz="2400" dirty="0"/>
              <a:t>MongoDB will create the database if it does not exist, and make a connection to it.</a:t>
            </a:r>
          </a:p>
        </p:txBody>
      </p:sp>
    </p:spTree>
    <p:extLst>
      <p:ext uri="{BB962C8B-B14F-4D97-AF65-F5344CB8AC3E}">
        <p14:creationId xmlns:p14="http://schemas.microsoft.com/office/powerpoint/2010/main" val="6007913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Node JS and MongoDB Connectivity</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3797" y="414081"/>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NODE JS</a:t>
            </a:r>
          </a:p>
        </p:txBody>
      </p:sp>
      <p:sp>
        <p:nvSpPr>
          <p:cNvPr id="7" name="Rectangle 6"/>
          <p:cNvSpPr/>
          <p:nvPr/>
        </p:nvSpPr>
        <p:spPr>
          <a:xfrm>
            <a:off x="144605" y="1399646"/>
            <a:ext cx="10879249" cy="4801314"/>
          </a:xfrm>
          <a:prstGeom prst="rect">
            <a:avLst/>
          </a:prstGeom>
        </p:spPr>
        <p:txBody>
          <a:bodyPr wrap="square">
            <a:spAutoFit/>
          </a:bodyPr>
          <a:lstStyle/>
          <a:p>
            <a:r>
              <a:rPr lang="en-US" sz="2400" b="1" u="sng" dirty="0"/>
              <a:t>Creating a Collection</a:t>
            </a:r>
          </a:p>
          <a:p>
            <a:pPr marL="342900" indent="-342900">
              <a:buFont typeface="Arial" panose="020B0604020202020204" pitchFamily="34" charset="0"/>
              <a:buChar char="•"/>
            </a:pPr>
            <a:r>
              <a:rPr lang="en-US" sz="2400" dirty="0"/>
              <a:t>To create a collection in MongoDB, use the Collection() method</a:t>
            </a:r>
          </a:p>
          <a:p>
            <a:pPr marL="342900" indent="-342900">
              <a:buFont typeface="Arial" panose="020B0604020202020204" pitchFamily="34" charset="0"/>
              <a:buChar char="•"/>
            </a:pPr>
            <a:r>
              <a:rPr lang="en-US" sz="2400" dirty="0"/>
              <a:t>In MongoDB, a collection is not created until it gets content.</a:t>
            </a:r>
          </a:p>
          <a:p>
            <a:endParaRPr lang="en-US" sz="1800" dirty="0">
              <a:effectLst/>
              <a:latin typeface="Times New Roman" panose="02020603050405020304" pitchFamily="18" charset="0"/>
              <a:ea typeface="Times New Roman" panose="02020603050405020304" pitchFamily="18" charset="0"/>
            </a:endParaRPr>
          </a:p>
          <a:p>
            <a:r>
              <a:rPr lang="en-US" sz="2400" b="1" u="sng" dirty="0"/>
              <a:t>Insert a single document Into Collection</a:t>
            </a:r>
          </a:p>
          <a:p>
            <a:pPr marL="342900" indent="-342900">
              <a:buFont typeface="Arial" panose="020B0604020202020204" pitchFamily="34" charset="0"/>
              <a:buChar char="•"/>
            </a:pPr>
            <a:r>
              <a:rPr lang="en-US" sz="2400" dirty="0"/>
              <a:t>To insert a record, or document as it is called in MongoDB, into a collection, use the </a:t>
            </a:r>
            <a:r>
              <a:rPr lang="en-US" sz="2400" dirty="0" err="1"/>
              <a:t>insertOne</a:t>
            </a:r>
            <a:r>
              <a:rPr lang="en-US" sz="2400" dirty="0"/>
              <a:t>() method.</a:t>
            </a:r>
          </a:p>
          <a:p>
            <a:pPr marL="342900" indent="-342900">
              <a:buFont typeface="Arial" panose="020B0604020202020204" pitchFamily="34" charset="0"/>
              <a:buChar char="•"/>
            </a:pPr>
            <a:r>
              <a:rPr lang="en-US" sz="2400" dirty="0"/>
              <a:t>A document in MongoDB is the same as a record in MySQL</a:t>
            </a:r>
          </a:p>
          <a:p>
            <a:pPr marL="342900" indent="-342900">
              <a:buFont typeface="Arial" panose="020B0604020202020204" pitchFamily="34" charset="0"/>
              <a:buChar char="•"/>
            </a:pPr>
            <a:r>
              <a:rPr lang="en-US" sz="2400" dirty="0"/>
              <a:t>The first parameter of the </a:t>
            </a:r>
            <a:r>
              <a:rPr lang="en-US" sz="2400" dirty="0" err="1"/>
              <a:t>insertOne</a:t>
            </a:r>
            <a:r>
              <a:rPr lang="en-US" sz="2400" dirty="0"/>
              <a:t>() method is an object containing the name(s) and value(s) of each field in the document you want to insert.</a:t>
            </a:r>
          </a:p>
          <a:p>
            <a:pPr marL="342900" indent="-342900">
              <a:buFont typeface="Arial" panose="020B0604020202020204" pitchFamily="34" charset="0"/>
              <a:buChar char="•"/>
            </a:pPr>
            <a:r>
              <a:rPr lang="en-US" sz="2400" dirty="0"/>
              <a:t>It also takes a callback function where you can work with any errors, or the result of the insertion</a:t>
            </a:r>
          </a:p>
          <a:p>
            <a:endParaRPr lang="en-US" sz="2400" dirty="0"/>
          </a:p>
        </p:txBody>
      </p:sp>
    </p:spTree>
    <p:extLst>
      <p:ext uri="{BB962C8B-B14F-4D97-AF65-F5344CB8AC3E}">
        <p14:creationId xmlns:p14="http://schemas.microsoft.com/office/powerpoint/2010/main" val="30458091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Node JS and MongoDB Connectivity</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3797" y="414081"/>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NODE JS</a:t>
            </a:r>
          </a:p>
        </p:txBody>
      </p:sp>
      <p:sp>
        <p:nvSpPr>
          <p:cNvPr id="7" name="Rectangle 6"/>
          <p:cNvSpPr/>
          <p:nvPr/>
        </p:nvSpPr>
        <p:spPr>
          <a:xfrm>
            <a:off x="144605" y="1399646"/>
            <a:ext cx="10879249" cy="3046988"/>
          </a:xfrm>
          <a:prstGeom prst="rect">
            <a:avLst/>
          </a:prstGeom>
        </p:spPr>
        <p:txBody>
          <a:bodyPr wrap="square">
            <a:spAutoFit/>
          </a:bodyPr>
          <a:lstStyle/>
          <a:p>
            <a:r>
              <a:rPr lang="en-US" sz="2400" b="1" u="sng" dirty="0"/>
              <a:t>Select the documents from collection</a:t>
            </a:r>
            <a:r>
              <a:rPr lang="en-US" sz="2400" dirty="0"/>
              <a:t>:</a:t>
            </a:r>
          </a:p>
          <a:p>
            <a:pPr marL="342900" indent="-342900">
              <a:buFont typeface="Arial" panose="020B0604020202020204" pitchFamily="34" charset="0"/>
              <a:buChar char="•"/>
            </a:pPr>
            <a:r>
              <a:rPr lang="en-US" sz="2400" dirty="0"/>
              <a:t>In MongoDB use the find and </a:t>
            </a:r>
            <a:r>
              <a:rPr lang="en-US" sz="2400" dirty="0" err="1"/>
              <a:t>findOne</a:t>
            </a:r>
            <a:r>
              <a:rPr lang="en-US" sz="2400" dirty="0"/>
              <a:t> methods to find data in a collection.</a:t>
            </a:r>
          </a:p>
          <a:p>
            <a:pPr marL="342900" indent="-342900">
              <a:buFont typeface="Arial" panose="020B0604020202020204" pitchFamily="34" charset="0"/>
              <a:buChar char="•"/>
            </a:pPr>
            <a:r>
              <a:rPr lang="en-US" sz="2400" dirty="0"/>
              <a:t>Just like the SELECT statement is used to find data in a table in a MySQL database.</a:t>
            </a:r>
          </a:p>
          <a:p>
            <a:endParaRPr lang="en-US" sz="2400" dirty="0"/>
          </a:p>
          <a:p>
            <a:r>
              <a:rPr lang="en-US" sz="2400" b="1" u="sng" dirty="0"/>
              <a:t>Find:</a:t>
            </a:r>
          </a:p>
          <a:p>
            <a:pPr marL="342900" indent="-342900">
              <a:buFont typeface="Arial" panose="020B0604020202020204" pitchFamily="34" charset="0"/>
              <a:buChar char="•"/>
            </a:pPr>
            <a:r>
              <a:rPr lang="en-US" sz="2400" dirty="0"/>
              <a:t>To select data from a table in MongoDB, we can also use the find() method.</a:t>
            </a:r>
          </a:p>
          <a:p>
            <a:pPr marL="342900" indent="-342900">
              <a:buFont typeface="Arial" panose="020B0604020202020204" pitchFamily="34" charset="0"/>
              <a:buChar char="•"/>
            </a:pPr>
            <a:r>
              <a:rPr lang="en-US" sz="2400" dirty="0"/>
              <a:t>The find() method returns all occurrences in the selection.</a:t>
            </a:r>
          </a:p>
          <a:p>
            <a:pPr marL="342900" indent="-342900">
              <a:buFont typeface="Arial" panose="020B0604020202020204" pitchFamily="34" charset="0"/>
              <a:buChar char="•"/>
            </a:pPr>
            <a:r>
              <a:rPr lang="en-US" sz="2400" dirty="0"/>
              <a:t>The first parameter of the find() method is a query object.</a:t>
            </a:r>
          </a:p>
        </p:txBody>
      </p:sp>
    </p:spTree>
    <p:extLst>
      <p:ext uri="{BB962C8B-B14F-4D97-AF65-F5344CB8AC3E}">
        <p14:creationId xmlns:p14="http://schemas.microsoft.com/office/powerpoint/2010/main" val="37356974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9473B520-A9D1-472D-B234-C4032DD0E596}"/>
              </a:ext>
            </a:extLst>
          </p:cNvPr>
          <p:cNvCxnSpPr>
            <a:cxnSpLocks/>
          </p:cNvCxnSpPr>
          <p:nvPr/>
        </p:nvCxnSpPr>
        <p:spPr>
          <a:xfrm flipV="1">
            <a:off x="5448168" y="2887307"/>
            <a:ext cx="4581449" cy="1"/>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EC43E8D5-98D6-4BA6-B3EA-B5411DA566A9}"/>
              </a:ext>
            </a:extLst>
          </p:cNvPr>
          <p:cNvSpPr/>
          <p:nvPr/>
        </p:nvSpPr>
        <p:spPr>
          <a:xfrm>
            <a:off x="5442064" y="4317592"/>
            <a:ext cx="7497214" cy="461665"/>
          </a:xfrm>
          <a:prstGeom prst="rect">
            <a:avLst/>
          </a:prstGeom>
        </p:spPr>
        <p:txBody>
          <a:bodyPr wrap="square">
            <a:spAutoFit/>
          </a:bodyPr>
          <a:lstStyle/>
          <a:p>
            <a:r>
              <a:rPr lang="en-US" sz="2400" b="1" dirty="0"/>
              <a:t>arunas@pes.edu</a:t>
            </a:r>
            <a:endParaRPr lang="en-IN" sz="2400" b="1" dirty="0"/>
          </a:p>
        </p:txBody>
      </p:sp>
      <p:grpSp>
        <p:nvGrpSpPr>
          <p:cNvPr id="2" name="Group 12">
            <a:extLst>
              <a:ext uri="{FF2B5EF4-FFF2-40B4-BE49-F238E27FC236}">
                <a16:creationId xmlns:a16="http://schemas.microsoft.com/office/drawing/2014/main" id="{0B436274-E913-46F7-B58F-E0B0713EC594}"/>
              </a:ext>
            </a:extLst>
          </p:cNvPr>
          <p:cNvGrpSpPr/>
          <p:nvPr/>
        </p:nvGrpSpPr>
        <p:grpSpPr>
          <a:xfrm>
            <a:off x="313844" y="349466"/>
            <a:ext cx="11518407" cy="6218388"/>
            <a:chOff x="313844" y="349466"/>
            <a:chExt cx="11518407" cy="6218388"/>
          </a:xfrm>
          <a:solidFill>
            <a:schemeClr val="accent2">
              <a:lumMod val="75000"/>
            </a:schemeClr>
          </a:solidFill>
        </p:grpSpPr>
        <p:sp>
          <p:nvSpPr>
            <p:cNvPr id="14" name="Rectangle 13">
              <a:extLst>
                <a:ext uri="{FF2B5EF4-FFF2-40B4-BE49-F238E27FC236}">
                  <a16:creationId xmlns:a16="http://schemas.microsoft.com/office/drawing/2014/main" id="{54B9092D-46D3-4724-A230-51F43D78A967}"/>
                </a:ext>
              </a:extLst>
            </p:cNvPr>
            <p:cNvSpPr/>
            <p:nvPr/>
          </p:nvSpPr>
          <p:spPr>
            <a:xfrm>
              <a:off x="11786532" y="360726"/>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id="{B5E94C15-EFC4-4DC4-AE91-4D6631C438BE}"/>
                </a:ext>
              </a:extLst>
            </p:cNvPr>
            <p:cNvSpPr/>
            <p:nvPr/>
          </p:nvSpPr>
          <p:spPr>
            <a:xfrm rot="5400000">
              <a:off x="11275944" y="-161122"/>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828287AB-A481-4BDF-BE49-1BBA364237E1}"/>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id="{EC3328F7-E593-44F8-A55A-576E1E3E973D}"/>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18" name="Picture 17" descr="A close up of a logo&#10;&#10;Description automatically generated">
            <a:extLst>
              <a:ext uri="{FF2B5EF4-FFF2-40B4-BE49-F238E27FC236}">
                <a16:creationId xmlns:a16="http://schemas.microsoft.com/office/drawing/2014/main" id="{A88F3CC2-5C5B-4685-8D94-FFC4B5D64CB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11974" y="1606241"/>
            <a:ext cx="2369218" cy="3550188"/>
          </a:xfrm>
          <a:prstGeom prst="rect">
            <a:avLst/>
          </a:prstGeom>
        </p:spPr>
      </p:pic>
      <p:sp>
        <p:nvSpPr>
          <p:cNvPr id="19" name="Rectangle 18">
            <a:extLst>
              <a:ext uri="{FF2B5EF4-FFF2-40B4-BE49-F238E27FC236}">
                <a16:creationId xmlns:a16="http://schemas.microsoft.com/office/drawing/2014/main" id="{94BAC35B-0C86-48BD-81AE-8629CCB2734E}"/>
              </a:ext>
            </a:extLst>
          </p:cNvPr>
          <p:cNvSpPr/>
          <p:nvPr/>
        </p:nvSpPr>
        <p:spPr>
          <a:xfrm>
            <a:off x="5448168" y="2049518"/>
            <a:ext cx="4603806" cy="665240"/>
          </a:xfrm>
          <a:prstGeom prst="rect">
            <a:avLst/>
          </a:prstGeom>
        </p:spPr>
        <p:txBody>
          <a:bodyPr wrap="square">
            <a:spAutoFit/>
          </a:bodyPr>
          <a:lstStyle/>
          <a:p>
            <a:r>
              <a:rPr lang="en-US" sz="3600" b="1" dirty="0">
                <a:solidFill>
                  <a:schemeClr val="accent2">
                    <a:lumMod val="75000"/>
                  </a:schemeClr>
                </a:solidFill>
              </a:rPr>
              <a:t>T</a:t>
            </a:r>
            <a:r>
              <a:rPr lang="en-IN" sz="3600" b="1" dirty="0">
                <a:solidFill>
                  <a:schemeClr val="accent2">
                    <a:lumMod val="75000"/>
                  </a:schemeClr>
                </a:solidFill>
              </a:rPr>
              <a:t>HANK YOU</a:t>
            </a:r>
          </a:p>
        </p:txBody>
      </p:sp>
      <p:sp>
        <p:nvSpPr>
          <p:cNvPr id="20" name="Rectangle 19">
            <a:extLst>
              <a:ext uri="{FF2B5EF4-FFF2-40B4-BE49-F238E27FC236}">
                <a16:creationId xmlns:a16="http://schemas.microsoft.com/office/drawing/2014/main" id="{97E8DF64-61DB-4438-8664-105788459AD2}"/>
              </a:ext>
            </a:extLst>
          </p:cNvPr>
          <p:cNvSpPr/>
          <p:nvPr/>
        </p:nvSpPr>
        <p:spPr>
          <a:xfrm>
            <a:off x="5448168" y="3128242"/>
            <a:ext cx="7497214" cy="461665"/>
          </a:xfrm>
          <a:prstGeom prst="rect">
            <a:avLst/>
          </a:prstGeom>
        </p:spPr>
        <p:txBody>
          <a:bodyPr wrap="square">
            <a:spAutoFit/>
          </a:bodyPr>
          <a:lstStyle/>
          <a:p>
            <a:r>
              <a:rPr lang="en-US" sz="2400" b="1" dirty="0" err="1"/>
              <a:t>Aruna</a:t>
            </a:r>
            <a:r>
              <a:rPr lang="en-US" sz="2400" b="1" dirty="0"/>
              <a:t> S</a:t>
            </a:r>
            <a:endParaRPr lang="en-IN" sz="2400" b="1" dirty="0"/>
          </a:p>
        </p:txBody>
      </p:sp>
      <p:sp>
        <p:nvSpPr>
          <p:cNvPr id="21" name="Rectangle 20">
            <a:extLst>
              <a:ext uri="{FF2B5EF4-FFF2-40B4-BE49-F238E27FC236}">
                <a16:creationId xmlns:a16="http://schemas.microsoft.com/office/drawing/2014/main" id="{0916C8C7-6436-48A9-9CF7-1AAC7653EAAE}"/>
              </a:ext>
            </a:extLst>
          </p:cNvPr>
          <p:cNvSpPr/>
          <p:nvPr/>
        </p:nvSpPr>
        <p:spPr>
          <a:xfrm>
            <a:off x="5448168" y="3525847"/>
            <a:ext cx="7497214" cy="830997"/>
          </a:xfrm>
          <a:prstGeom prst="rect">
            <a:avLst/>
          </a:prstGeom>
        </p:spPr>
        <p:txBody>
          <a:bodyPr wrap="square">
            <a:spAutoFit/>
          </a:bodyPr>
          <a:lstStyle/>
          <a:p>
            <a:r>
              <a:rPr lang="en-US" sz="2400" dirty="0"/>
              <a:t>Department of </a:t>
            </a:r>
          </a:p>
          <a:p>
            <a:r>
              <a:rPr lang="en-US" sz="2400" dirty="0"/>
              <a:t>Computer Science and Engineering</a:t>
            </a:r>
            <a:endParaRPr lang="en-IN" sz="2400" dirty="0"/>
          </a:p>
        </p:txBody>
      </p:sp>
    </p:spTree>
    <p:extLst>
      <p:ext uri="{BB962C8B-B14F-4D97-AF65-F5344CB8AC3E}">
        <p14:creationId xmlns:p14="http://schemas.microsoft.com/office/powerpoint/2010/main" val="14595037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DFE3490-CF8C-4FDE-9D71-2170861F2A61}"/>
              </a:ext>
            </a:extLst>
          </p:cNvPr>
          <p:cNvSpPr/>
          <p:nvPr/>
        </p:nvSpPr>
        <p:spPr>
          <a:xfrm>
            <a:off x="589647" y="1803590"/>
            <a:ext cx="7497214" cy="646331"/>
          </a:xfrm>
          <a:prstGeom prst="rect">
            <a:avLst/>
          </a:prstGeom>
        </p:spPr>
        <p:txBody>
          <a:bodyPr wrap="square">
            <a:spAutoFit/>
          </a:bodyPr>
          <a:lstStyle/>
          <a:p>
            <a:r>
              <a:rPr lang="en-US" sz="3600" b="1" cap="all" dirty="0"/>
              <a:t>NODE JS</a:t>
            </a:r>
          </a:p>
        </p:txBody>
      </p:sp>
      <p:sp>
        <p:nvSpPr>
          <p:cNvPr id="14" name="Rectangle 13">
            <a:extLst>
              <a:ext uri="{FF2B5EF4-FFF2-40B4-BE49-F238E27FC236}">
                <a16:creationId xmlns:a16="http://schemas.microsoft.com/office/drawing/2014/main" id="{585D8B7B-5B60-4808-A096-FB24198F96E9}"/>
              </a:ext>
            </a:extLst>
          </p:cNvPr>
          <p:cNvSpPr/>
          <p:nvPr/>
        </p:nvSpPr>
        <p:spPr>
          <a:xfrm>
            <a:off x="598883" y="5489699"/>
            <a:ext cx="7497214" cy="461665"/>
          </a:xfrm>
          <a:prstGeom prst="rect">
            <a:avLst/>
          </a:prstGeom>
        </p:spPr>
        <p:txBody>
          <a:bodyPr wrap="square">
            <a:spAutoFit/>
          </a:bodyPr>
          <a:lstStyle/>
          <a:p>
            <a:r>
              <a:rPr lang="en-US" sz="2400" b="1" dirty="0"/>
              <a:t>S. </a:t>
            </a:r>
            <a:r>
              <a:rPr lang="en-US" sz="2400" b="1" dirty="0" err="1"/>
              <a:t>Aruna</a:t>
            </a:r>
            <a:endParaRPr lang="en-IN" sz="2400" b="1" dirty="0"/>
          </a:p>
        </p:txBody>
      </p:sp>
      <p:sp>
        <p:nvSpPr>
          <p:cNvPr id="15" name="Rectangle 14">
            <a:extLst>
              <a:ext uri="{FF2B5EF4-FFF2-40B4-BE49-F238E27FC236}">
                <a16:creationId xmlns:a16="http://schemas.microsoft.com/office/drawing/2014/main" id="{743662B4-0C28-4203-AEB1-4CC1644B8226}"/>
              </a:ext>
            </a:extLst>
          </p:cNvPr>
          <p:cNvSpPr/>
          <p:nvPr/>
        </p:nvSpPr>
        <p:spPr>
          <a:xfrm>
            <a:off x="598883" y="5887304"/>
            <a:ext cx="7497214" cy="400110"/>
          </a:xfrm>
          <a:prstGeom prst="rect">
            <a:avLst/>
          </a:prstGeom>
        </p:spPr>
        <p:txBody>
          <a:bodyPr wrap="square">
            <a:spAutoFit/>
          </a:bodyPr>
          <a:lstStyle/>
          <a:p>
            <a:r>
              <a:rPr lang="en-US" sz="2000" dirty="0"/>
              <a:t>Department of Computer Science and Engineering</a:t>
            </a:r>
            <a:endParaRPr lang="en-IN" sz="2000" dirty="0"/>
          </a:p>
        </p:txBody>
      </p:sp>
      <p:grpSp>
        <p:nvGrpSpPr>
          <p:cNvPr id="20" name="Group 19">
            <a:extLst>
              <a:ext uri="{FF2B5EF4-FFF2-40B4-BE49-F238E27FC236}">
                <a16:creationId xmlns:a16="http://schemas.microsoft.com/office/drawing/2014/main" id="{87008925-27BE-4F37-8F3C-D51A4CE1017D}"/>
              </a:ext>
            </a:extLst>
          </p:cNvPr>
          <p:cNvGrpSpPr/>
          <p:nvPr/>
        </p:nvGrpSpPr>
        <p:grpSpPr>
          <a:xfrm>
            <a:off x="313844" y="5489699"/>
            <a:ext cx="1066895" cy="1078155"/>
            <a:chOff x="313844" y="5489699"/>
            <a:chExt cx="1066895" cy="1078155"/>
          </a:xfrm>
          <a:solidFill>
            <a:schemeClr val="accent2">
              <a:lumMod val="60000"/>
              <a:lumOff val="40000"/>
            </a:schemeClr>
          </a:solidFill>
        </p:grpSpPr>
        <p:sp>
          <p:nvSpPr>
            <p:cNvPr id="24" name="Rectangle 23">
              <a:extLst>
                <a:ext uri="{FF2B5EF4-FFF2-40B4-BE49-F238E27FC236}">
                  <a16:creationId xmlns:a16="http://schemas.microsoft.com/office/drawing/2014/main"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a16="http://schemas.microsoft.com/office/drawing/2014/main"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6" name="Straight Connector 15">
            <a:extLst>
              <a:ext uri="{FF2B5EF4-FFF2-40B4-BE49-F238E27FC236}">
                <a16:creationId xmlns:a16="http://schemas.microsoft.com/office/drawing/2014/main" id="{DD6B6443-C2DA-47C3-A986-5EE935046CC9}"/>
              </a:ext>
            </a:extLst>
          </p:cNvPr>
          <p:cNvCxnSpPr>
            <a:cxnSpLocks/>
          </p:cNvCxnSpPr>
          <p:nvPr/>
        </p:nvCxnSpPr>
        <p:spPr>
          <a:xfrm flipV="1">
            <a:off x="0" y="2596822"/>
            <a:ext cx="7904054" cy="68537"/>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4" name="Picture 3" descr="A close up of a logo&#10;&#10;Description automatically generated">
            <a:extLst>
              <a:ext uri="{FF2B5EF4-FFF2-40B4-BE49-F238E27FC236}">
                <a16:creationId xmlns:a16="http://schemas.microsoft.com/office/drawing/2014/main" id="{6727F4C1-5802-414C-BEF9-8F8DC7D7B65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2" name="Rectangle 11">
            <a:extLst>
              <a:ext uri="{FF2B5EF4-FFF2-40B4-BE49-F238E27FC236}">
                <a16:creationId xmlns:a16="http://schemas.microsoft.com/office/drawing/2014/main" id="{620A7DEA-950C-4954-B3B7-2672370FABF4}"/>
              </a:ext>
            </a:extLst>
          </p:cNvPr>
          <p:cNvSpPr/>
          <p:nvPr/>
        </p:nvSpPr>
        <p:spPr>
          <a:xfrm>
            <a:off x="297989" y="2988698"/>
            <a:ext cx="7999758" cy="461665"/>
          </a:xfrm>
          <a:prstGeom prst="rect">
            <a:avLst/>
          </a:prstGeom>
        </p:spPr>
        <p:txBody>
          <a:bodyPr wrap="square">
            <a:spAutoFit/>
          </a:bodyPr>
          <a:lstStyle/>
          <a:p>
            <a:r>
              <a:rPr lang="en-IN" sz="2400" b="1" dirty="0">
                <a:solidFill>
                  <a:schemeClr val="tx1">
                    <a:lumMod val="95000"/>
                    <a:lumOff val="5000"/>
                  </a:schemeClr>
                </a:solidFill>
              </a:rPr>
              <a:t>HTTP Module</a:t>
            </a:r>
          </a:p>
        </p:txBody>
      </p:sp>
    </p:spTree>
    <p:extLst>
      <p:ext uri="{BB962C8B-B14F-4D97-AF65-F5344CB8AC3E}">
        <p14:creationId xmlns:p14="http://schemas.microsoft.com/office/powerpoint/2010/main" val="18215128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Web Server</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82791" y="312872"/>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NODE JS</a:t>
            </a:r>
          </a:p>
        </p:txBody>
      </p:sp>
      <p:sp>
        <p:nvSpPr>
          <p:cNvPr id="7" name="Rectangle 6"/>
          <p:cNvSpPr/>
          <p:nvPr/>
        </p:nvSpPr>
        <p:spPr>
          <a:xfrm>
            <a:off x="0" y="1381173"/>
            <a:ext cx="11705650" cy="4524315"/>
          </a:xfrm>
          <a:prstGeom prst="rect">
            <a:avLst/>
          </a:prstGeom>
        </p:spPr>
        <p:txBody>
          <a:bodyPr wrap="square">
            <a:spAutoFit/>
          </a:bodyPr>
          <a:lstStyle/>
          <a:p>
            <a:pPr>
              <a:lnSpc>
                <a:spcPct val="150000"/>
              </a:lnSpc>
              <a:buFont typeface="Arial" pitchFamily="34" charset="0"/>
              <a:buChar char="•"/>
            </a:pPr>
            <a:r>
              <a:rPr lang="en-US" sz="2400" dirty="0"/>
              <a:t>  A Web Server is a software application which handles HTTP requests sent by the HTTP client, like web browsers, and returns web pages in response to the clients.</a:t>
            </a:r>
          </a:p>
          <a:p>
            <a:pPr>
              <a:lnSpc>
                <a:spcPct val="150000"/>
              </a:lnSpc>
              <a:buFont typeface="Arial" pitchFamily="34" charset="0"/>
              <a:buChar char="•"/>
            </a:pPr>
            <a:r>
              <a:rPr lang="en-US" sz="2400" dirty="0"/>
              <a:t>  Web servers usually deliver html documents along with images, style sheets, and scripts.</a:t>
            </a:r>
          </a:p>
          <a:p>
            <a:pPr>
              <a:lnSpc>
                <a:spcPct val="150000"/>
              </a:lnSpc>
              <a:buFont typeface="Arial" pitchFamily="34" charset="0"/>
              <a:buChar char="•"/>
            </a:pPr>
            <a:r>
              <a:rPr lang="en-US" sz="2400" dirty="0"/>
              <a:t>  Most of the web servers support server-side scripts, using scripting languages or redirecting the task to an application server which retrieves data from a database and performs complex logic and then sends a result to the HTTP client through the Web server.</a:t>
            </a:r>
          </a:p>
          <a:p>
            <a:pPr>
              <a:lnSpc>
                <a:spcPct val="150000"/>
              </a:lnSpc>
              <a:buFont typeface="Arial" pitchFamily="34" charset="0"/>
              <a:buChar char="•"/>
            </a:pPr>
            <a:r>
              <a:rPr lang="en-US" sz="2400" dirty="0"/>
              <a:t>  Apache web server is one of the most commonly used web servers. It is an open source project.</a:t>
            </a:r>
          </a:p>
        </p:txBody>
      </p:sp>
    </p:spTree>
    <p:extLst>
      <p:ext uri="{BB962C8B-B14F-4D97-AF65-F5344CB8AC3E}">
        <p14:creationId xmlns:p14="http://schemas.microsoft.com/office/powerpoint/2010/main" val="6650010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Web Application Architecture</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70355" y="442181"/>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NODE JS</a:t>
            </a:r>
          </a:p>
        </p:txBody>
      </p:sp>
      <p:sp>
        <p:nvSpPr>
          <p:cNvPr id="7" name="Rectangle 6"/>
          <p:cNvSpPr/>
          <p:nvPr/>
        </p:nvSpPr>
        <p:spPr>
          <a:xfrm>
            <a:off x="144605" y="1399646"/>
            <a:ext cx="10879249" cy="5078313"/>
          </a:xfrm>
          <a:prstGeom prst="rect">
            <a:avLst/>
          </a:prstGeom>
        </p:spPr>
        <p:txBody>
          <a:bodyPr wrap="square">
            <a:spAutoFit/>
          </a:bodyPr>
          <a:lstStyle/>
          <a:p>
            <a:pPr>
              <a:lnSpc>
                <a:spcPct val="150000"/>
              </a:lnSpc>
            </a:pPr>
            <a:r>
              <a:rPr lang="en-US" sz="2400" dirty="0"/>
              <a:t>A Web application is usually divided into four layers −</a:t>
            </a:r>
          </a:p>
          <a:p>
            <a:pPr>
              <a:lnSpc>
                <a:spcPct val="150000"/>
              </a:lnSpc>
            </a:pPr>
            <a:r>
              <a:rPr lang="en-US" sz="2400" b="1" dirty="0"/>
              <a:t>Client</a:t>
            </a:r>
            <a:r>
              <a:rPr lang="en-US" sz="2400" dirty="0"/>
              <a:t> − This layer consists of web browsers, mobile browsers or applications which can make HTTP requests to the web server.</a:t>
            </a:r>
          </a:p>
          <a:p>
            <a:pPr>
              <a:lnSpc>
                <a:spcPct val="150000"/>
              </a:lnSpc>
            </a:pPr>
            <a:r>
              <a:rPr lang="en-US" sz="2400" b="1" dirty="0"/>
              <a:t>Server</a:t>
            </a:r>
            <a:r>
              <a:rPr lang="en-US" sz="2400" dirty="0"/>
              <a:t> − This layer has the Web server which can intercept the requests made by the clients and pass them the response.</a:t>
            </a:r>
          </a:p>
          <a:p>
            <a:pPr>
              <a:lnSpc>
                <a:spcPct val="150000"/>
              </a:lnSpc>
            </a:pPr>
            <a:r>
              <a:rPr lang="en-US" sz="2400" b="1" dirty="0"/>
              <a:t>Business</a:t>
            </a:r>
            <a:r>
              <a:rPr lang="en-US" sz="2400" dirty="0"/>
              <a:t> − This layer contains the application server which is utilized by the web server to do the required processing. This layer interacts with the data layer via the database or some external programs.</a:t>
            </a:r>
          </a:p>
          <a:p>
            <a:pPr>
              <a:lnSpc>
                <a:spcPct val="150000"/>
              </a:lnSpc>
            </a:pPr>
            <a:r>
              <a:rPr lang="en-US" sz="2400" b="1" dirty="0"/>
              <a:t>Data</a:t>
            </a:r>
            <a:r>
              <a:rPr lang="en-US" sz="2400" dirty="0"/>
              <a:t> − This layer contains the databases or any other source of data.</a:t>
            </a:r>
          </a:p>
        </p:txBody>
      </p:sp>
    </p:spTree>
    <p:extLst>
      <p:ext uri="{BB962C8B-B14F-4D97-AF65-F5344CB8AC3E}">
        <p14:creationId xmlns:p14="http://schemas.microsoft.com/office/powerpoint/2010/main" val="665001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Web Application Architecture</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70355" y="442181"/>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NODE JS</a:t>
            </a:r>
          </a:p>
        </p:txBody>
      </p:sp>
      <p:pic>
        <p:nvPicPr>
          <p:cNvPr id="2051" name="Picture 3"/>
          <p:cNvPicPr>
            <a:picLocks noChangeAspect="1" noChangeArrowheads="1"/>
          </p:cNvPicPr>
          <p:nvPr/>
        </p:nvPicPr>
        <p:blipFill>
          <a:blip r:embed="rId3"/>
          <a:srcRect/>
          <a:stretch>
            <a:fillRect/>
          </a:stretch>
        </p:blipFill>
        <p:spPr bwMode="auto">
          <a:xfrm>
            <a:off x="1" y="1403926"/>
            <a:ext cx="9559636" cy="5454073"/>
          </a:xfrm>
          <a:prstGeom prst="rect">
            <a:avLst/>
          </a:prstGeom>
          <a:noFill/>
          <a:ln w="9525">
            <a:noFill/>
            <a:miter lim="800000"/>
            <a:headEnd/>
            <a:tailEnd/>
          </a:ln>
          <a:effectLst/>
        </p:spPr>
      </p:pic>
    </p:spTree>
    <p:extLst>
      <p:ext uri="{BB962C8B-B14F-4D97-AF65-F5344CB8AC3E}">
        <p14:creationId xmlns:p14="http://schemas.microsoft.com/office/powerpoint/2010/main" val="6650010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HTTP Module – Web Server using Node</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70355" y="442181"/>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NODE JS</a:t>
            </a:r>
          </a:p>
        </p:txBody>
      </p:sp>
      <p:sp>
        <p:nvSpPr>
          <p:cNvPr id="7" name="Rectangle 6"/>
          <p:cNvSpPr/>
          <p:nvPr/>
        </p:nvSpPr>
        <p:spPr>
          <a:xfrm>
            <a:off x="144605" y="1399646"/>
            <a:ext cx="10879249" cy="5632311"/>
          </a:xfrm>
          <a:prstGeom prst="rect">
            <a:avLst/>
          </a:prstGeom>
        </p:spPr>
        <p:txBody>
          <a:bodyPr wrap="square">
            <a:spAutoFit/>
          </a:bodyPr>
          <a:lstStyle/>
          <a:p>
            <a:r>
              <a:rPr lang="en-US" sz="2400" dirty="0"/>
              <a:t>The components of a Node.js application. </a:t>
            </a:r>
          </a:p>
          <a:p>
            <a:r>
              <a:rPr lang="en-US" sz="2400" b="1" u="sng" dirty="0"/>
              <a:t>Import required modules</a:t>
            </a:r>
            <a:r>
              <a:rPr lang="en-US" sz="2400" dirty="0"/>
              <a:t> − We use the </a:t>
            </a:r>
            <a:r>
              <a:rPr lang="en-US" sz="2400" b="1" dirty="0"/>
              <a:t>require</a:t>
            </a:r>
            <a:r>
              <a:rPr lang="en-US" sz="2400" dirty="0"/>
              <a:t> directive to load Node.js modules.</a:t>
            </a:r>
          </a:p>
          <a:p>
            <a:r>
              <a:rPr lang="en-US" sz="2400" b="1" u="sng" dirty="0"/>
              <a:t>Create server</a:t>
            </a:r>
            <a:r>
              <a:rPr lang="en-US" sz="2400" dirty="0"/>
              <a:t> − A server which will listen to client's requests similar to Apache HTTP Server. Node.js has a built-in module called HTTP, which allows Node.js to transfer data over the Hyper Text Transfer Protocol (HTTP).</a:t>
            </a:r>
          </a:p>
          <a:p>
            <a:r>
              <a:rPr lang="en-US" sz="2400" b="1" u="sng" dirty="0"/>
              <a:t>Read request and return response</a:t>
            </a:r>
            <a:r>
              <a:rPr lang="en-US" sz="2400" dirty="0"/>
              <a:t> − The server created in an earlier step will read the HTTP request made by the client which can be a browser or a console and return the response.</a:t>
            </a:r>
          </a:p>
          <a:p>
            <a:r>
              <a:rPr lang="en-US" sz="2400" dirty="0"/>
              <a:t>Creating Node.js Application</a:t>
            </a:r>
          </a:p>
          <a:p>
            <a:r>
              <a:rPr lang="en-US" sz="2400" b="1" u="sng" dirty="0"/>
              <a:t>Step 1 </a:t>
            </a:r>
            <a:r>
              <a:rPr lang="en-US" sz="2400" dirty="0"/>
              <a:t>- Import Required Module</a:t>
            </a:r>
          </a:p>
          <a:p>
            <a:r>
              <a:rPr lang="en-US" sz="2400" dirty="0"/>
              <a:t>We use the </a:t>
            </a:r>
            <a:r>
              <a:rPr lang="en-US" sz="2400" b="1" dirty="0"/>
              <a:t>require</a:t>
            </a:r>
            <a:r>
              <a:rPr lang="en-US" sz="2400" dirty="0"/>
              <a:t> directive to load the http module and store the returned HTTP instance into an http variable as follows </a:t>
            </a:r>
          </a:p>
          <a:p>
            <a:endParaRPr lang="en-US" sz="2400" dirty="0"/>
          </a:p>
          <a:p>
            <a:endParaRPr lang="en-US" sz="2400" dirty="0"/>
          </a:p>
          <a:p>
            <a:endParaRPr lang="en-US" sz="2400" dirty="0"/>
          </a:p>
        </p:txBody>
      </p:sp>
      <p:pic>
        <p:nvPicPr>
          <p:cNvPr id="2" name="Picture 2"/>
          <p:cNvPicPr>
            <a:picLocks noChangeAspect="1" noChangeArrowheads="1"/>
          </p:cNvPicPr>
          <p:nvPr/>
        </p:nvPicPr>
        <p:blipFill>
          <a:blip r:embed="rId3"/>
          <a:srcRect/>
          <a:stretch>
            <a:fillRect/>
          </a:stretch>
        </p:blipFill>
        <p:spPr bwMode="auto">
          <a:xfrm>
            <a:off x="281565" y="6230505"/>
            <a:ext cx="3667125" cy="419100"/>
          </a:xfrm>
          <a:prstGeom prst="rect">
            <a:avLst/>
          </a:prstGeom>
          <a:noFill/>
          <a:ln w="9525">
            <a:noFill/>
            <a:miter lim="800000"/>
            <a:headEnd/>
            <a:tailEnd/>
          </a:ln>
          <a:effectLst/>
        </p:spPr>
      </p:pic>
    </p:spTree>
    <p:extLst>
      <p:ext uri="{BB962C8B-B14F-4D97-AF65-F5344CB8AC3E}">
        <p14:creationId xmlns:p14="http://schemas.microsoft.com/office/powerpoint/2010/main" val="6650010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HTTP Module</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70355" y="442181"/>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NODE JS</a:t>
            </a:r>
          </a:p>
        </p:txBody>
      </p:sp>
      <p:sp>
        <p:nvSpPr>
          <p:cNvPr id="7" name="Rectangle 6"/>
          <p:cNvSpPr/>
          <p:nvPr/>
        </p:nvSpPr>
        <p:spPr>
          <a:xfrm>
            <a:off x="144605" y="1399646"/>
            <a:ext cx="10879249" cy="5262979"/>
          </a:xfrm>
          <a:prstGeom prst="rect">
            <a:avLst/>
          </a:prstGeom>
        </p:spPr>
        <p:txBody>
          <a:bodyPr wrap="square">
            <a:spAutoFit/>
          </a:bodyPr>
          <a:lstStyle/>
          <a:p>
            <a:r>
              <a:rPr lang="en-US" sz="2400" b="1" u="sng" dirty="0"/>
              <a:t>Step 2 - Create Server</a:t>
            </a:r>
          </a:p>
          <a:p>
            <a:pPr>
              <a:buFont typeface="Arial" pitchFamily="34" charset="0"/>
              <a:buChar char="•"/>
            </a:pPr>
            <a:r>
              <a:rPr lang="en-US" sz="2400" dirty="0"/>
              <a:t>  We use the created http instance and call </a:t>
            </a:r>
            <a:r>
              <a:rPr lang="en-US" sz="2400" b="1" dirty="0" err="1"/>
              <a:t>http.createServer</a:t>
            </a:r>
            <a:r>
              <a:rPr lang="en-US" sz="2400" b="1" dirty="0"/>
              <a:t>()</a:t>
            </a:r>
            <a:r>
              <a:rPr lang="en-US" sz="2400" dirty="0"/>
              <a:t> method to create a server instance.</a:t>
            </a:r>
          </a:p>
          <a:p>
            <a:pPr>
              <a:buFont typeface="Arial" pitchFamily="34" charset="0"/>
              <a:buChar char="•"/>
            </a:pPr>
            <a:r>
              <a:rPr lang="en-US" sz="2400" dirty="0"/>
              <a:t> Then we bind it at port 8088 using the </a:t>
            </a:r>
            <a:r>
              <a:rPr lang="en-US" sz="2400" b="1" dirty="0"/>
              <a:t>listen</a:t>
            </a:r>
            <a:r>
              <a:rPr lang="en-US" sz="2400" dirty="0"/>
              <a:t> method associated with the server instance.</a:t>
            </a:r>
          </a:p>
          <a:p>
            <a:pPr>
              <a:buFont typeface="Arial" pitchFamily="34" charset="0"/>
              <a:buChar char="•"/>
            </a:pPr>
            <a:endParaRPr lang="en-US" sz="2400" dirty="0"/>
          </a:p>
          <a:p>
            <a:pPr>
              <a:buFont typeface="Arial" pitchFamily="34" charset="0"/>
              <a:buChar char="•"/>
            </a:pPr>
            <a:endParaRPr lang="en-US" sz="2400" dirty="0"/>
          </a:p>
          <a:p>
            <a:pPr>
              <a:buFont typeface="Arial" pitchFamily="34" charset="0"/>
              <a:buChar char="•"/>
            </a:pPr>
            <a:endParaRPr lang="en-US" sz="2400" dirty="0"/>
          </a:p>
          <a:p>
            <a:pPr>
              <a:buFont typeface="Arial" pitchFamily="34" charset="0"/>
              <a:buChar char="•"/>
            </a:pPr>
            <a:endParaRPr lang="en-US" sz="2400" dirty="0"/>
          </a:p>
          <a:p>
            <a:pPr>
              <a:buFont typeface="Arial" pitchFamily="34" charset="0"/>
              <a:buChar char="•"/>
            </a:pPr>
            <a:endParaRPr lang="en-US" sz="2400" b="1" u="sng" dirty="0"/>
          </a:p>
          <a:p>
            <a:r>
              <a:rPr lang="en-US" sz="2400" b="1" u="sng" dirty="0"/>
              <a:t>Step 3 - Testing Request &amp; Response</a:t>
            </a:r>
          </a:p>
          <a:p>
            <a:r>
              <a:rPr lang="en-US" sz="2400" dirty="0"/>
              <a:t>$node app.js </a:t>
            </a:r>
          </a:p>
          <a:p>
            <a:r>
              <a:rPr lang="en-US" sz="2400" dirty="0"/>
              <a:t>Verify the Output. Server has started.</a:t>
            </a:r>
          </a:p>
          <a:p>
            <a:r>
              <a:rPr lang="en-US" sz="2400" dirty="0"/>
              <a:t>Server running at http://127.0.0.1:8088/</a:t>
            </a:r>
          </a:p>
        </p:txBody>
      </p:sp>
      <p:pic>
        <p:nvPicPr>
          <p:cNvPr id="1027" name="Picture 3"/>
          <p:cNvPicPr>
            <a:picLocks noChangeAspect="1" noChangeArrowheads="1"/>
          </p:cNvPicPr>
          <p:nvPr/>
        </p:nvPicPr>
        <p:blipFill>
          <a:blip r:embed="rId3"/>
          <a:srcRect/>
          <a:stretch>
            <a:fillRect/>
          </a:stretch>
        </p:blipFill>
        <p:spPr bwMode="auto">
          <a:xfrm>
            <a:off x="233363" y="3268085"/>
            <a:ext cx="8067675" cy="1781175"/>
          </a:xfrm>
          <a:prstGeom prst="rect">
            <a:avLst/>
          </a:prstGeom>
          <a:noFill/>
          <a:ln w="9525">
            <a:noFill/>
            <a:miter lim="800000"/>
            <a:headEnd/>
            <a:tailEnd/>
          </a:ln>
          <a:effectLst/>
        </p:spPr>
      </p:pic>
    </p:spTree>
    <p:extLst>
      <p:ext uri="{BB962C8B-B14F-4D97-AF65-F5344CB8AC3E}">
        <p14:creationId xmlns:p14="http://schemas.microsoft.com/office/powerpoint/2010/main" val="6650010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URL Module</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70355" y="442181"/>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NODE JS</a:t>
            </a:r>
          </a:p>
        </p:txBody>
      </p:sp>
      <p:sp>
        <p:nvSpPr>
          <p:cNvPr id="7" name="Rectangle 6"/>
          <p:cNvSpPr/>
          <p:nvPr/>
        </p:nvSpPr>
        <p:spPr>
          <a:xfrm>
            <a:off x="144605" y="1399646"/>
            <a:ext cx="10879249" cy="1938992"/>
          </a:xfrm>
          <a:prstGeom prst="rect">
            <a:avLst/>
          </a:prstGeom>
        </p:spPr>
        <p:txBody>
          <a:bodyPr wrap="square">
            <a:spAutoFit/>
          </a:bodyPr>
          <a:lstStyle/>
          <a:p>
            <a:r>
              <a:rPr lang="en-US" sz="2400" dirty="0"/>
              <a:t>The URL module splits up a web address into readable parts.</a:t>
            </a:r>
          </a:p>
          <a:p>
            <a:r>
              <a:rPr lang="en-US" sz="2400" dirty="0"/>
              <a:t>To include the URL module, use the require() method:</a:t>
            </a:r>
          </a:p>
          <a:p>
            <a:endParaRPr lang="en-US" sz="2400" dirty="0"/>
          </a:p>
          <a:p>
            <a:r>
              <a:rPr lang="en-US" sz="2400" dirty="0"/>
              <a:t>Parse an address with the </a:t>
            </a:r>
            <a:r>
              <a:rPr lang="en-US" sz="2400" dirty="0" err="1"/>
              <a:t>url.parse</a:t>
            </a:r>
            <a:r>
              <a:rPr lang="en-US" sz="2400" dirty="0"/>
              <a:t>() method, and it will return a URL object with each part of the address as properties:</a:t>
            </a:r>
          </a:p>
        </p:txBody>
      </p:sp>
      <p:pic>
        <p:nvPicPr>
          <p:cNvPr id="1026" name="Picture 2"/>
          <p:cNvPicPr>
            <a:picLocks noChangeAspect="1" noChangeArrowheads="1"/>
          </p:cNvPicPr>
          <p:nvPr/>
        </p:nvPicPr>
        <p:blipFill>
          <a:blip r:embed="rId3"/>
          <a:srcRect/>
          <a:stretch>
            <a:fillRect/>
          </a:stretch>
        </p:blipFill>
        <p:spPr bwMode="auto">
          <a:xfrm>
            <a:off x="1262640" y="2194791"/>
            <a:ext cx="3533775" cy="381000"/>
          </a:xfrm>
          <a:prstGeom prst="rect">
            <a:avLst/>
          </a:prstGeom>
          <a:noFill/>
          <a:ln w="9525">
            <a:noFill/>
            <a:miter lim="800000"/>
            <a:headEnd/>
            <a:tailEnd/>
          </a:ln>
          <a:effectLst/>
        </p:spPr>
      </p:pic>
      <p:pic>
        <p:nvPicPr>
          <p:cNvPr id="2" name="Picture 3"/>
          <p:cNvPicPr>
            <a:picLocks noChangeAspect="1" noChangeArrowheads="1"/>
          </p:cNvPicPr>
          <p:nvPr/>
        </p:nvPicPr>
        <p:blipFill>
          <a:blip r:embed="rId4"/>
          <a:srcRect/>
          <a:stretch>
            <a:fillRect/>
          </a:stretch>
        </p:blipFill>
        <p:spPr bwMode="auto">
          <a:xfrm>
            <a:off x="130610" y="3482107"/>
            <a:ext cx="9863135" cy="3158838"/>
          </a:xfrm>
          <a:prstGeom prst="rect">
            <a:avLst/>
          </a:prstGeom>
          <a:noFill/>
          <a:ln w="9525">
            <a:noFill/>
            <a:miter lim="800000"/>
            <a:headEnd/>
            <a:tailEnd/>
          </a:ln>
          <a:effectLst/>
        </p:spPr>
      </p:pic>
    </p:spTree>
    <p:extLst>
      <p:ext uri="{BB962C8B-B14F-4D97-AF65-F5344CB8AC3E}">
        <p14:creationId xmlns:p14="http://schemas.microsoft.com/office/powerpoint/2010/main" val="6650010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Web Client Using Node</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70355" y="442181"/>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NODE JS</a:t>
            </a:r>
          </a:p>
        </p:txBody>
      </p:sp>
      <p:sp>
        <p:nvSpPr>
          <p:cNvPr id="7" name="Rectangle 6"/>
          <p:cNvSpPr/>
          <p:nvPr/>
        </p:nvSpPr>
        <p:spPr>
          <a:xfrm>
            <a:off x="144605" y="1399646"/>
            <a:ext cx="10879249" cy="461665"/>
          </a:xfrm>
          <a:prstGeom prst="rect">
            <a:avLst/>
          </a:prstGeom>
        </p:spPr>
        <p:txBody>
          <a:bodyPr wrap="square">
            <a:spAutoFit/>
          </a:bodyPr>
          <a:lstStyle/>
          <a:p>
            <a:r>
              <a:rPr lang="en-US" sz="2400" dirty="0"/>
              <a:t>A web client can be created using </a:t>
            </a:r>
            <a:r>
              <a:rPr lang="en-US" sz="2400" b="1" dirty="0"/>
              <a:t>http</a:t>
            </a:r>
            <a:r>
              <a:rPr lang="en-US" sz="2400" dirty="0"/>
              <a:t> module. A Screenshot of the example is below </a:t>
            </a:r>
          </a:p>
        </p:txBody>
      </p:sp>
      <p:pic>
        <p:nvPicPr>
          <p:cNvPr id="3074" name="Picture 2"/>
          <p:cNvPicPr>
            <a:picLocks noChangeAspect="1" noChangeArrowheads="1"/>
          </p:cNvPicPr>
          <p:nvPr/>
        </p:nvPicPr>
        <p:blipFill>
          <a:blip r:embed="rId3"/>
          <a:srcRect/>
          <a:stretch>
            <a:fillRect/>
          </a:stretch>
        </p:blipFill>
        <p:spPr bwMode="auto">
          <a:xfrm>
            <a:off x="272473" y="2032000"/>
            <a:ext cx="5791200" cy="4599710"/>
          </a:xfrm>
          <a:prstGeom prst="rect">
            <a:avLst/>
          </a:prstGeom>
          <a:noFill/>
          <a:ln w="9525">
            <a:noFill/>
            <a:miter lim="800000"/>
            <a:headEnd/>
            <a:tailEnd/>
          </a:ln>
          <a:effectLst/>
        </p:spPr>
      </p:pic>
    </p:spTree>
    <p:extLst>
      <p:ext uri="{BB962C8B-B14F-4D97-AF65-F5344CB8AC3E}">
        <p14:creationId xmlns:p14="http://schemas.microsoft.com/office/powerpoint/2010/main" val="6650010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10040</TotalTime>
  <Words>902</Words>
  <Application>Microsoft Office PowerPoint</Application>
  <PresentationFormat>Widescreen</PresentationFormat>
  <Paragraphs>92</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Krishna Venkataram</dc:creator>
  <cp:lastModifiedBy>Aruna S</cp:lastModifiedBy>
  <cp:revision>180</cp:revision>
  <dcterms:created xsi:type="dcterms:W3CDTF">2020-06-03T14:19:11Z</dcterms:created>
  <dcterms:modified xsi:type="dcterms:W3CDTF">2020-09-22T16:10:48Z</dcterms:modified>
</cp:coreProperties>
</file>