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7" r:id="rId2"/>
    <p:sldId id="358" r:id="rId3"/>
    <p:sldId id="427" r:id="rId4"/>
    <p:sldId id="434" r:id="rId5"/>
    <p:sldId id="447" r:id="rId6"/>
    <p:sldId id="449" r:id="rId7"/>
    <p:sldId id="450" r:id="rId8"/>
    <p:sldId id="451" r:id="rId9"/>
    <p:sldId id="452" r:id="rId10"/>
    <p:sldId id="39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-560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14-09-2020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14-09-2020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14-09-2020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14-09-2020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14-09-2020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14-09-2020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14-09-2020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694786" y="3295394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NODE JS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Aruna</a:t>
            </a:r>
            <a:r>
              <a:rPr lang="en-US" sz="2400" b="1" dirty="0" smtClean="0"/>
              <a:t> S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4781916" y="4813108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endParaRPr lang="en-US" sz="2400" dirty="0" smtClean="0"/>
          </a:p>
          <a:p>
            <a:r>
              <a:rPr lang="en-US" sz="2400" dirty="0" smtClean="0"/>
              <a:t>Computer Science and 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=""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="" xmlns:p14="http://schemas.microsoft.com/office/powerpoint/2010/main" val="13002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C43E8D5-98D6-4BA6-B3EA-B5411DA566A9}"/>
              </a:ext>
            </a:extLst>
          </p:cNvPr>
          <p:cNvSpPr/>
          <p:nvPr/>
        </p:nvSpPr>
        <p:spPr>
          <a:xfrm>
            <a:off x="5442064" y="431759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arunas@pes.edu</a:t>
            </a:r>
            <a:endParaRPr lang="en-IN" sz="2400" b="1" dirty="0"/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xmlns="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xmlns="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Aruna</a:t>
            </a:r>
            <a:r>
              <a:rPr lang="en-US" sz="2400" b="1" dirty="0" smtClean="0"/>
              <a:t> S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endParaRPr lang="en-US" sz="2400" dirty="0" smtClean="0"/>
          </a:p>
          <a:p>
            <a:r>
              <a:rPr lang="en-US" sz="2400" dirty="0" smtClean="0"/>
              <a:t>Computer Science and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145950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89647" y="1803590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 smtClean="0"/>
              <a:t>NODE JS</a:t>
            </a:r>
            <a:endParaRPr lang="en-US" sz="3600" b="1" cap="all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S. </a:t>
            </a:r>
            <a:r>
              <a:rPr lang="en-US" sz="2400" b="1" dirty="0" err="1" smtClean="0"/>
              <a:t>Aruna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</a:t>
            </a:r>
            <a:r>
              <a:rPr lang="en-US" sz="2000" dirty="0" smtClean="0"/>
              <a:t>Computer Science and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=""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297989" y="29886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Event Loop and Event Emitter</a:t>
            </a:r>
            <a:endParaRPr lang="en-IN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2151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Events Architecture flow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2791" y="312872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NODE JS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3200" y="1741055"/>
            <a:ext cx="8664286" cy="43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Events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2791" y="312872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NODE JS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6254" y="1399646"/>
            <a:ext cx="1069570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 Node.js is a single-threaded application, but it can support concurrency via the concept of </a:t>
            </a:r>
            <a:r>
              <a:rPr lang="en-US" sz="2400" b="1" dirty="0" smtClean="0"/>
              <a:t>event</a:t>
            </a:r>
            <a:r>
              <a:rPr lang="en-US" sz="2400" dirty="0" smtClean="0"/>
              <a:t> and </a:t>
            </a:r>
            <a:r>
              <a:rPr lang="en-US" sz="2400" b="1" dirty="0" smtClean="0"/>
              <a:t>callbacks</a:t>
            </a:r>
            <a:r>
              <a:rPr lang="en-US" sz="2400" dirty="0" smtClean="0"/>
              <a:t>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 Every API of Node.js is asynchronous and being single-threaded, they use </a:t>
            </a:r>
            <a:r>
              <a:rPr lang="en-US" sz="2400" b="1" dirty="0" err="1" smtClean="0"/>
              <a:t>async</a:t>
            </a:r>
            <a:r>
              <a:rPr lang="en-US" sz="2400" b="1" dirty="0" smtClean="0"/>
              <a:t> function calls</a:t>
            </a:r>
            <a:r>
              <a:rPr lang="en-US" sz="2400" dirty="0" smtClean="0"/>
              <a:t> to maintain concurrency.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 Node uses observer pattern. Node thread keeps an event loop and whenever a task gets completed, it fires the corresponding event which signals the event-listener function to execute.</a:t>
            </a:r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Event Driven Programming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100" y="202035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NODE JS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6254" y="1399646"/>
            <a:ext cx="1122218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 Node.js uses events heavily and it is also one of the reasons why Node.js is pretty fast compared to other similar technologies.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 As soon as Node starts its server, it simply initiates its variables, declares functions and then simply waits for the event to occur.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 In an event-driven application, there is generally a main loop that listens for events, and then triggers a callback function when one of those events is detected.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EventEmitter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Class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100" y="202035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NODE JS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6254" y="1399646"/>
            <a:ext cx="1122218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 The functions that listen to events act as </a:t>
            </a:r>
            <a:r>
              <a:rPr lang="en-US" sz="2400" b="1" dirty="0" smtClean="0"/>
              <a:t>Observers</a:t>
            </a:r>
            <a:r>
              <a:rPr lang="en-US" sz="2400" dirty="0" smtClean="0"/>
              <a:t>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 Whenever an event gets fired, its listener function starts executing. Node.js has multiple in-built events available through events module and </a:t>
            </a:r>
            <a:r>
              <a:rPr lang="en-US" sz="2400" dirty="0" err="1" smtClean="0"/>
              <a:t>EventEmitter</a:t>
            </a:r>
            <a:r>
              <a:rPr lang="en-US" sz="2400" dirty="0" smtClean="0"/>
              <a:t> class which are used to bind events and event-listeners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sz="24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13898" y="4159972"/>
            <a:ext cx="615315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EventEmitter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Class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100" y="202035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NODE JS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6254" y="1399646"/>
            <a:ext cx="1122218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 smtClean="0"/>
              <a:t>EventEmitter</a:t>
            </a:r>
            <a:r>
              <a:rPr lang="en-US" sz="2400" dirty="0" smtClean="0"/>
              <a:t> provides multiple properties like </a:t>
            </a:r>
            <a:r>
              <a:rPr lang="en-US" sz="2400" b="1" dirty="0" smtClean="0"/>
              <a:t>on</a:t>
            </a:r>
            <a:r>
              <a:rPr lang="en-US" sz="2400" dirty="0" smtClean="0"/>
              <a:t> and </a:t>
            </a:r>
            <a:r>
              <a:rPr lang="en-US" sz="2400" b="1" dirty="0" smtClean="0"/>
              <a:t>emit</a:t>
            </a:r>
            <a:r>
              <a:rPr lang="en-US" sz="2400" dirty="0" smtClean="0"/>
              <a:t>. </a:t>
            </a:r>
            <a:r>
              <a:rPr lang="en-US" sz="2400" b="1" dirty="0" smtClean="0"/>
              <a:t>on</a:t>
            </a:r>
            <a:r>
              <a:rPr lang="en-US" sz="2400" dirty="0" smtClean="0"/>
              <a:t> property is used to bind a function with the event and </a:t>
            </a:r>
            <a:r>
              <a:rPr lang="en-US" sz="2400" b="1" dirty="0" smtClean="0"/>
              <a:t>emit</a:t>
            </a:r>
            <a:r>
              <a:rPr lang="en-US" sz="2400" dirty="0" smtClean="0"/>
              <a:t> is used to fire an event.</a:t>
            </a:r>
          </a:p>
          <a:p>
            <a:pPr>
              <a:lnSpc>
                <a:spcPct val="150000"/>
              </a:lnSpc>
            </a:pPr>
            <a:r>
              <a:rPr lang="en-US" sz="2400" b="1" u="sng" dirty="0" smtClean="0"/>
              <a:t>Methods: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 </a:t>
            </a:r>
            <a:r>
              <a:rPr lang="en-US" sz="2400" dirty="0" err="1" smtClean="0"/>
              <a:t>addListener</a:t>
            </a:r>
            <a:r>
              <a:rPr lang="en-US" sz="2400" dirty="0" smtClean="0"/>
              <a:t>(event, listener)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 on(event, listener)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 once(event, listener)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 </a:t>
            </a:r>
            <a:r>
              <a:rPr lang="en-US" sz="2400" dirty="0" err="1" smtClean="0"/>
              <a:t>removeListener</a:t>
            </a:r>
            <a:r>
              <a:rPr lang="en-US" sz="2400" dirty="0" smtClean="0"/>
              <a:t>(event, listener)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 </a:t>
            </a:r>
            <a:r>
              <a:rPr lang="en-US" sz="2400" dirty="0" err="1" smtClean="0"/>
              <a:t>removeAllListeners</a:t>
            </a:r>
            <a:r>
              <a:rPr lang="en-US" sz="2400" dirty="0" smtClean="0"/>
              <a:t>([event])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 </a:t>
            </a:r>
            <a:r>
              <a:rPr lang="en-US" sz="2400" dirty="0" err="1" smtClean="0"/>
              <a:t>setMaxListeners</a:t>
            </a:r>
            <a:r>
              <a:rPr lang="en-US" sz="2400" dirty="0" smtClean="0"/>
              <a:t>(n)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 listeners(event)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 emit(event, [arg1], [arg2], [...])</a:t>
            </a:r>
          </a:p>
          <a:p>
            <a:pPr>
              <a:lnSpc>
                <a:spcPct val="150000"/>
              </a:lnSpc>
            </a:pPr>
            <a:endParaRPr lang="en-US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EventEmitter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Class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100" y="202035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NODE JS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6254" y="1399646"/>
            <a:ext cx="1122218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u="sng" dirty="0" smtClean="0"/>
              <a:t>Class Methods:</a:t>
            </a:r>
          </a:p>
          <a:p>
            <a:pPr fontAlgn="t">
              <a:buFont typeface="Arial" pitchFamily="34" charset="0"/>
              <a:buChar char="•"/>
            </a:pPr>
            <a:r>
              <a:rPr lang="en-US" sz="2400" dirty="0" smtClean="0"/>
              <a:t>   </a:t>
            </a:r>
            <a:r>
              <a:rPr lang="en-US" sz="2400" dirty="0" err="1" smtClean="0"/>
              <a:t>listenerCount</a:t>
            </a:r>
            <a:r>
              <a:rPr lang="en-US" sz="2400" dirty="0" smtClean="0"/>
              <a:t>(emitter, event)</a:t>
            </a:r>
          </a:p>
          <a:p>
            <a:r>
              <a:rPr lang="en-US" sz="2400" b="1" u="sng" dirty="0" smtClean="0"/>
              <a:t>Events: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 </a:t>
            </a:r>
            <a:r>
              <a:rPr lang="en-US" sz="2400" dirty="0" err="1" smtClean="0"/>
              <a:t>newListener</a:t>
            </a:r>
            <a:endParaRPr lang="en-US" sz="2400" dirty="0" smtClean="0"/>
          </a:p>
          <a:p>
            <a:r>
              <a:rPr lang="en-US" sz="2400" dirty="0" smtClean="0"/>
              <a:t>event − String: the event name</a:t>
            </a:r>
          </a:p>
          <a:p>
            <a:r>
              <a:rPr lang="en-US" sz="2400" dirty="0" smtClean="0"/>
              <a:t>listener − Function: the event handler function</a:t>
            </a:r>
          </a:p>
          <a:p>
            <a:r>
              <a:rPr lang="en-US" sz="2400" dirty="0" smtClean="0"/>
              <a:t>This event is emitted any time a listener is added. When this event is triggered, the listener may not yet have been added to the array of listeners for the event.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 </a:t>
            </a:r>
            <a:r>
              <a:rPr lang="en-US" sz="2400" dirty="0" err="1" smtClean="0"/>
              <a:t>removeListener</a:t>
            </a:r>
            <a:endParaRPr lang="en-US" sz="2400" dirty="0" smtClean="0"/>
          </a:p>
          <a:p>
            <a:r>
              <a:rPr lang="en-US" sz="2400" dirty="0" smtClean="0"/>
              <a:t>This event is emitted any time someone removes a listener. When this event is triggered, the listener may not yet have been removed from the array of listeners for the event.</a:t>
            </a:r>
          </a:p>
          <a:p>
            <a:pPr>
              <a:lnSpc>
                <a:spcPct val="150000"/>
              </a:lnSpc>
            </a:pPr>
            <a:endParaRPr lang="en-US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Child_Process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Module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770355" y="442181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NODE JS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4605" y="1399646"/>
            <a:ext cx="1087924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Node.js runs in a single-thread mode, but it uses an event-driven paradigm to handle concurrency. It also facilitates creation of child processes to leverage parallel processing on multi-core CPU based systems.</a:t>
            </a:r>
          </a:p>
          <a:p>
            <a:r>
              <a:rPr lang="en-US" sz="2400" dirty="0" smtClean="0"/>
              <a:t>Child processes always have three streams </a:t>
            </a:r>
            <a:r>
              <a:rPr lang="en-US" sz="2400" b="1" dirty="0" err="1" smtClean="0"/>
              <a:t>child.stdin</a:t>
            </a:r>
            <a:r>
              <a:rPr lang="en-US" sz="2400" dirty="0" smtClean="0"/>
              <a:t>, </a:t>
            </a:r>
            <a:r>
              <a:rPr lang="en-US" sz="2400" b="1" dirty="0" err="1" smtClean="0"/>
              <a:t>child.stdout</a:t>
            </a:r>
            <a:r>
              <a:rPr lang="en-US" sz="2400" dirty="0" smtClean="0"/>
              <a:t>, and </a:t>
            </a:r>
            <a:r>
              <a:rPr lang="en-US" sz="2400" b="1" dirty="0" err="1" smtClean="0"/>
              <a:t>child.stderr</a:t>
            </a:r>
            <a:r>
              <a:rPr lang="en-US" sz="2400" dirty="0" smtClean="0"/>
              <a:t> which may be shared with the </a:t>
            </a:r>
            <a:r>
              <a:rPr lang="en-US" sz="2400" dirty="0" err="1" smtClean="0"/>
              <a:t>stdio</a:t>
            </a:r>
            <a:r>
              <a:rPr lang="en-US" sz="2400" dirty="0" smtClean="0"/>
              <a:t> streams of the parent process.</a:t>
            </a:r>
          </a:p>
          <a:p>
            <a:r>
              <a:rPr lang="en-US" sz="2400" dirty="0" smtClean="0"/>
              <a:t>Node provides </a:t>
            </a:r>
            <a:r>
              <a:rPr lang="en-US" sz="2400" b="1" dirty="0" err="1" smtClean="0"/>
              <a:t>child_process</a:t>
            </a:r>
            <a:r>
              <a:rPr lang="en-US" sz="2400" dirty="0" smtClean="0"/>
              <a:t> module which has the following three major ways to create a child process.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  exec</a:t>
            </a:r>
            <a:r>
              <a:rPr lang="en-US" sz="2400" dirty="0" smtClean="0"/>
              <a:t> − </a:t>
            </a:r>
            <a:r>
              <a:rPr lang="en-US" sz="2400" dirty="0" err="1" smtClean="0"/>
              <a:t>child_process.exec</a:t>
            </a:r>
            <a:r>
              <a:rPr lang="en-US" sz="2400" dirty="0" smtClean="0"/>
              <a:t> method runs a command in a shell/console and buffers the output.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  spawn</a:t>
            </a:r>
            <a:r>
              <a:rPr lang="en-US" sz="2400" dirty="0" smtClean="0"/>
              <a:t> − </a:t>
            </a:r>
            <a:r>
              <a:rPr lang="en-US" sz="2400" dirty="0" err="1" smtClean="0"/>
              <a:t>child_process.spawn</a:t>
            </a:r>
            <a:r>
              <a:rPr lang="en-US" sz="2400" dirty="0" smtClean="0"/>
              <a:t> launches a new process with a given command.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  fork</a:t>
            </a:r>
            <a:r>
              <a:rPr lang="en-US" sz="2400" dirty="0" smtClean="0"/>
              <a:t> − The </a:t>
            </a:r>
            <a:r>
              <a:rPr lang="en-US" sz="2400" dirty="0" err="1" smtClean="0"/>
              <a:t>child_process.fork</a:t>
            </a:r>
            <a:r>
              <a:rPr lang="en-US" sz="2400" dirty="0" smtClean="0"/>
              <a:t> method is a special case of the spawn() to create child processes.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8942</TotalTime>
  <Words>232</Words>
  <Application>Microsoft Office PowerPoint</Application>
  <PresentationFormat>Custom</PresentationFormat>
  <Paragraphs>60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DELL</cp:lastModifiedBy>
  <cp:revision>208</cp:revision>
  <dcterms:created xsi:type="dcterms:W3CDTF">2020-06-03T14:19:11Z</dcterms:created>
  <dcterms:modified xsi:type="dcterms:W3CDTF">2020-09-14T09:27:52Z</dcterms:modified>
</cp:coreProperties>
</file>