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52" r:id="rId4"/>
    <p:sldId id="458" r:id="rId5"/>
    <p:sldId id="457" r:id="rId6"/>
    <p:sldId id="453" r:id="rId7"/>
    <p:sldId id="454" r:id="rId8"/>
    <p:sldId id="455" r:id="rId9"/>
    <p:sldId id="456" r:id="rId10"/>
    <p:sldId id="3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22-09-2020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22-09-2020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NODE JS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Cluster and Child Process</a:t>
            </a:r>
          </a:p>
        </p:txBody>
      </p:sp>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a:solidFill>
                  <a:schemeClr val="accent2">
                    <a:lumMod val="75000"/>
                  </a:schemeClr>
                </a:solidFill>
              </a:rPr>
              <a:t>Child_Process</a:t>
            </a:r>
            <a:r>
              <a:rPr lang="en-IN" sz="2400" b="1" dirty="0">
                <a:solidFill>
                  <a:schemeClr val="accent2">
                    <a:lumMod val="75000"/>
                  </a:schemeClr>
                </a:solidFill>
              </a:rPr>
              <a:t>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02105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Node.js runs in a single-thread mode, but it uses an event-driven paradigm to handle concurrency.</a:t>
            </a:r>
          </a:p>
          <a:p>
            <a:pPr marL="342900" indent="-342900">
              <a:lnSpc>
                <a:spcPct val="150000"/>
              </a:lnSpc>
              <a:buFont typeface="Arial" panose="020B0604020202020204" pitchFamily="34" charset="0"/>
              <a:buChar char="•"/>
            </a:pPr>
            <a:r>
              <a:rPr lang="en-US" sz="2400" dirty="0"/>
              <a:t> It also facilitates creation of child processes to leverage parallel processing on multi-core CPU based systems.</a:t>
            </a:r>
          </a:p>
          <a:p>
            <a:pPr marL="342900" indent="-342900">
              <a:lnSpc>
                <a:spcPct val="150000"/>
              </a:lnSpc>
              <a:buFont typeface="Arial" panose="020B0604020202020204" pitchFamily="34" charset="0"/>
              <a:buChar char="•"/>
            </a:pPr>
            <a:r>
              <a:rPr lang="en-US" sz="2400" dirty="0"/>
              <a:t>Child processes always have three streams </a:t>
            </a:r>
            <a:r>
              <a:rPr lang="en-US" sz="2400" b="1" dirty="0" err="1"/>
              <a:t>child.stdin</a:t>
            </a:r>
            <a:r>
              <a:rPr lang="en-US" sz="2400" dirty="0"/>
              <a:t>, </a:t>
            </a:r>
            <a:r>
              <a:rPr lang="en-US" sz="2400" b="1" dirty="0" err="1"/>
              <a:t>child.stdout</a:t>
            </a:r>
            <a:r>
              <a:rPr lang="en-US" sz="2400" dirty="0"/>
              <a:t>, and </a:t>
            </a:r>
            <a:r>
              <a:rPr lang="en-US" sz="2400" b="1" dirty="0" err="1"/>
              <a:t>child.stderr</a:t>
            </a:r>
            <a:r>
              <a:rPr lang="en-US" sz="2400" dirty="0"/>
              <a:t> which may be shared with the </a:t>
            </a:r>
            <a:r>
              <a:rPr lang="en-US" sz="2400" dirty="0" err="1"/>
              <a:t>stdio</a:t>
            </a:r>
            <a:r>
              <a:rPr lang="en-US" sz="2400" dirty="0"/>
              <a:t> streams of the parent process.</a:t>
            </a:r>
          </a:p>
          <a:p>
            <a:pPr marL="342900" indent="-342900">
              <a:lnSpc>
                <a:spcPct val="150000"/>
              </a:lnSpc>
              <a:buFont typeface="Arial" panose="020B0604020202020204" pitchFamily="34" charset="0"/>
              <a:buChar char="•"/>
            </a:pPr>
            <a:r>
              <a:rPr lang="en-US" sz="2400" dirty="0"/>
              <a:t>Node provides </a:t>
            </a:r>
            <a:r>
              <a:rPr lang="en-US" sz="2400" b="1" dirty="0" err="1"/>
              <a:t>child_process</a:t>
            </a:r>
            <a:r>
              <a:rPr lang="en-US" sz="2400" dirty="0"/>
              <a:t> module which has the following four major ways to create a child process.</a:t>
            </a:r>
          </a:p>
          <a:p>
            <a:pPr>
              <a:lnSpc>
                <a:spcPct val="150000"/>
              </a:lnSpc>
            </a:pPr>
            <a:r>
              <a:rPr lang="en-US" sz="2400" b="1" dirty="0"/>
              <a:t>			 exec(),execFile(),spawn(),fork()</a:t>
            </a:r>
            <a:endParaRPr lang="en-US" sz="2400" dirty="0"/>
          </a:p>
        </p:txBody>
      </p:sp>
    </p:spTree>
    <p:extLst>
      <p:ext uri="{BB962C8B-B14F-4D97-AF65-F5344CB8AC3E}">
        <p14:creationId xmlns:p14="http://schemas.microsoft.com/office/powerpoint/2010/main"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a:solidFill>
                  <a:schemeClr val="accent2">
                    <a:lumMod val="75000"/>
                  </a:schemeClr>
                </a:solidFill>
              </a:rPr>
              <a:t>Child_Process</a:t>
            </a:r>
            <a:r>
              <a:rPr lang="en-IN" sz="2400" b="1" dirty="0">
                <a:solidFill>
                  <a:schemeClr val="accent2">
                    <a:lumMod val="75000"/>
                  </a:schemeClr>
                </a:solidFill>
              </a:rPr>
              <a:t>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pic>
        <p:nvPicPr>
          <p:cNvPr id="2" name="Picture 1">
            <a:extLst>
              <a:ext uri="{FF2B5EF4-FFF2-40B4-BE49-F238E27FC236}">
                <a16:creationId xmlns:a16="http://schemas.microsoft.com/office/drawing/2014/main" id="{A286BE80-D505-4F71-BAB6-C4E19C2E3394}"/>
              </a:ext>
            </a:extLst>
          </p:cNvPr>
          <p:cNvPicPr>
            <a:picLocks noChangeAspect="1"/>
          </p:cNvPicPr>
          <p:nvPr/>
        </p:nvPicPr>
        <p:blipFill>
          <a:blip r:embed="rId3"/>
          <a:stretch>
            <a:fillRect/>
          </a:stretch>
        </p:blipFill>
        <p:spPr>
          <a:xfrm>
            <a:off x="790575" y="1399646"/>
            <a:ext cx="6210300" cy="5078079"/>
          </a:xfrm>
          <a:prstGeom prst="rect">
            <a:avLst/>
          </a:prstGeom>
        </p:spPr>
      </p:pic>
    </p:spTree>
    <p:extLst>
      <p:ext uri="{BB962C8B-B14F-4D97-AF65-F5344CB8AC3E}">
        <p14:creationId xmlns:p14="http://schemas.microsoft.com/office/powerpoint/2010/main" val="125986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a:solidFill>
                  <a:schemeClr val="accent2">
                    <a:lumMod val="75000"/>
                  </a:schemeClr>
                </a:solidFill>
              </a:rPr>
              <a:t>Child_Process</a:t>
            </a:r>
            <a:r>
              <a:rPr lang="en-IN" sz="2400" b="1" dirty="0">
                <a:solidFill>
                  <a:schemeClr val="accent2">
                    <a:lumMod val="75000"/>
                  </a:schemeClr>
                </a:solidFill>
              </a:rPr>
              <a:t> Creation Ways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0355" y="442181"/>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144605" y="1399646"/>
            <a:ext cx="10879249" cy="5262979"/>
          </a:xfrm>
          <a:prstGeom prst="rect">
            <a:avLst/>
          </a:prstGeom>
        </p:spPr>
        <p:txBody>
          <a:bodyPr wrap="square">
            <a:spAutoFit/>
          </a:bodyPr>
          <a:lstStyle/>
          <a:p>
            <a:r>
              <a:rPr lang="en-US" sz="2400" dirty="0">
                <a:solidFill>
                  <a:srgbClr val="FF0000"/>
                </a:solidFill>
              </a:rPr>
              <a:t>The exec() Method</a:t>
            </a:r>
          </a:p>
          <a:p>
            <a:r>
              <a:rPr lang="en-US" sz="2400" dirty="0"/>
              <a:t>This method runs a command in a shell and buffers the output. </a:t>
            </a:r>
          </a:p>
          <a:p>
            <a:endParaRPr lang="en-US" sz="2400" dirty="0"/>
          </a:p>
          <a:p>
            <a:r>
              <a:rPr lang="en-US" sz="2400" dirty="0" err="1"/>
              <a:t>child_process.exec</a:t>
            </a:r>
            <a:r>
              <a:rPr lang="en-US" sz="2400" dirty="0"/>
              <a:t>(command[, options], callback)</a:t>
            </a:r>
          </a:p>
          <a:p>
            <a:endParaRPr lang="en-US" sz="2400" dirty="0"/>
          </a:p>
          <a:p>
            <a:r>
              <a:rPr lang="en-US" sz="2400" dirty="0">
                <a:solidFill>
                  <a:srgbClr val="FF0000"/>
                </a:solidFill>
              </a:rPr>
              <a:t>The spawn() Method</a:t>
            </a:r>
          </a:p>
          <a:p>
            <a:r>
              <a:rPr lang="en-US" sz="2400" dirty="0"/>
              <a:t>This method launches a new process with a given command.</a:t>
            </a:r>
          </a:p>
          <a:p>
            <a:endParaRPr lang="en-US" sz="2400" dirty="0"/>
          </a:p>
          <a:p>
            <a:r>
              <a:rPr lang="en-US" sz="2400" dirty="0" err="1"/>
              <a:t>child_process.spawn</a:t>
            </a:r>
            <a:r>
              <a:rPr lang="en-US" sz="2400" dirty="0"/>
              <a:t>(command[, </a:t>
            </a:r>
            <a:r>
              <a:rPr lang="en-US" sz="2400" dirty="0" err="1"/>
              <a:t>args</a:t>
            </a:r>
            <a:r>
              <a:rPr lang="en-US" sz="2400" dirty="0"/>
              <a:t>][, options])</a:t>
            </a:r>
          </a:p>
          <a:p>
            <a:endParaRPr lang="en-US" sz="2400" dirty="0"/>
          </a:p>
          <a:p>
            <a:r>
              <a:rPr lang="en-US" sz="2400" dirty="0">
                <a:solidFill>
                  <a:srgbClr val="FF0000"/>
                </a:solidFill>
              </a:rPr>
              <a:t>The fork() Method</a:t>
            </a:r>
          </a:p>
          <a:p>
            <a:r>
              <a:rPr lang="en-US" sz="2400" dirty="0"/>
              <a:t>This method is a special case of spawn() to create Node processes. </a:t>
            </a:r>
          </a:p>
          <a:p>
            <a:endParaRPr lang="en-US" sz="2400" dirty="0"/>
          </a:p>
          <a:p>
            <a:r>
              <a:rPr lang="en-US" sz="2400" dirty="0" err="1"/>
              <a:t>child_process.fork</a:t>
            </a:r>
            <a:r>
              <a:rPr lang="en-US" sz="2400" dirty="0"/>
              <a:t>(</a:t>
            </a:r>
            <a:r>
              <a:rPr lang="en-US" sz="2400" dirty="0" err="1"/>
              <a:t>modulePath</a:t>
            </a:r>
            <a:r>
              <a:rPr lang="en-US" sz="2400" dirty="0"/>
              <a:t>[, </a:t>
            </a:r>
            <a:r>
              <a:rPr lang="en-US" sz="2400" dirty="0" err="1"/>
              <a:t>args</a:t>
            </a:r>
            <a:r>
              <a:rPr lang="en-US" sz="2400" dirty="0"/>
              <a:t>][, options])</a:t>
            </a:r>
          </a:p>
        </p:txBody>
      </p:sp>
    </p:spTree>
    <p:extLst>
      <p:ext uri="{BB962C8B-B14F-4D97-AF65-F5344CB8AC3E}">
        <p14:creationId xmlns:p14="http://schemas.microsoft.com/office/powerpoint/2010/main" val="154131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Cluster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522" y="25224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96980" y="1282948"/>
            <a:ext cx="10879249" cy="557505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One of the important and often less highlighted features of Node.js is its scalability. </a:t>
            </a:r>
          </a:p>
          <a:p>
            <a:pPr marL="342900" indent="-342900">
              <a:lnSpc>
                <a:spcPct val="150000"/>
              </a:lnSpc>
              <a:buFont typeface="Arial" panose="020B0604020202020204" pitchFamily="34" charset="0"/>
              <a:buChar char="•"/>
            </a:pPr>
            <a:r>
              <a:rPr lang="en-US" sz="2400" dirty="0"/>
              <a:t>In fact, this is the main reason why some large companies with heavy traffic are integrating Node.js in their platform</a:t>
            </a:r>
          </a:p>
          <a:p>
            <a:pPr marL="342900" indent="-342900">
              <a:lnSpc>
                <a:spcPct val="150000"/>
              </a:lnSpc>
              <a:buFont typeface="Arial" panose="020B0604020202020204" pitchFamily="34" charset="0"/>
              <a:buChar char="•"/>
            </a:pPr>
            <a:r>
              <a:rPr lang="en-US" sz="2400" dirty="0"/>
              <a:t>Each Node.js process runs in a single thread and by default it has a memory limit of 512MB on 32-bit systems and 1GB on 64-bit systems. </a:t>
            </a:r>
          </a:p>
          <a:p>
            <a:pPr marL="342900" indent="-342900">
              <a:lnSpc>
                <a:spcPct val="150000"/>
              </a:lnSpc>
              <a:buFont typeface="Arial" panose="020B0604020202020204" pitchFamily="34" charset="0"/>
              <a:buChar char="•"/>
            </a:pPr>
            <a:r>
              <a:rPr lang="en-US" sz="2400" dirty="0"/>
              <a:t>The elegant solution Node.js provides for scaling up the applications is to split a single process into multiple processes or workers, in Node.js terminology. </a:t>
            </a:r>
          </a:p>
          <a:p>
            <a:pPr marL="342900" indent="-342900">
              <a:lnSpc>
                <a:spcPct val="150000"/>
              </a:lnSpc>
              <a:buFont typeface="Arial" panose="020B0604020202020204" pitchFamily="34" charset="0"/>
              <a:buChar char="•"/>
            </a:pPr>
            <a:r>
              <a:rPr lang="en-US" sz="2400" dirty="0"/>
              <a:t>This can be achieved through a cluster module. This module allows us to create child processes (workers), which share all the server ports with the main Node process (master).</a:t>
            </a:r>
          </a:p>
        </p:txBody>
      </p:sp>
    </p:spTree>
    <p:extLst>
      <p:ext uri="{BB962C8B-B14F-4D97-AF65-F5344CB8AC3E}">
        <p14:creationId xmlns:p14="http://schemas.microsoft.com/office/powerpoint/2010/main" val="358531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Cluster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522" y="25224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96980" y="1282948"/>
            <a:ext cx="10879249" cy="465024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dirty="0"/>
              <a:t>A cluster is a pool of similar workers running under a parent Node process. </a:t>
            </a:r>
          </a:p>
          <a:p>
            <a:pPr marL="342900" indent="-342900">
              <a:lnSpc>
                <a:spcPct val="107000"/>
              </a:lnSpc>
              <a:spcAft>
                <a:spcPts val="800"/>
              </a:spcAft>
              <a:buFont typeface="Arial" panose="020B0604020202020204" pitchFamily="34" charset="0"/>
              <a:buChar char="•"/>
            </a:pPr>
            <a:r>
              <a:rPr lang="en-US" sz="2400" dirty="0"/>
              <a:t>Workers are spawned using the fork() method of the </a:t>
            </a:r>
            <a:r>
              <a:rPr lang="en-US" sz="2400" dirty="0" err="1"/>
              <a:t>child_processes</a:t>
            </a:r>
            <a:r>
              <a:rPr lang="en-US" sz="2400" dirty="0"/>
              <a:t> module. </a:t>
            </a:r>
          </a:p>
          <a:p>
            <a:pPr marL="342900" indent="-342900">
              <a:lnSpc>
                <a:spcPct val="107000"/>
              </a:lnSpc>
              <a:spcAft>
                <a:spcPts val="800"/>
              </a:spcAft>
              <a:buFont typeface="Arial" panose="020B0604020202020204" pitchFamily="34" charset="0"/>
              <a:buChar char="•"/>
            </a:pPr>
            <a:r>
              <a:rPr lang="en-US" sz="2400" dirty="0"/>
              <a:t>This means workers can share server handles and use IPC (Inter-process communication) to communicate with the parent Node process.</a:t>
            </a:r>
          </a:p>
          <a:p>
            <a:pPr marL="342900" indent="-342900">
              <a:lnSpc>
                <a:spcPct val="107000"/>
              </a:lnSpc>
              <a:spcAft>
                <a:spcPts val="800"/>
              </a:spcAft>
              <a:buFont typeface="Arial" panose="020B0604020202020204" pitchFamily="34" charset="0"/>
              <a:buChar char="•"/>
            </a:pPr>
            <a:r>
              <a:rPr lang="en-US" sz="2400" dirty="0"/>
              <a:t>The master process is in charge of initiating workers and controlling them. You can create an arbitrary number of workers in your master process.</a:t>
            </a:r>
          </a:p>
          <a:p>
            <a:pPr marL="342900" indent="-342900">
              <a:lnSpc>
                <a:spcPct val="107000"/>
              </a:lnSpc>
              <a:spcAft>
                <a:spcPts val="800"/>
              </a:spcAft>
              <a:buFont typeface="Arial" panose="020B0604020202020204" pitchFamily="34" charset="0"/>
              <a:buChar char="•"/>
            </a:pPr>
            <a:r>
              <a:rPr lang="en-US" sz="2400" dirty="0"/>
              <a:t>By default it is Round Robin approach</a:t>
            </a:r>
          </a:p>
          <a:p>
            <a:pPr>
              <a:lnSpc>
                <a:spcPct val="107000"/>
              </a:lnSpc>
              <a:spcAft>
                <a:spcPts val="800"/>
              </a:spcAft>
            </a:pPr>
            <a:r>
              <a:rPr lang="en-US" sz="2400" dirty="0"/>
              <a:t>To start using it, you have to include it in your Node.js application:</a:t>
            </a:r>
          </a:p>
          <a:p>
            <a:pPr>
              <a:lnSpc>
                <a:spcPct val="107000"/>
              </a:lnSpc>
              <a:spcAft>
                <a:spcPts val="800"/>
              </a:spcAft>
            </a:pPr>
            <a:r>
              <a:rPr lang="en-US" sz="2400" dirty="0">
                <a:solidFill>
                  <a:srgbClr val="FF0000"/>
                </a:solidFill>
              </a:rPr>
              <a:t>Var cluster = require(‘cluster’);</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24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Cluster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522" y="25224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96980" y="1282948"/>
            <a:ext cx="10879249" cy="5915017"/>
          </a:xfrm>
          <a:prstGeom prst="rect">
            <a:avLst/>
          </a:prstGeom>
        </p:spPr>
        <p:txBody>
          <a:bodyPr wrap="square">
            <a:spAutoFit/>
          </a:bodyPr>
          <a:lstStyle/>
          <a:p>
            <a:pPr>
              <a:lnSpc>
                <a:spcPct val="107000"/>
              </a:lnSpc>
              <a:spcAft>
                <a:spcPts val="800"/>
              </a:spcAft>
            </a:pPr>
            <a:r>
              <a:rPr lang="en-US" sz="2400" dirty="0"/>
              <a:t>A cluster module executes the same Node.js process multiple times. Therefore, the first thing you need to do is to identify what portion of the code is for the master process and what portion is for the workers. The cluster module allows you to identify the master process as follows:</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FF0000"/>
                </a:solidFill>
              </a:rPr>
              <a:t>if(</a:t>
            </a:r>
            <a:r>
              <a:rPr lang="en-US" sz="2400" dirty="0" err="1">
                <a:solidFill>
                  <a:srgbClr val="FF0000"/>
                </a:solidFill>
              </a:rPr>
              <a:t>cluster.isMaster</a:t>
            </a:r>
            <a:r>
              <a:rPr lang="en-US" sz="2400" dirty="0">
                <a:solidFill>
                  <a:srgbClr val="FF0000"/>
                </a:solidFill>
              </a:rPr>
              <a:t>) { ... }</a:t>
            </a:r>
          </a:p>
          <a:p>
            <a:pPr>
              <a:lnSpc>
                <a:spcPct val="107000"/>
              </a:lnSpc>
              <a:spcAft>
                <a:spcPts val="800"/>
              </a:spcAft>
            </a:pPr>
            <a:r>
              <a:rPr lang="en-US" sz="2400" dirty="0"/>
              <a:t>The master process initialize the workers. </a:t>
            </a:r>
          </a:p>
          <a:p>
            <a:pPr>
              <a:lnSpc>
                <a:spcPct val="107000"/>
              </a:lnSpc>
              <a:spcAft>
                <a:spcPts val="800"/>
              </a:spcAft>
            </a:pPr>
            <a:r>
              <a:rPr lang="en-US" sz="2400" dirty="0"/>
              <a:t>To start a worker process inside a master process, we’ll use the fork() method:</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FF0000"/>
                </a:solidFill>
              </a:rPr>
              <a:t>cluster.fork</a:t>
            </a:r>
            <a:r>
              <a:rPr lang="en-US" sz="2400" dirty="0">
                <a:solidFill>
                  <a:srgbClr val="FF0000"/>
                </a:solidFill>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A cluster module contains several events. </a:t>
            </a:r>
          </a:p>
          <a:p>
            <a:pPr marL="342900" indent="-342900">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Two common events related to the moments of start and termination of workers are online events - emitted when the worker is forked and sends the online message. </a:t>
            </a:r>
          </a:p>
          <a:p>
            <a:pPr marL="342900" indent="-342900">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exit events - emitted when a worker process dies.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p>
        </p:txBody>
      </p:sp>
    </p:spTree>
    <p:extLst>
      <p:ext uri="{BB962C8B-B14F-4D97-AF65-F5344CB8AC3E}">
        <p14:creationId xmlns:p14="http://schemas.microsoft.com/office/powerpoint/2010/main" val="425666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Cluster Module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6522" y="25224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NODE JS</a:t>
            </a:r>
          </a:p>
        </p:txBody>
      </p:sp>
      <p:sp>
        <p:nvSpPr>
          <p:cNvPr id="7" name="Rectangle 6"/>
          <p:cNvSpPr/>
          <p:nvPr/>
        </p:nvSpPr>
        <p:spPr>
          <a:xfrm>
            <a:off x="96980" y="1282948"/>
            <a:ext cx="10879249" cy="5575052"/>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US" sz="2400" dirty="0"/>
              <a:t>Worker threads and child processes, while accomplishing the same goal(parallelism), are different. </a:t>
            </a:r>
          </a:p>
          <a:p>
            <a:pPr marL="342900" indent="-342900">
              <a:lnSpc>
                <a:spcPct val="150000"/>
              </a:lnSpc>
              <a:spcAft>
                <a:spcPts val="0"/>
              </a:spcAft>
              <a:buFont typeface="Arial" panose="020B0604020202020204" pitchFamily="34" charset="0"/>
              <a:buChar char="•"/>
            </a:pPr>
            <a:r>
              <a:rPr lang="en-US" sz="2400" dirty="0"/>
              <a:t>Worker threads share memory whereas processes do not. </a:t>
            </a:r>
          </a:p>
          <a:p>
            <a:pPr marL="342900" indent="-342900">
              <a:lnSpc>
                <a:spcPct val="150000"/>
              </a:lnSpc>
              <a:spcAft>
                <a:spcPts val="0"/>
              </a:spcAft>
              <a:buFont typeface="Arial" panose="020B0604020202020204" pitchFamily="34" charset="0"/>
              <a:buChar char="•"/>
            </a:pPr>
            <a:r>
              <a:rPr lang="en-US" sz="2400" dirty="0"/>
              <a:t>worker threads are not part of the cluster module. </a:t>
            </a:r>
          </a:p>
          <a:p>
            <a:pPr marL="342900" indent="-342900">
              <a:lnSpc>
                <a:spcPct val="150000"/>
              </a:lnSpc>
              <a:spcAft>
                <a:spcPts val="0"/>
              </a:spcAft>
              <a:buFont typeface="Arial" panose="020B0604020202020204" pitchFamily="34" charset="0"/>
              <a:buChar char="•"/>
            </a:pPr>
            <a:r>
              <a:rPr lang="en-US" sz="2400" dirty="0"/>
              <a:t>When you create a cluster, you are creating multiple node instances, each one being a new process. You are NOT creating threads. </a:t>
            </a:r>
          </a:p>
          <a:p>
            <a:pPr>
              <a:lnSpc>
                <a:spcPct val="150000"/>
              </a:lnSpc>
              <a:spcAft>
                <a:spcPts val="0"/>
              </a:spcAft>
            </a:pPr>
            <a:r>
              <a:rPr lang="en-US" sz="2400" dirty="0"/>
              <a:t>	</a:t>
            </a:r>
            <a:r>
              <a:rPr lang="en-US" sz="2400" dirty="0">
                <a:solidFill>
                  <a:srgbClr val="FF0000"/>
                </a:solidFill>
              </a:rPr>
              <a:t>Process != Thread</a:t>
            </a:r>
          </a:p>
          <a:p>
            <a:pPr>
              <a:lnSpc>
                <a:spcPct val="150000"/>
              </a:lnSpc>
              <a:spcAft>
                <a:spcPts val="0"/>
              </a:spcAft>
            </a:pPr>
            <a:r>
              <a:rPr lang="en-US" sz="2400" dirty="0"/>
              <a:t>Basically, parallelism in </a:t>
            </a:r>
            <a:r>
              <a:rPr lang="en-US" sz="2400" dirty="0" err="1"/>
              <a:t>nodejs</a:t>
            </a:r>
            <a:r>
              <a:rPr lang="en-US" sz="2400" dirty="0"/>
              <a:t> boils down to two approaches: </a:t>
            </a:r>
          </a:p>
          <a:p>
            <a:pPr marL="457200" indent="-457200">
              <a:lnSpc>
                <a:spcPct val="150000"/>
              </a:lnSpc>
              <a:spcAft>
                <a:spcPts val="0"/>
              </a:spcAft>
              <a:buAutoNum type="arabicPeriod"/>
            </a:pPr>
            <a:r>
              <a:rPr lang="en-US" sz="2400" dirty="0"/>
              <a:t>Process based (via clusters)</a:t>
            </a:r>
          </a:p>
          <a:p>
            <a:pPr marL="457200" indent="-457200">
              <a:lnSpc>
                <a:spcPct val="150000"/>
              </a:lnSpc>
              <a:spcAft>
                <a:spcPts val="0"/>
              </a:spcAft>
              <a:buAutoNum type="arabicPeriod"/>
            </a:pPr>
            <a:r>
              <a:rPr lang="en-US" sz="2400" dirty="0"/>
              <a:t>Thread based (via worker threads).</a:t>
            </a:r>
          </a:p>
        </p:txBody>
      </p:sp>
    </p:spTree>
    <p:extLst>
      <p:ext uri="{BB962C8B-B14F-4D97-AF65-F5344CB8AC3E}">
        <p14:creationId xmlns:p14="http://schemas.microsoft.com/office/powerpoint/2010/main" val="202051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8998</TotalTime>
  <Words>732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Aruna S</cp:lastModifiedBy>
  <cp:revision>219</cp:revision>
  <dcterms:created xsi:type="dcterms:W3CDTF">2020-06-03T14:19:11Z</dcterms:created>
  <dcterms:modified xsi:type="dcterms:W3CDTF">2020-09-22T18:47:39Z</dcterms:modified>
</cp:coreProperties>
</file>