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7" r:id="rId2"/>
    <p:sldId id="358" r:id="rId3"/>
    <p:sldId id="443" r:id="rId4"/>
    <p:sldId id="39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69" d="100"/>
          <a:sy n="69" d="100"/>
        </p:scale>
        <p:origin x="-560" y="-5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7F25BB59-6C06-4608-B9C2-AFD556E0E88B}"/>
              </a:ext>
            </a:extLst>
          </p:cNvPr>
          <p:cNvSpPr>
            <a:spLocks noGrp="1"/>
          </p:cNvSpPr>
          <p:nvPr>
            <p:ph type="dt" sz="half" idx="10"/>
          </p:nvPr>
        </p:nvSpPr>
        <p:spPr/>
        <p:txBody>
          <a:bodyPr/>
          <a:lstStyle/>
          <a:p>
            <a:fld id="{3717A1C5-95F7-4229-A93B-29F7FF3DA000}" type="datetimeFigureOut">
              <a:rPr lang="en-IN" smtClean="0"/>
              <a:pPr/>
              <a:t>06-11-2020</a:t>
            </a:fld>
            <a:endParaRPr lang="en-IN"/>
          </a:p>
        </p:txBody>
      </p:sp>
      <p:sp>
        <p:nvSpPr>
          <p:cNvPr id="5" name="Footer Placeholder 4">
            <a:extLst>
              <a:ext uri="{FF2B5EF4-FFF2-40B4-BE49-F238E27FC236}">
                <a16:creationId xmlns:a16="http://schemas.microsoft.com/office/drawing/2014/main" xmlns=""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1ECDE26-EE92-4514-B595-DD288D69BDDA}"/>
              </a:ext>
            </a:extLst>
          </p:cNvPr>
          <p:cNvSpPr>
            <a:spLocks noGrp="1"/>
          </p:cNvSpPr>
          <p:nvPr>
            <p:ph type="dt" sz="half" idx="10"/>
          </p:nvPr>
        </p:nvSpPr>
        <p:spPr/>
        <p:txBody>
          <a:bodyPr/>
          <a:lstStyle/>
          <a:p>
            <a:fld id="{3717A1C5-95F7-4229-A93B-29F7FF3DA000}" type="datetimeFigureOut">
              <a:rPr lang="en-IN" smtClean="0"/>
              <a:pPr/>
              <a:t>06-11-2020</a:t>
            </a:fld>
            <a:endParaRPr lang="en-IN"/>
          </a:p>
        </p:txBody>
      </p:sp>
      <p:sp>
        <p:nvSpPr>
          <p:cNvPr id="5" name="Footer Placeholder 4">
            <a:extLst>
              <a:ext uri="{FF2B5EF4-FFF2-40B4-BE49-F238E27FC236}">
                <a16:creationId xmlns:a16="http://schemas.microsoft.com/office/drawing/2014/main" xmlns=""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1C2F640-11BE-4566-9603-D1D7F7E96FC4}"/>
              </a:ext>
            </a:extLst>
          </p:cNvPr>
          <p:cNvSpPr>
            <a:spLocks noGrp="1"/>
          </p:cNvSpPr>
          <p:nvPr>
            <p:ph type="dt" sz="half" idx="10"/>
          </p:nvPr>
        </p:nvSpPr>
        <p:spPr/>
        <p:txBody>
          <a:bodyPr/>
          <a:lstStyle/>
          <a:p>
            <a:fld id="{3717A1C5-95F7-4229-A93B-29F7FF3DA000}" type="datetimeFigureOut">
              <a:rPr lang="en-IN" smtClean="0"/>
              <a:pPr/>
              <a:t>06-11-2020</a:t>
            </a:fld>
            <a:endParaRPr lang="en-IN"/>
          </a:p>
        </p:txBody>
      </p:sp>
      <p:sp>
        <p:nvSpPr>
          <p:cNvPr id="5" name="Footer Placeholder 4">
            <a:extLst>
              <a:ext uri="{FF2B5EF4-FFF2-40B4-BE49-F238E27FC236}">
                <a16:creationId xmlns:a16="http://schemas.microsoft.com/office/drawing/2014/main" xmlns=""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CE66076-D71B-432E-B3DA-D6BFA8E70485}"/>
              </a:ext>
            </a:extLst>
          </p:cNvPr>
          <p:cNvSpPr>
            <a:spLocks noGrp="1"/>
          </p:cNvSpPr>
          <p:nvPr>
            <p:ph type="dt" sz="half" idx="10"/>
          </p:nvPr>
        </p:nvSpPr>
        <p:spPr/>
        <p:txBody>
          <a:bodyPr/>
          <a:lstStyle/>
          <a:p>
            <a:fld id="{3717A1C5-95F7-4229-A93B-29F7FF3DA000}" type="datetimeFigureOut">
              <a:rPr lang="en-IN" smtClean="0"/>
              <a:pPr/>
              <a:t>06-11-2020</a:t>
            </a:fld>
            <a:endParaRPr lang="en-IN"/>
          </a:p>
        </p:txBody>
      </p:sp>
      <p:sp>
        <p:nvSpPr>
          <p:cNvPr id="5" name="Footer Placeholder 4">
            <a:extLst>
              <a:ext uri="{FF2B5EF4-FFF2-40B4-BE49-F238E27FC236}">
                <a16:creationId xmlns:a16="http://schemas.microsoft.com/office/drawing/2014/main" xmlns=""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14A0F0A-5BC1-44A8-A937-DAAFBEA3CE4A}"/>
              </a:ext>
            </a:extLst>
          </p:cNvPr>
          <p:cNvSpPr>
            <a:spLocks noGrp="1"/>
          </p:cNvSpPr>
          <p:nvPr>
            <p:ph type="dt" sz="half" idx="10"/>
          </p:nvPr>
        </p:nvSpPr>
        <p:spPr/>
        <p:txBody>
          <a:bodyPr/>
          <a:lstStyle/>
          <a:p>
            <a:fld id="{3717A1C5-95F7-4229-A93B-29F7FF3DA000}" type="datetimeFigureOut">
              <a:rPr lang="en-IN" smtClean="0"/>
              <a:pPr/>
              <a:t>06-11-2020</a:t>
            </a:fld>
            <a:endParaRPr lang="en-IN"/>
          </a:p>
        </p:txBody>
      </p:sp>
      <p:sp>
        <p:nvSpPr>
          <p:cNvPr id="5" name="Footer Placeholder 4">
            <a:extLst>
              <a:ext uri="{FF2B5EF4-FFF2-40B4-BE49-F238E27FC236}">
                <a16:creationId xmlns:a16="http://schemas.microsoft.com/office/drawing/2014/main" xmlns=""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8154D0B3-961E-4BAC-9CA4-08D89CF82A20}"/>
              </a:ext>
            </a:extLst>
          </p:cNvPr>
          <p:cNvSpPr>
            <a:spLocks noGrp="1"/>
          </p:cNvSpPr>
          <p:nvPr>
            <p:ph type="dt" sz="half" idx="10"/>
          </p:nvPr>
        </p:nvSpPr>
        <p:spPr/>
        <p:txBody>
          <a:bodyPr/>
          <a:lstStyle/>
          <a:p>
            <a:fld id="{3717A1C5-95F7-4229-A93B-29F7FF3DA000}" type="datetimeFigureOut">
              <a:rPr lang="en-IN" smtClean="0"/>
              <a:pPr/>
              <a:t>06-11-2020</a:t>
            </a:fld>
            <a:endParaRPr lang="en-IN"/>
          </a:p>
        </p:txBody>
      </p:sp>
      <p:sp>
        <p:nvSpPr>
          <p:cNvPr id="6" name="Footer Placeholder 5">
            <a:extLst>
              <a:ext uri="{FF2B5EF4-FFF2-40B4-BE49-F238E27FC236}">
                <a16:creationId xmlns:a16="http://schemas.microsoft.com/office/drawing/2014/main" xmlns=""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13DBE79-A9B6-48AB-9F01-88AA6A05B5CE}"/>
              </a:ext>
            </a:extLst>
          </p:cNvPr>
          <p:cNvSpPr>
            <a:spLocks noGrp="1"/>
          </p:cNvSpPr>
          <p:nvPr>
            <p:ph type="dt" sz="half" idx="10"/>
          </p:nvPr>
        </p:nvSpPr>
        <p:spPr/>
        <p:txBody>
          <a:bodyPr/>
          <a:lstStyle/>
          <a:p>
            <a:fld id="{3717A1C5-95F7-4229-A93B-29F7FF3DA000}" type="datetimeFigureOut">
              <a:rPr lang="en-IN" smtClean="0"/>
              <a:pPr/>
              <a:t>06-11-2020</a:t>
            </a:fld>
            <a:endParaRPr lang="en-IN"/>
          </a:p>
        </p:txBody>
      </p:sp>
      <p:sp>
        <p:nvSpPr>
          <p:cNvPr id="8" name="Footer Placeholder 7">
            <a:extLst>
              <a:ext uri="{FF2B5EF4-FFF2-40B4-BE49-F238E27FC236}">
                <a16:creationId xmlns:a16="http://schemas.microsoft.com/office/drawing/2014/main" xmlns=""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39980EB2-6319-452D-816A-655EE9C34746}"/>
              </a:ext>
            </a:extLst>
          </p:cNvPr>
          <p:cNvSpPr>
            <a:spLocks noGrp="1"/>
          </p:cNvSpPr>
          <p:nvPr>
            <p:ph type="dt" sz="half" idx="10"/>
          </p:nvPr>
        </p:nvSpPr>
        <p:spPr/>
        <p:txBody>
          <a:bodyPr/>
          <a:lstStyle/>
          <a:p>
            <a:fld id="{3717A1C5-95F7-4229-A93B-29F7FF3DA000}" type="datetimeFigureOut">
              <a:rPr lang="en-IN" smtClean="0"/>
              <a:pPr/>
              <a:t>06-11-2020</a:t>
            </a:fld>
            <a:endParaRPr lang="en-IN"/>
          </a:p>
        </p:txBody>
      </p:sp>
      <p:sp>
        <p:nvSpPr>
          <p:cNvPr id="4" name="Footer Placeholder 3">
            <a:extLst>
              <a:ext uri="{FF2B5EF4-FFF2-40B4-BE49-F238E27FC236}">
                <a16:creationId xmlns:a16="http://schemas.microsoft.com/office/drawing/2014/main" xmlns=""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DAC4010-3CC3-4ED9-BC47-437A2B95829A}"/>
              </a:ext>
            </a:extLst>
          </p:cNvPr>
          <p:cNvSpPr>
            <a:spLocks noGrp="1"/>
          </p:cNvSpPr>
          <p:nvPr>
            <p:ph type="dt" sz="half" idx="10"/>
          </p:nvPr>
        </p:nvSpPr>
        <p:spPr/>
        <p:txBody>
          <a:bodyPr/>
          <a:lstStyle/>
          <a:p>
            <a:fld id="{3717A1C5-95F7-4229-A93B-29F7FF3DA000}" type="datetimeFigureOut">
              <a:rPr lang="en-IN" smtClean="0"/>
              <a:pPr/>
              <a:t>06-11-2020</a:t>
            </a:fld>
            <a:endParaRPr lang="en-IN"/>
          </a:p>
        </p:txBody>
      </p:sp>
      <p:sp>
        <p:nvSpPr>
          <p:cNvPr id="3" name="Footer Placeholder 2">
            <a:extLst>
              <a:ext uri="{FF2B5EF4-FFF2-40B4-BE49-F238E27FC236}">
                <a16:creationId xmlns:a16="http://schemas.microsoft.com/office/drawing/2014/main" xmlns=""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51B61FA-7B4A-49EE-9F1B-8F14E749EEA0}"/>
              </a:ext>
            </a:extLst>
          </p:cNvPr>
          <p:cNvSpPr>
            <a:spLocks noGrp="1"/>
          </p:cNvSpPr>
          <p:nvPr>
            <p:ph type="dt" sz="half" idx="10"/>
          </p:nvPr>
        </p:nvSpPr>
        <p:spPr/>
        <p:txBody>
          <a:bodyPr/>
          <a:lstStyle/>
          <a:p>
            <a:fld id="{3717A1C5-95F7-4229-A93B-29F7FF3DA000}" type="datetimeFigureOut">
              <a:rPr lang="en-IN" smtClean="0"/>
              <a:pPr/>
              <a:t>06-11-2020</a:t>
            </a:fld>
            <a:endParaRPr lang="en-IN"/>
          </a:p>
        </p:txBody>
      </p:sp>
      <p:sp>
        <p:nvSpPr>
          <p:cNvPr id="6" name="Footer Placeholder 5">
            <a:extLst>
              <a:ext uri="{FF2B5EF4-FFF2-40B4-BE49-F238E27FC236}">
                <a16:creationId xmlns:a16="http://schemas.microsoft.com/office/drawing/2014/main" xmlns=""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4DBE107-EEF1-4F60-8BFB-A0B8F32EFE52}"/>
              </a:ext>
            </a:extLst>
          </p:cNvPr>
          <p:cNvSpPr>
            <a:spLocks noGrp="1"/>
          </p:cNvSpPr>
          <p:nvPr>
            <p:ph type="dt" sz="half" idx="10"/>
          </p:nvPr>
        </p:nvSpPr>
        <p:spPr/>
        <p:txBody>
          <a:bodyPr/>
          <a:lstStyle/>
          <a:p>
            <a:fld id="{3717A1C5-95F7-4229-A93B-29F7FF3DA000}" type="datetimeFigureOut">
              <a:rPr lang="en-IN" smtClean="0"/>
              <a:pPr/>
              <a:t>06-11-2020</a:t>
            </a:fld>
            <a:endParaRPr lang="en-IN"/>
          </a:p>
        </p:txBody>
      </p:sp>
      <p:sp>
        <p:nvSpPr>
          <p:cNvPr id="6" name="Footer Placeholder 5">
            <a:extLst>
              <a:ext uri="{FF2B5EF4-FFF2-40B4-BE49-F238E27FC236}">
                <a16:creationId xmlns:a16="http://schemas.microsoft.com/office/drawing/2014/main" xmlns=""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06-11-2020</a:t>
            </a:fld>
            <a:endParaRPr lang="en-IN"/>
          </a:p>
        </p:txBody>
      </p:sp>
      <p:sp>
        <p:nvSpPr>
          <p:cNvPr id="5" name="Footer Placeholder 4">
            <a:extLst>
              <a:ext uri="{FF2B5EF4-FFF2-40B4-BE49-F238E27FC236}">
                <a16:creationId xmlns:a16="http://schemas.microsoft.com/office/drawing/2014/main" xmlns=""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DFE3490-CF8C-4FDE-9D71-2170861F2A61}"/>
              </a:ext>
            </a:extLst>
          </p:cNvPr>
          <p:cNvSpPr/>
          <p:nvPr/>
        </p:nvSpPr>
        <p:spPr>
          <a:xfrm>
            <a:off x="4694786" y="3295394"/>
            <a:ext cx="7497214" cy="646331"/>
          </a:xfrm>
          <a:prstGeom prst="rect">
            <a:avLst/>
          </a:prstGeom>
        </p:spPr>
        <p:txBody>
          <a:bodyPr wrap="square">
            <a:spAutoFit/>
          </a:bodyPr>
          <a:lstStyle/>
          <a:p>
            <a:r>
              <a:rPr lang="en-US" sz="3600" b="1" dirty="0">
                <a:solidFill>
                  <a:schemeClr val="accent2">
                    <a:lumMod val="75000"/>
                  </a:schemeClr>
                </a:solidFill>
              </a:rPr>
              <a:t>Angular</a:t>
            </a:r>
          </a:p>
        </p:txBody>
      </p:sp>
      <p:sp>
        <p:nvSpPr>
          <p:cNvPr id="14" name="Rectangle 13">
            <a:extLst>
              <a:ext uri="{FF2B5EF4-FFF2-40B4-BE49-F238E27FC236}">
                <a16:creationId xmlns:a16="http://schemas.microsoft.com/office/drawing/2014/main" xmlns="" id="{585D8B7B-5B60-4808-A096-FB24198F96E9}"/>
              </a:ext>
            </a:extLst>
          </p:cNvPr>
          <p:cNvSpPr/>
          <p:nvPr/>
        </p:nvSpPr>
        <p:spPr>
          <a:xfrm>
            <a:off x="4781916" y="4415503"/>
            <a:ext cx="7497214" cy="461665"/>
          </a:xfrm>
          <a:prstGeom prst="rect">
            <a:avLst/>
          </a:prstGeom>
        </p:spPr>
        <p:txBody>
          <a:bodyPr wrap="square">
            <a:spAutoFit/>
          </a:bodyPr>
          <a:lstStyle/>
          <a:p>
            <a:r>
              <a:rPr lang="en-US" sz="2400" b="1" dirty="0" err="1"/>
              <a:t>Aruna</a:t>
            </a:r>
            <a:r>
              <a:rPr lang="en-US" sz="2400" b="1" dirty="0"/>
              <a:t> S</a:t>
            </a:r>
            <a:endParaRPr lang="en-IN" sz="2400" b="1" dirty="0"/>
          </a:p>
        </p:txBody>
      </p:sp>
      <p:sp>
        <p:nvSpPr>
          <p:cNvPr id="15" name="Rectangle 14">
            <a:extLst>
              <a:ext uri="{FF2B5EF4-FFF2-40B4-BE49-F238E27FC236}">
                <a16:creationId xmlns:a16="http://schemas.microsoft.com/office/drawing/2014/main" xmlns="" id="{743662B4-0C28-4203-AEB1-4CC1644B8226}"/>
              </a:ext>
            </a:extLst>
          </p:cNvPr>
          <p:cNvSpPr/>
          <p:nvPr/>
        </p:nvSpPr>
        <p:spPr>
          <a:xfrm>
            <a:off x="4781916" y="4813108"/>
            <a:ext cx="7497214" cy="830997"/>
          </a:xfrm>
          <a:prstGeom prst="rect">
            <a:avLst/>
          </a:prstGeom>
        </p:spPr>
        <p:txBody>
          <a:bodyPr wrap="square">
            <a:spAutoFit/>
          </a:bodyPr>
          <a:lstStyle/>
          <a:p>
            <a:r>
              <a:rPr lang="en-US" sz="2400" dirty="0"/>
              <a:t>Department of </a:t>
            </a:r>
          </a:p>
          <a:p>
            <a:r>
              <a:rPr lang="en-US" sz="2400" dirty="0"/>
              <a:t>Computer Science and Engineering</a:t>
            </a:r>
            <a:endParaRPr lang="en-IN" sz="2400" dirty="0"/>
          </a:p>
        </p:txBody>
      </p:sp>
      <p:grpSp>
        <p:nvGrpSpPr>
          <p:cNvPr id="20" name="Group 19">
            <a:extLst>
              <a:ext uri="{FF2B5EF4-FFF2-40B4-BE49-F238E27FC236}">
                <a16:creationId xmlns:a16="http://schemas.microsoft.com/office/drawing/2014/main" xmlns=""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xmlns=""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xmlns="" id="{66C7B340-EC4A-4D32-8643-325F1D66DF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a16="http://schemas.microsoft.com/office/drawing/2014/main" xmlns=""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 name="Picture 1">
            <a:extLst>
              <a:ext uri="{FF2B5EF4-FFF2-40B4-BE49-F238E27FC236}">
                <a16:creationId xmlns:a16="http://schemas.microsoft.com/office/drawing/2014/main" xmlns="" id="{0E31F9D4-206B-4FFC-AFB0-A45B371EF440}"/>
              </a:ext>
            </a:extLst>
          </p:cNvPr>
          <p:cNvPicPr>
            <a:picLocks noChangeAspect="1"/>
          </p:cNvPicPr>
          <p:nvPr/>
        </p:nvPicPr>
        <p:blipFill>
          <a:blip r:embed="rId3"/>
          <a:stretch>
            <a:fillRect/>
          </a:stretch>
        </p:blipFill>
        <p:spPr>
          <a:xfrm>
            <a:off x="6848765" y="1095273"/>
            <a:ext cx="2514600" cy="2657475"/>
          </a:xfrm>
          <a:prstGeom prst="rect">
            <a:avLst/>
          </a:prstGeom>
        </p:spPr>
      </p:pic>
    </p:spTree>
    <p:extLst>
      <p:ext uri="{BB962C8B-B14F-4D97-AF65-F5344CB8AC3E}">
        <p14:creationId xmlns:p14="http://schemas.microsoft.com/office/powerpoint/2010/main" xmlns="" val="1300290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DFE3490-CF8C-4FDE-9D71-2170861F2A61}"/>
              </a:ext>
            </a:extLst>
          </p:cNvPr>
          <p:cNvSpPr/>
          <p:nvPr/>
        </p:nvSpPr>
        <p:spPr>
          <a:xfrm>
            <a:off x="589647" y="1803590"/>
            <a:ext cx="7497214" cy="646331"/>
          </a:xfrm>
          <a:prstGeom prst="rect">
            <a:avLst/>
          </a:prstGeom>
        </p:spPr>
        <p:txBody>
          <a:bodyPr wrap="square">
            <a:spAutoFit/>
          </a:bodyPr>
          <a:lstStyle/>
          <a:p>
            <a:r>
              <a:rPr lang="en-US" sz="3600" b="1" cap="all" dirty="0"/>
              <a:t>angular</a:t>
            </a:r>
          </a:p>
        </p:txBody>
      </p:sp>
      <p:sp>
        <p:nvSpPr>
          <p:cNvPr id="14" name="Rectangle 13">
            <a:extLst>
              <a:ext uri="{FF2B5EF4-FFF2-40B4-BE49-F238E27FC236}">
                <a16:creationId xmlns:a16="http://schemas.microsoft.com/office/drawing/2014/main" xmlns="" id="{585D8B7B-5B60-4808-A096-FB24198F96E9}"/>
              </a:ext>
            </a:extLst>
          </p:cNvPr>
          <p:cNvSpPr/>
          <p:nvPr/>
        </p:nvSpPr>
        <p:spPr>
          <a:xfrm>
            <a:off x="598883" y="5489699"/>
            <a:ext cx="7497214" cy="461665"/>
          </a:xfrm>
          <a:prstGeom prst="rect">
            <a:avLst/>
          </a:prstGeom>
        </p:spPr>
        <p:txBody>
          <a:bodyPr wrap="square">
            <a:spAutoFit/>
          </a:bodyPr>
          <a:lstStyle/>
          <a:p>
            <a:r>
              <a:rPr lang="en-US" sz="2400" b="1" dirty="0"/>
              <a:t>S. </a:t>
            </a:r>
            <a:r>
              <a:rPr lang="en-US" sz="2400" b="1" dirty="0" err="1"/>
              <a:t>Aruna</a:t>
            </a:r>
            <a:endParaRPr lang="en-IN" sz="2400" b="1" dirty="0"/>
          </a:p>
        </p:txBody>
      </p:sp>
      <p:sp>
        <p:nvSpPr>
          <p:cNvPr id="15" name="Rectangle 14">
            <a:extLst>
              <a:ext uri="{FF2B5EF4-FFF2-40B4-BE49-F238E27FC236}">
                <a16:creationId xmlns:a16="http://schemas.microsoft.com/office/drawing/2014/main" xmlns=""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 and Engineering</a:t>
            </a:r>
            <a:endParaRPr lang="en-IN" sz="2000" dirty="0"/>
          </a:p>
        </p:txBody>
      </p:sp>
      <p:grpSp>
        <p:nvGrpSpPr>
          <p:cNvPr id="20" name="Group 19">
            <a:extLst>
              <a:ext uri="{FF2B5EF4-FFF2-40B4-BE49-F238E27FC236}">
                <a16:creationId xmlns:a16="http://schemas.microsoft.com/office/drawing/2014/main" xmlns=""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xmlns=""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xmlns="" id="{6727F4C1-5802-414C-BEF9-8F8DC7D7B65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12" name="Rectangle 11">
            <a:extLst>
              <a:ext uri="{FF2B5EF4-FFF2-40B4-BE49-F238E27FC236}">
                <a16:creationId xmlns:a16="http://schemas.microsoft.com/office/drawing/2014/main" xmlns="" id="{620A7DEA-950C-4954-B3B7-2672370FABF4}"/>
              </a:ext>
            </a:extLst>
          </p:cNvPr>
          <p:cNvSpPr/>
          <p:nvPr/>
        </p:nvSpPr>
        <p:spPr>
          <a:xfrm>
            <a:off x="297989" y="2988698"/>
            <a:ext cx="7999758" cy="461665"/>
          </a:xfrm>
          <a:prstGeom prst="rect">
            <a:avLst/>
          </a:prstGeom>
        </p:spPr>
        <p:txBody>
          <a:bodyPr wrap="square">
            <a:spAutoFit/>
          </a:bodyPr>
          <a:lstStyle/>
          <a:p>
            <a:r>
              <a:rPr lang="en-IN" sz="2400" b="1" dirty="0" smtClean="0">
                <a:solidFill>
                  <a:schemeClr val="tx1">
                    <a:lumMod val="95000"/>
                    <a:lumOff val="5000"/>
                  </a:schemeClr>
                </a:solidFill>
              </a:rPr>
              <a:t>Reactive forms</a:t>
            </a:r>
            <a:endParaRPr lang="en-IN" sz="2400" b="1" dirty="0">
              <a:solidFill>
                <a:schemeClr val="tx1">
                  <a:lumMod val="95000"/>
                  <a:lumOff val="5000"/>
                </a:schemeClr>
              </a:solidFill>
            </a:endParaRPr>
          </a:p>
        </p:txBody>
      </p:sp>
      <p:pic>
        <p:nvPicPr>
          <p:cNvPr id="2" name="Picture 1">
            <a:extLst>
              <a:ext uri="{FF2B5EF4-FFF2-40B4-BE49-F238E27FC236}">
                <a16:creationId xmlns:a16="http://schemas.microsoft.com/office/drawing/2014/main" xmlns="" id="{6DEC7944-5B5D-4097-9ED0-D4FEF15CBF51}"/>
              </a:ext>
            </a:extLst>
          </p:cNvPr>
          <p:cNvPicPr>
            <a:picLocks noChangeAspect="1"/>
          </p:cNvPicPr>
          <p:nvPr/>
        </p:nvPicPr>
        <p:blipFill>
          <a:blip r:embed="rId3"/>
          <a:stretch>
            <a:fillRect/>
          </a:stretch>
        </p:blipFill>
        <p:spPr>
          <a:xfrm>
            <a:off x="3090190" y="2863904"/>
            <a:ext cx="2514600" cy="2657475"/>
          </a:xfrm>
          <a:prstGeom prst="rect">
            <a:avLst/>
          </a:prstGeom>
        </p:spPr>
      </p:pic>
    </p:spTree>
    <p:extLst>
      <p:ext uri="{BB962C8B-B14F-4D97-AF65-F5344CB8AC3E}">
        <p14:creationId xmlns:p14="http://schemas.microsoft.com/office/powerpoint/2010/main" xmlns="" val="182151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70000"/>
          </a:xfrm>
          <a:prstGeom prst="rect">
            <a:avLst/>
          </a:prstGeom>
        </p:spPr>
        <p:txBody>
          <a:bodyPr wrap="square">
            <a:spAutoFit/>
          </a:bodyPr>
          <a:lstStyle/>
          <a:p>
            <a:pPr lvl="0">
              <a:lnSpc>
                <a:spcPct val="107000"/>
              </a:lnSpc>
              <a:spcAft>
                <a:spcPts val="800"/>
              </a:spcAft>
              <a:tabLst>
                <a:tab pos="457200" algn="l"/>
              </a:tabLst>
            </a:pPr>
            <a:r>
              <a:rPr lang="en-US" sz="2400" b="1" dirty="0" smtClean="0">
                <a:solidFill>
                  <a:schemeClr val="accent2">
                    <a:lumMod val="75000"/>
                  </a:schemeClr>
                </a:solidFill>
              </a:rPr>
              <a:t>Reactive forms</a:t>
            </a:r>
            <a:endParaRPr lang="en-US"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183394" y="122593"/>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Angular</a:t>
            </a:r>
          </a:p>
        </p:txBody>
      </p:sp>
      <p:sp>
        <p:nvSpPr>
          <p:cNvPr id="9" name="TextBox 8">
            <a:extLst>
              <a:ext uri="{FF2B5EF4-FFF2-40B4-BE49-F238E27FC236}">
                <a16:creationId xmlns:a16="http://schemas.microsoft.com/office/drawing/2014/main" xmlns="" id="{D0004F27-ABA2-4B67-824D-02685D171BB2}"/>
              </a:ext>
            </a:extLst>
          </p:cNvPr>
          <p:cNvSpPr txBox="1"/>
          <p:nvPr/>
        </p:nvSpPr>
        <p:spPr>
          <a:xfrm>
            <a:off x="75008" y="1307647"/>
            <a:ext cx="12116992" cy="5632311"/>
          </a:xfrm>
          <a:prstGeom prst="rect">
            <a:avLst/>
          </a:prstGeom>
          <a:noFill/>
        </p:spPr>
        <p:txBody>
          <a:bodyPr wrap="square">
            <a:spAutoFit/>
          </a:bodyPr>
          <a:lstStyle/>
          <a:p>
            <a:pPr fontAlgn="base">
              <a:lnSpc>
                <a:spcPct val="150000"/>
              </a:lnSpc>
            </a:pPr>
            <a:r>
              <a:rPr lang="en-US" sz="2400" dirty="0" smtClean="0">
                <a:latin typeface="Times New Roman" pitchFamily="18" charset="0"/>
                <a:cs typeface="Times New Roman" pitchFamily="18" charset="0"/>
              </a:rPr>
              <a:t>Reactive forms are forms where we define the structure of the form in the component class. </a:t>
            </a:r>
            <a:r>
              <a:rPr lang="en-US" sz="2400" dirty="0" err="1" smtClean="0">
                <a:latin typeface="Times New Roman" pitchFamily="18" charset="0"/>
                <a:cs typeface="Times New Roman" pitchFamily="18" charset="0"/>
              </a:rPr>
              <a:t>I,e</a:t>
            </a:r>
            <a:r>
              <a:rPr lang="en-US" sz="2400" dirty="0" smtClean="0">
                <a:latin typeface="Times New Roman" pitchFamily="18" charset="0"/>
                <a:cs typeface="Times New Roman" pitchFamily="18" charset="0"/>
              </a:rPr>
              <a:t> we create the form model with Form Groups, Form Controls, and Form Arrays. We also define the validation rules in the component class. Then, we bind it to the HTML form in the template. This is different from the template-driven forms, where we define the logic and controls in the HTML template</a:t>
            </a:r>
            <a:r>
              <a:rPr lang="en-US" sz="2400" dirty="0" smtClean="0">
                <a:latin typeface="Times New Roman" pitchFamily="18" charset="0"/>
                <a:cs typeface="Times New Roman" pitchFamily="18" charset="0"/>
              </a:rPr>
              <a:t>.</a:t>
            </a:r>
          </a:p>
          <a:p>
            <a:pPr fontAlgn="base">
              <a:lnSpc>
                <a:spcPct val="150000"/>
              </a:lnSpc>
            </a:pPr>
            <a:r>
              <a:rPr lang="en-US" sz="2400" b="1" u="sng" dirty="0" smtClean="0">
                <a:latin typeface="Times New Roman" pitchFamily="18" charset="0"/>
                <a:cs typeface="Times New Roman" pitchFamily="18" charset="0"/>
              </a:rPr>
              <a:t>How to use Reactive Forms</a:t>
            </a:r>
            <a:endParaRPr lang="en-US" sz="2400" b="1" u="sng" dirty="0" smtClean="0">
              <a:latin typeface="Times New Roman" pitchFamily="18" charset="0"/>
              <a:cs typeface="Times New Roman" pitchFamily="18" charset="0"/>
            </a:endParaRPr>
          </a:p>
          <a:p>
            <a:pPr lvl="1" fontAlgn="base">
              <a:lnSpc>
                <a:spcPct val="150000"/>
              </a:lnSpc>
              <a:buFont typeface="Arial" pitchFamily="34" charset="0"/>
              <a:buChar char="•"/>
            </a:pPr>
            <a:r>
              <a:rPr lang="en-US" sz="2400" dirty="0" smtClean="0">
                <a:latin typeface="Times New Roman" pitchFamily="18" charset="0"/>
                <a:cs typeface="Times New Roman" pitchFamily="18" charset="0"/>
              </a:rPr>
              <a:t>Import </a:t>
            </a:r>
            <a:r>
              <a:rPr lang="en-US" sz="2400" dirty="0" err="1" smtClean="0">
                <a:latin typeface="Times New Roman" pitchFamily="18" charset="0"/>
                <a:cs typeface="Times New Roman" pitchFamily="18" charset="0"/>
              </a:rPr>
              <a:t>ReactiveFormsModule</a:t>
            </a:r>
            <a:endParaRPr lang="en-US" sz="2400" dirty="0" smtClean="0">
              <a:latin typeface="Times New Roman" pitchFamily="18" charset="0"/>
              <a:cs typeface="Times New Roman" pitchFamily="18" charset="0"/>
            </a:endParaRPr>
          </a:p>
          <a:p>
            <a:pPr lvl="1" fontAlgn="base">
              <a:lnSpc>
                <a:spcPct val="150000"/>
              </a:lnSpc>
              <a:buFont typeface="Arial" pitchFamily="34" charset="0"/>
              <a:buChar char="•"/>
            </a:pPr>
            <a:r>
              <a:rPr lang="en-US" sz="2400" dirty="0" smtClean="0">
                <a:latin typeface="Times New Roman" pitchFamily="18" charset="0"/>
                <a:cs typeface="Times New Roman" pitchFamily="18" charset="0"/>
              </a:rPr>
              <a:t>Create Form Model in component class using Form Group, Form Control &amp; Form Arrays</a:t>
            </a:r>
          </a:p>
          <a:p>
            <a:pPr lvl="1" fontAlgn="base">
              <a:lnSpc>
                <a:spcPct val="150000"/>
              </a:lnSpc>
              <a:buFont typeface="Arial" pitchFamily="34" charset="0"/>
              <a:buChar char="•"/>
            </a:pPr>
            <a:r>
              <a:rPr lang="en-US" sz="2400" dirty="0" smtClean="0">
                <a:latin typeface="Times New Roman" pitchFamily="18" charset="0"/>
                <a:cs typeface="Times New Roman" pitchFamily="18" charset="0"/>
              </a:rPr>
              <a:t>Create the HTML Form resembling the Form Model.</a:t>
            </a:r>
          </a:p>
          <a:p>
            <a:pPr lvl="1" fontAlgn="base">
              <a:lnSpc>
                <a:spcPct val="150000"/>
              </a:lnSpc>
              <a:buFont typeface="Arial" pitchFamily="34" charset="0"/>
              <a:buChar char="•"/>
            </a:pPr>
            <a:r>
              <a:rPr lang="en-US" sz="2400" dirty="0" smtClean="0">
                <a:latin typeface="Times New Roman" pitchFamily="18" charset="0"/>
                <a:cs typeface="Times New Roman" pitchFamily="18" charset="0"/>
              </a:rPr>
              <a:t>Bind the HTML Form to the Form </a:t>
            </a:r>
            <a:r>
              <a:rPr lang="en-US" sz="2400" dirty="0" smtClean="0">
                <a:latin typeface="Times New Roman" pitchFamily="18" charset="0"/>
                <a:cs typeface="Times New Roman" pitchFamily="18" charset="0"/>
              </a:rPr>
              <a:t>Model</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485109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xmlns=""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EC43E8D5-98D6-4BA6-B3EA-B5411DA566A9}"/>
              </a:ext>
            </a:extLst>
          </p:cNvPr>
          <p:cNvSpPr/>
          <p:nvPr/>
        </p:nvSpPr>
        <p:spPr>
          <a:xfrm>
            <a:off x="5442064" y="4317592"/>
            <a:ext cx="7497214" cy="461665"/>
          </a:xfrm>
          <a:prstGeom prst="rect">
            <a:avLst/>
          </a:prstGeom>
        </p:spPr>
        <p:txBody>
          <a:bodyPr wrap="square">
            <a:spAutoFit/>
          </a:bodyPr>
          <a:lstStyle/>
          <a:p>
            <a:r>
              <a:rPr lang="en-US" sz="2400" b="1" dirty="0"/>
              <a:t>arunas@pes.edu</a:t>
            </a:r>
            <a:endParaRPr lang="en-IN" sz="2400" b="1" dirty="0"/>
          </a:p>
        </p:txBody>
      </p:sp>
      <p:grpSp>
        <p:nvGrpSpPr>
          <p:cNvPr id="2" name="Group 12">
            <a:extLst>
              <a:ext uri="{FF2B5EF4-FFF2-40B4-BE49-F238E27FC236}">
                <a16:creationId xmlns:a16="http://schemas.microsoft.com/office/drawing/2014/main" xmlns=""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xmlns=""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xmlns=""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xmlns=""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xmlns=""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xmlns="" id="{A88F3CC2-5C5B-4685-8D94-FFC4B5D64CB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xmlns=""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xmlns="" id="{97E8DF64-61DB-4438-8664-105788459AD2}"/>
              </a:ext>
            </a:extLst>
          </p:cNvPr>
          <p:cNvSpPr/>
          <p:nvPr/>
        </p:nvSpPr>
        <p:spPr>
          <a:xfrm>
            <a:off x="5448168" y="3128242"/>
            <a:ext cx="7497214" cy="461665"/>
          </a:xfrm>
          <a:prstGeom prst="rect">
            <a:avLst/>
          </a:prstGeom>
        </p:spPr>
        <p:txBody>
          <a:bodyPr wrap="square">
            <a:spAutoFit/>
          </a:bodyPr>
          <a:lstStyle/>
          <a:p>
            <a:r>
              <a:rPr lang="en-US" sz="2400" b="1" dirty="0" err="1"/>
              <a:t>Aruna</a:t>
            </a:r>
            <a:r>
              <a:rPr lang="en-US" sz="2400" b="1" dirty="0"/>
              <a:t> S</a:t>
            </a:r>
            <a:endParaRPr lang="en-IN" sz="2400" b="1" dirty="0"/>
          </a:p>
        </p:txBody>
      </p:sp>
      <p:sp>
        <p:nvSpPr>
          <p:cNvPr id="21" name="Rectangle 20">
            <a:extLst>
              <a:ext uri="{FF2B5EF4-FFF2-40B4-BE49-F238E27FC236}">
                <a16:creationId xmlns:a16="http://schemas.microsoft.com/office/drawing/2014/main" xmlns="" id="{0916C8C7-6436-48A9-9CF7-1AAC7653EAAE}"/>
              </a:ext>
            </a:extLst>
          </p:cNvPr>
          <p:cNvSpPr/>
          <p:nvPr/>
        </p:nvSpPr>
        <p:spPr>
          <a:xfrm>
            <a:off x="5448168" y="3525847"/>
            <a:ext cx="7497214" cy="830997"/>
          </a:xfrm>
          <a:prstGeom prst="rect">
            <a:avLst/>
          </a:prstGeom>
        </p:spPr>
        <p:txBody>
          <a:bodyPr wrap="square">
            <a:spAutoFit/>
          </a:bodyPr>
          <a:lstStyle/>
          <a:p>
            <a:r>
              <a:rPr lang="en-US" sz="2400" dirty="0"/>
              <a:t>Department of </a:t>
            </a:r>
          </a:p>
          <a:p>
            <a:r>
              <a:rPr lang="en-US" sz="2400" dirty="0"/>
              <a:t>Computer Science and Engineering</a:t>
            </a:r>
            <a:endParaRPr lang="en-IN" sz="2400" dirty="0"/>
          </a:p>
        </p:txBody>
      </p:sp>
    </p:spTree>
    <p:extLst>
      <p:ext uri="{BB962C8B-B14F-4D97-AF65-F5344CB8AC3E}">
        <p14:creationId xmlns:p14="http://schemas.microsoft.com/office/powerpoint/2010/main" xmlns="" val="1459503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11578</TotalTime>
  <Words>120</Words>
  <Application>Microsoft Office PowerPoint</Application>
  <PresentationFormat>Custom</PresentationFormat>
  <Paragraphs>21</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Slide 1</vt:lpstr>
      <vt:lpstr>Slide 2</vt:lpstr>
      <vt:lpstr>Slide 3</vt:lpstr>
      <vt:lpstr>Slide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DELL</cp:lastModifiedBy>
  <cp:revision>238</cp:revision>
  <dcterms:created xsi:type="dcterms:W3CDTF">2020-06-03T14:19:11Z</dcterms:created>
  <dcterms:modified xsi:type="dcterms:W3CDTF">2020-11-06T16:21:01Z</dcterms:modified>
</cp:coreProperties>
</file>