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444" r:id="rId5"/>
    <p:sldId id="445" r:id="rId6"/>
    <p:sldId id="446" r:id="rId7"/>
    <p:sldId id="447" r:id="rId8"/>
    <p:sldId id="3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12-11-2020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12-11-2020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xmlns=""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p14="http://schemas.microsoft.com/office/powerpoint/2010/main" xmlns=""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Angular </a:t>
            </a:r>
            <a:r>
              <a:rPr lang="en-IN" sz="2400" b="1" dirty="0" smtClean="0">
                <a:solidFill>
                  <a:schemeClr val="tx1">
                    <a:lumMod val="95000"/>
                    <a:lumOff val="5000"/>
                  </a:schemeClr>
                </a:solidFill>
              </a:rPr>
              <a:t>Routing</a:t>
            </a:r>
            <a:endParaRPr lang="en-IN" sz="2400" b="1" dirty="0">
              <a:solidFill>
                <a:schemeClr val="tx1">
                  <a:lumMod val="95000"/>
                  <a:lumOff val="5000"/>
                </a:schemeClr>
              </a:solidFill>
            </a:endParaRPr>
          </a:p>
        </p:txBody>
      </p:sp>
      <p:pic>
        <p:nvPicPr>
          <p:cNvPr id="2" name="Picture 1">
            <a:extLst>
              <a:ext uri="{FF2B5EF4-FFF2-40B4-BE49-F238E27FC236}">
                <a16:creationId xmlns:a16="http://schemas.microsoft.com/office/drawing/2014/main" xmlns="" id="{6DEC7944-5B5D-4097-9ED0-D4FEF15CBF51}"/>
              </a:ext>
            </a:extLst>
          </p:cNvPr>
          <p:cNvPicPr>
            <a:picLocks noChangeAspect="1"/>
          </p:cNvPicPr>
          <p:nvPr/>
        </p:nvPicPr>
        <p:blipFill>
          <a:blip r:embed="rId3"/>
          <a:stretch>
            <a:fillRect/>
          </a:stretch>
        </p:blipFill>
        <p:spPr>
          <a:xfrm>
            <a:off x="3090190" y="2863904"/>
            <a:ext cx="2514600" cy="2657475"/>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Angular Router Module</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1602238" cy="5632311"/>
          </a:xfrm>
          <a:prstGeom prst="rect">
            <a:avLst/>
          </a:prstGeom>
          <a:noFill/>
        </p:spPr>
        <p:txBody>
          <a:bodyPr wrap="square">
            <a:spAutoFit/>
          </a:bodyPr>
          <a:lstStyle/>
          <a:p>
            <a:pPr fontAlgn="base"/>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Router is a separate module in Angular. It is in its own library package, </a:t>
            </a:r>
            <a:r>
              <a:rPr lang="en-US" sz="2400" i="1" dirty="0" smtClean="0">
                <a:latin typeface="Times New Roman" pitchFamily="18" charset="0"/>
                <a:cs typeface="Times New Roman" pitchFamily="18" charset="0"/>
              </a:rPr>
              <a:t>@angular/router</a:t>
            </a:r>
            <a:r>
              <a:rPr lang="en-US" sz="2400" dirty="0" smtClean="0">
                <a:latin typeface="Times New Roman" pitchFamily="18" charset="0"/>
                <a:cs typeface="Times New Roman" pitchFamily="18" charset="0"/>
              </a:rPr>
              <a:t>. The Router Module provides the necessary service providers and directives for navigating through application views.</a:t>
            </a:r>
          </a:p>
          <a:p>
            <a:pPr fontAlgn="base">
              <a:lnSpc>
                <a:spcPct val="150000"/>
              </a:lnSpc>
            </a:pPr>
            <a:r>
              <a:rPr lang="en-US" sz="2400" dirty="0" smtClean="0">
                <a:latin typeface="Times New Roman" pitchFamily="18" charset="0"/>
                <a:cs typeface="Times New Roman" pitchFamily="18" charset="0"/>
              </a:rPr>
              <a:t>Using Angular Router you can</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Navigate </a:t>
            </a:r>
            <a:r>
              <a:rPr lang="en-US" sz="2400" dirty="0" smtClean="0">
                <a:latin typeface="Times New Roman" pitchFamily="18" charset="0"/>
                <a:cs typeface="Times New Roman" pitchFamily="18" charset="0"/>
              </a:rPr>
              <a:t>to a specific view by typing a URL in the address bar</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Pass </a:t>
            </a:r>
            <a:r>
              <a:rPr lang="en-US" sz="2400" dirty="0" smtClean="0">
                <a:latin typeface="Times New Roman" pitchFamily="18" charset="0"/>
                <a:cs typeface="Times New Roman" pitchFamily="18" charset="0"/>
              </a:rPr>
              <a:t>optional parameters to the View</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Bind </a:t>
            </a:r>
            <a:r>
              <a:rPr lang="en-US" sz="2400" dirty="0" smtClean="0">
                <a:latin typeface="Times New Roman" pitchFamily="18" charset="0"/>
                <a:cs typeface="Times New Roman" pitchFamily="18" charset="0"/>
              </a:rPr>
              <a:t>the clickable elements to the View and load the view when the user performs application tasks</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Handles </a:t>
            </a:r>
            <a:r>
              <a:rPr lang="en-US" sz="2400" dirty="0" smtClean="0">
                <a:latin typeface="Times New Roman" pitchFamily="18" charset="0"/>
                <a:cs typeface="Times New Roman" pitchFamily="18" charset="0"/>
              </a:rPr>
              <a:t>back and forward buttons of the browser</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Allows </a:t>
            </a:r>
            <a:r>
              <a:rPr lang="en-US" sz="2400" dirty="0" smtClean="0">
                <a:latin typeface="Times New Roman" pitchFamily="18" charset="0"/>
                <a:cs typeface="Times New Roman" pitchFamily="18" charset="0"/>
              </a:rPr>
              <a:t>you to dynamically load the view</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  Protect </a:t>
            </a:r>
            <a:r>
              <a:rPr lang="en-US" sz="2400" dirty="0" smtClean="0">
                <a:latin typeface="Times New Roman" pitchFamily="18" charset="0"/>
                <a:cs typeface="Times New Roman" pitchFamily="18" charset="0"/>
              </a:rPr>
              <a:t>the routes from unauthorized users using Guards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Important components of Router Module</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1602238" cy="5262979"/>
          </a:xfrm>
          <a:prstGeom prst="rect">
            <a:avLst/>
          </a:prstGeom>
          <a:noFill/>
        </p:spPr>
        <p:txBody>
          <a:bodyPr wrap="square">
            <a:spAutoFit/>
          </a:bodyPr>
          <a:lstStyle/>
          <a:p>
            <a:pPr fontAlgn="base"/>
            <a:r>
              <a:rPr lang="en-US" sz="2400" b="1" u="sng" dirty="0" smtClean="0">
                <a:latin typeface="Times New Roman" pitchFamily="18" charset="0"/>
                <a:cs typeface="Times New Roman" pitchFamily="18" charset="0"/>
              </a:rPr>
              <a:t>Router</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Angular Router is an object that enables navigation from one component to the next component as users perform application tasks like clicking on menus links, buttons or clicking on back/forward button on the browser. </a:t>
            </a:r>
            <a:endParaRPr lang="en-US" sz="2400" dirty="0" smtClean="0">
              <a:latin typeface="Times New Roman" pitchFamily="18" charset="0"/>
              <a:cs typeface="Times New Roman" pitchFamily="18" charset="0"/>
            </a:endParaRPr>
          </a:p>
          <a:p>
            <a:pPr fontAlgn="base"/>
            <a:r>
              <a:rPr lang="en-US" sz="2400" b="1" u="sng" dirty="0" smtClean="0">
                <a:latin typeface="Times New Roman" pitchFamily="18" charset="0"/>
                <a:cs typeface="Times New Roman" pitchFamily="18" charset="0"/>
              </a:rPr>
              <a:t>Route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Route tells the Angular Router which view to display when a user clicks a link or pastes a URL into the browser address </a:t>
            </a:r>
            <a:r>
              <a:rPr lang="en-US" sz="2400" dirty="0" smtClean="0">
                <a:latin typeface="Times New Roman" pitchFamily="18" charset="0"/>
                <a:cs typeface="Times New Roman" pitchFamily="18" charset="0"/>
              </a:rPr>
              <a:t>bar.</a:t>
            </a:r>
          </a:p>
          <a:p>
            <a:pPr fontAlgn="base"/>
            <a:r>
              <a:rPr lang="en-US" sz="2400" b="1" u="sng" dirty="0" smtClean="0">
                <a:latin typeface="Times New Roman" pitchFamily="18" charset="0"/>
                <a:cs typeface="Times New Roman" pitchFamily="18" charset="0"/>
              </a:rPr>
              <a:t>Routes</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Routes is an array of Route objects our application supports</a:t>
            </a:r>
          </a:p>
          <a:p>
            <a:pPr fontAlgn="base"/>
            <a:r>
              <a:rPr lang="en-US" sz="2400" b="1" u="sng" dirty="0" err="1" smtClean="0">
                <a:latin typeface="Times New Roman" pitchFamily="18" charset="0"/>
                <a:cs typeface="Times New Roman" pitchFamily="18" charset="0"/>
              </a:rPr>
              <a:t>RouterOutlet</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outerOutlet</a:t>
            </a:r>
            <a:r>
              <a:rPr lang="en-US" sz="2400" dirty="0" smtClean="0">
                <a:latin typeface="Times New Roman" pitchFamily="18" charset="0"/>
                <a:cs typeface="Times New Roman" pitchFamily="18" charset="0"/>
              </a:rPr>
              <a:t> is a directive (&lt;router-outlet&gt;) that serves as a placeholder, where the Router should display the view</a:t>
            </a:r>
          </a:p>
          <a:p>
            <a:pPr fontAlgn="base"/>
            <a:r>
              <a:rPr lang="en-US" sz="2400" b="1" u="sng" dirty="0" err="1" smtClean="0">
                <a:latin typeface="Times New Roman" pitchFamily="18" charset="0"/>
                <a:cs typeface="Times New Roman" pitchFamily="18" charset="0"/>
              </a:rPr>
              <a:t>RouterLink</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RouterLink</a:t>
            </a:r>
            <a:r>
              <a:rPr lang="en-US" sz="2400" dirty="0" smtClean="0">
                <a:latin typeface="Times New Roman" pitchFamily="18" charset="0"/>
                <a:cs typeface="Times New Roman" pitchFamily="18" charset="0"/>
              </a:rPr>
              <a:t> is a directive that binds the HTML element to a Route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Configuring Angular Router</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1602238" cy="3416320"/>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Configure the Router in Angular, you need to follow these steps</a:t>
            </a:r>
          </a:p>
          <a:p>
            <a:pPr lvl="2" fontAlgn="base">
              <a:lnSpc>
                <a:spcPct val="150000"/>
              </a:lnSpc>
              <a:buFont typeface="Arial" pitchFamily="34" charset="0"/>
              <a:buChar char="•"/>
            </a:pPr>
            <a:r>
              <a:rPr lang="en-US" sz="2400" dirty="0" smtClean="0">
                <a:latin typeface="Times New Roman" pitchFamily="18" charset="0"/>
                <a:cs typeface="Times New Roman" pitchFamily="18" charset="0"/>
              </a:rPr>
              <a:t>  Set </a:t>
            </a:r>
            <a:r>
              <a:rPr lang="en-US" sz="2400" dirty="0" smtClean="0">
                <a:latin typeface="Times New Roman" pitchFamily="18" charset="0"/>
                <a:cs typeface="Times New Roman" pitchFamily="18" charset="0"/>
              </a:rPr>
              <a:t>the &lt;base </a:t>
            </a:r>
            <a:r>
              <a:rPr lang="en-US" sz="2400" dirty="0" err="1" smtClean="0">
                <a:latin typeface="Times New Roman" pitchFamily="18" charset="0"/>
                <a:cs typeface="Times New Roman" pitchFamily="18" charset="0"/>
              </a:rPr>
              <a:t>href</a:t>
            </a:r>
            <a:r>
              <a:rPr lang="en-US" sz="2400" dirty="0" smtClean="0">
                <a:latin typeface="Times New Roman" pitchFamily="18" charset="0"/>
                <a:cs typeface="Times New Roman" pitchFamily="18" charset="0"/>
              </a:rPr>
              <a:t>&gt;</a:t>
            </a:r>
          </a:p>
          <a:p>
            <a:pPr lvl="2" fontAlgn="base">
              <a:lnSpc>
                <a:spcPct val="150000"/>
              </a:lnSpc>
              <a:buFont typeface="Arial" pitchFamily="34" charset="0"/>
              <a:buChar char="•"/>
            </a:pPr>
            <a:r>
              <a:rPr lang="en-US" sz="2400" dirty="0" smtClean="0">
                <a:latin typeface="Times New Roman" pitchFamily="18" charset="0"/>
                <a:cs typeface="Times New Roman" pitchFamily="18" charset="0"/>
              </a:rPr>
              <a:t>  Define </a:t>
            </a:r>
            <a:r>
              <a:rPr lang="en-US" sz="2400" dirty="0" smtClean="0">
                <a:latin typeface="Times New Roman" pitchFamily="18" charset="0"/>
                <a:cs typeface="Times New Roman" pitchFamily="18" charset="0"/>
              </a:rPr>
              <a:t>routes for the view</a:t>
            </a:r>
          </a:p>
          <a:p>
            <a:pPr lvl="2" fontAlgn="base">
              <a:lnSpc>
                <a:spcPct val="150000"/>
              </a:lnSpc>
              <a:buFont typeface="Arial" pitchFamily="34" charset="0"/>
              <a:buChar char="•"/>
            </a:pPr>
            <a:r>
              <a:rPr lang="en-US" sz="2400" dirty="0" smtClean="0">
                <a:latin typeface="Times New Roman" pitchFamily="18" charset="0"/>
                <a:cs typeface="Times New Roman" pitchFamily="18" charset="0"/>
              </a:rPr>
              <a:t>  Register </a:t>
            </a:r>
            <a:r>
              <a:rPr lang="en-US" sz="2400" dirty="0" smtClean="0">
                <a:latin typeface="Times New Roman" pitchFamily="18" charset="0"/>
                <a:cs typeface="Times New Roman" pitchFamily="18" charset="0"/>
              </a:rPr>
              <a:t>the Router Service with Routes</a:t>
            </a:r>
          </a:p>
          <a:p>
            <a:pPr lvl="2" fontAlgn="base">
              <a:lnSpc>
                <a:spcPct val="150000"/>
              </a:lnSpc>
              <a:buFont typeface="Arial" pitchFamily="34" charset="0"/>
              <a:buChar char="•"/>
            </a:pPr>
            <a:r>
              <a:rPr lang="en-US" sz="2400" dirty="0" smtClean="0">
                <a:latin typeface="Times New Roman" pitchFamily="18" charset="0"/>
                <a:cs typeface="Times New Roman" pitchFamily="18" charset="0"/>
              </a:rPr>
              <a:t>  Map </a:t>
            </a:r>
            <a:r>
              <a:rPr lang="en-US" sz="2400" dirty="0" smtClean="0">
                <a:latin typeface="Times New Roman" pitchFamily="18" charset="0"/>
                <a:cs typeface="Times New Roman" pitchFamily="18" charset="0"/>
              </a:rPr>
              <a:t>HTML Element actions to Route</a:t>
            </a:r>
          </a:p>
          <a:p>
            <a:pPr lvl="2" fontAlgn="base">
              <a:lnSpc>
                <a:spcPct val="150000"/>
              </a:lnSpc>
              <a:buFont typeface="Arial" pitchFamily="34" charset="0"/>
              <a:buChar char="•"/>
            </a:pPr>
            <a:r>
              <a:rPr lang="en-US" sz="2400" dirty="0" smtClean="0">
                <a:latin typeface="Times New Roman" pitchFamily="18" charset="0"/>
                <a:cs typeface="Times New Roman" pitchFamily="18" charset="0"/>
              </a:rPr>
              <a:t>  Choose </a:t>
            </a:r>
            <a:r>
              <a:rPr lang="en-US" sz="2400" dirty="0" smtClean="0">
                <a:latin typeface="Times New Roman" pitchFamily="18" charset="0"/>
                <a:cs typeface="Times New Roman" pitchFamily="18" charset="0"/>
              </a:rPr>
              <a:t>where you want to display the view</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Configuring Angular Router</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1602238" cy="5632311"/>
          </a:xfrm>
          <a:prstGeom prst="rect">
            <a:avLst/>
          </a:prstGeom>
          <a:noFill/>
        </p:spPr>
        <p:txBody>
          <a:bodyPr wrap="square">
            <a:spAutoFit/>
          </a:bodyPr>
          <a:lstStyle/>
          <a:p>
            <a:pPr fontAlgn="base"/>
            <a:r>
              <a:rPr lang="en-US" sz="2400" b="1" u="sng" dirty="0" smtClean="0">
                <a:latin typeface="Times New Roman" pitchFamily="18" charset="0"/>
                <a:cs typeface="Times New Roman" pitchFamily="18" charset="0"/>
              </a:rPr>
              <a:t>Set the &lt;base </a:t>
            </a:r>
            <a:r>
              <a:rPr lang="en-US" sz="2400" b="1" u="sng" dirty="0" err="1" smtClean="0">
                <a:latin typeface="Times New Roman" pitchFamily="18" charset="0"/>
                <a:cs typeface="Times New Roman" pitchFamily="18" charset="0"/>
              </a:rPr>
              <a:t>href</a:t>
            </a:r>
            <a:r>
              <a:rPr lang="en-US" sz="2400" b="1" u="sng" dirty="0" smtClean="0">
                <a:latin typeface="Times New Roman" pitchFamily="18" charset="0"/>
                <a:cs typeface="Times New Roman" pitchFamily="18" charset="0"/>
              </a:rPr>
              <a:t>&gt;</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The HTML &lt;base&gt; element specifies the base URL to use for all relative URLs contained within a document</a:t>
            </a:r>
            <a:r>
              <a:rPr lang="en-US" sz="2400" dirty="0" smtClean="0">
                <a:latin typeface="Times New Roman" pitchFamily="18" charset="0"/>
                <a:cs typeface="Times New Roman" pitchFamily="18" charset="0"/>
              </a:rPr>
              <a:t>.</a:t>
            </a:r>
          </a:p>
          <a:p>
            <a:pPr fontAlgn="base"/>
            <a:r>
              <a:rPr lang="en-US" sz="2400" dirty="0" smtClean="0"/>
              <a:t>  </a:t>
            </a:r>
            <a:r>
              <a:rPr lang="en-US" sz="2400" dirty="0" smtClean="0"/>
              <a:t>		</a:t>
            </a:r>
            <a:r>
              <a:rPr lang="en-US" sz="2400" dirty="0" smtClean="0">
                <a:solidFill>
                  <a:srgbClr val="FF0000"/>
                </a:solidFill>
                <a:latin typeface="Times New Roman" pitchFamily="18" charset="0"/>
                <a:cs typeface="Times New Roman" pitchFamily="18" charset="0"/>
              </a:rPr>
              <a:t>&lt;base </a:t>
            </a:r>
            <a:r>
              <a:rPr lang="en-US" sz="2400" dirty="0" err="1" smtClean="0">
                <a:solidFill>
                  <a:srgbClr val="FF0000"/>
                </a:solidFill>
                <a:latin typeface="Times New Roman" pitchFamily="18" charset="0"/>
                <a:cs typeface="Times New Roman" pitchFamily="18" charset="0"/>
              </a:rPr>
              <a:t>href</a:t>
            </a:r>
            <a:r>
              <a:rPr lang="en-US" sz="2400" dirty="0" smtClean="0">
                <a:solidFill>
                  <a:srgbClr val="FF0000"/>
                </a:solidFill>
                <a:latin typeface="Times New Roman" pitchFamily="18" charset="0"/>
                <a:cs typeface="Times New Roman" pitchFamily="18" charset="0"/>
              </a:rPr>
              <a:t>="/</a:t>
            </a:r>
            <a:r>
              <a:rPr lang="en-US" sz="2400" dirty="0" err="1" smtClean="0">
                <a:solidFill>
                  <a:srgbClr val="FF0000"/>
                </a:solidFill>
                <a:latin typeface="Times New Roman" pitchFamily="18" charset="0"/>
                <a:cs typeface="Times New Roman" pitchFamily="18" charset="0"/>
              </a:rPr>
              <a:t>aruna</a:t>
            </a:r>
            <a:r>
              <a:rPr lang="en-US" sz="2400" dirty="0" smtClean="0">
                <a:solidFill>
                  <a:srgbClr val="FF0000"/>
                </a:solidFill>
                <a:latin typeface="Times New Roman" pitchFamily="18" charset="0"/>
                <a:cs typeface="Times New Roman" pitchFamily="18" charset="0"/>
              </a:rPr>
              <a:t>"&gt;</a:t>
            </a:r>
          </a:p>
          <a:p>
            <a:pPr fontAlgn="base"/>
            <a:endParaRPr lang="en-US" sz="2400" dirty="0" smtClean="0">
              <a:latin typeface="Times New Roman" pitchFamily="18" charset="0"/>
              <a:cs typeface="Times New Roman" pitchFamily="18" charset="0"/>
            </a:endParaRPr>
          </a:p>
          <a:p>
            <a:pPr fontAlgn="base"/>
            <a:r>
              <a:rPr lang="en-US" sz="2400" b="1" u="sng" dirty="0" smtClean="0">
                <a:latin typeface="Times New Roman" pitchFamily="18" charset="0"/>
                <a:cs typeface="Times New Roman" pitchFamily="18" charset="0"/>
              </a:rPr>
              <a:t>Define the routes</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Next, create an array of route objects. Each route maps path (URL Segment) to the component</a:t>
            </a:r>
          </a:p>
          <a:p>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const</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appRoutes</a:t>
            </a:r>
            <a:r>
              <a:rPr lang="en-US" sz="2400" dirty="0" smtClean="0">
                <a:solidFill>
                  <a:srgbClr val="FF0000"/>
                </a:solidFill>
                <a:latin typeface="Times New Roman" pitchFamily="18" charset="0"/>
                <a:cs typeface="Times New Roman" pitchFamily="18" charset="0"/>
              </a:rPr>
              <a:t>={ path: '/</a:t>
            </a:r>
            <a:r>
              <a:rPr lang="en-US" sz="2400" dirty="0" err="1" smtClean="0">
                <a:solidFill>
                  <a:srgbClr val="FF0000"/>
                </a:solidFill>
                <a:latin typeface="Times New Roman" pitchFamily="18" charset="0"/>
                <a:cs typeface="Times New Roman" pitchFamily="18" charset="0"/>
              </a:rPr>
              <a:t>aruna</a:t>
            </a:r>
            <a:r>
              <a:rPr lang="en-US" sz="2400" dirty="0" smtClean="0">
                <a:solidFill>
                  <a:srgbClr val="FF0000"/>
                </a:solidFill>
                <a:latin typeface="Times New Roman" pitchFamily="18" charset="0"/>
                <a:cs typeface="Times New Roman" pitchFamily="18" charset="0"/>
              </a:rPr>
              <a:t>/product', component: </a:t>
            </a:r>
            <a:r>
              <a:rPr lang="en-US" sz="2400" dirty="0" err="1" smtClean="0">
                <a:solidFill>
                  <a:srgbClr val="FF0000"/>
                </a:solidFill>
                <a:latin typeface="Times New Roman" pitchFamily="18" charset="0"/>
                <a:cs typeface="Times New Roman" pitchFamily="18" charset="0"/>
              </a:rPr>
              <a:t>ProductComponent</a:t>
            </a:r>
            <a:r>
              <a:rPr lang="en-US" sz="2400"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fontAlgn="base"/>
            <a:r>
              <a:rPr lang="en-US" sz="2400" b="1" u="sng" dirty="0" smtClean="0">
                <a:latin typeface="Times New Roman" pitchFamily="18" charset="0"/>
                <a:cs typeface="Times New Roman" pitchFamily="18" charset="0"/>
              </a:rPr>
              <a:t>Register the Routes</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Import the Router Module from @angular/router library in the root module of the application</a:t>
            </a:r>
          </a:p>
          <a:p>
            <a:pPr fontAlgn="base"/>
            <a:r>
              <a:rPr lang="en-US" sz="2400" dirty="0" smtClean="0">
                <a:latin typeface="Times New Roman" pitchFamily="18" charset="0"/>
                <a:cs typeface="Times New Roman" pitchFamily="18" charset="0"/>
              </a:rPr>
              <a:t>Then, install the routes using the </a:t>
            </a:r>
            <a:r>
              <a:rPr lang="en-US" sz="2400" dirty="0" err="1" smtClean="0">
                <a:latin typeface="Times New Roman" pitchFamily="18" charset="0"/>
                <a:cs typeface="Times New Roman" pitchFamily="18" charset="0"/>
              </a:rPr>
              <a:t>RouterModule.forRoot</a:t>
            </a:r>
            <a:r>
              <a:rPr lang="en-US" sz="2400" dirty="0" smtClean="0">
                <a:latin typeface="Times New Roman" pitchFamily="18" charset="0"/>
                <a:cs typeface="Times New Roman" pitchFamily="18" charset="0"/>
              </a:rPr>
              <a:t> method, passing the routes as the argument in the imports array</a:t>
            </a:r>
          </a:p>
          <a:p>
            <a:pPr lvl="3"/>
            <a:r>
              <a:rPr lang="en-US" sz="2400" dirty="0" smtClean="0">
                <a:solidFill>
                  <a:srgbClr val="FF0000"/>
                </a:solidFill>
                <a:latin typeface="Times New Roman" pitchFamily="18" charset="0"/>
                <a:cs typeface="Times New Roman" pitchFamily="18" charset="0"/>
              </a:rPr>
              <a:t>imports: [</a:t>
            </a:r>
            <a:r>
              <a:rPr lang="en-US" sz="2400" dirty="0" err="1" smtClean="0">
                <a:solidFill>
                  <a:srgbClr val="FF0000"/>
                </a:solidFill>
                <a:latin typeface="Times New Roman" pitchFamily="18" charset="0"/>
                <a:cs typeface="Times New Roman" pitchFamily="18" charset="0"/>
              </a:rPr>
              <a:t>RouterModule.forRoot</a:t>
            </a:r>
            <a:r>
              <a:rPr lang="en-US" sz="2400" dirty="0" smtClean="0">
                <a:solidFill>
                  <a:srgbClr val="FF0000"/>
                </a:solidFill>
                <a:latin typeface="Times New Roman" pitchFamily="18" charset="0"/>
                <a:cs typeface="Times New Roman" pitchFamily="18" charset="0"/>
              </a:rPr>
              <a:t>(routes</a:t>
            </a:r>
            <a:r>
              <a:rPr lang="en-US" sz="2400" dirty="0" smtClean="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Configuring Angular Router</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1602238" cy="5078313"/>
          </a:xfrm>
          <a:prstGeom prst="rect">
            <a:avLst/>
          </a:prstGeom>
          <a:noFill/>
        </p:spPr>
        <p:txBody>
          <a:bodyPr wrap="square">
            <a:spAutoFit/>
          </a:bodyPr>
          <a:lstStyle/>
          <a:p>
            <a:pPr fontAlgn="base">
              <a:lnSpc>
                <a:spcPct val="150000"/>
              </a:lnSpc>
            </a:pPr>
            <a:r>
              <a:rPr lang="en-US" sz="2400" b="1" u="sng" dirty="0" smtClean="0">
                <a:latin typeface="Times New Roman" pitchFamily="18" charset="0"/>
                <a:cs typeface="Times New Roman" pitchFamily="18" charset="0"/>
              </a:rPr>
              <a:t>Map Action to Routes</a:t>
            </a:r>
            <a:endParaRPr lang="en-US" sz="2400"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Next, we need to bind the click event of the link, image or button to a route. This is done using the </a:t>
            </a:r>
            <a:r>
              <a:rPr lang="en-US" sz="2400" dirty="0" err="1" smtClean="0">
                <a:latin typeface="Times New Roman" pitchFamily="18" charset="0"/>
                <a:cs typeface="Times New Roman" pitchFamily="18" charset="0"/>
              </a:rPr>
              <a:t>routerlink</a:t>
            </a:r>
            <a:r>
              <a:rPr lang="en-US" sz="2400" dirty="0" smtClean="0">
                <a:latin typeface="Times New Roman" pitchFamily="18" charset="0"/>
                <a:cs typeface="Times New Roman" pitchFamily="18" charset="0"/>
              </a:rPr>
              <a:t> directive</a:t>
            </a:r>
          </a:p>
          <a:p>
            <a:pPr>
              <a:lnSpc>
                <a:spcPct val="150000"/>
              </a:lnSpc>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&lt;</a:t>
            </a:r>
            <a:r>
              <a:rPr lang="en-US" sz="2400" dirty="0" err="1" smtClean="0">
                <a:solidFill>
                  <a:srgbClr val="FF0000"/>
                </a:solidFill>
                <a:latin typeface="Times New Roman" pitchFamily="18" charset="0"/>
                <a:cs typeface="Times New Roman" pitchFamily="18" charset="0"/>
              </a:rPr>
              <a:t>li</a:t>
            </a:r>
            <a:r>
              <a:rPr lang="en-US" sz="2400" dirty="0" smtClean="0">
                <a:solidFill>
                  <a:srgbClr val="FF0000"/>
                </a:solidFill>
                <a:latin typeface="Times New Roman" pitchFamily="18" charset="0"/>
                <a:cs typeface="Times New Roman" pitchFamily="18" charset="0"/>
              </a:rPr>
              <a:t>&gt;&lt;a [</a:t>
            </a:r>
            <a:r>
              <a:rPr lang="en-US" sz="2400" dirty="0" err="1" smtClean="0">
                <a:solidFill>
                  <a:srgbClr val="FF0000"/>
                </a:solidFill>
                <a:latin typeface="Times New Roman" pitchFamily="18" charset="0"/>
                <a:cs typeface="Times New Roman" pitchFamily="18" charset="0"/>
              </a:rPr>
              <a:t>routerLink</a:t>
            </a:r>
            <a:r>
              <a:rPr lang="en-US" sz="2400" dirty="0" smtClean="0">
                <a:solidFill>
                  <a:srgbClr val="FF0000"/>
                </a:solidFill>
                <a:latin typeface="Times New Roman" pitchFamily="18" charset="0"/>
                <a:cs typeface="Times New Roman" pitchFamily="18" charset="0"/>
              </a:rPr>
              <a:t>]="['product']"&gt;Product&lt;/a&gt;&lt;/</a:t>
            </a:r>
            <a:r>
              <a:rPr lang="en-US" sz="2400" dirty="0" err="1" smtClean="0">
                <a:solidFill>
                  <a:srgbClr val="FF0000"/>
                </a:solidFill>
                <a:latin typeface="Times New Roman" pitchFamily="18" charset="0"/>
                <a:cs typeface="Times New Roman" pitchFamily="18" charset="0"/>
              </a:rPr>
              <a:t>li</a:t>
            </a:r>
            <a:r>
              <a:rPr lang="en-US" sz="2400" dirty="0" smtClean="0">
                <a:solidFill>
                  <a:srgbClr val="FF0000"/>
                </a:solidFill>
                <a:latin typeface="Times New Roman" pitchFamily="18" charset="0"/>
                <a:cs typeface="Times New Roman" pitchFamily="18" charset="0"/>
              </a:rPr>
              <a:t>&gt;</a:t>
            </a:r>
          </a:p>
          <a:p>
            <a:pPr fontAlgn="base">
              <a:lnSpc>
                <a:spcPct val="150000"/>
              </a:lnSpc>
            </a:pPr>
            <a:r>
              <a:rPr lang="en-US" sz="2400" b="1" u="sng" dirty="0" smtClean="0">
                <a:latin typeface="Times New Roman" pitchFamily="18" charset="0"/>
                <a:cs typeface="Times New Roman" pitchFamily="18" charset="0"/>
              </a:rPr>
              <a:t>Choose where you want to display</a:t>
            </a:r>
            <a:endParaRPr lang="en-US" sz="2400"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Finally, we need to tell the angular where to display the view. This is done using the </a:t>
            </a:r>
            <a:r>
              <a:rPr lang="en-US" sz="2400" dirty="0" err="1" smtClean="0">
                <a:latin typeface="Times New Roman" pitchFamily="18" charset="0"/>
                <a:cs typeface="Times New Roman" pitchFamily="18" charset="0"/>
              </a:rPr>
              <a:t>RouterOutlet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directive. Add </a:t>
            </a:r>
            <a:r>
              <a:rPr lang="en-US" sz="2400" dirty="0" smtClean="0">
                <a:latin typeface="Times New Roman" pitchFamily="18" charset="0"/>
                <a:cs typeface="Times New Roman" pitchFamily="18" charset="0"/>
              </a:rPr>
              <a:t>the following directive to the root component.</a:t>
            </a:r>
          </a:p>
          <a:p>
            <a:pPr fontAlgn="base">
              <a:lnSpc>
                <a:spcPct val="150000"/>
              </a:lnSpc>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&lt;</a:t>
            </a:r>
            <a:r>
              <a:rPr lang="en-US" sz="2400" dirty="0" smtClean="0">
                <a:solidFill>
                  <a:srgbClr val="FF0000"/>
                </a:solidFill>
                <a:latin typeface="Times New Roman" pitchFamily="18" charset="0"/>
                <a:cs typeface="Times New Roman" pitchFamily="18" charset="0"/>
              </a:rPr>
              <a:t>router-outlet&gt;&lt;/router-outlet&gt;</a:t>
            </a:r>
          </a:p>
          <a:p>
            <a:pPr>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11245</TotalTime>
  <Words>219</Words>
  <Application>Microsoft Office PowerPoint</Application>
  <PresentationFormat>Custom</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241</cp:revision>
  <dcterms:created xsi:type="dcterms:W3CDTF">2020-06-03T14:19:11Z</dcterms:created>
  <dcterms:modified xsi:type="dcterms:W3CDTF">2020-11-12T11:22:35Z</dcterms:modified>
</cp:coreProperties>
</file>