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hAzdhHp3Cawm17Nj144Pcf7+tR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typescriptlang.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694786" y="3295394"/>
            <a:ext cx="74972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C55A11"/>
                </a:solidFill>
                <a:latin typeface="Calibri"/>
                <a:ea typeface="Calibri"/>
                <a:cs typeface="Calibri"/>
                <a:sym typeface="Calibri"/>
              </a:rPr>
              <a:t>Angular</a:t>
            </a:r>
            <a:endParaRPr/>
          </a:p>
        </p:txBody>
      </p:sp>
      <p:sp>
        <p:nvSpPr>
          <p:cNvPr id="85" name="Google Shape;85;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Aruna S</a:t>
            </a:r>
            <a:endParaRPr b="1" sz="2400">
              <a:solidFill>
                <a:schemeClr val="dk1"/>
              </a:solidFill>
              <a:latin typeface="Calibri"/>
              <a:ea typeface="Calibri"/>
              <a:cs typeface="Calibri"/>
              <a:sym typeface="Calibri"/>
            </a:endParaRPr>
          </a:p>
        </p:txBody>
      </p:sp>
      <p:sp>
        <p:nvSpPr>
          <p:cNvPr id="86" name="Google Shape;86;p1"/>
          <p:cNvSpPr/>
          <p:nvPr/>
        </p:nvSpPr>
        <p:spPr>
          <a:xfrm>
            <a:off x="4781916" y="4813108"/>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of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Computer Science and Engineering</a:t>
            </a:r>
            <a:endParaRPr sz="2400">
              <a:solidFill>
                <a:schemeClr val="dk1"/>
              </a:solidFill>
              <a:latin typeface="Calibri"/>
              <a:ea typeface="Calibri"/>
              <a:cs typeface="Calibri"/>
              <a:sym typeface="Calibri"/>
            </a:endParaRPr>
          </a:p>
        </p:txBody>
      </p:sp>
      <p:grpSp>
        <p:nvGrpSpPr>
          <p:cNvPr id="87" name="Google Shape;87;p1"/>
          <p:cNvGrpSpPr/>
          <p:nvPr/>
        </p:nvGrpSpPr>
        <p:grpSpPr>
          <a:xfrm>
            <a:off x="313844" y="5489699"/>
            <a:ext cx="1066895" cy="1078155"/>
            <a:chOff x="313844" y="5489699"/>
            <a:chExt cx="1066895" cy="1078155"/>
          </a:xfrm>
        </p:grpSpPr>
        <p:sp>
          <p:nvSpPr>
            <p:cNvPr id="88" name="Google Shape;88;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90" name="Google Shape;90;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91" name="Google Shape;91;p1"/>
          <p:cNvPicPr preferRelativeResize="0"/>
          <p:nvPr/>
        </p:nvPicPr>
        <p:blipFill rotWithShape="1">
          <a:blip r:embed="rId3">
            <a:alphaModFix/>
          </a:blip>
          <a:srcRect b="0" l="0" r="0" t="0"/>
          <a:stretch/>
        </p:blipFill>
        <p:spPr>
          <a:xfrm>
            <a:off x="1745722" y="1606241"/>
            <a:ext cx="2369218" cy="3550188"/>
          </a:xfrm>
          <a:prstGeom prst="rect">
            <a:avLst/>
          </a:prstGeom>
          <a:noFill/>
          <a:ln>
            <a:noFill/>
          </a:ln>
        </p:spPr>
      </p:pic>
      <p:grpSp>
        <p:nvGrpSpPr>
          <p:cNvPr id="92" name="Google Shape;92;p1"/>
          <p:cNvGrpSpPr/>
          <p:nvPr/>
        </p:nvGrpSpPr>
        <p:grpSpPr>
          <a:xfrm rot="10800000">
            <a:off x="10855702" y="266068"/>
            <a:ext cx="1066895" cy="1078155"/>
            <a:chOff x="313844" y="5489699"/>
            <a:chExt cx="1066895" cy="1078155"/>
          </a:xfrm>
        </p:grpSpPr>
        <p:sp>
          <p:nvSpPr>
            <p:cNvPr id="93" name="Google Shape;93;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95" name="Google Shape;95;p1"/>
          <p:cNvPicPr preferRelativeResize="0"/>
          <p:nvPr/>
        </p:nvPicPr>
        <p:blipFill rotWithShape="1">
          <a:blip r:embed="rId4">
            <a:alphaModFix/>
          </a:blip>
          <a:srcRect b="0" l="0" r="0" t="0"/>
          <a:stretch/>
        </p:blipFill>
        <p:spPr>
          <a:xfrm>
            <a:off x="6848765" y="1095273"/>
            <a:ext cx="2514600" cy="265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p:nvPr/>
        </p:nvSpPr>
        <p:spPr>
          <a:xfrm>
            <a:off x="371880" y="651898"/>
            <a:ext cx="7999758"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C55A11"/>
                </a:solidFill>
                <a:latin typeface="Calibri"/>
                <a:ea typeface="Calibri"/>
                <a:cs typeface="Calibri"/>
                <a:sym typeface="Calibri"/>
              </a:rPr>
              <a:t>Config JSON files</a:t>
            </a:r>
            <a:endParaRPr/>
          </a:p>
        </p:txBody>
      </p:sp>
      <p:cxnSp>
        <p:nvCxnSpPr>
          <p:cNvPr id="178" name="Google Shape;178;p10"/>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79" name="Google Shape;179;p10"/>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80" name="Google Shape;180;p10"/>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81" name="Google Shape;181;p10"/>
          <p:cNvSpPr/>
          <p:nvPr/>
        </p:nvSpPr>
        <p:spPr>
          <a:xfrm>
            <a:off x="174035" y="1391947"/>
            <a:ext cx="10485484" cy="33499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Configuration files</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Angular.json   -  For Angular</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Package.json  - For Node</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Tsconfig.json  - For Typescript</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Tslint.json  - Linting ( It is the process of running a program that will analyze code for potential errors)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p:nvPr/>
        </p:nvSpPr>
        <p:spPr>
          <a:xfrm>
            <a:off x="371880" y="651898"/>
            <a:ext cx="7999758"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C55A11"/>
                </a:solidFill>
                <a:latin typeface="Calibri"/>
                <a:ea typeface="Calibri"/>
                <a:cs typeface="Calibri"/>
                <a:sym typeface="Calibri"/>
              </a:rPr>
              <a:t>ng-serve vs ng-build</a:t>
            </a:r>
            <a:endParaRPr/>
          </a:p>
        </p:txBody>
      </p:sp>
      <p:cxnSp>
        <p:nvCxnSpPr>
          <p:cNvPr id="187" name="Google Shape;187;p11"/>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88" name="Google Shape;188;p11"/>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89" name="Google Shape;189;p11"/>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90" name="Google Shape;190;p11"/>
          <p:cNvSpPr/>
          <p:nvPr/>
        </p:nvSpPr>
        <p:spPr>
          <a:xfrm>
            <a:off x="174035" y="1391947"/>
            <a:ext cx="10485484" cy="501194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The ng build command is intentionally for building the apps and deploying the build artifacts.</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The ng serve command is intentionally for fast, local and iterative developments and also for builds, watches and serves the application from a local CLI development server.</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Also, if you running the angular app using ng serve and if you make any changes to your app, the changes are captured and reflected instantaneously on the UI. This avoids starting and stopping the server again and again.</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rgbClr val="444444"/>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p:nvPr/>
        </p:nvSpPr>
        <p:spPr>
          <a:xfrm>
            <a:off x="371880" y="651898"/>
            <a:ext cx="7999758"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C55A11"/>
                </a:solidFill>
                <a:latin typeface="Calibri"/>
                <a:ea typeface="Calibri"/>
                <a:cs typeface="Calibri"/>
                <a:sym typeface="Calibri"/>
              </a:rPr>
              <a:t>Ng-serve vs ng-build</a:t>
            </a:r>
            <a:endParaRPr/>
          </a:p>
        </p:txBody>
      </p:sp>
      <p:cxnSp>
        <p:nvCxnSpPr>
          <p:cNvPr id="196" name="Google Shape;196;p1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97" name="Google Shape;197;p1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98" name="Google Shape;198;p1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99" name="Google Shape;199;p12"/>
          <p:cNvSpPr/>
          <p:nvPr/>
        </p:nvSpPr>
        <p:spPr>
          <a:xfrm>
            <a:off x="174035" y="1391947"/>
            <a:ext cx="10485484" cy="4457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Both commands ng build and ng serve will clear the output folder before they build the project.</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The main difference is – The ng build command writes generated build artifacts to the output folder and the ng serve command does not. By default, the output folder is - dist/.</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Also the ng serve builds artifacts from memory instead for a faster development experience.</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The ng build command generates output files just once and does not serve them.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p:nvPr/>
        </p:nvSpPr>
        <p:spPr>
          <a:xfrm>
            <a:off x="371880" y="651898"/>
            <a:ext cx="7999758"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C55A11"/>
                </a:solidFill>
                <a:latin typeface="Calibri"/>
                <a:ea typeface="Calibri"/>
                <a:cs typeface="Calibri"/>
                <a:sym typeface="Calibri"/>
              </a:rPr>
              <a:t>Angular – a Binding Framework</a:t>
            </a:r>
            <a:endParaRPr/>
          </a:p>
        </p:txBody>
      </p:sp>
      <p:cxnSp>
        <p:nvCxnSpPr>
          <p:cNvPr id="205" name="Google Shape;205;p1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06" name="Google Shape;206;p1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07" name="Google Shape;207;p1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08" name="Google Shape;208;p13"/>
          <p:cNvSpPr/>
          <p:nvPr/>
        </p:nvSpPr>
        <p:spPr>
          <a:xfrm>
            <a:off x="174035" y="1391947"/>
            <a:ext cx="10485484" cy="33499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Angularjs.org – Angular 1</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Angular.io  - Angular 2</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 </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rgbClr val="444444"/>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rgbClr val="444444"/>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 </a:t>
            </a:r>
            <a:endParaRPr/>
          </a:p>
        </p:txBody>
      </p:sp>
      <p:pic>
        <p:nvPicPr>
          <p:cNvPr id="209" name="Google Shape;209;p13"/>
          <p:cNvPicPr preferRelativeResize="0"/>
          <p:nvPr/>
        </p:nvPicPr>
        <p:blipFill rotWithShape="1">
          <a:blip r:embed="rId4">
            <a:alphaModFix/>
          </a:blip>
          <a:srcRect b="0" l="0" r="0" t="0"/>
          <a:stretch/>
        </p:blipFill>
        <p:spPr>
          <a:xfrm>
            <a:off x="1147762" y="3154324"/>
            <a:ext cx="4524375" cy="180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MVC Model</a:t>
            </a:r>
            <a:endParaRPr/>
          </a:p>
        </p:txBody>
      </p:sp>
      <p:cxnSp>
        <p:nvCxnSpPr>
          <p:cNvPr id="215" name="Google Shape;215;p14"/>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16" name="Google Shape;216;p14"/>
          <p:cNvPicPr preferRelativeResize="0"/>
          <p:nvPr/>
        </p:nvPicPr>
        <p:blipFill rotWithShape="1">
          <a:blip r:embed="rId3">
            <a:alphaModFix/>
          </a:blip>
          <a:srcRect b="0" l="0" r="0" t="0"/>
          <a:stretch/>
        </p:blipFill>
        <p:spPr>
          <a:xfrm>
            <a:off x="11060909" y="252240"/>
            <a:ext cx="933598" cy="1398963"/>
          </a:xfrm>
          <a:prstGeom prst="rect">
            <a:avLst/>
          </a:prstGeom>
          <a:noFill/>
          <a:ln>
            <a:noFill/>
          </a:ln>
        </p:spPr>
      </p:pic>
      <p:sp>
        <p:nvSpPr>
          <p:cNvPr id="217" name="Google Shape;217;p1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18" name="Google Shape;218;p14"/>
          <p:cNvSpPr txBox="1"/>
          <p:nvPr/>
        </p:nvSpPr>
        <p:spPr>
          <a:xfrm>
            <a:off x="76152" y="1417588"/>
            <a:ext cx="11680229" cy="61199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a:solidFill>
                  <a:srgbClr val="000000"/>
                </a:solidFill>
                <a:latin typeface="Times New Roman"/>
                <a:ea typeface="Times New Roman"/>
                <a:cs typeface="Times New Roman"/>
                <a:sym typeface="Times New Roman"/>
              </a:rPr>
              <a:t>The </a:t>
            </a:r>
            <a:r>
              <a:rPr b="1" i="0" lang="en-US" sz="2400">
                <a:solidFill>
                  <a:srgbClr val="000000"/>
                </a:solidFill>
                <a:latin typeface="Times New Roman"/>
                <a:ea typeface="Times New Roman"/>
                <a:cs typeface="Times New Roman"/>
                <a:sym typeface="Times New Roman"/>
              </a:rPr>
              <a:t>Model-View-Controller (MVC)</a:t>
            </a:r>
            <a:r>
              <a:rPr b="0" i="0" lang="en-US" sz="2400">
                <a:solidFill>
                  <a:srgbClr val="000000"/>
                </a:solidFill>
                <a:latin typeface="Times New Roman"/>
                <a:ea typeface="Times New Roman"/>
                <a:cs typeface="Times New Roman"/>
                <a:sym typeface="Times New Roman"/>
              </a:rPr>
              <a:t> is an architectural pattern that separates an application into three main logical components: the </a:t>
            </a:r>
            <a:r>
              <a:rPr b="1" i="0" lang="en-US" sz="2400">
                <a:solidFill>
                  <a:srgbClr val="000000"/>
                </a:solidFill>
                <a:latin typeface="Times New Roman"/>
                <a:ea typeface="Times New Roman"/>
                <a:cs typeface="Times New Roman"/>
                <a:sym typeface="Times New Roman"/>
              </a:rPr>
              <a:t>model</a:t>
            </a:r>
            <a:r>
              <a:rPr b="0" i="0" lang="en-US" sz="2400">
                <a:solidFill>
                  <a:srgbClr val="000000"/>
                </a:solidFill>
                <a:latin typeface="Times New Roman"/>
                <a:ea typeface="Times New Roman"/>
                <a:cs typeface="Times New Roman"/>
                <a:sym typeface="Times New Roman"/>
              </a:rPr>
              <a:t>, </a:t>
            </a:r>
            <a:r>
              <a:rPr b="1" i="0" lang="en-US" sz="2400">
                <a:solidFill>
                  <a:srgbClr val="000000"/>
                </a:solidFill>
                <a:latin typeface="Times New Roman"/>
                <a:ea typeface="Times New Roman"/>
                <a:cs typeface="Times New Roman"/>
                <a:sym typeface="Times New Roman"/>
              </a:rPr>
              <a:t>the view, and the controller</a:t>
            </a:r>
            <a:r>
              <a:rPr b="0" i="0" lang="en-US" sz="2400">
                <a:solidFill>
                  <a:srgbClr val="000000"/>
                </a:solidFill>
                <a:latin typeface="Times New Roman"/>
                <a:ea typeface="Times New Roman"/>
                <a:cs typeface="Times New Roman"/>
                <a:sym typeface="Times New Roman"/>
              </a:rPr>
              <a:t>. Each of these components are built to handle specific development aspects of an application. </a:t>
            </a:r>
            <a:endParaRPr/>
          </a:p>
          <a:p>
            <a:pPr indent="0" lvl="0" marL="0" marR="0" rtl="0" algn="l">
              <a:lnSpc>
                <a:spcPct val="150000"/>
              </a:lnSpc>
              <a:spcBef>
                <a:spcPts val="0"/>
              </a:spcBef>
              <a:spcAft>
                <a:spcPts val="0"/>
              </a:spcAft>
              <a:buNone/>
            </a:pPr>
            <a:r>
              <a:rPr b="1" i="0" lang="en-US" sz="2400">
                <a:solidFill>
                  <a:schemeClr val="dk1"/>
                </a:solidFill>
                <a:latin typeface="Times New Roman"/>
                <a:ea typeface="Times New Roman"/>
                <a:cs typeface="Times New Roman"/>
                <a:sym typeface="Times New Roman"/>
              </a:rPr>
              <a:t>Model</a:t>
            </a:r>
            <a:endParaRPr/>
          </a:p>
          <a:p>
            <a:pPr indent="0" lvl="0" marL="0" marR="0" rtl="0" algn="just">
              <a:lnSpc>
                <a:spcPct val="150000"/>
              </a:lnSpc>
              <a:spcBef>
                <a:spcPts val="0"/>
              </a:spcBef>
              <a:spcAft>
                <a:spcPts val="0"/>
              </a:spcAft>
              <a:buNone/>
            </a:pPr>
            <a:r>
              <a:rPr b="0" i="0" lang="en-US" sz="2400">
                <a:solidFill>
                  <a:srgbClr val="000000"/>
                </a:solidFill>
                <a:latin typeface="Times New Roman"/>
                <a:ea typeface="Times New Roman"/>
                <a:cs typeface="Times New Roman"/>
                <a:sym typeface="Times New Roman"/>
              </a:rPr>
              <a:t>The Model component corresponds to all the data-related logic that the user works with. This can represent either the data that is being transferred between the View and Controller components or any other business logic-related data. </a:t>
            </a:r>
            <a:endParaRPr/>
          </a:p>
          <a:p>
            <a:pPr indent="0" lvl="0" marL="0" marR="0" rtl="0" algn="just">
              <a:lnSpc>
                <a:spcPct val="150000"/>
              </a:lnSpc>
              <a:spcBef>
                <a:spcPts val="0"/>
              </a:spcBef>
              <a:spcAft>
                <a:spcPts val="0"/>
              </a:spcAft>
              <a:buNone/>
            </a:pPr>
            <a:r>
              <a:rPr b="0" i="0" lang="en-US" sz="2400">
                <a:solidFill>
                  <a:srgbClr val="000000"/>
                </a:solidFill>
                <a:latin typeface="Times New Roman"/>
                <a:ea typeface="Times New Roman"/>
                <a:cs typeface="Times New Roman"/>
                <a:sym typeface="Times New Roman"/>
              </a:rPr>
              <a:t>For example, a Customer object will retrieve the customer information </a:t>
            </a:r>
            <a:endParaRPr/>
          </a:p>
          <a:p>
            <a:pPr indent="0" lvl="0" marL="0" marR="0" rtl="0" algn="just">
              <a:lnSpc>
                <a:spcPct val="150000"/>
              </a:lnSpc>
              <a:spcBef>
                <a:spcPts val="0"/>
              </a:spcBef>
              <a:spcAft>
                <a:spcPts val="0"/>
              </a:spcAft>
              <a:buNone/>
            </a:pPr>
            <a:r>
              <a:rPr b="0" i="0" lang="en-US" sz="2400">
                <a:solidFill>
                  <a:srgbClr val="000000"/>
                </a:solidFill>
                <a:latin typeface="Times New Roman"/>
                <a:ea typeface="Times New Roman"/>
                <a:cs typeface="Times New Roman"/>
                <a:sym typeface="Times New Roman"/>
              </a:rPr>
              <a:t>from the database, manipulate it and update it data back to the database</a:t>
            </a:r>
            <a:endParaRPr/>
          </a:p>
          <a:p>
            <a:pPr indent="0" lvl="0" marL="0" marR="0" rtl="0" algn="just">
              <a:lnSpc>
                <a:spcPct val="150000"/>
              </a:lnSpc>
              <a:spcBef>
                <a:spcPts val="0"/>
              </a:spcBef>
              <a:spcAft>
                <a:spcPts val="0"/>
              </a:spcAft>
              <a:buNone/>
            </a:pPr>
            <a:r>
              <a:rPr b="0" i="0" lang="en-US" sz="2400">
                <a:solidFill>
                  <a:srgbClr val="000000"/>
                </a:solidFill>
                <a:latin typeface="Times New Roman"/>
                <a:ea typeface="Times New Roman"/>
                <a:cs typeface="Times New Roman"/>
                <a:sym typeface="Times New Roman"/>
              </a:rPr>
              <a:t> or use it to render data.</a:t>
            </a:r>
            <a:endParaRPr/>
          </a:p>
          <a:p>
            <a:pPr indent="0" lvl="0" marL="0" marR="0" rtl="0" algn="l">
              <a:lnSpc>
                <a:spcPct val="150000"/>
              </a:lnSpc>
              <a:spcBef>
                <a:spcPts val="0"/>
              </a:spcBef>
              <a:spcAft>
                <a:spcPts val="0"/>
              </a:spcAft>
              <a:buNone/>
            </a:pPr>
            <a:r>
              <a:t/>
            </a:r>
            <a:endParaRPr i="1" sz="2400" u="sng">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MVW Model</a:t>
            </a:r>
            <a:endParaRPr/>
          </a:p>
        </p:txBody>
      </p:sp>
      <p:cxnSp>
        <p:nvCxnSpPr>
          <p:cNvPr id="224" name="Google Shape;224;p15"/>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25" name="Google Shape;225;p15"/>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26" name="Google Shape;226;p1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27" name="Google Shape;227;p15"/>
          <p:cNvSpPr txBox="1"/>
          <p:nvPr/>
        </p:nvSpPr>
        <p:spPr>
          <a:xfrm>
            <a:off x="314278" y="1598563"/>
            <a:ext cx="1041087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View</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The View component is used for all the UI logic of the application. For example, the Customer view will include all the UI components such as text boxes, dropdowns, etc. that the final user interacts with.</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Controller</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MVW Model</a:t>
            </a:r>
            <a:endParaRPr/>
          </a:p>
        </p:txBody>
      </p:sp>
      <p:cxnSp>
        <p:nvCxnSpPr>
          <p:cNvPr id="233" name="Google Shape;233;p1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34" name="Google Shape;234;p16"/>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35" name="Google Shape;235;p1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pic>
        <p:nvPicPr>
          <p:cNvPr id="236" name="Google Shape;236;p16"/>
          <p:cNvPicPr preferRelativeResize="0"/>
          <p:nvPr/>
        </p:nvPicPr>
        <p:blipFill rotWithShape="1">
          <a:blip r:embed="rId4">
            <a:alphaModFix/>
          </a:blip>
          <a:srcRect b="0" l="0" r="0" t="0"/>
          <a:stretch/>
        </p:blipFill>
        <p:spPr>
          <a:xfrm>
            <a:off x="371880" y="1645819"/>
            <a:ext cx="10467975" cy="47855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MVW Model</a:t>
            </a:r>
            <a:endParaRPr/>
          </a:p>
        </p:txBody>
      </p:sp>
      <p:cxnSp>
        <p:nvCxnSpPr>
          <p:cNvPr id="242" name="Google Shape;242;p17"/>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43" name="Google Shape;243;p17"/>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44" name="Google Shape;244;p1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45" name="Google Shape;245;p17"/>
          <p:cNvSpPr txBox="1"/>
          <p:nvPr/>
        </p:nvSpPr>
        <p:spPr>
          <a:xfrm>
            <a:off x="314278" y="1598563"/>
            <a:ext cx="1041087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View</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The View component is used for all the UI logic of the application. For example, the Customer view will include all the UI components such as text boxes, dropdowns, etc. that the final user interacts with.</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Controller</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SRC Folder structure</a:t>
            </a:r>
            <a:endParaRPr/>
          </a:p>
        </p:txBody>
      </p:sp>
      <p:cxnSp>
        <p:nvCxnSpPr>
          <p:cNvPr id="251" name="Google Shape;251;p18"/>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52" name="Google Shape;252;p18"/>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53" name="Google Shape;253;p1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54" name="Google Shape;254;p18"/>
          <p:cNvSpPr txBox="1"/>
          <p:nvPr/>
        </p:nvSpPr>
        <p:spPr>
          <a:xfrm>
            <a:off x="314278" y="1598563"/>
            <a:ext cx="10410871"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Understanding the SRC folder structure</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Components</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Modules</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View</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Model</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Main.ts</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Index.html</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Polyfills.js</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Vendor.js and runtime.js</a:t>
            </a:r>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Going Live with webpack</a:t>
            </a:r>
            <a:endParaRPr/>
          </a:p>
          <a:p>
            <a:pPr indent="-190500" lvl="0" marL="342900" marR="0" rtl="0" algn="l">
              <a:spcBef>
                <a:spcPts val="0"/>
              </a:spcBef>
              <a:spcAft>
                <a:spcPts val="0"/>
              </a:spcAft>
              <a:buClr>
                <a:schemeClr val="dk1"/>
              </a:buClr>
              <a:buSzPts val="2400"/>
              <a:buFont typeface="Arial"/>
              <a:buNone/>
            </a:pPr>
            <a:r>
              <a:t/>
            </a:r>
            <a:endParaRPr sz="2400">
              <a:solidFill>
                <a:srgbClr val="000000"/>
              </a:solidFill>
              <a:latin typeface="Times New Roman"/>
              <a:ea typeface="Times New Roman"/>
              <a:cs typeface="Times New Roman"/>
              <a:sym typeface="Times New Roman"/>
            </a:endParaRPr>
          </a:p>
        </p:txBody>
      </p:sp>
      <p:pic>
        <p:nvPicPr>
          <p:cNvPr id="255" name="Google Shape;255;p18"/>
          <p:cNvPicPr preferRelativeResize="0"/>
          <p:nvPr/>
        </p:nvPicPr>
        <p:blipFill rotWithShape="1">
          <a:blip r:embed="rId4">
            <a:alphaModFix/>
          </a:blip>
          <a:srcRect b="0" l="0" r="0" t="0"/>
          <a:stretch/>
        </p:blipFill>
        <p:spPr>
          <a:xfrm>
            <a:off x="4141718" y="2414587"/>
            <a:ext cx="5472113" cy="41911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Flow of App running</a:t>
            </a:r>
            <a:endParaRPr/>
          </a:p>
        </p:txBody>
      </p:sp>
      <p:cxnSp>
        <p:nvCxnSpPr>
          <p:cNvPr id="261" name="Google Shape;261;p19"/>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62" name="Google Shape;262;p19"/>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63" name="Google Shape;263;p1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64" name="Google Shape;264;p19"/>
          <p:cNvSpPr txBox="1"/>
          <p:nvPr/>
        </p:nvSpPr>
        <p:spPr>
          <a:xfrm>
            <a:off x="314278" y="1598563"/>
            <a:ext cx="1041087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Flow of Execution</a:t>
            </a:r>
            <a:endParaRPr/>
          </a:p>
          <a:p>
            <a:pPr indent="-190500" lvl="0" marL="342900" marR="0" rtl="0" algn="l">
              <a:spcBef>
                <a:spcPts val="0"/>
              </a:spcBef>
              <a:spcAft>
                <a:spcPts val="0"/>
              </a:spcAft>
              <a:buClr>
                <a:schemeClr val="dk1"/>
              </a:buClr>
              <a:buSzPts val="2400"/>
              <a:buFont typeface="Arial"/>
              <a:buNone/>
            </a:pPr>
            <a:r>
              <a:t/>
            </a:r>
            <a:endParaRPr sz="2400">
              <a:solidFill>
                <a:srgbClr val="000000"/>
              </a:solidFill>
              <a:latin typeface="Times New Roman"/>
              <a:ea typeface="Times New Roman"/>
              <a:cs typeface="Times New Roman"/>
              <a:sym typeface="Times New Roman"/>
            </a:endParaRPr>
          </a:p>
        </p:txBody>
      </p:sp>
      <p:pic>
        <p:nvPicPr>
          <p:cNvPr id="265" name="Google Shape;265;p19"/>
          <p:cNvPicPr preferRelativeResize="0"/>
          <p:nvPr/>
        </p:nvPicPr>
        <p:blipFill rotWithShape="1">
          <a:blip r:embed="rId4">
            <a:alphaModFix/>
          </a:blip>
          <a:srcRect b="0" l="0" r="0" t="0"/>
          <a:stretch/>
        </p:blipFill>
        <p:spPr>
          <a:xfrm>
            <a:off x="1238250" y="2429560"/>
            <a:ext cx="7943850" cy="40474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589647" y="1803590"/>
            <a:ext cx="74972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cap="none">
                <a:solidFill>
                  <a:schemeClr val="dk1"/>
                </a:solidFill>
                <a:latin typeface="Calibri"/>
                <a:ea typeface="Calibri"/>
                <a:cs typeface="Calibri"/>
                <a:sym typeface="Calibri"/>
              </a:rPr>
              <a:t>ANGULAR</a:t>
            </a:r>
            <a:endParaRPr/>
          </a:p>
        </p:txBody>
      </p:sp>
      <p:sp>
        <p:nvSpPr>
          <p:cNvPr id="101" name="Google Shape;101;p2"/>
          <p:cNvSpPr/>
          <p:nvPr/>
        </p:nvSpPr>
        <p:spPr>
          <a:xfrm>
            <a:off x="598883" y="5489699"/>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 Aruna</a:t>
            </a:r>
            <a:endParaRPr b="1" sz="2400">
              <a:solidFill>
                <a:schemeClr val="dk1"/>
              </a:solidFill>
              <a:latin typeface="Calibri"/>
              <a:ea typeface="Calibri"/>
              <a:cs typeface="Calibri"/>
              <a:sym typeface="Calibri"/>
            </a:endParaRPr>
          </a:p>
        </p:txBody>
      </p:sp>
      <p:sp>
        <p:nvSpPr>
          <p:cNvPr id="102" name="Google Shape;102;p2"/>
          <p:cNvSpPr/>
          <p:nvPr/>
        </p:nvSpPr>
        <p:spPr>
          <a:xfrm>
            <a:off x="598883" y="5887304"/>
            <a:ext cx="74972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grpSp>
        <p:nvGrpSpPr>
          <p:cNvPr id="103" name="Google Shape;103;p2"/>
          <p:cNvGrpSpPr/>
          <p:nvPr/>
        </p:nvGrpSpPr>
        <p:grpSpPr>
          <a:xfrm>
            <a:off x="313844" y="5489699"/>
            <a:ext cx="1066895" cy="1078155"/>
            <a:chOff x="313844" y="5489699"/>
            <a:chExt cx="1066895" cy="1078155"/>
          </a:xfrm>
        </p:grpSpPr>
        <p:sp>
          <p:nvSpPr>
            <p:cNvPr id="104" name="Google Shape;104;p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06" name="Google Shape;106;p2"/>
          <p:cNvCxnSpPr/>
          <p:nvPr/>
        </p:nvCxnSpPr>
        <p:spPr>
          <a:xfrm flipH="1" rot="10800000">
            <a:off x="0" y="2596822"/>
            <a:ext cx="7904054" cy="68537"/>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107" name="Google Shape;107;p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08" name="Google Shape;108;p2"/>
          <p:cNvSpPr/>
          <p:nvPr/>
        </p:nvSpPr>
        <p:spPr>
          <a:xfrm>
            <a:off x="297989" y="29886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C0C0C"/>
                </a:solidFill>
                <a:latin typeface="Calibri"/>
                <a:ea typeface="Calibri"/>
                <a:cs typeface="Calibri"/>
                <a:sym typeface="Calibri"/>
              </a:rPr>
              <a:t>Angular CLI and Test App</a:t>
            </a:r>
            <a:endParaRPr/>
          </a:p>
        </p:txBody>
      </p:sp>
      <p:pic>
        <p:nvPicPr>
          <p:cNvPr id="109" name="Google Shape;109;p2"/>
          <p:cNvPicPr preferRelativeResize="0"/>
          <p:nvPr/>
        </p:nvPicPr>
        <p:blipFill rotWithShape="1">
          <a:blip r:embed="rId4">
            <a:alphaModFix/>
          </a:blip>
          <a:srcRect b="0" l="0" r="0" t="0"/>
          <a:stretch/>
        </p:blipFill>
        <p:spPr>
          <a:xfrm>
            <a:off x="3795040" y="2812260"/>
            <a:ext cx="2514600" cy="2657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Going live with webpack</a:t>
            </a:r>
            <a:endParaRPr/>
          </a:p>
        </p:txBody>
      </p:sp>
      <p:cxnSp>
        <p:nvCxnSpPr>
          <p:cNvPr id="271" name="Google Shape;271;p20"/>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72" name="Google Shape;272;p20"/>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73" name="Google Shape;273;p20"/>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74" name="Google Shape;274;p20"/>
          <p:cNvSpPr txBox="1"/>
          <p:nvPr/>
        </p:nvSpPr>
        <p:spPr>
          <a:xfrm>
            <a:off x="314278" y="1598563"/>
            <a:ext cx="1041087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Going Live with WebPack</a:t>
            </a:r>
            <a:endParaRPr sz="2400">
              <a:solidFill>
                <a:srgbClr val="000000"/>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rgbClr val="000000"/>
              </a:solidFill>
              <a:latin typeface="Times New Roman"/>
              <a:ea typeface="Times New Roman"/>
              <a:cs typeface="Times New Roman"/>
              <a:sym typeface="Times New Roman"/>
            </a:endParaRPr>
          </a:p>
        </p:txBody>
      </p:sp>
      <p:pic>
        <p:nvPicPr>
          <p:cNvPr id="275" name="Google Shape;275;p20"/>
          <p:cNvPicPr preferRelativeResize="0"/>
          <p:nvPr/>
        </p:nvPicPr>
        <p:blipFill rotWithShape="1">
          <a:blip r:embed="rId4">
            <a:alphaModFix/>
          </a:blip>
          <a:srcRect b="0" l="0" r="0" t="0"/>
          <a:stretch/>
        </p:blipFill>
        <p:spPr>
          <a:xfrm>
            <a:off x="2038350" y="2429561"/>
            <a:ext cx="6648450" cy="38474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p:nvPr/>
        </p:nvSpPr>
        <p:spPr>
          <a:xfrm>
            <a:off x="371880" y="651898"/>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Going live with webpack</a:t>
            </a:r>
            <a:endParaRPr/>
          </a:p>
        </p:txBody>
      </p:sp>
      <p:cxnSp>
        <p:nvCxnSpPr>
          <p:cNvPr id="281" name="Google Shape;281;p21"/>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82" name="Google Shape;282;p21"/>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83" name="Google Shape;283;p21"/>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284" name="Google Shape;284;p21"/>
          <p:cNvSpPr txBox="1"/>
          <p:nvPr/>
        </p:nvSpPr>
        <p:spPr>
          <a:xfrm>
            <a:off x="314278" y="1598563"/>
            <a:ext cx="10410871" cy="390395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Runtime.js – This is for webpack runtime</a:t>
            </a:r>
            <a:endParaRPr/>
          </a:p>
          <a:p>
            <a:pPr indent="-342900" lvl="0" marL="342900" marR="0" rtl="0" algn="l">
              <a:lnSpc>
                <a:spcPct val="15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Polyfill.js – helps to run new ES version JS in old browser</a:t>
            </a:r>
            <a:endParaRPr/>
          </a:p>
          <a:p>
            <a:pPr indent="-342900" lvl="0" marL="342900" marR="0" rtl="0" algn="l">
              <a:lnSpc>
                <a:spcPct val="15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Vendor.js – This is the actual project code which you coded(Component, Modules, Model)</a:t>
            </a:r>
            <a:endParaRPr/>
          </a:p>
          <a:p>
            <a:pPr indent="-342900" lvl="0" marL="342900" marR="0" rtl="0" algn="l">
              <a:lnSpc>
                <a:spcPct val="15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Main.js – This points to the first module of your project</a:t>
            </a:r>
            <a:endParaRPr/>
          </a:p>
          <a:p>
            <a:pPr indent="-342900" lvl="0" marL="342900" marR="0" rtl="0" algn="l">
              <a:lnSpc>
                <a:spcPct val="15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Styles.js – All CSS code goes in this</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p:nvPr/>
        </p:nvSpPr>
        <p:spPr>
          <a:xfrm>
            <a:off x="371879" y="650295"/>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Major, Minor, Revision versions </a:t>
            </a:r>
            <a:endParaRPr/>
          </a:p>
        </p:txBody>
      </p:sp>
      <p:cxnSp>
        <p:nvCxnSpPr>
          <p:cNvPr id="290" name="Google Shape;290;p2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91" name="Google Shape;291;p22"/>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292" name="Google Shape;292;p2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pic>
        <p:nvPicPr>
          <p:cNvPr id="293" name="Google Shape;293;p22"/>
          <p:cNvPicPr preferRelativeResize="0"/>
          <p:nvPr/>
        </p:nvPicPr>
        <p:blipFill rotWithShape="1">
          <a:blip r:embed="rId4">
            <a:alphaModFix/>
          </a:blip>
          <a:srcRect b="0" l="0" r="0" t="0"/>
          <a:stretch/>
        </p:blipFill>
        <p:spPr>
          <a:xfrm>
            <a:off x="159327" y="1982622"/>
            <a:ext cx="8424863" cy="42234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p:nvPr/>
        </p:nvSpPr>
        <p:spPr>
          <a:xfrm>
            <a:off x="371879" y="650295"/>
            <a:ext cx="7999758" cy="470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400">
                <a:solidFill>
                  <a:srgbClr val="C55A11"/>
                </a:solidFill>
                <a:latin typeface="Calibri"/>
                <a:ea typeface="Calibri"/>
                <a:cs typeface="Calibri"/>
                <a:sym typeface="Calibri"/>
              </a:rPr>
              <a:t>Major, Minor, Revision versions </a:t>
            </a:r>
            <a:endParaRPr/>
          </a:p>
        </p:txBody>
      </p:sp>
      <p:cxnSp>
        <p:nvCxnSpPr>
          <p:cNvPr id="299" name="Google Shape;299;p2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300" name="Google Shape;300;p23"/>
          <p:cNvPicPr preferRelativeResize="0"/>
          <p:nvPr/>
        </p:nvPicPr>
        <p:blipFill rotWithShape="1">
          <a:blip r:embed="rId3">
            <a:alphaModFix/>
          </a:blip>
          <a:srcRect b="0" l="0" r="0" t="0"/>
          <a:stretch/>
        </p:blipFill>
        <p:spPr>
          <a:xfrm>
            <a:off x="11040519" y="483072"/>
            <a:ext cx="933598" cy="1398963"/>
          </a:xfrm>
          <a:prstGeom prst="rect">
            <a:avLst/>
          </a:prstGeom>
          <a:noFill/>
          <a:ln>
            <a:noFill/>
          </a:ln>
        </p:spPr>
      </p:pic>
      <p:sp>
        <p:nvSpPr>
          <p:cNvPr id="301" name="Google Shape;301;p2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pic>
        <p:nvPicPr>
          <p:cNvPr id="302" name="Google Shape;302;p23"/>
          <p:cNvPicPr preferRelativeResize="0"/>
          <p:nvPr/>
        </p:nvPicPr>
        <p:blipFill rotWithShape="1">
          <a:blip r:embed="rId4">
            <a:alphaModFix/>
          </a:blip>
          <a:srcRect b="0" l="0" r="0" t="0"/>
          <a:stretch/>
        </p:blipFill>
        <p:spPr>
          <a:xfrm>
            <a:off x="542925" y="1882034"/>
            <a:ext cx="7497214" cy="1794612"/>
          </a:xfrm>
          <a:prstGeom prst="rect">
            <a:avLst/>
          </a:prstGeom>
          <a:noFill/>
          <a:ln>
            <a:noFill/>
          </a:ln>
        </p:spPr>
      </p:pic>
      <p:sp>
        <p:nvSpPr>
          <p:cNvPr id="303" name="Google Shape;303;p23"/>
          <p:cNvSpPr/>
          <p:nvPr/>
        </p:nvSpPr>
        <p:spPr>
          <a:xfrm>
            <a:off x="542925" y="3994022"/>
            <a:ext cx="7497214"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npm view jquery versions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Update the package.json file with ^ or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Npm install will automatically install minor release or revision versions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cxnSp>
        <p:nvCxnSpPr>
          <p:cNvPr id="308" name="Google Shape;308;p24"/>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309" name="Google Shape;309;p24"/>
          <p:cNvSpPr/>
          <p:nvPr/>
        </p:nvSpPr>
        <p:spPr>
          <a:xfrm>
            <a:off x="5442064" y="4317592"/>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arunas@pes.edu</a:t>
            </a:r>
            <a:endParaRPr b="1" sz="2400">
              <a:solidFill>
                <a:schemeClr val="dk1"/>
              </a:solidFill>
              <a:latin typeface="Calibri"/>
              <a:ea typeface="Calibri"/>
              <a:cs typeface="Calibri"/>
              <a:sym typeface="Calibri"/>
            </a:endParaRPr>
          </a:p>
        </p:txBody>
      </p:sp>
      <p:grpSp>
        <p:nvGrpSpPr>
          <p:cNvPr id="310" name="Google Shape;310;p24"/>
          <p:cNvGrpSpPr/>
          <p:nvPr/>
        </p:nvGrpSpPr>
        <p:grpSpPr>
          <a:xfrm>
            <a:off x="313844" y="349466"/>
            <a:ext cx="11518407" cy="6218388"/>
            <a:chOff x="313844" y="349466"/>
            <a:chExt cx="11518407" cy="6218388"/>
          </a:xfrm>
        </p:grpSpPr>
        <p:sp>
          <p:nvSpPr>
            <p:cNvPr id="311" name="Google Shape;311;p24"/>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24"/>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24"/>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24"/>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A close up of a logo&#10;&#10;Description automatically generated" id="315" name="Google Shape;315;p24"/>
          <p:cNvPicPr preferRelativeResize="0"/>
          <p:nvPr/>
        </p:nvPicPr>
        <p:blipFill rotWithShape="1">
          <a:blip r:embed="rId3">
            <a:alphaModFix/>
          </a:blip>
          <a:srcRect b="0" l="0" r="0" t="0"/>
          <a:stretch/>
        </p:blipFill>
        <p:spPr>
          <a:xfrm>
            <a:off x="2411974" y="1606241"/>
            <a:ext cx="2369218" cy="3550188"/>
          </a:xfrm>
          <a:prstGeom prst="rect">
            <a:avLst/>
          </a:prstGeom>
          <a:noFill/>
          <a:ln>
            <a:noFill/>
          </a:ln>
        </p:spPr>
      </p:pic>
      <p:sp>
        <p:nvSpPr>
          <p:cNvPr id="316" name="Google Shape;316;p24"/>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55A11"/>
                </a:solidFill>
                <a:latin typeface="Calibri"/>
                <a:ea typeface="Calibri"/>
                <a:cs typeface="Calibri"/>
                <a:sym typeface="Calibri"/>
              </a:rPr>
              <a:t>THANK YOU</a:t>
            </a:r>
            <a:endParaRPr/>
          </a:p>
        </p:txBody>
      </p:sp>
      <p:sp>
        <p:nvSpPr>
          <p:cNvPr id="317" name="Google Shape;317;p24"/>
          <p:cNvSpPr/>
          <p:nvPr/>
        </p:nvSpPr>
        <p:spPr>
          <a:xfrm>
            <a:off x="5448168" y="3128242"/>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Aruna S</a:t>
            </a:r>
            <a:endParaRPr b="1" sz="2400">
              <a:solidFill>
                <a:schemeClr val="dk1"/>
              </a:solidFill>
              <a:latin typeface="Calibri"/>
              <a:ea typeface="Calibri"/>
              <a:cs typeface="Calibri"/>
              <a:sym typeface="Calibri"/>
            </a:endParaRPr>
          </a:p>
        </p:txBody>
      </p:sp>
      <p:sp>
        <p:nvSpPr>
          <p:cNvPr id="318" name="Google Shape;318;p24"/>
          <p:cNvSpPr/>
          <p:nvPr/>
        </p:nvSpPr>
        <p:spPr>
          <a:xfrm>
            <a:off x="5448168" y="3525847"/>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of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Computer Science and Engineering</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Angular Frameworks – Prerequisites and Basics</a:t>
            </a:r>
            <a:endParaRPr/>
          </a:p>
        </p:txBody>
      </p:sp>
      <p:cxnSp>
        <p:nvCxnSpPr>
          <p:cNvPr id="115" name="Google Shape;115;p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16" name="Google Shape;116;p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17" name="Google Shape;117;p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18" name="Google Shape;118;p3"/>
          <p:cNvSpPr/>
          <p:nvPr/>
        </p:nvSpPr>
        <p:spPr>
          <a:xfrm>
            <a:off x="0" y="1316458"/>
            <a:ext cx="10870941" cy="556594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Typescript</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CLI project folder structure</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the config JSON files</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ng serve vs ng build</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Angular the binding framework</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MVW model</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SRC Folder Structure</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Flow of App running</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Package.json file and Versioning</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Typescript</a:t>
            </a:r>
            <a:endParaRPr/>
          </a:p>
        </p:txBody>
      </p:sp>
      <p:cxnSp>
        <p:nvCxnSpPr>
          <p:cNvPr id="124" name="Google Shape;124;p4"/>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25" name="Google Shape;125;p4"/>
          <p:cNvPicPr preferRelativeResize="0"/>
          <p:nvPr/>
        </p:nvPicPr>
        <p:blipFill rotWithShape="1">
          <a:blip r:embed="rId3">
            <a:alphaModFix/>
          </a:blip>
          <a:srcRect b="0" l="0" r="0" t="0"/>
          <a:stretch/>
        </p:blipFill>
        <p:spPr>
          <a:xfrm>
            <a:off x="10964319" y="299003"/>
            <a:ext cx="933598" cy="1398963"/>
          </a:xfrm>
          <a:prstGeom prst="rect">
            <a:avLst/>
          </a:prstGeom>
          <a:noFill/>
          <a:ln>
            <a:noFill/>
          </a:ln>
        </p:spPr>
      </p:pic>
      <p:sp>
        <p:nvSpPr>
          <p:cNvPr id="126" name="Google Shape;126;p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27" name="Google Shape;127;p4"/>
          <p:cNvSpPr/>
          <p:nvPr/>
        </p:nvSpPr>
        <p:spPr>
          <a:xfrm>
            <a:off x="0" y="1513221"/>
            <a:ext cx="12039599" cy="4457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TypeScript is a programming language developed and maintained by Microsoft. </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It is a strict syntactical superset of JavaScript and adds optional static typing to the language. </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TypeScript is designed for development of large applications and transcompiles to JavaScript.</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As TypeScript is a superset of JavaScript, existing JavaScript programs are also valid TypeScript programs.</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The TypeScript compiler is itself written in TypeScript and compiled to JavaScript. It is licensed under the Apache License 2.0.</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rgbClr val="444444"/>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Typescript</a:t>
            </a:r>
            <a:endParaRPr/>
          </a:p>
        </p:txBody>
      </p:sp>
      <p:cxnSp>
        <p:nvCxnSpPr>
          <p:cNvPr id="133" name="Google Shape;133;p5"/>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34" name="Google Shape;134;p5"/>
          <p:cNvPicPr preferRelativeResize="0"/>
          <p:nvPr/>
        </p:nvPicPr>
        <p:blipFill rotWithShape="1">
          <a:blip r:embed="rId3">
            <a:alphaModFix/>
          </a:blip>
          <a:srcRect b="0" l="0" r="0" t="0"/>
          <a:stretch/>
        </p:blipFill>
        <p:spPr>
          <a:xfrm>
            <a:off x="10964319" y="299003"/>
            <a:ext cx="933598" cy="1398963"/>
          </a:xfrm>
          <a:prstGeom prst="rect">
            <a:avLst/>
          </a:prstGeom>
          <a:noFill/>
          <a:ln>
            <a:noFill/>
          </a:ln>
        </p:spPr>
      </p:pic>
      <p:sp>
        <p:nvSpPr>
          <p:cNvPr id="135" name="Google Shape;135;p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36" name="Google Shape;136;p5"/>
          <p:cNvSpPr/>
          <p:nvPr/>
        </p:nvSpPr>
        <p:spPr>
          <a:xfrm>
            <a:off x="0" y="1316458"/>
            <a:ext cx="12039599" cy="556594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TypeScript originated from the shortcomings of JavaScript for the development of</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  large-scale applications both at Microsoft and among their external customers.</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 Challenges with dealing with complex JavaScript code led to demand for custom tooling to ease developing of components in the language. </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TypeScript developers sought a solution that would not break compatibility with the standard and its cross-platform support. </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Knowing that the current ECMAScript standard proposal promised future support for class-based programming, TypeScript was based on that proposal.</a:t>
            </a:r>
            <a:endParaRPr/>
          </a:p>
          <a:p>
            <a:pPr indent="-342900" lvl="0" marL="342900" marR="0" rtl="0" algn="l">
              <a:lnSpc>
                <a:spcPct val="150000"/>
              </a:lnSpc>
              <a:spcBef>
                <a:spcPts val="0"/>
              </a:spcBef>
              <a:spcAft>
                <a:spcPts val="0"/>
              </a:spcAft>
              <a:buClr>
                <a:srgbClr val="444444"/>
              </a:buClr>
              <a:buSzPts val="2400"/>
              <a:buFont typeface="Arial"/>
              <a:buChar char="•"/>
            </a:pPr>
            <a:r>
              <a:rPr lang="en-US" sz="2400" u="sng">
                <a:solidFill>
                  <a:srgbClr val="444444"/>
                </a:solidFill>
                <a:latin typeface="Times New Roman"/>
                <a:ea typeface="Times New Roman"/>
                <a:cs typeface="Times New Roman"/>
                <a:sym typeface="Times New Roman"/>
                <a:hlinkClick r:id="rId4">
                  <a:extLst>
                    <a:ext uri="{A12FA001-AC4F-418D-AE19-62706E023703}">
                      <ahyp:hlinkClr val="tx"/>
                    </a:ext>
                  </a:extLst>
                </a:hlinkClick>
              </a:rPr>
              <a:t>https://www.typescriptlang.org/</a:t>
            </a:r>
            <a:endParaRPr sz="2400">
              <a:solidFill>
                <a:srgbClr val="444444"/>
              </a:solidFill>
              <a:latin typeface="Times New Roman"/>
              <a:ea typeface="Times New Roman"/>
              <a:cs typeface="Times New Roman"/>
              <a:sym typeface="Times New Roman"/>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rgbClr val="444444"/>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Angular CLI Installation – https://cli.angular.io</a:t>
            </a:r>
            <a:endParaRPr/>
          </a:p>
        </p:txBody>
      </p:sp>
      <p:cxnSp>
        <p:nvCxnSpPr>
          <p:cNvPr id="142" name="Google Shape;142;p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43" name="Google Shape;143;p6"/>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44" name="Google Shape;144;p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45" name="Google Shape;145;p6"/>
          <p:cNvSpPr/>
          <p:nvPr/>
        </p:nvSpPr>
        <p:spPr>
          <a:xfrm>
            <a:off x="-8308" y="1316458"/>
            <a:ext cx="10879249"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To install Angular on your local system, you need the following:</a:t>
            </a:r>
            <a:endParaRPr/>
          </a:p>
          <a:p>
            <a:pPr indent="-342900" lvl="0" marL="342900" marR="0" rtl="0" algn="l">
              <a:spcBef>
                <a:spcPts val="0"/>
              </a:spcBef>
              <a:spcAft>
                <a:spcPts val="0"/>
              </a:spcAft>
              <a:buClr>
                <a:srgbClr val="FF0000"/>
              </a:buClr>
              <a:buSzPts val="2400"/>
              <a:buFont typeface="Arial"/>
              <a:buChar char="•"/>
            </a:pPr>
            <a:r>
              <a:rPr lang="en-US" sz="2400">
                <a:solidFill>
                  <a:srgbClr val="FF0000"/>
                </a:solidFill>
                <a:latin typeface="Times New Roman"/>
                <a:ea typeface="Times New Roman"/>
                <a:cs typeface="Times New Roman"/>
                <a:sym typeface="Times New Roman"/>
              </a:rPr>
              <a:t>Node.js</a:t>
            </a:r>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Angular requires a current, active LTS, or maintenance LTS version of Node.js.</a:t>
            </a:r>
            <a:endParaRPr/>
          </a:p>
          <a:p>
            <a:pPr indent="-342900" lvl="0" marL="342900" marR="0" rtl="0" algn="l">
              <a:spcBef>
                <a:spcPts val="0"/>
              </a:spcBef>
              <a:spcAft>
                <a:spcPts val="0"/>
              </a:spcAft>
              <a:buClr>
                <a:srgbClr val="FF0000"/>
              </a:buClr>
              <a:buSzPts val="2400"/>
              <a:buFont typeface="Arial"/>
              <a:buChar char="•"/>
            </a:pPr>
            <a:r>
              <a:rPr lang="en-US" sz="2400">
                <a:solidFill>
                  <a:srgbClr val="FF0000"/>
                </a:solidFill>
                <a:latin typeface="Times New Roman"/>
                <a:ea typeface="Times New Roman"/>
                <a:cs typeface="Times New Roman"/>
                <a:sym typeface="Times New Roman"/>
              </a:rPr>
              <a:t>npm package manager</a:t>
            </a:r>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Angular, the Angular CLI, and Angular applications depend on npm packages for many features and functions</a:t>
            </a:r>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use the Angular CLI to create projects, generate application and library code, and perform a variety of ongoing development tasks such as testing, bundling, and deployment.</a:t>
            </a:r>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To install the Angular CLI, open a terminal window and run the following command:</a:t>
            </a:r>
            <a:endParaRPr/>
          </a:p>
          <a:p>
            <a:pPr indent="0" lvl="0" marL="0" marR="0" rtl="0" algn="l">
              <a:spcBef>
                <a:spcPts val="0"/>
              </a:spcBef>
              <a:spcAft>
                <a:spcPts val="0"/>
              </a:spcAft>
              <a:buNone/>
            </a:pPr>
            <a:r>
              <a:rPr b="0" i="0" lang="en-US" sz="2400">
                <a:solidFill>
                  <a:srgbClr val="FF0000"/>
                </a:solidFill>
                <a:latin typeface="Arial"/>
                <a:ea typeface="Arial"/>
                <a:cs typeface="Arial"/>
                <a:sym typeface="Arial"/>
              </a:rPr>
              <a:t>			npm install -g @angular/cli</a:t>
            </a:r>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This will install the ng command globally on your system. ng is used to create, manipulate, test, and build Angular applications. You can create a new Angular application by running ng new in a directory of your choice.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Create a  workspace and initial Application</a:t>
            </a:r>
            <a:endParaRPr/>
          </a:p>
        </p:txBody>
      </p:sp>
      <p:cxnSp>
        <p:nvCxnSpPr>
          <p:cNvPr id="151" name="Google Shape;151;p7"/>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52" name="Google Shape;152;p7"/>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53" name="Google Shape;153;p7"/>
          <p:cNvSpPr/>
          <p:nvPr/>
        </p:nvSpPr>
        <p:spPr>
          <a:xfrm>
            <a:off x="371880" y="239057"/>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54" name="Google Shape;154;p7"/>
          <p:cNvSpPr/>
          <p:nvPr/>
        </p:nvSpPr>
        <p:spPr>
          <a:xfrm>
            <a:off x="115517" y="1729323"/>
            <a:ext cx="10879249"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To create a new workspace and initial starter app:</a:t>
            </a:r>
            <a:endParaRPr/>
          </a:p>
          <a:p>
            <a:pPr indent="0" lvl="0" marL="0" marR="0" rtl="0" algn="l">
              <a:spcBef>
                <a:spcPts val="0"/>
              </a:spcBef>
              <a:spcAft>
                <a:spcPts val="0"/>
              </a:spcAft>
              <a:buNone/>
            </a:pPr>
            <a:r>
              <a:t/>
            </a:r>
            <a:endParaRPr sz="2400">
              <a:solidFill>
                <a:srgbClr val="444444"/>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Run the CLI command ng new and provide the name my-app, as shown here:</a:t>
            </a:r>
            <a:endParaRPr/>
          </a:p>
          <a:p>
            <a:pPr indent="0" lvl="0" marL="0" marR="0" rtl="0" algn="l">
              <a:spcBef>
                <a:spcPts val="0"/>
              </a:spcBef>
              <a:spcAft>
                <a:spcPts val="0"/>
              </a:spcAft>
              <a:buNone/>
            </a:pPr>
            <a:r>
              <a:t/>
            </a:r>
            <a:endParaRPr sz="2400">
              <a:solidFill>
                <a:srgbClr val="444444"/>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ng new my-app</a:t>
            </a:r>
            <a:endParaRPr/>
          </a:p>
          <a:p>
            <a:pPr indent="0" lvl="0" marL="0" marR="0" rtl="0" algn="l">
              <a:spcBef>
                <a:spcPts val="0"/>
              </a:spcBef>
              <a:spcAft>
                <a:spcPts val="0"/>
              </a:spcAft>
              <a:buNone/>
            </a:pPr>
            <a:r>
              <a:t/>
            </a:r>
            <a:endParaRPr sz="2400">
              <a:solidFill>
                <a:srgbClr val="444444"/>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The ng new command prompts you for information about features to include in the initial app. Accept the defaults by pressing the Enter or Return key.</a:t>
            </a:r>
            <a:endParaRPr/>
          </a:p>
          <a:p>
            <a:pPr indent="0" lvl="0" marL="0" marR="0" rtl="0" algn="l">
              <a:spcBef>
                <a:spcPts val="0"/>
              </a:spcBef>
              <a:spcAft>
                <a:spcPts val="0"/>
              </a:spcAft>
              <a:buNone/>
            </a:pPr>
            <a:r>
              <a:t/>
            </a:r>
            <a:endParaRPr sz="2400">
              <a:solidFill>
                <a:srgbClr val="444444"/>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444444"/>
                </a:solidFill>
                <a:latin typeface="Times New Roman"/>
                <a:ea typeface="Times New Roman"/>
                <a:cs typeface="Times New Roman"/>
                <a:sym typeface="Times New Roman"/>
              </a:rPr>
              <a:t>The Angular CLI installs the necessary Angular npm packages and other dependencies.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Run the Application</a:t>
            </a:r>
            <a:endParaRPr/>
          </a:p>
        </p:txBody>
      </p:sp>
      <p:cxnSp>
        <p:nvCxnSpPr>
          <p:cNvPr id="160" name="Google Shape;160;p8"/>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61" name="Google Shape;161;p8"/>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62" name="Google Shape;162;p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63" name="Google Shape;163;p8"/>
          <p:cNvSpPr/>
          <p:nvPr/>
        </p:nvSpPr>
        <p:spPr>
          <a:xfrm>
            <a:off x="115517" y="1729323"/>
            <a:ext cx="10879249"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The Angular CLI includes a server, so that you can build and serve your app locally.</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Navigate to the workspace folder, such as my-app.</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Run the following command:</a:t>
            </a:r>
            <a:endParaRPr/>
          </a:p>
          <a:p>
            <a:pPr indent="0" lvl="0" marL="0" marR="0" rtl="0" algn="l">
              <a:lnSpc>
                <a:spcPct val="150000"/>
              </a:lnSpc>
              <a:spcBef>
                <a:spcPts val="0"/>
              </a:spcBef>
              <a:spcAft>
                <a:spcPts val="0"/>
              </a:spcAft>
              <a:buNone/>
            </a:pPr>
            <a:r>
              <a:rPr lang="en-US" sz="2400">
                <a:solidFill>
                  <a:srgbClr val="FF0000"/>
                </a:solidFill>
                <a:latin typeface="Times New Roman"/>
                <a:ea typeface="Times New Roman"/>
                <a:cs typeface="Times New Roman"/>
                <a:sym typeface="Times New Roman"/>
              </a:rPr>
              <a:t>cd my-app</a:t>
            </a:r>
            <a:endParaRPr/>
          </a:p>
          <a:p>
            <a:pPr indent="0" lvl="0" marL="0" marR="0" rtl="0" algn="l">
              <a:lnSpc>
                <a:spcPct val="150000"/>
              </a:lnSpc>
              <a:spcBef>
                <a:spcPts val="0"/>
              </a:spcBef>
              <a:spcAft>
                <a:spcPts val="0"/>
              </a:spcAft>
              <a:buNone/>
            </a:pPr>
            <a:r>
              <a:rPr lang="en-US" sz="2400">
                <a:solidFill>
                  <a:srgbClr val="FF0000"/>
                </a:solidFill>
                <a:latin typeface="Times New Roman"/>
                <a:ea typeface="Times New Roman"/>
                <a:cs typeface="Times New Roman"/>
                <a:sym typeface="Times New Roman"/>
              </a:rPr>
              <a:t>ng serve –open</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The ng serve command launches the server, watches your files, and rebuilds the app as you make changes to those files.</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The --open (or just -o) option automatically opens your browser to http://localhost:portnumber/.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p:nvPr/>
        </p:nvSpPr>
        <p:spPr>
          <a:xfrm>
            <a:off x="371880" y="651898"/>
            <a:ext cx="7999758"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C55A11"/>
                </a:solidFill>
                <a:latin typeface="Calibri"/>
                <a:ea typeface="Calibri"/>
                <a:cs typeface="Calibri"/>
                <a:sym typeface="Calibri"/>
              </a:rPr>
              <a:t>CLI Project Structure</a:t>
            </a:r>
            <a:endParaRPr/>
          </a:p>
        </p:txBody>
      </p:sp>
      <p:cxnSp>
        <p:nvCxnSpPr>
          <p:cNvPr id="169" name="Google Shape;169;p9"/>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70" name="Google Shape;170;p9"/>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71" name="Google Shape;171;p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Angular</a:t>
            </a:r>
            <a:endParaRPr/>
          </a:p>
        </p:txBody>
      </p:sp>
      <p:sp>
        <p:nvSpPr>
          <p:cNvPr id="172" name="Google Shape;172;p9"/>
          <p:cNvSpPr/>
          <p:nvPr/>
        </p:nvSpPr>
        <p:spPr>
          <a:xfrm>
            <a:off x="174035" y="1391947"/>
            <a:ext cx="10274889" cy="489364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Dist folder for final Compiled Javascript</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E2e for end to end testing</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Node_modules</a:t>
            </a:r>
            <a:endParaRPr sz="2400">
              <a:solidFill>
                <a:srgbClr val="444444"/>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Final src code folder</a:t>
            </a:r>
            <a:endParaRPr/>
          </a:p>
          <a:p>
            <a:pPr indent="0" lvl="0" marL="0" marR="0" rtl="0" algn="l">
              <a:lnSpc>
                <a:spcPct val="150000"/>
              </a:lnSpc>
              <a:spcBef>
                <a:spcPts val="0"/>
              </a:spcBef>
              <a:spcAft>
                <a:spcPts val="0"/>
              </a:spcAft>
              <a:buNone/>
            </a:pPr>
            <a:r>
              <a:rPr lang="en-US" sz="2400">
                <a:solidFill>
                  <a:srgbClr val="444444"/>
                </a:solidFill>
                <a:latin typeface="Times New Roman"/>
                <a:ea typeface="Times New Roman"/>
                <a:cs typeface="Times New Roman"/>
                <a:sym typeface="Times New Roman"/>
              </a:rPr>
              <a:t>Three  Big technologies work together to provide such project structure</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Angular framework itself</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Node</a:t>
            </a:r>
            <a:endParaRPr/>
          </a:p>
          <a:p>
            <a:pPr indent="-342900" lvl="0" marL="342900" marR="0" rtl="0" algn="l">
              <a:lnSpc>
                <a:spcPct val="150000"/>
              </a:lnSpc>
              <a:spcBef>
                <a:spcPts val="0"/>
              </a:spcBef>
              <a:spcAft>
                <a:spcPts val="0"/>
              </a:spcAft>
              <a:buClr>
                <a:srgbClr val="444444"/>
              </a:buClr>
              <a:buSzPts val="2400"/>
              <a:buFont typeface="Arial"/>
              <a:buChar char="•"/>
            </a:pPr>
            <a:r>
              <a:rPr lang="en-US" sz="2400">
                <a:solidFill>
                  <a:srgbClr val="444444"/>
                </a:solidFill>
                <a:latin typeface="Times New Roman"/>
                <a:ea typeface="Times New Roman"/>
                <a:cs typeface="Times New Roman"/>
                <a:sym typeface="Times New Roman"/>
              </a:rPr>
              <a:t>Typescript – .ts to .js</a:t>
            </a:r>
            <a:endParaRPr sz="2400">
              <a:solidFill>
                <a:srgbClr val="444444"/>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rgbClr val="2F549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