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7" r:id="rId2"/>
    <p:sldId id="358" r:id="rId3"/>
    <p:sldId id="443" r:id="rId4"/>
    <p:sldId id="477" r:id="rId5"/>
    <p:sldId id="476" r:id="rId6"/>
    <p:sldId id="454" r:id="rId7"/>
    <p:sldId id="453" r:id="rId8"/>
    <p:sldId id="459" r:id="rId9"/>
    <p:sldId id="460" r:id="rId10"/>
    <p:sldId id="455" r:id="rId11"/>
    <p:sldId id="461" r:id="rId12"/>
    <p:sldId id="464" r:id="rId13"/>
    <p:sldId id="465" r:id="rId14"/>
    <p:sldId id="462" r:id="rId15"/>
    <p:sldId id="463" r:id="rId16"/>
    <p:sldId id="458" r:id="rId17"/>
    <p:sldId id="466" r:id="rId18"/>
    <p:sldId id="467" r:id="rId19"/>
    <p:sldId id="482" r:id="rId20"/>
    <p:sldId id="468" r:id="rId21"/>
    <p:sldId id="469" r:id="rId22"/>
    <p:sldId id="457" r:id="rId23"/>
    <p:sldId id="470" r:id="rId24"/>
    <p:sldId id="471" r:id="rId25"/>
    <p:sldId id="472" r:id="rId26"/>
    <p:sldId id="473" r:id="rId27"/>
    <p:sldId id="474" r:id="rId28"/>
    <p:sldId id="475" r:id="rId29"/>
    <p:sldId id="456" r:id="rId30"/>
    <p:sldId id="449" r:id="rId31"/>
    <p:sldId id="451" r:id="rId32"/>
    <p:sldId id="450" r:id="rId33"/>
    <p:sldId id="478" r:id="rId34"/>
    <p:sldId id="479" r:id="rId35"/>
    <p:sldId id="480" r:id="rId36"/>
    <p:sldId id="481" r:id="rId37"/>
    <p:sldId id="39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69" d="100"/>
          <a:sy n="69" d="100"/>
        </p:scale>
        <p:origin x="-560" y="-6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22-10-2020</a:t>
            </a:fld>
            <a:endParaRPr lang="en-IN"/>
          </a:p>
        </p:txBody>
      </p:sp>
      <p:sp>
        <p:nvSpPr>
          <p:cNvPr id="5" name="Footer Placeholder 4">
            <a:extLst>
              <a:ext uri="{FF2B5EF4-FFF2-40B4-BE49-F238E27FC236}">
                <a16:creationId xmlns=""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22-10-2020</a:t>
            </a:fld>
            <a:endParaRPr lang="en-IN"/>
          </a:p>
        </p:txBody>
      </p:sp>
      <p:sp>
        <p:nvSpPr>
          <p:cNvPr id="5" name="Footer Placeholder 4">
            <a:extLst>
              <a:ext uri="{FF2B5EF4-FFF2-40B4-BE49-F238E27FC236}">
                <a16:creationId xmlns=""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22-10-2020</a:t>
            </a:fld>
            <a:endParaRPr lang="en-IN"/>
          </a:p>
        </p:txBody>
      </p:sp>
      <p:sp>
        <p:nvSpPr>
          <p:cNvPr id="5" name="Footer Placeholder 4">
            <a:extLst>
              <a:ext uri="{FF2B5EF4-FFF2-40B4-BE49-F238E27FC236}">
                <a16:creationId xmlns=""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22-10-2020</a:t>
            </a:fld>
            <a:endParaRPr lang="en-IN"/>
          </a:p>
        </p:txBody>
      </p:sp>
      <p:sp>
        <p:nvSpPr>
          <p:cNvPr id="5" name="Footer Placeholder 4">
            <a:extLst>
              <a:ext uri="{FF2B5EF4-FFF2-40B4-BE49-F238E27FC236}">
                <a16:creationId xmlns=""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22-10-2020</a:t>
            </a:fld>
            <a:endParaRPr lang="en-IN"/>
          </a:p>
        </p:txBody>
      </p:sp>
      <p:sp>
        <p:nvSpPr>
          <p:cNvPr id="5" name="Footer Placeholder 4">
            <a:extLst>
              <a:ext uri="{FF2B5EF4-FFF2-40B4-BE49-F238E27FC236}">
                <a16:creationId xmlns=""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22-10-2020</a:t>
            </a:fld>
            <a:endParaRPr lang="en-IN"/>
          </a:p>
        </p:txBody>
      </p:sp>
      <p:sp>
        <p:nvSpPr>
          <p:cNvPr id="6" name="Footer Placeholder 5">
            <a:extLst>
              <a:ext uri="{FF2B5EF4-FFF2-40B4-BE49-F238E27FC236}">
                <a16:creationId xmlns=""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22-10-2020</a:t>
            </a:fld>
            <a:endParaRPr lang="en-IN"/>
          </a:p>
        </p:txBody>
      </p:sp>
      <p:sp>
        <p:nvSpPr>
          <p:cNvPr id="8" name="Footer Placeholder 7">
            <a:extLst>
              <a:ext uri="{FF2B5EF4-FFF2-40B4-BE49-F238E27FC236}">
                <a16:creationId xmlns=""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22-10-2020</a:t>
            </a:fld>
            <a:endParaRPr lang="en-IN"/>
          </a:p>
        </p:txBody>
      </p:sp>
      <p:sp>
        <p:nvSpPr>
          <p:cNvPr id="4" name="Footer Placeholder 3">
            <a:extLst>
              <a:ext uri="{FF2B5EF4-FFF2-40B4-BE49-F238E27FC236}">
                <a16:creationId xmlns=""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22-10-2020</a:t>
            </a:fld>
            <a:endParaRPr lang="en-IN"/>
          </a:p>
        </p:txBody>
      </p:sp>
      <p:sp>
        <p:nvSpPr>
          <p:cNvPr id="3" name="Footer Placeholder 2">
            <a:extLst>
              <a:ext uri="{FF2B5EF4-FFF2-40B4-BE49-F238E27FC236}">
                <a16:creationId xmlns=""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22-10-2020</a:t>
            </a:fld>
            <a:endParaRPr lang="en-IN"/>
          </a:p>
        </p:txBody>
      </p:sp>
      <p:sp>
        <p:nvSpPr>
          <p:cNvPr id="6" name="Footer Placeholder 5">
            <a:extLst>
              <a:ext uri="{FF2B5EF4-FFF2-40B4-BE49-F238E27FC236}">
                <a16:creationId xmlns=""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22-10-2020</a:t>
            </a:fld>
            <a:endParaRPr lang="en-IN"/>
          </a:p>
        </p:txBody>
      </p:sp>
      <p:sp>
        <p:nvSpPr>
          <p:cNvPr id="6" name="Footer Placeholder 5">
            <a:extLst>
              <a:ext uri="{FF2B5EF4-FFF2-40B4-BE49-F238E27FC236}">
                <a16:creationId xmlns=""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22-10-2020</a:t>
            </a:fld>
            <a:endParaRPr lang="en-IN"/>
          </a:p>
        </p:txBody>
      </p:sp>
      <p:sp>
        <p:nvSpPr>
          <p:cNvPr id="5" name="Footer Placeholder 4">
            <a:extLst>
              <a:ext uri="{FF2B5EF4-FFF2-40B4-BE49-F238E27FC236}">
                <a16:creationId xmlns=""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DFE3490-CF8C-4FDE-9D71-2170861F2A61}"/>
              </a:ext>
            </a:extLst>
          </p:cNvPr>
          <p:cNvSpPr/>
          <p:nvPr/>
        </p:nvSpPr>
        <p:spPr>
          <a:xfrm>
            <a:off x="4694786" y="3295394"/>
            <a:ext cx="7497214" cy="646331"/>
          </a:xfrm>
          <a:prstGeom prst="rect">
            <a:avLst/>
          </a:prstGeom>
        </p:spPr>
        <p:txBody>
          <a:bodyPr wrap="square">
            <a:spAutoFit/>
          </a:bodyPr>
          <a:lstStyle/>
          <a:p>
            <a:r>
              <a:rPr lang="en-US" sz="3600" b="1" dirty="0">
                <a:solidFill>
                  <a:schemeClr val="accent2">
                    <a:lumMod val="75000"/>
                  </a:schemeClr>
                </a:solidFill>
              </a:rPr>
              <a:t>Angular</a:t>
            </a:r>
          </a:p>
        </p:txBody>
      </p:sp>
      <p:sp>
        <p:nvSpPr>
          <p:cNvPr id="14" name="Rectangle 13">
            <a:extLst>
              <a:ext uri="{FF2B5EF4-FFF2-40B4-BE49-F238E27FC236}">
                <a16:creationId xmlns="" xmlns:a16="http://schemas.microsoft.com/office/drawing/2014/main" id="{585D8B7B-5B60-4808-A096-FB24198F96E9}"/>
              </a:ext>
            </a:extLst>
          </p:cNvPr>
          <p:cNvSpPr/>
          <p:nvPr/>
        </p:nvSpPr>
        <p:spPr>
          <a:xfrm>
            <a:off x="4781916" y="4415503"/>
            <a:ext cx="7497214" cy="461665"/>
          </a:xfrm>
          <a:prstGeom prst="rect">
            <a:avLst/>
          </a:prstGeom>
        </p:spPr>
        <p:txBody>
          <a:bodyPr wrap="square">
            <a:spAutoFit/>
          </a:bodyPr>
          <a:lstStyle/>
          <a:p>
            <a:r>
              <a:rPr lang="en-US" sz="2400" b="1" dirty="0" err="1"/>
              <a:t>Aruna</a:t>
            </a:r>
            <a:r>
              <a:rPr lang="en-US" sz="2400" b="1" dirty="0"/>
              <a:t> S</a:t>
            </a:r>
            <a:endParaRPr lang="en-IN" sz="2400" b="1" dirty="0"/>
          </a:p>
        </p:txBody>
      </p:sp>
      <p:sp>
        <p:nvSpPr>
          <p:cNvPr id="15" name="Rectangle 14">
            <a:extLst>
              <a:ext uri="{FF2B5EF4-FFF2-40B4-BE49-F238E27FC236}">
                <a16:creationId xmlns="" xmlns:a16="http://schemas.microsoft.com/office/drawing/2014/main" id="{743662B4-0C28-4203-AEB1-4CC1644B8226}"/>
              </a:ext>
            </a:extLst>
          </p:cNvPr>
          <p:cNvSpPr/>
          <p:nvPr/>
        </p:nvSpPr>
        <p:spPr>
          <a:xfrm>
            <a:off x="4781916" y="4813108"/>
            <a:ext cx="7497214" cy="830997"/>
          </a:xfrm>
          <a:prstGeom prst="rect">
            <a:avLst/>
          </a:prstGeom>
        </p:spPr>
        <p:txBody>
          <a:bodyPr wrap="square">
            <a:spAutoFit/>
          </a:bodyPr>
          <a:lstStyle/>
          <a:p>
            <a:r>
              <a:rPr lang="en-US" sz="2400" dirty="0"/>
              <a:t>Department of </a:t>
            </a:r>
          </a:p>
          <a:p>
            <a:r>
              <a:rPr lang="en-US" sz="2400" dirty="0"/>
              <a:t>Computer Science and Engineering</a:t>
            </a:r>
            <a:endParaRPr lang="en-IN" sz="2400" dirty="0"/>
          </a:p>
        </p:txBody>
      </p:sp>
      <p:grpSp>
        <p:nvGrpSpPr>
          <p:cNvPr id="20" name="Group 19">
            <a:extLst>
              <a:ext uri="{FF2B5EF4-FFF2-40B4-BE49-F238E27FC236}">
                <a16:creationId xmlns=""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 xmlns:a16="http://schemas.microsoft.com/office/drawing/2014/main"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 xmlns:a16="http://schemas.microsoft.com/office/drawing/2014/main" id="{66C7B340-EC4A-4D32-8643-325F1D66DF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 name="Picture 1">
            <a:extLst>
              <a:ext uri="{FF2B5EF4-FFF2-40B4-BE49-F238E27FC236}">
                <a16:creationId xmlns="" xmlns:a16="http://schemas.microsoft.com/office/drawing/2014/main" id="{0E31F9D4-206B-4FFC-AFB0-A45B371EF440}"/>
              </a:ext>
            </a:extLst>
          </p:cNvPr>
          <p:cNvPicPr>
            <a:picLocks noChangeAspect="1"/>
          </p:cNvPicPr>
          <p:nvPr/>
        </p:nvPicPr>
        <p:blipFill>
          <a:blip r:embed="rId3"/>
          <a:stretch>
            <a:fillRect/>
          </a:stretch>
        </p:blipFill>
        <p:spPr>
          <a:xfrm>
            <a:off x="6848765" y="1095273"/>
            <a:ext cx="2514600" cy="2657475"/>
          </a:xfrm>
          <a:prstGeom prst="rect">
            <a:avLst/>
          </a:prstGeom>
        </p:spPr>
      </p:pic>
    </p:spTree>
    <p:extLst>
      <p:ext uri="{BB962C8B-B14F-4D97-AF65-F5344CB8AC3E}">
        <p14:creationId xmlns="" xmlns:p14="http://schemas.microsoft.com/office/powerpoint/2010/main" val="13002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70000"/>
          </a:xfrm>
          <a:prstGeom prst="rect">
            <a:avLst/>
          </a:prstGeom>
        </p:spPr>
        <p:txBody>
          <a:bodyPr wrap="square">
            <a:spAutoFit/>
          </a:bodyPr>
          <a:lstStyle/>
          <a:p>
            <a:pPr lvl="0">
              <a:lnSpc>
                <a:spcPct val="107000"/>
              </a:lnSpc>
              <a:spcAft>
                <a:spcPts val="800"/>
              </a:spcAft>
              <a:tabLst>
                <a:tab pos="457200" algn="l"/>
              </a:tabLst>
            </a:pPr>
            <a:r>
              <a:rPr lang="en-US" sz="2400" b="1" dirty="0">
                <a:solidFill>
                  <a:schemeClr val="accent2">
                    <a:lumMod val="75000"/>
                  </a:schemeClr>
                </a:solidFill>
              </a:rPr>
              <a:t>Components</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D0004F27-ABA2-4B67-824D-02685D171BB2}"/>
              </a:ext>
            </a:extLst>
          </p:cNvPr>
          <p:cNvSpPr txBox="1"/>
          <p:nvPr/>
        </p:nvSpPr>
        <p:spPr>
          <a:xfrm>
            <a:off x="176608" y="1658628"/>
            <a:ext cx="11602238" cy="2862322"/>
          </a:xfrm>
          <a:prstGeom prst="rect">
            <a:avLst/>
          </a:prstGeom>
          <a:noFill/>
        </p:spPr>
        <p:txBody>
          <a:bodyPr wrap="square">
            <a:spAutoFit/>
          </a:bodyPr>
          <a:lstStyle/>
          <a:p>
            <a:pPr marL="342900" indent="-342900" algn="l">
              <a:lnSpc>
                <a:spcPct val="150000"/>
              </a:lnSpc>
            </a:pPr>
            <a:endParaRPr lang="en-US" sz="4000" dirty="0" smtClean="0">
              <a:solidFill>
                <a:srgbClr val="444444"/>
              </a:solidFill>
              <a:latin typeface="Times New Roman" pitchFamily="18" charset="0"/>
              <a:cs typeface="Times New Roman" pitchFamily="18" charset="0"/>
            </a:endParaRPr>
          </a:p>
          <a:p>
            <a:pPr marL="342900" indent="-342900" algn="l">
              <a:lnSpc>
                <a:spcPct val="150000"/>
              </a:lnSpc>
            </a:pPr>
            <a:endParaRPr lang="en-US" sz="4000" dirty="0" smtClean="0">
              <a:solidFill>
                <a:srgbClr val="444444"/>
              </a:solidFill>
              <a:latin typeface="Times New Roman" pitchFamily="18" charset="0"/>
              <a:cs typeface="Times New Roman" pitchFamily="18" charset="0"/>
            </a:endParaRPr>
          </a:p>
          <a:p>
            <a:pPr marL="342900" indent="-342900" algn="l">
              <a:lnSpc>
                <a:spcPct val="150000"/>
              </a:lnSpc>
            </a:pPr>
            <a:r>
              <a:rPr lang="en-US" sz="4000" dirty="0" smtClean="0">
                <a:solidFill>
                  <a:srgbClr val="444444"/>
                </a:solidFill>
                <a:latin typeface="Times New Roman" pitchFamily="18" charset="0"/>
                <a:cs typeface="Times New Roman" pitchFamily="18" charset="0"/>
              </a:rPr>
              <a:t>					Component Lifecycle </a:t>
            </a:r>
            <a:endParaRPr lang="en-US" sz="4000" dirty="0">
              <a:solidFill>
                <a:srgbClr val="444444"/>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485109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70000"/>
          </a:xfrm>
          <a:prstGeom prst="rect">
            <a:avLst/>
          </a:prstGeom>
        </p:spPr>
        <p:txBody>
          <a:bodyPr wrap="square">
            <a:spAutoFit/>
          </a:bodyPr>
          <a:lstStyle/>
          <a:p>
            <a:pPr lvl="0">
              <a:lnSpc>
                <a:spcPct val="107000"/>
              </a:lnSpc>
              <a:spcAft>
                <a:spcPts val="800"/>
              </a:spcAft>
              <a:tabLst>
                <a:tab pos="457200" algn="l"/>
              </a:tabLst>
            </a:pPr>
            <a:r>
              <a:rPr lang="en-US" sz="2400" b="1" dirty="0" smtClean="0">
                <a:solidFill>
                  <a:schemeClr val="accent2">
                    <a:lumMod val="75000"/>
                  </a:schemeClr>
                </a:solidFill>
              </a:rPr>
              <a:t>Components - Lifecycle</a:t>
            </a: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D0004F27-ABA2-4B67-824D-02685D171BB2}"/>
              </a:ext>
            </a:extLst>
          </p:cNvPr>
          <p:cNvSpPr txBox="1"/>
          <p:nvPr/>
        </p:nvSpPr>
        <p:spPr>
          <a:xfrm>
            <a:off x="176608" y="1658628"/>
            <a:ext cx="11602238" cy="4524315"/>
          </a:xfrm>
          <a:prstGeom prst="rect">
            <a:avLst/>
          </a:prstGeom>
          <a:noFill/>
        </p:spPr>
        <p:txBody>
          <a:bodyPr wrap="square">
            <a:spAutoFit/>
          </a:bodyPr>
          <a:lstStyle/>
          <a:p>
            <a:pPr marL="342900" indent="-342900">
              <a:lnSpc>
                <a:spcPct val="150000"/>
              </a:lnSpc>
              <a:buFont typeface="Arial" pitchFamily="34" charset="0"/>
              <a:buChar char="•"/>
            </a:pPr>
            <a:r>
              <a:rPr lang="en-US" sz="2400" dirty="0" smtClean="0"/>
              <a:t>A component instance has a lifecycle that starts when Angular instantiates the component class and renders the component view along with its child views. </a:t>
            </a:r>
          </a:p>
          <a:p>
            <a:pPr marL="342900" indent="-342900">
              <a:lnSpc>
                <a:spcPct val="150000"/>
              </a:lnSpc>
              <a:buFont typeface="Arial" pitchFamily="34" charset="0"/>
              <a:buChar char="•"/>
            </a:pPr>
            <a:r>
              <a:rPr lang="en-US" sz="2400" dirty="0" smtClean="0"/>
              <a:t>The lifecycle continues with change detection, as Angular checks to see when data-bound properties change, and updates both the view and the component instance as needed.</a:t>
            </a:r>
          </a:p>
          <a:p>
            <a:pPr marL="342900" indent="-342900">
              <a:lnSpc>
                <a:spcPct val="150000"/>
              </a:lnSpc>
              <a:buFont typeface="Arial" pitchFamily="34" charset="0"/>
              <a:buChar char="•"/>
            </a:pPr>
            <a:r>
              <a:rPr lang="en-US" sz="2400" dirty="0" smtClean="0"/>
              <a:t>The lifecycle ends when Angular destroys the component instance and removes its rendered template from the DOM</a:t>
            </a:r>
          </a:p>
          <a:p>
            <a:pPr marL="342900" indent="-342900">
              <a:lnSpc>
                <a:spcPct val="150000"/>
              </a:lnSpc>
              <a:buFont typeface="Arial" pitchFamily="34" charset="0"/>
              <a:buChar char="•"/>
            </a:pPr>
            <a:r>
              <a:rPr lang="en-US" sz="2400" dirty="0" smtClean="0"/>
              <a:t>Angular provides eight interfaces to implement those as component goes from creation to destruction phases. </a:t>
            </a:r>
            <a:endParaRPr lang="en-US" sz="2400" dirty="0">
              <a:solidFill>
                <a:srgbClr val="444444"/>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485109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70000"/>
          </a:xfrm>
          <a:prstGeom prst="rect">
            <a:avLst/>
          </a:prstGeom>
        </p:spPr>
        <p:txBody>
          <a:bodyPr wrap="square">
            <a:spAutoFit/>
          </a:bodyPr>
          <a:lstStyle/>
          <a:p>
            <a:pPr lvl="0">
              <a:lnSpc>
                <a:spcPct val="107000"/>
              </a:lnSpc>
              <a:spcAft>
                <a:spcPts val="800"/>
              </a:spcAft>
              <a:tabLst>
                <a:tab pos="457200" algn="l"/>
              </a:tabLst>
            </a:pPr>
            <a:r>
              <a:rPr lang="en-US" sz="2400" b="1" dirty="0" smtClean="0">
                <a:solidFill>
                  <a:schemeClr val="accent2">
                    <a:lumMod val="75000"/>
                  </a:schemeClr>
                </a:solidFill>
              </a:rPr>
              <a:t>Components – Life Cycle</a:t>
            </a: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D0004F27-ABA2-4B67-824D-02685D171BB2}"/>
              </a:ext>
            </a:extLst>
          </p:cNvPr>
          <p:cNvSpPr txBox="1"/>
          <p:nvPr/>
        </p:nvSpPr>
        <p:spPr>
          <a:xfrm>
            <a:off x="0" y="1520083"/>
            <a:ext cx="12209356" cy="3970318"/>
          </a:xfrm>
          <a:prstGeom prst="rect">
            <a:avLst/>
          </a:prstGeom>
          <a:noFill/>
        </p:spPr>
        <p:txBody>
          <a:bodyPr wrap="square">
            <a:spAutoFit/>
          </a:bodyPr>
          <a:lstStyle/>
          <a:p>
            <a:pPr>
              <a:lnSpc>
                <a:spcPct val="150000"/>
              </a:lnSpc>
              <a:buFont typeface="Arial" pitchFamily="34" charset="0"/>
              <a:buChar char="•"/>
            </a:pP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ngOnInit</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This is called when the component is loaded into the DOM and it occurs only once.</a:t>
            </a:r>
          </a:p>
          <a:p>
            <a:pPr>
              <a:lnSpc>
                <a:spcPct val="150000"/>
              </a:lnSpc>
              <a:buFont typeface="Arial" pitchFamily="34" charset="0"/>
              <a:buChar char="•"/>
            </a:pP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ngOnChanges</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This is called when there is Input property to the component and it is called before </a:t>
            </a:r>
            <a:r>
              <a:rPr lang="en-US" sz="2400" dirty="0" err="1" smtClean="0">
                <a:latin typeface="Times New Roman" pitchFamily="18" charset="0"/>
                <a:cs typeface="Times New Roman" pitchFamily="18" charset="0"/>
              </a:rPr>
              <a:t>ngOnInit</a:t>
            </a:r>
            <a:r>
              <a:rPr lang="en-US" sz="2400" dirty="0" smtClean="0">
                <a:latin typeface="Times New Roman" pitchFamily="18" charset="0"/>
                <a:cs typeface="Times New Roman" pitchFamily="18" charset="0"/>
              </a:rPr>
              <a:t>() and occurs every time there is a change in the input property. It is not called if there is no input property to the component</a:t>
            </a:r>
          </a:p>
          <a:p>
            <a:pPr>
              <a:lnSpc>
                <a:spcPct val="150000"/>
              </a:lnSpc>
              <a:buFont typeface="Arial" pitchFamily="34" charset="0"/>
              <a:buChar char="•"/>
            </a:pP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ngDoCheck</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occurs every time there is a change detection and immediately after </a:t>
            </a:r>
            <a:r>
              <a:rPr lang="en-US" sz="2400" dirty="0" err="1" smtClean="0">
                <a:latin typeface="Times New Roman" pitchFamily="18" charset="0"/>
                <a:cs typeface="Times New Roman" pitchFamily="18" charset="0"/>
              </a:rPr>
              <a:t>ngOnChanges</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ngOnInit</a:t>
            </a:r>
            <a:r>
              <a:rPr lang="en-US" sz="2400" dirty="0" smtClean="0">
                <a:latin typeface="Times New Roman" pitchFamily="18" charset="0"/>
                <a:cs typeface="Times New Roman" pitchFamily="18" charset="0"/>
              </a:rPr>
              <a:t>().</a:t>
            </a:r>
          </a:p>
          <a:p>
            <a:pPr>
              <a:lnSpc>
                <a:spcPct val="150000"/>
              </a:lnSpc>
              <a:buFont typeface="Arial" pitchFamily="34" charset="0"/>
              <a:buChar char="•"/>
            </a:pP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ngOnDestroy</a:t>
            </a:r>
            <a:r>
              <a:rPr lang="en-US" sz="2400" b="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This is called right before the component gets destroyed and occurs only once.</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485109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70000"/>
          </a:xfrm>
          <a:prstGeom prst="rect">
            <a:avLst/>
          </a:prstGeom>
        </p:spPr>
        <p:txBody>
          <a:bodyPr wrap="square">
            <a:spAutoFit/>
          </a:bodyPr>
          <a:lstStyle/>
          <a:p>
            <a:pPr lvl="0">
              <a:lnSpc>
                <a:spcPct val="107000"/>
              </a:lnSpc>
              <a:spcAft>
                <a:spcPts val="800"/>
              </a:spcAft>
              <a:tabLst>
                <a:tab pos="457200" algn="l"/>
              </a:tabLst>
            </a:pPr>
            <a:r>
              <a:rPr lang="en-US" sz="2400" b="1" dirty="0" smtClean="0">
                <a:solidFill>
                  <a:schemeClr val="accent2">
                    <a:lumMod val="75000"/>
                  </a:schemeClr>
                </a:solidFill>
              </a:rPr>
              <a:t>Components - Lifecycle</a:t>
            </a: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D0004F27-ABA2-4B67-824D-02685D171BB2}"/>
              </a:ext>
            </a:extLst>
          </p:cNvPr>
          <p:cNvSpPr txBox="1"/>
          <p:nvPr/>
        </p:nvSpPr>
        <p:spPr>
          <a:xfrm>
            <a:off x="176608" y="1658628"/>
            <a:ext cx="11602238" cy="4524315"/>
          </a:xfrm>
          <a:prstGeom prst="rect">
            <a:avLst/>
          </a:prstGeom>
          <a:noFill/>
        </p:spPr>
        <p:txBody>
          <a:bodyPr wrap="square">
            <a:spAutoFit/>
          </a:bodyPr>
          <a:lstStyle/>
          <a:p>
            <a:pPr>
              <a:lnSpc>
                <a:spcPct val="150000"/>
              </a:lnSpc>
              <a:buFont typeface="Arial" pitchFamily="34" charset="0"/>
              <a:buChar char="•"/>
            </a:pP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ngAfterViewInit</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This is called once after the component’s view/ child views are loaded and right after </a:t>
            </a:r>
            <a:r>
              <a:rPr lang="en-US" sz="2400" dirty="0" err="1" smtClean="0">
                <a:latin typeface="Times New Roman" pitchFamily="18" charset="0"/>
                <a:cs typeface="Times New Roman" pitchFamily="18" charset="0"/>
              </a:rPr>
              <a:t>ngAfterContentChecked</a:t>
            </a:r>
            <a:r>
              <a:rPr lang="en-US" sz="2400" dirty="0" smtClean="0">
                <a:latin typeface="Times New Roman" pitchFamily="18" charset="0"/>
                <a:cs typeface="Times New Roman" pitchFamily="18" charset="0"/>
              </a:rPr>
              <a:t>() and occurs only once.</a:t>
            </a:r>
          </a:p>
          <a:p>
            <a:pPr>
              <a:lnSpc>
                <a:spcPct val="150000"/>
              </a:lnSpc>
              <a:buFont typeface="Arial" pitchFamily="34" charset="0"/>
              <a:buChar char="•"/>
            </a:pP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ngAfterViewChecked</a:t>
            </a:r>
            <a:r>
              <a:rPr lang="en-US" sz="2400" b="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This is called after component’s view/ child views are loaded and called after </a:t>
            </a:r>
            <a:r>
              <a:rPr lang="en-US" sz="2400" dirty="0" err="1" smtClean="0">
                <a:latin typeface="Times New Roman" pitchFamily="18" charset="0"/>
                <a:cs typeface="Times New Roman" pitchFamily="18" charset="0"/>
              </a:rPr>
              <a:t>ngAfterViewInit</a:t>
            </a:r>
            <a:r>
              <a:rPr lang="en-US" sz="2400" dirty="0" smtClean="0">
                <a:latin typeface="Times New Roman" pitchFamily="18" charset="0"/>
                <a:cs typeface="Times New Roman" pitchFamily="18" charset="0"/>
              </a:rPr>
              <a:t>() and every time after </a:t>
            </a:r>
            <a:r>
              <a:rPr lang="en-US" sz="2400" dirty="0" err="1" smtClean="0">
                <a:latin typeface="Times New Roman" pitchFamily="18" charset="0"/>
                <a:cs typeface="Times New Roman" pitchFamily="18" charset="0"/>
              </a:rPr>
              <a:t>ngDoCheck</a:t>
            </a:r>
            <a:r>
              <a:rPr lang="en-US" sz="2400" dirty="0" smtClean="0">
                <a:latin typeface="Times New Roman" pitchFamily="18" charset="0"/>
                <a:cs typeface="Times New Roman" pitchFamily="18" charset="0"/>
              </a:rPr>
              <a:t>().</a:t>
            </a:r>
          </a:p>
          <a:p>
            <a:pPr>
              <a:lnSpc>
                <a:spcPct val="150000"/>
              </a:lnSpc>
              <a:buFont typeface="Arial" pitchFamily="34" charset="0"/>
              <a:buChar char="•"/>
            </a:pP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ngAfterContentInit</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This is called once external content is projected into component’s view and right after the first </a:t>
            </a:r>
            <a:r>
              <a:rPr lang="en-US" sz="2400" dirty="0" err="1" smtClean="0">
                <a:latin typeface="Times New Roman" pitchFamily="18" charset="0"/>
                <a:cs typeface="Times New Roman" pitchFamily="18" charset="0"/>
              </a:rPr>
              <a:t>ngDoCheck</a:t>
            </a:r>
            <a:r>
              <a:rPr lang="en-US" sz="2400" dirty="0" smtClean="0">
                <a:latin typeface="Times New Roman" pitchFamily="18" charset="0"/>
                <a:cs typeface="Times New Roman" pitchFamily="18" charset="0"/>
              </a:rPr>
              <a:t>() and occurs only once.</a:t>
            </a:r>
          </a:p>
          <a:p>
            <a:pPr>
              <a:lnSpc>
                <a:spcPct val="150000"/>
              </a:lnSpc>
              <a:buFont typeface="Arial" pitchFamily="34" charset="0"/>
              <a:buChar char="•"/>
            </a:pP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ngAfterContentChecked</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This is called after external content projected into component’s view and called after </a:t>
            </a:r>
            <a:r>
              <a:rPr lang="en-US" sz="2400" dirty="0" err="1" smtClean="0">
                <a:latin typeface="Times New Roman" pitchFamily="18" charset="0"/>
                <a:cs typeface="Times New Roman" pitchFamily="18" charset="0"/>
              </a:rPr>
              <a:t>ngAfterContentInit</a:t>
            </a:r>
            <a:r>
              <a:rPr lang="en-US" sz="2400" dirty="0" smtClean="0">
                <a:latin typeface="Times New Roman" pitchFamily="18" charset="0"/>
                <a:cs typeface="Times New Roman" pitchFamily="18" charset="0"/>
              </a:rPr>
              <a:t>() and every subsequent </a:t>
            </a:r>
            <a:r>
              <a:rPr lang="en-US" sz="2400" dirty="0" err="1" smtClean="0">
                <a:latin typeface="Times New Roman" pitchFamily="18" charset="0"/>
                <a:cs typeface="Times New Roman" pitchFamily="18" charset="0"/>
              </a:rPr>
              <a:t>ngDoCheck</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485109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70000"/>
          </a:xfrm>
          <a:prstGeom prst="rect">
            <a:avLst/>
          </a:prstGeom>
        </p:spPr>
        <p:txBody>
          <a:bodyPr wrap="square">
            <a:spAutoFit/>
          </a:bodyPr>
          <a:lstStyle/>
          <a:p>
            <a:pPr lvl="0">
              <a:lnSpc>
                <a:spcPct val="107000"/>
              </a:lnSpc>
              <a:spcAft>
                <a:spcPts val="800"/>
              </a:spcAft>
              <a:tabLst>
                <a:tab pos="457200" algn="l"/>
              </a:tabLst>
            </a:pPr>
            <a:r>
              <a:rPr lang="en-US" sz="2400" b="1" dirty="0" smtClean="0">
                <a:solidFill>
                  <a:schemeClr val="accent2">
                    <a:lumMod val="75000"/>
                  </a:schemeClr>
                </a:solidFill>
              </a:rPr>
              <a:t>Component  - Lifecycle Hooks</a:t>
            </a: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pic>
        <p:nvPicPr>
          <p:cNvPr id="3074" name="Picture 2"/>
          <p:cNvPicPr>
            <a:picLocks noChangeAspect="1" noChangeArrowheads="1"/>
          </p:cNvPicPr>
          <p:nvPr/>
        </p:nvPicPr>
        <p:blipFill>
          <a:blip r:embed="rId3"/>
          <a:srcRect/>
          <a:stretch>
            <a:fillRect/>
          </a:stretch>
        </p:blipFill>
        <p:spPr bwMode="auto">
          <a:xfrm>
            <a:off x="145329" y="1394691"/>
            <a:ext cx="9001125" cy="5329382"/>
          </a:xfrm>
          <a:prstGeom prst="rect">
            <a:avLst/>
          </a:prstGeom>
          <a:noFill/>
          <a:ln w="9525">
            <a:noFill/>
            <a:miter lim="800000"/>
            <a:headEnd/>
            <a:tailEnd/>
          </a:ln>
          <a:effectLst/>
        </p:spPr>
      </p:pic>
    </p:spTree>
    <p:extLst>
      <p:ext uri="{BB962C8B-B14F-4D97-AF65-F5344CB8AC3E}">
        <p14:creationId xmlns="" xmlns:p14="http://schemas.microsoft.com/office/powerpoint/2010/main" val="485109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87506"/>
          </a:xfrm>
          <a:prstGeom prst="rect">
            <a:avLst/>
          </a:prstGeom>
        </p:spPr>
        <p:txBody>
          <a:bodyPr wrap="square">
            <a:spAutoFit/>
          </a:bodyPr>
          <a:lstStyle/>
          <a:p>
            <a:pPr lvl="0">
              <a:lnSpc>
                <a:spcPct val="107000"/>
              </a:lnSpc>
              <a:spcAft>
                <a:spcPts val="800"/>
              </a:spcAft>
              <a:tabLst>
                <a:tab pos="457200" algn="l"/>
              </a:tabLst>
            </a:pPr>
            <a:r>
              <a:rPr lang="en-US" sz="2400" b="1" dirty="0" smtClean="0">
                <a:solidFill>
                  <a:schemeClr val="accent2">
                    <a:lumMod val="75000"/>
                  </a:schemeClr>
                </a:solidFill>
              </a:rPr>
              <a:t>Component  - Angular Lifecycle Hooks Order</a:t>
            </a: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pic>
        <p:nvPicPr>
          <p:cNvPr id="4098" name="Picture 2"/>
          <p:cNvPicPr>
            <a:picLocks noChangeAspect="1" noChangeArrowheads="1"/>
          </p:cNvPicPr>
          <p:nvPr/>
        </p:nvPicPr>
        <p:blipFill>
          <a:blip r:embed="rId3"/>
          <a:srcRect/>
          <a:stretch>
            <a:fillRect/>
          </a:stretch>
        </p:blipFill>
        <p:spPr bwMode="auto">
          <a:xfrm>
            <a:off x="369165" y="1459345"/>
            <a:ext cx="7490979" cy="5398655"/>
          </a:xfrm>
          <a:prstGeom prst="rect">
            <a:avLst/>
          </a:prstGeom>
          <a:noFill/>
          <a:ln w="9525">
            <a:noFill/>
            <a:miter lim="800000"/>
            <a:headEnd/>
            <a:tailEnd/>
          </a:ln>
          <a:effectLst/>
        </p:spPr>
      </p:pic>
    </p:spTree>
    <p:extLst>
      <p:ext uri="{BB962C8B-B14F-4D97-AF65-F5344CB8AC3E}">
        <p14:creationId xmlns="" xmlns:p14="http://schemas.microsoft.com/office/powerpoint/2010/main" val="485109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70000"/>
          </a:xfrm>
          <a:prstGeom prst="rect">
            <a:avLst/>
          </a:prstGeom>
        </p:spPr>
        <p:txBody>
          <a:bodyPr wrap="square">
            <a:spAutoFit/>
          </a:bodyPr>
          <a:lstStyle/>
          <a:p>
            <a:pPr lvl="0">
              <a:lnSpc>
                <a:spcPct val="107000"/>
              </a:lnSpc>
              <a:spcAft>
                <a:spcPts val="800"/>
              </a:spcAft>
              <a:tabLst>
                <a:tab pos="457200" algn="l"/>
              </a:tabLst>
            </a:pPr>
            <a:r>
              <a:rPr lang="en-US" sz="2400" b="1" dirty="0">
                <a:solidFill>
                  <a:schemeClr val="accent2">
                    <a:lumMod val="75000"/>
                  </a:schemeClr>
                </a:solidFill>
              </a:rPr>
              <a:t>Components</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D0004F27-ABA2-4B67-824D-02685D171BB2}"/>
              </a:ext>
            </a:extLst>
          </p:cNvPr>
          <p:cNvSpPr txBox="1"/>
          <p:nvPr/>
        </p:nvSpPr>
        <p:spPr>
          <a:xfrm>
            <a:off x="176608" y="1658628"/>
            <a:ext cx="11602238" cy="2862322"/>
          </a:xfrm>
          <a:prstGeom prst="rect">
            <a:avLst/>
          </a:prstGeom>
          <a:noFill/>
        </p:spPr>
        <p:txBody>
          <a:bodyPr wrap="square">
            <a:spAutoFit/>
          </a:bodyPr>
          <a:lstStyle/>
          <a:p>
            <a:pPr marL="342900" indent="-342900" algn="l">
              <a:lnSpc>
                <a:spcPct val="150000"/>
              </a:lnSpc>
            </a:pPr>
            <a:endParaRPr lang="en-US" sz="4000" dirty="0" smtClean="0">
              <a:solidFill>
                <a:srgbClr val="444444"/>
              </a:solidFill>
              <a:latin typeface="Times New Roman" pitchFamily="18" charset="0"/>
              <a:cs typeface="Times New Roman" pitchFamily="18" charset="0"/>
            </a:endParaRPr>
          </a:p>
          <a:p>
            <a:pPr marL="342900" indent="-342900" algn="l">
              <a:lnSpc>
                <a:spcPct val="150000"/>
              </a:lnSpc>
            </a:pPr>
            <a:endParaRPr lang="en-US" sz="4000" dirty="0" smtClean="0">
              <a:solidFill>
                <a:srgbClr val="444444"/>
              </a:solidFill>
              <a:latin typeface="Times New Roman" pitchFamily="18" charset="0"/>
              <a:cs typeface="Times New Roman" pitchFamily="18" charset="0"/>
            </a:endParaRPr>
          </a:p>
          <a:p>
            <a:pPr marL="342900" indent="-342900" algn="l">
              <a:lnSpc>
                <a:spcPct val="150000"/>
              </a:lnSpc>
            </a:pPr>
            <a:r>
              <a:rPr lang="en-US" sz="4000" dirty="0" smtClean="0">
                <a:solidFill>
                  <a:srgbClr val="444444"/>
                </a:solidFill>
                <a:latin typeface="Times New Roman" pitchFamily="18" charset="0"/>
                <a:cs typeface="Times New Roman" pitchFamily="18" charset="0"/>
              </a:rPr>
              <a:t>					Inputs and Outputs </a:t>
            </a:r>
            <a:endParaRPr lang="en-US" sz="4000" dirty="0">
              <a:solidFill>
                <a:srgbClr val="444444"/>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485109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70000"/>
          </a:xfrm>
          <a:prstGeom prst="rect">
            <a:avLst/>
          </a:prstGeom>
        </p:spPr>
        <p:txBody>
          <a:bodyPr wrap="square">
            <a:spAutoFit/>
          </a:bodyPr>
          <a:lstStyle/>
          <a:p>
            <a:pPr lvl="0">
              <a:lnSpc>
                <a:spcPct val="107000"/>
              </a:lnSpc>
              <a:spcAft>
                <a:spcPts val="800"/>
              </a:spcAft>
              <a:tabLst>
                <a:tab pos="457200" algn="l"/>
              </a:tabLst>
            </a:pPr>
            <a:r>
              <a:rPr lang="en-US" sz="2400" b="1" dirty="0" smtClean="0">
                <a:solidFill>
                  <a:schemeClr val="accent2">
                    <a:lumMod val="75000"/>
                  </a:schemeClr>
                </a:solidFill>
              </a:rPr>
              <a:t>Components – Inputs and Outputs</a:t>
            </a: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D0004F27-ABA2-4B67-824D-02685D171BB2}"/>
              </a:ext>
            </a:extLst>
          </p:cNvPr>
          <p:cNvSpPr txBox="1"/>
          <p:nvPr/>
        </p:nvSpPr>
        <p:spPr>
          <a:xfrm>
            <a:off x="75008" y="1307647"/>
            <a:ext cx="11602238" cy="507831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dirty="0" smtClean="0">
                <a:solidFill>
                  <a:srgbClr val="444444"/>
                </a:solidFill>
                <a:latin typeface="Times New Roman" panose="02020603050405020304" pitchFamily="18" charset="0"/>
                <a:cs typeface="Times New Roman" panose="02020603050405020304" pitchFamily="18" charset="0"/>
              </a:rPr>
              <a:t>@Input() and @Output() allow Angular to share data between the parent context and child directives or components. </a:t>
            </a:r>
          </a:p>
          <a:p>
            <a:pPr marL="342900" indent="-342900">
              <a:lnSpc>
                <a:spcPct val="150000"/>
              </a:lnSpc>
              <a:buFont typeface="Arial" panose="020B0604020202020204" pitchFamily="34" charset="0"/>
              <a:buChar char="•"/>
            </a:pPr>
            <a:r>
              <a:rPr lang="en-US" sz="2400" dirty="0" smtClean="0">
                <a:solidFill>
                  <a:srgbClr val="444444"/>
                </a:solidFill>
                <a:latin typeface="Times New Roman" panose="02020603050405020304" pitchFamily="18" charset="0"/>
                <a:cs typeface="Times New Roman" panose="02020603050405020304" pitchFamily="18" charset="0"/>
              </a:rPr>
              <a:t>An @Input() property is writable while an @Output() property is observable.</a:t>
            </a:r>
          </a:p>
          <a:p>
            <a:pPr marL="342900" indent="-342900">
              <a:lnSpc>
                <a:spcPct val="150000"/>
              </a:lnSpc>
              <a:buFont typeface="Arial" panose="020B0604020202020204" pitchFamily="34" charset="0"/>
              <a:buChar char="•"/>
            </a:pPr>
            <a:endParaRPr lang="en-US" sz="2400" dirty="0" smtClean="0">
              <a:solidFill>
                <a:srgbClr val="444444"/>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US" sz="2400" dirty="0" smtClean="0">
              <a:solidFill>
                <a:srgbClr val="444444"/>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smtClean="0">
                <a:solidFill>
                  <a:srgbClr val="444444"/>
                </a:solidFill>
                <a:latin typeface="Times New Roman" panose="02020603050405020304" pitchFamily="18" charset="0"/>
                <a:cs typeface="Times New Roman" panose="02020603050405020304" pitchFamily="18" charset="0"/>
              </a:rPr>
              <a:t>Here, the &lt;child-component&gt; selector, or child directive, is embedded within a &lt;parent-component&gt;, which serves as the child's context.</a:t>
            </a:r>
          </a:p>
          <a:p>
            <a:pPr marL="342900" indent="-342900">
              <a:lnSpc>
                <a:spcPct val="150000"/>
              </a:lnSpc>
              <a:buFont typeface="Arial" panose="020B0604020202020204" pitchFamily="34" charset="0"/>
              <a:buChar char="•"/>
            </a:pPr>
            <a:r>
              <a:rPr lang="en-US" sz="2400" dirty="0" smtClean="0">
                <a:solidFill>
                  <a:srgbClr val="444444"/>
                </a:solidFill>
                <a:latin typeface="Times New Roman" panose="02020603050405020304" pitchFamily="18" charset="0"/>
                <a:cs typeface="Times New Roman" panose="02020603050405020304" pitchFamily="18" charset="0"/>
              </a:rPr>
              <a:t>@Input() and @Output() act as the API, or application programming interface, of the child component in that they allow the child to communicate with the parent. </a:t>
            </a:r>
            <a:endParaRPr lang="en-US" sz="2400" b="0" i="0" dirty="0">
              <a:solidFill>
                <a:srgbClr val="444444"/>
              </a:solidFill>
              <a:effectLst/>
              <a:latin typeface="Times New Roman" panose="02020603050405020304" pitchFamily="18" charset="0"/>
              <a:cs typeface="Times New Roman" panose="02020603050405020304" pitchFamily="18" charset="0"/>
            </a:endParaRPr>
          </a:p>
        </p:txBody>
      </p:sp>
      <p:pic>
        <p:nvPicPr>
          <p:cNvPr id="5122" name="Picture 2"/>
          <p:cNvPicPr>
            <a:picLocks noChangeAspect="1" noChangeArrowheads="1"/>
          </p:cNvPicPr>
          <p:nvPr/>
        </p:nvPicPr>
        <p:blipFill>
          <a:blip r:embed="rId3"/>
          <a:srcRect/>
          <a:stretch>
            <a:fillRect/>
          </a:stretch>
        </p:blipFill>
        <p:spPr bwMode="auto">
          <a:xfrm>
            <a:off x="2367829" y="3051751"/>
            <a:ext cx="4352925" cy="1123950"/>
          </a:xfrm>
          <a:prstGeom prst="rect">
            <a:avLst/>
          </a:prstGeom>
          <a:noFill/>
          <a:ln w="9525">
            <a:noFill/>
            <a:miter lim="800000"/>
            <a:headEnd/>
            <a:tailEnd/>
          </a:ln>
          <a:effectLst/>
        </p:spPr>
      </p:pic>
    </p:spTree>
    <p:extLst>
      <p:ext uri="{BB962C8B-B14F-4D97-AF65-F5344CB8AC3E}">
        <p14:creationId xmlns="" xmlns:p14="http://schemas.microsoft.com/office/powerpoint/2010/main" val="90448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70000"/>
          </a:xfrm>
          <a:prstGeom prst="rect">
            <a:avLst/>
          </a:prstGeom>
        </p:spPr>
        <p:txBody>
          <a:bodyPr wrap="square">
            <a:spAutoFit/>
          </a:bodyPr>
          <a:lstStyle/>
          <a:p>
            <a:pPr lvl="0">
              <a:lnSpc>
                <a:spcPct val="107000"/>
              </a:lnSpc>
              <a:spcAft>
                <a:spcPts val="800"/>
              </a:spcAft>
              <a:tabLst>
                <a:tab pos="457200" algn="l"/>
              </a:tabLst>
            </a:pPr>
            <a:r>
              <a:rPr lang="en-US" sz="2400" b="1" dirty="0" smtClean="0">
                <a:solidFill>
                  <a:schemeClr val="accent2">
                    <a:lumMod val="75000"/>
                  </a:schemeClr>
                </a:solidFill>
              </a:rPr>
              <a:t>Components – @Input()</a:t>
            </a: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D0004F27-ABA2-4B67-824D-02685D171BB2}"/>
              </a:ext>
            </a:extLst>
          </p:cNvPr>
          <p:cNvSpPr txBox="1"/>
          <p:nvPr/>
        </p:nvSpPr>
        <p:spPr>
          <a:xfrm>
            <a:off x="75008" y="1307647"/>
            <a:ext cx="11602238" cy="3970318"/>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dirty="0" smtClean="0">
                <a:latin typeface="Times New Roman" pitchFamily="18" charset="0"/>
                <a:cs typeface="Times New Roman" pitchFamily="18" charset="0"/>
              </a:rPr>
              <a:t>@Input() is the doorway into the component allowing data to flow in while @Output() is the doorway out of the component, allowing the child component to send data out.</a:t>
            </a:r>
          </a:p>
          <a:p>
            <a:pPr marL="342900" indent="-342900">
              <a:lnSpc>
                <a:spcPct val="150000"/>
              </a:lnSpc>
              <a:buFont typeface="Arial" panose="020B0604020202020204" pitchFamily="34" charset="0"/>
              <a:buChar char="•"/>
            </a:pPr>
            <a:r>
              <a:rPr lang="en-US" sz="2400" dirty="0" smtClean="0">
                <a:latin typeface="Times New Roman" pitchFamily="18" charset="0"/>
                <a:cs typeface="Times New Roman" pitchFamily="18" charset="0"/>
              </a:rPr>
              <a:t>Use the @Input() decorator in a child component or directive to let Angular know that a property in that component can receive its value from its parent component. </a:t>
            </a:r>
          </a:p>
          <a:p>
            <a:pPr marL="342900" indent="-342900">
              <a:lnSpc>
                <a:spcPct val="150000"/>
              </a:lnSpc>
              <a:buFont typeface="Arial" panose="020B0604020202020204" pitchFamily="34" charset="0"/>
              <a:buChar char="•"/>
            </a:pPr>
            <a:r>
              <a:rPr lang="en-US" sz="2400" dirty="0" smtClean="0">
                <a:latin typeface="Times New Roman" pitchFamily="18" charset="0"/>
                <a:cs typeface="Times New Roman" pitchFamily="18" charset="0"/>
              </a:rPr>
              <a:t>It helps to remember that the data flow is from the perspective of the child component.</a:t>
            </a:r>
          </a:p>
          <a:p>
            <a:pPr marL="342900" indent="-342900">
              <a:lnSpc>
                <a:spcPct val="150000"/>
              </a:lnSpc>
              <a:buFont typeface="Arial" panose="020B0604020202020204" pitchFamily="34" charset="0"/>
              <a:buChar char="•"/>
            </a:pPr>
            <a:r>
              <a:rPr lang="en-US" sz="2400" dirty="0" smtClean="0">
                <a:latin typeface="Times New Roman" pitchFamily="18" charset="0"/>
                <a:cs typeface="Times New Roman" pitchFamily="18" charset="0"/>
              </a:rPr>
              <a:t> @Input() allows data to be input into the child component from the parent component.</a:t>
            </a:r>
          </a:p>
          <a:p>
            <a:pPr marL="342900" indent="-342900">
              <a:lnSpc>
                <a:spcPct val="150000"/>
              </a:lnSpc>
              <a:buFont typeface="Arial" panose="020B0604020202020204" pitchFamily="34" charset="0"/>
              <a:buChar char="•"/>
            </a:pPr>
            <a:endParaRPr lang="en-US" sz="2400" b="0" i="0" dirty="0">
              <a:solidFill>
                <a:srgbClr val="444444"/>
              </a:solidFill>
              <a:effectLst/>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3" cstate="print"/>
          <a:srcRect/>
          <a:stretch>
            <a:fillRect/>
          </a:stretch>
        </p:blipFill>
        <p:spPr bwMode="auto">
          <a:xfrm>
            <a:off x="2706400" y="5038436"/>
            <a:ext cx="3177163" cy="1625600"/>
          </a:xfrm>
          <a:prstGeom prst="rect">
            <a:avLst/>
          </a:prstGeom>
          <a:noFill/>
          <a:ln w="9525">
            <a:noFill/>
            <a:miter lim="800000"/>
            <a:headEnd/>
            <a:tailEnd/>
          </a:ln>
          <a:effectLst/>
        </p:spPr>
      </p:pic>
    </p:spTree>
    <p:extLst>
      <p:ext uri="{BB962C8B-B14F-4D97-AF65-F5344CB8AC3E}">
        <p14:creationId xmlns="" xmlns:p14="http://schemas.microsoft.com/office/powerpoint/2010/main" val="90448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70000"/>
          </a:xfrm>
          <a:prstGeom prst="rect">
            <a:avLst/>
          </a:prstGeom>
        </p:spPr>
        <p:txBody>
          <a:bodyPr wrap="square">
            <a:spAutoFit/>
          </a:bodyPr>
          <a:lstStyle/>
          <a:p>
            <a:pPr lvl="0">
              <a:lnSpc>
                <a:spcPct val="107000"/>
              </a:lnSpc>
              <a:spcAft>
                <a:spcPts val="800"/>
              </a:spcAft>
              <a:tabLst>
                <a:tab pos="457200" algn="l"/>
              </a:tabLst>
            </a:pPr>
            <a:r>
              <a:rPr lang="en-US" sz="2400" b="1" dirty="0" smtClean="0">
                <a:solidFill>
                  <a:schemeClr val="accent2">
                    <a:lumMod val="75000"/>
                  </a:schemeClr>
                </a:solidFill>
              </a:rPr>
              <a:t>Components – @Input()</a:t>
            </a: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pic>
        <p:nvPicPr>
          <p:cNvPr id="1026" name="Picture 2"/>
          <p:cNvPicPr>
            <a:picLocks noChangeAspect="1" noChangeArrowheads="1"/>
          </p:cNvPicPr>
          <p:nvPr/>
        </p:nvPicPr>
        <p:blipFill>
          <a:blip r:embed="rId3"/>
          <a:srcRect/>
          <a:stretch>
            <a:fillRect/>
          </a:stretch>
        </p:blipFill>
        <p:spPr bwMode="auto">
          <a:xfrm>
            <a:off x="274638" y="1350386"/>
            <a:ext cx="6562725" cy="3990975"/>
          </a:xfrm>
          <a:prstGeom prst="rect">
            <a:avLst/>
          </a:prstGeom>
          <a:noFill/>
          <a:ln w="9525">
            <a:noFill/>
            <a:miter lim="800000"/>
            <a:headEnd/>
            <a:tailEnd/>
          </a:ln>
          <a:effectLst/>
        </p:spPr>
      </p:pic>
      <p:sp>
        <p:nvSpPr>
          <p:cNvPr id="11" name="Rectangle 10"/>
          <p:cNvSpPr/>
          <p:nvPr/>
        </p:nvSpPr>
        <p:spPr>
          <a:xfrm>
            <a:off x="0" y="5297453"/>
            <a:ext cx="11018982" cy="1421992"/>
          </a:xfrm>
          <a:prstGeom prst="rect">
            <a:avLst/>
          </a:prstGeom>
        </p:spPr>
        <p:txBody>
          <a:bodyPr wrap="square">
            <a:spAutoFit/>
          </a:bodyPr>
          <a:lstStyle/>
          <a:p>
            <a:pPr>
              <a:lnSpc>
                <a:spcPct val="150000"/>
              </a:lnSpc>
              <a:buFont typeface="Arial" pitchFamily="34" charset="0"/>
              <a:buChar char="•"/>
            </a:pPr>
            <a:r>
              <a:rPr lang="en-US" sz="2000" dirty="0" smtClean="0">
                <a:latin typeface="Times New Roman" pitchFamily="18" charset="0"/>
                <a:cs typeface="Times New Roman" pitchFamily="18" charset="0"/>
              </a:rPr>
              <a:t>  The </a:t>
            </a:r>
            <a:r>
              <a:rPr lang="en-US" sz="2000" dirty="0" smtClean="0">
                <a:latin typeface="Times New Roman" pitchFamily="18" charset="0"/>
                <a:cs typeface="Times New Roman" pitchFamily="18" charset="0"/>
              </a:rPr>
              <a:t>target in the square brackets, [], is the property you decorate with @Input() in the child </a:t>
            </a:r>
            <a:r>
              <a:rPr lang="en-US" sz="2000" dirty="0" smtClean="0">
                <a:latin typeface="Times New Roman" pitchFamily="18" charset="0"/>
                <a:cs typeface="Times New Roman" pitchFamily="18" charset="0"/>
              </a:rPr>
              <a:t>component.</a:t>
            </a:r>
          </a:p>
          <a:p>
            <a:pPr>
              <a:lnSpc>
                <a:spcPct val="150000"/>
              </a:lnSpc>
              <a:buFont typeface="Arial" pitchFamily="34" charset="0"/>
              <a:buChar char="•"/>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The </a:t>
            </a:r>
            <a:r>
              <a:rPr lang="en-US" sz="2000" dirty="0" smtClean="0">
                <a:latin typeface="Times New Roman" pitchFamily="18" charset="0"/>
                <a:cs typeface="Times New Roman" pitchFamily="18" charset="0"/>
              </a:rPr>
              <a:t>binding source, the part to the right of the equal sign, is the data that the parent component passes to the nested component.</a:t>
            </a: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90448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DFE3490-CF8C-4FDE-9D71-2170861F2A61}"/>
              </a:ext>
            </a:extLst>
          </p:cNvPr>
          <p:cNvSpPr/>
          <p:nvPr/>
        </p:nvSpPr>
        <p:spPr>
          <a:xfrm>
            <a:off x="589647" y="1803590"/>
            <a:ext cx="7497214" cy="646331"/>
          </a:xfrm>
          <a:prstGeom prst="rect">
            <a:avLst/>
          </a:prstGeom>
        </p:spPr>
        <p:txBody>
          <a:bodyPr wrap="square">
            <a:spAutoFit/>
          </a:bodyPr>
          <a:lstStyle/>
          <a:p>
            <a:r>
              <a:rPr lang="en-US" sz="3600" b="1" cap="all" dirty="0"/>
              <a:t>angular</a:t>
            </a:r>
          </a:p>
        </p:txBody>
      </p:sp>
      <p:sp>
        <p:nvSpPr>
          <p:cNvPr id="14" name="Rectangle 13">
            <a:extLst>
              <a:ext uri="{FF2B5EF4-FFF2-40B4-BE49-F238E27FC236}">
                <a16:creationId xmlns=""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b="1" dirty="0"/>
              <a:t>S. </a:t>
            </a:r>
            <a:r>
              <a:rPr lang="en-US" sz="2400" b="1" dirty="0" err="1"/>
              <a:t>Aruna</a:t>
            </a:r>
            <a:endParaRPr lang="en-IN" sz="2400" b="1" dirty="0"/>
          </a:p>
        </p:txBody>
      </p:sp>
      <p:sp>
        <p:nvSpPr>
          <p:cNvPr id="15" name="Rectangle 14">
            <a:extLst>
              <a:ext uri="{FF2B5EF4-FFF2-40B4-BE49-F238E27FC236}">
                <a16:creationId xmlns=""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 and Engineering</a:t>
            </a:r>
            <a:endParaRPr lang="en-IN" sz="2000" dirty="0"/>
          </a:p>
        </p:txBody>
      </p:sp>
      <p:grpSp>
        <p:nvGrpSpPr>
          <p:cNvPr id="20" name="Group 19">
            <a:extLst>
              <a:ext uri="{FF2B5EF4-FFF2-40B4-BE49-F238E27FC236}">
                <a16:creationId xmlns=""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 xmlns:a16="http://schemas.microsoft.com/office/drawing/2014/main" id="{6727F4C1-5802-414C-BEF9-8F8DC7D7B65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12" name="Rectangle 11">
            <a:extLst>
              <a:ext uri="{FF2B5EF4-FFF2-40B4-BE49-F238E27FC236}">
                <a16:creationId xmlns="" xmlns:a16="http://schemas.microsoft.com/office/drawing/2014/main" id="{620A7DEA-950C-4954-B3B7-2672370FABF4}"/>
              </a:ext>
            </a:extLst>
          </p:cNvPr>
          <p:cNvSpPr/>
          <p:nvPr/>
        </p:nvSpPr>
        <p:spPr>
          <a:xfrm>
            <a:off x="297989" y="2988698"/>
            <a:ext cx="7999758" cy="461665"/>
          </a:xfrm>
          <a:prstGeom prst="rect">
            <a:avLst/>
          </a:prstGeom>
        </p:spPr>
        <p:txBody>
          <a:bodyPr wrap="square">
            <a:spAutoFit/>
          </a:bodyPr>
          <a:lstStyle/>
          <a:p>
            <a:r>
              <a:rPr lang="en-IN" sz="2400" b="1" dirty="0">
                <a:solidFill>
                  <a:schemeClr val="tx1">
                    <a:lumMod val="95000"/>
                    <a:lumOff val="5000"/>
                  </a:schemeClr>
                </a:solidFill>
              </a:rPr>
              <a:t>Angular Components</a:t>
            </a:r>
          </a:p>
        </p:txBody>
      </p:sp>
      <p:pic>
        <p:nvPicPr>
          <p:cNvPr id="2" name="Picture 1">
            <a:extLst>
              <a:ext uri="{FF2B5EF4-FFF2-40B4-BE49-F238E27FC236}">
                <a16:creationId xmlns="" xmlns:a16="http://schemas.microsoft.com/office/drawing/2014/main" id="{6DEC7944-5B5D-4097-9ED0-D4FEF15CBF51}"/>
              </a:ext>
            </a:extLst>
          </p:cNvPr>
          <p:cNvPicPr>
            <a:picLocks noChangeAspect="1"/>
          </p:cNvPicPr>
          <p:nvPr/>
        </p:nvPicPr>
        <p:blipFill>
          <a:blip r:embed="rId3"/>
          <a:stretch>
            <a:fillRect/>
          </a:stretch>
        </p:blipFill>
        <p:spPr>
          <a:xfrm>
            <a:off x="3090190" y="2863904"/>
            <a:ext cx="2514600" cy="2657475"/>
          </a:xfrm>
          <a:prstGeom prst="rect">
            <a:avLst/>
          </a:prstGeom>
        </p:spPr>
      </p:pic>
    </p:spTree>
    <p:extLst>
      <p:ext uri="{BB962C8B-B14F-4D97-AF65-F5344CB8AC3E}">
        <p14:creationId xmlns="" xmlns:p14="http://schemas.microsoft.com/office/powerpoint/2010/main" val="1821512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87506"/>
          </a:xfrm>
          <a:prstGeom prst="rect">
            <a:avLst/>
          </a:prstGeom>
        </p:spPr>
        <p:txBody>
          <a:bodyPr wrap="square">
            <a:spAutoFit/>
          </a:bodyPr>
          <a:lstStyle/>
          <a:p>
            <a:pPr lvl="0">
              <a:lnSpc>
                <a:spcPct val="107000"/>
              </a:lnSpc>
              <a:spcAft>
                <a:spcPts val="800"/>
              </a:spcAft>
              <a:tabLst>
                <a:tab pos="457200" algn="l"/>
              </a:tabLst>
            </a:pPr>
            <a:r>
              <a:rPr lang="en-US" sz="2400" b="1" dirty="0" smtClean="0">
                <a:solidFill>
                  <a:schemeClr val="accent2">
                    <a:lumMod val="75000"/>
                  </a:schemeClr>
                </a:solidFill>
              </a:rPr>
              <a:t>Components – @Output()</a:t>
            </a: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D0004F27-ABA2-4B67-824D-02685D171BB2}"/>
              </a:ext>
            </a:extLst>
          </p:cNvPr>
          <p:cNvSpPr txBox="1"/>
          <p:nvPr/>
        </p:nvSpPr>
        <p:spPr>
          <a:xfrm>
            <a:off x="75008" y="1307647"/>
            <a:ext cx="11602238" cy="3970318"/>
          </a:xfrm>
          <a:prstGeom prst="rect">
            <a:avLst/>
          </a:prstGeom>
          <a:noFill/>
        </p:spPr>
        <p:txBody>
          <a:bodyPr wrap="square">
            <a:spAutoFit/>
          </a:bodyPr>
          <a:lstStyle/>
          <a:p>
            <a:pPr>
              <a:lnSpc>
                <a:spcPct val="150000"/>
              </a:lnSpc>
              <a:buFont typeface="Arial" pitchFamily="34" charset="0"/>
              <a:buChar char="•"/>
            </a:pPr>
            <a:r>
              <a:rPr lang="en-US" sz="2400" dirty="0" smtClean="0">
                <a:latin typeface="Times New Roman" pitchFamily="18" charset="0"/>
                <a:cs typeface="Times New Roman" pitchFamily="18" charset="0"/>
              </a:rPr>
              <a:t>  Use the @Output() decorator in the child component or directive to allow data to flow from the child out to the parent.</a:t>
            </a:r>
          </a:p>
          <a:p>
            <a:pPr>
              <a:lnSpc>
                <a:spcPct val="150000"/>
              </a:lnSpc>
              <a:buFont typeface="Arial" pitchFamily="34" charset="0"/>
              <a:buChar char="•"/>
            </a:pPr>
            <a:r>
              <a:rPr lang="en-US" sz="2400" dirty="0" smtClean="0">
                <a:latin typeface="Times New Roman" pitchFamily="18" charset="0"/>
                <a:cs typeface="Times New Roman" pitchFamily="18" charset="0"/>
              </a:rPr>
              <a:t>  An @Output() property should normally be initialized to an Angular </a:t>
            </a:r>
            <a:r>
              <a:rPr lang="en-US" sz="2400" dirty="0" err="1" smtClean="0">
                <a:latin typeface="Times New Roman" pitchFamily="18" charset="0"/>
                <a:cs typeface="Times New Roman" pitchFamily="18" charset="0"/>
              </a:rPr>
              <a:t>EventEmitter</a:t>
            </a:r>
            <a:r>
              <a:rPr lang="en-US" sz="2400" dirty="0" smtClean="0">
                <a:latin typeface="Times New Roman" pitchFamily="18" charset="0"/>
                <a:cs typeface="Times New Roman" pitchFamily="18" charset="0"/>
              </a:rPr>
              <a:t> with values flowing out of the component as events.</a:t>
            </a:r>
          </a:p>
          <a:p>
            <a:pPr>
              <a:lnSpc>
                <a:spcPct val="150000"/>
              </a:lnSpc>
              <a:buFont typeface="Arial" pitchFamily="34" charset="0"/>
              <a:buChar char="•"/>
            </a:pPr>
            <a:r>
              <a:rPr lang="en-US" sz="2400" dirty="0" smtClean="0">
                <a:latin typeface="Times New Roman" pitchFamily="18" charset="0"/>
                <a:cs typeface="Times New Roman" pitchFamily="18" charset="0"/>
              </a:rPr>
              <a:t>  use @Output() on a property of the child component but its type should be </a:t>
            </a:r>
            <a:r>
              <a:rPr lang="en-US" sz="2400" dirty="0" err="1" smtClean="0">
                <a:latin typeface="Times New Roman" pitchFamily="18" charset="0"/>
                <a:cs typeface="Times New Roman" pitchFamily="18" charset="0"/>
              </a:rPr>
              <a:t>EventEmitter</a:t>
            </a:r>
            <a:r>
              <a:rPr lang="en-US" sz="2400" dirty="0" smtClean="0">
                <a:latin typeface="Times New Roman" pitchFamily="18" charset="0"/>
                <a:cs typeface="Times New Roman" pitchFamily="18" charset="0"/>
              </a:rPr>
              <a:t>.</a:t>
            </a:r>
          </a:p>
          <a:p>
            <a:pPr>
              <a:lnSpc>
                <a:spcPct val="150000"/>
              </a:lnSpc>
              <a:buFont typeface="Arial" pitchFamily="34" charset="0"/>
              <a:buChar char="•"/>
            </a:pPr>
            <a:endParaRPr lang="en-US" sz="2400" dirty="0" smtClean="0">
              <a:latin typeface="Times New Roman" pitchFamily="18" charset="0"/>
              <a:cs typeface="Times New Roman" pitchFamily="18" charset="0"/>
            </a:endParaRPr>
          </a:p>
          <a:p>
            <a:pPr>
              <a:lnSpc>
                <a:spcPct val="150000"/>
              </a:lnSpc>
              <a:buFont typeface="Arial" pitchFamily="34" charset="0"/>
              <a:buChar char="•"/>
            </a:pP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90448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87506"/>
          </a:xfrm>
          <a:prstGeom prst="rect">
            <a:avLst/>
          </a:prstGeom>
        </p:spPr>
        <p:txBody>
          <a:bodyPr wrap="square">
            <a:spAutoFit/>
          </a:bodyPr>
          <a:lstStyle/>
          <a:p>
            <a:pPr lvl="0">
              <a:lnSpc>
                <a:spcPct val="107000"/>
              </a:lnSpc>
              <a:spcAft>
                <a:spcPts val="800"/>
              </a:spcAft>
              <a:tabLst>
                <a:tab pos="457200" algn="l"/>
              </a:tabLst>
            </a:pPr>
            <a:r>
              <a:rPr lang="en-US" sz="2400" b="1" dirty="0" smtClean="0">
                <a:solidFill>
                  <a:schemeClr val="accent2">
                    <a:lumMod val="75000"/>
                  </a:schemeClr>
                </a:solidFill>
              </a:rPr>
              <a:t>Components – @Output()</a:t>
            </a: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D0004F27-ABA2-4B67-824D-02685D171BB2}"/>
              </a:ext>
            </a:extLst>
          </p:cNvPr>
          <p:cNvSpPr txBox="1"/>
          <p:nvPr/>
        </p:nvSpPr>
        <p:spPr>
          <a:xfrm>
            <a:off x="75008" y="1307647"/>
            <a:ext cx="11602238" cy="4524315"/>
          </a:xfrm>
          <a:prstGeom prst="rect">
            <a:avLst/>
          </a:prstGeom>
          <a:noFill/>
        </p:spPr>
        <p:txBody>
          <a:bodyPr wrap="square">
            <a:spAutoFit/>
          </a:bodyPr>
          <a:lstStyle/>
          <a:p>
            <a:pPr>
              <a:lnSpc>
                <a:spcPct val="150000"/>
              </a:lnSpc>
              <a:buFont typeface="Arial" pitchFamily="34" charset="0"/>
              <a:buChar char="•"/>
            </a:pPr>
            <a:r>
              <a:rPr lang="en-US" sz="2400" dirty="0" smtClean="0">
                <a:latin typeface="Times New Roman" pitchFamily="18" charset="0"/>
                <a:cs typeface="Times New Roman" pitchFamily="18" charset="0"/>
              </a:rPr>
              <a:t>  @Output() marks a property in a child component as a doorway through which data can travel from the child to the parent. </a:t>
            </a:r>
          </a:p>
          <a:p>
            <a:pPr>
              <a:lnSpc>
                <a:spcPct val="150000"/>
              </a:lnSpc>
              <a:buFont typeface="Arial" pitchFamily="34" charset="0"/>
              <a:buChar char="•"/>
            </a:pPr>
            <a:r>
              <a:rPr lang="en-US" sz="2400" dirty="0" smtClean="0">
                <a:latin typeface="Times New Roman" pitchFamily="18" charset="0"/>
                <a:cs typeface="Times New Roman" pitchFamily="18" charset="0"/>
              </a:rPr>
              <a:t>  The child component then has to raise an event so the parent knows something has changed. </a:t>
            </a:r>
          </a:p>
          <a:p>
            <a:pPr>
              <a:lnSpc>
                <a:spcPct val="150000"/>
              </a:lnSpc>
              <a:buFont typeface="Arial" pitchFamily="34" charset="0"/>
              <a:buChar char="•"/>
            </a:pPr>
            <a:r>
              <a:rPr lang="en-US" sz="2400" dirty="0" smtClean="0">
                <a:latin typeface="Times New Roman" pitchFamily="18" charset="0"/>
                <a:cs typeface="Times New Roman" pitchFamily="18" charset="0"/>
              </a:rPr>
              <a:t>  To raise an event, @Output() works hand in hand with </a:t>
            </a:r>
            <a:r>
              <a:rPr lang="en-US" sz="2400" dirty="0" err="1" smtClean="0">
                <a:latin typeface="Times New Roman" pitchFamily="18" charset="0"/>
                <a:cs typeface="Times New Roman" pitchFamily="18" charset="0"/>
              </a:rPr>
              <a:t>EventEmitter</a:t>
            </a:r>
            <a:r>
              <a:rPr lang="en-US" sz="2400" dirty="0" smtClean="0">
                <a:latin typeface="Times New Roman" pitchFamily="18" charset="0"/>
                <a:cs typeface="Times New Roman" pitchFamily="18" charset="0"/>
              </a:rPr>
              <a:t>, which is a class in @angular/core that you use to emit custom events.</a:t>
            </a:r>
          </a:p>
          <a:p>
            <a:pPr>
              <a:lnSpc>
                <a:spcPct val="150000"/>
              </a:lnSpc>
              <a:buFont typeface="Arial" pitchFamily="34" charset="0"/>
              <a:buChar char="•"/>
            </a:pPr>
            <a:endParaRPr lang="en-US" sz="2400" dirty="0" smtClean="0">
              <a:latin typeface="Times New Roman" pitchFamily="18" charset="0"/>
              <a:cs typeface="Times New Roman" pitchFamily="18" charset="0"/>
            </a:endParaRPr>
          </a:p>
          <a:p>
            <a:pPr>
              <a:lnSpc>
                <a:spcPct val="150000"/>
              </a:lnSpc>
              <a:buFont typeface="Arial" pitchFamily="34" charset="0"/>
              <a:buChar char="•"/>
            </a:pPr>
            <a:endParaRPr lang="en-US" sz="2400"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3"/>
          <a:srcRect/>
          <a:stretch>
            <a:fillRect/>
          </a:stretch>
        </p:blipFill>
        <p:spPr bwMode="auto">
          <a:xfrm>
            <a:off x="2600902" y="4844907"/>
            <a:ext cx="3721388" cy="1860694"/>
          </a:xfrm>
          <a:prstGeom prst="rect">
            <a:avLst/>
          </a:prstGeom>
          <a:noFill/>
          <a:ln w="9525">
            <a:noFill/>
            <a:miter lim="800000"/>
            <a:headEnd/>
            <a:tailEnd/>
          </a:ln>
          <a:effectLst/>
        </p:spPr>
      </p:pic>
    </p:spTree>
    <p:extLst>
      <p:ext uri="{BB962C8B-B14F-4D97-AF65-F5344CB8AC3E}">
        <p14:creationId xmlns="" xmlns:p14="http://schemas.microsoft.com/office/powerpoint/2010/main" val="90448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70000"/>
          </a:xfrm>
          <a:prstGeom prst="rect">
            <a:avLst/>
          </a:prstGeom>
        </p:spPr>
        <p:txBody>
          <a:bodyPr wrap="square">
            <a:spAutoFit/>
          </a:bodyPr>
          <a:lstStyle/>
          <a:p>
            <a:pPr lvl="0">
              <a:lnSpc>
                <a:spcPct val="107000"/>
              </a:lnSpc>
              <a:spcAft>
                <a:spcPts val="800"/>
              </a:spcAft>
              <a:tabLst>
                <a:tab pos="457200" algn="l"/>
              </a:tabLst>
            </a:pPr>
            <a:r>
              <a:rPr lang="en-US" sz="2400" b="1" dirty="0">
                <a:solidFill>
                  <a:schemeClr val="accent2">
                    <a:lumMod val="75000"/>
                  </a:schemeClr>
                </a:solidFill>
              </a:rPr>
              <a:t>Components</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D0004F27-ABA2-4B67-824D-02685D171BB2}"/>
              </a:ext>
            </a:extLst>
          </p:cNvPr>
          <p:cNvSpPr txBox="1"/>
          <p:nvPr/>
        </p:nvSpPr>
        <p:spPr>
          <a:xfrm>
            <a:off x="176608" y="1658628"/>
            <a:ext cx="11602238" cy="2862322"/>
          </a:xfrm>
          <a:prstGeom prst="rect">
            <a:avLst/>
          </a:prstGeom>
          <a:noFill/>
        </p:spPr>
        <p:txBody>
          <a:bodyPr wrap="square">
            <a:spAutoFit/>
          </a:bodyPr>
          <a:lstStyle/>
          <a:p>
            <a:pPr marL="342900" indent="-342900" algn="l">
              <a:lnSpc>
                <a:spcPct val="150000"/>
              </a:lnSpc>
            </a:pPr>
            <a:endParaRPr lang="en-US" sz="4000" dirty="0" smtClean="0">
              <a:solidFill>
                <a:srgbClr val="444444"/>
              </a:solidFill>
              <a:latin typeface="Times New Roman" pitchFamily="18" charset="0"/>
              <a:cs typeface="Times New Roman" pitchFamily="18" charset="0"/>
            </a:endParaRPr>
          </a:p>
          <a:p>
            <a:pPr marL="342900" indent="-342900" algn="l">
              <a:lnSpc>
                <a:spcPct val="150000"/>
              </a:lnSpc>
            </a:pPr>
            <a:endParaRPr lang="en-US" sz="4000" dirty="0" smtClean="0">
              <a:solidFill>
                <a:srgbClr val="444444"/>
              </a:solidFill>
              <a:latin typeface="Times New Roman" pitchFamily="18" charset="0"/>
              <a:cs typeface="Times New Roman" pitchFamily="18" charset="0"/>
            </a:endParaRPr>
          </a:p>
          <a:p>
            <a:pPr marL="342900" indent="-342900" algn="l">
              <a:lnSpc>
                <a:spcPct val="150000"/>
              </a:lnSpc>
            </a:pPr>
            <a:r>
              <a:rPr lang="en-US" sz="4000" dirty="0" smtClean="0">
                <a:solidFill>
                  <a:srgbClr val="444444"/>
                </a:solidFill>
                <a:latin typeface="Times New Roman" pitchFamily="18" charset="0"/>
                <a:cs typeface="Times New Roman" pitchFamily="18" charset="0"/>
              </a:rPr>
              <a:t>					Component Styles </a:t>
            </a:r>
            <a:endParaRPr lang="en-US" sz="4000" dirty="0">
              <a:solidFill>
                <a:srgbClr val="444444"/>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485109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87506"/>
          </a:xfrm>
          <a:prstGeom prst="rect">
            <a:avLst/>
          </a:prstGeom>
        </p:spPr>
        <p:txBody>
          <a:bodyPr wrap="square">
            <a:spAutoFit/>
          </a:bodyPr>
          <a:lstStyle/>
          <a:p>
            <a:pPr lvl="0">
              <a:lnSpc>
                <a:spcPct val="107000"/>
              </a:lnSpc>
              <a:spcAft>
                <a:spcPts val="800"/>
              </a:spcAft>
              <a:tabLst>
                <a:tab pos="457200" algn="l"/>
              </a:tabLst>
            </a:pPr>
            <a:r>
              <a:rPr lang="en-US" sz="2400" b="1" dirty="0" smtClean="0">
                <a:solidFill>
                  <a:schemeClr val="accent2">
                    <a:lumMod val="75000"/>
                  </a:schemeClr>
                </a:solidFill>
              </a:rPr>
              <a:t>Components – @Output()</a:t>
            </a: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D0004F27-ABA2-4B67-824D-02685D171BB2}"/>
              </a:ext>
            </a:extLst>
          </p:cNvPr>
          <p:cNvSpPr txBox="1"/>
          <p:nvPr/>
        </p:nvSpPr>
        <p:spPr>
          <a:xfrm>
            <a:off x="75008" y="1307647"/>
            <a:ext cx="11602238" cy="3416320"/>
          </a:xfrm>
          <a:prstGeom prst="rect">
            <a:avLst/>
          </a:prstGeom>
          <a:noFill/>
        </p:spPr>
        <p:txBody>
          <a:bodyPr wrap="square">
            <a:spAutoFit/>
          </a:bodyPr>
          <a:lstStyle/>
          <a:p>
            <a:pPr>
              <a:lnSpc>
                <a:spcPct val="150000"/>
              </a:lnSpc>
              <a:buFont typeface="Arial" pitchFamily="34" charset="0"/>
              <a:buChar char="•"/>
            </a:pPr>
            <a:r>
              <a:rPr lang="en-US" sz="2400" dirty="0" smtClean="0">
                <a:latin typeface="Times New Roman" pitchFamily="18" charset="0"/>
                <a:cs typeface="Times New Roman" pitchFamily="18" charset="0"/>
              </a:rPr>
              <a:t>  Angular </a:t>
            </a:r>
            <a:r>
              <a:rPr lang="en-US" sz="2400" dirty="0" smtClean="0">
                <a:latin typeface="Times New Roman" pitchFamily="18" charset="0"/>
                <a:cs typeface="Times New Roman" pitchFamily="18" charset="0"/>
              </a:rPr>
              <a:t>applications are styled with standard CSS. </a:t>
            </a:r>
          </a:p>
          <a:p>
            <a:pPr>
              <a:lnSpc>
                <a:spcPct val="150000"/>
              </a:lnSpc>
              <a:buFont typeface="Arial" pitchFamily="34" charset="0"/>
              <a:buChar char="•"/>
            </a:pPr>
            <a:r>
              <a:rPr lang="en-US" sz="2400" dirty="0" smtClean="0">
                <a:latin typeface="Times New Roman" pitchFamily="18" charset="0"/>
                <a:cs typeface="Times New Roman" pitchFamily="18" charset="0"/>
              </a:rPr>
              <a:t>  Additionally</a:t>
            </a:r>
            <a:r>
              <a:rPr lang="en-US" sz="2400" dirty="0" smtClean="0">
                <a:latin typeface="Times New Roman" pitchFamily="18" charset="0"/>
                <a:cs typeface="Times New Roman" pitchFamily="18" charset="0"/>
              </a:rPr>
              <a:t>, Angular can bundle </a:t>
            </a:r>
            <a:r>
              <a:rPr lang="en-US" sz="2400" i="1" dirty="0" smtClean="0">
                <a:latin typeface="Times New Roman" pitchFamily="18" charset="0"/>
                <a:cs typeface="Times New Roman" pitchFamily="18" charset="0"/>
              </a:rPr>
              <a:t>component styles</a:t>
            </a:r>
            <a:r>
              <a:rPr lang="en-US" sz="2400" dirty="0" smtClean="0">
                <a:latin typeface="Times New Roman" pitchFamily="18" charset="0"/>
                <a:cs typeface="Times New Roman" pitchFamily="18" charset="0"/>
              </a:rPr>
              <a:t> with components, enabling a more modular design than regular </a:t>
            </a:r>
            <a:r>
              <a:rPr lang="en-US" sz="2400" dirty="0" err="1" smtClean="0">
                <a:latin typeface="Times New Roman" pitchFamily="18" charset="0"/>
                <a:cs typeface="Times New Roman" pitchFamily="18" charset="0"/>
              </a:rPr>
              <a:t>stylesheets</a:t>
            </a:r>
            <a:r>
              <a:rPr lang="en-US" sz="2400" dirty="0" smtClean="0">
                <a:latin typeface="Times New Roman" pitchFamily="18" charset="0"/>
                <a:cs typeface="Times New Roman" pitchFamily="18" charset="0"/>
              </a:rPr>
              <a:t>.</a:t>
            </a:r>
          </a:p>
          <a:p>
            <a:pPr>
              <a:lnSpc>
                <a:spcPct val="150000"/>
              </a:lnSpc>
              <a:buFont typeface="Arial" pitchFamily="34" charset="0"/>
              <a:buChar char="•"/>
            </a:pPr>
            <a:r>
              <a:rPr lang="en-US" sz="2400" dirty="0" smtClean="0">
                <a:latin typeface="Times New Roman" pitchFamily="18" charset="0"/>
                <a:cs typeface="Times New Roman" pitchFamily="18" charset="0"/>
              </a:rPr>
              <a:t>  For </a:t>
            </a:r>
            <a:r>
              <a:rPr lang="en-US" sz="2400" dirty="0" smtClean="0">
                <a:latin typeface="Times New Roman" pitchFamily="18" charset="0"/>
                <a:cs typeface="Times New Roman" pitchFamily="18" charset="0"/>
              </a:rPr>
              <a:t>every Angular component you write, you may define not only an HTML template, but also the CSS styles that go with that template, specifying any selectors, rules, and media queries that you need.</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90448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967765"/>
          </a:xfrm>
          <a:prstGeom prst="rect">
            <a:avLst/>
          </a:prstGeom>
        </p:spPr>
        <p:txBody>
          <a:bodyPr wrap="square">
            <a:spAutoFit/>
          </a:bodyPr>
          <a:lstStyle/>
          <a:p>
            <a:pPr>
              <a:lnSpc>
                <a:spcPct val="107000"/>
              </a:lnSpc>
              <a:spcAft>
                <a:spcPts val="800"/>
              </a:spcAft>
              <a:tabLst>
                <a:tab pos="457200" algn="l"/>
              </a:tabLst>
            </a:pPr>
            <a:r>
              <a:rPr lang="en-US" sz="2400" b="1" dirty="0" smtClean="0">
                <a:solidFill>
                  <a:schemeClr val="accent2">
                    <a:lumMod val="75000"/>
                  </a:schemeClr>
                </a:solidFill>
              </a:rPr>
              <a:t>Components – Loading component styles</a:t>
            </a:r>
          </a:p>
          <a:p>
            <a:pPr lvl="0">
              <a:lnSpc>
                <a:spcPct val="107000"/>
              </a:lnSpc>
              <a:spcAft>
                <a:spcPts val="800"/>
              </a:spcAft>
              <a:tabLst>
                <a:tab pos="457200" algn="l"/>
              </a:tabLst>
            </a:pP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D0004F27-ABA2-4B67-824D-02685D171BB2}"/>
              </a:ext>
            </a:extLst>
          </p:cNvPr>
          <p:cNvSpPr txBox="1"/>
          <p:nvPr/>
        </p:nvSpPr>
        <p:spPr>
          <a:xfrm>
            <a:off x="75008" y="1307647"/>
            <a:ext cx="11602238" cy="2862322"/>
          </a:xfrm>
          <a:prstGeom prst="rect">
            <a:avLst/>
          </a:prstGeom>
          <a:noFill/>
        </p:spPr>
        <p:txBody>
          <a:bodyPr wrap="square">
            <a:spAutoFit/>
          </a:bodyPr>
          <a:lstStyle/>
          <a:p>
            <a:pPr>
              <a:lnSpc>
                <a:spcPct val="150000"/>
              </a:lnSpc>
            </a:pPr>
            <a:endParaRPr lang="en-US" sz="2400" dirty="0" smtClean="0">
              <a:latin typeface="Times New Roman" pitchFamily="18" charset="0"/>
              <a:cs typeface="Times New Roman" pitchFamily="18" charset="0"/>
            </a:endParaRPr>
          </a:p>
          <a:p>
            <a:pPr>
              <a:lnSpc>
                <a:spcPct val="150000"/>
              </a:lnSpc>
            </a:pPr>
            <a:r>
              <a:rPr lang="en-US" sz="2400" dirty="0" smtClean="0">
                <a:latin typeface="Times New Roman" pitchFamily="18" charset="0"/>
                <a:cs typeface="Times New Roman" pitchFamily="18" charset="0"/>
              </a:rPr>
              <a:t>There are several ways to add styles to a component:</a:t>
            </a:r>
          </a:p>
          <a:p>
            <a:pPr lvl="4">
              <a:lnSpc>
                <a:spcPct val="150000"/>
              </a:lnSpc>
              <a:buFont typeface="Arial" pitchFamily="34" charset="0"/>
              <a:buChar char="•"/>
            </a:pPr>
            <a:r>
              <a:rPr lang="en-US" sz="2400" dirty="0" smtClean="0">
                <a:latin typeface="Times New Roman" pitchFamily="18" charset="0"/>
                <a:cs typeface="Times New Roman" pitchFamily="18" charset="0"/>
              </a:rPr>
              <a:t>  By setting styles or </a:t>
            </a:r>
            <a:r>
              <a:rPr lang="en-US" sz="2400" dirty="0" err="1" smtClean="0">
                <a:latin typeface="Times New Roman" pitchFamily="18" charset="0"/>
                <a:cs typeface="Times New Roman" pitchFamily="18" charset="0"/>
              </a:rPr>
              <a:t>styleUrls</a:t>
            </a:r>
            <a:r>
              <a:rPr lang="en-US" sz="2400" dirty="0" smtClean="0">
                <a:latin typeface="Times New Roman" pitchFamily="18" charset="0"/>
                <a:cs typeface="Times New Roman" pitchFamily="18" charset="0"/>
              </a:rPr>
              <a:t> metadata.</a:t>
            </a:r>
          </a:p>
          <a:p>
            <a:pPr lvl="4">
              <a:lnSpc>
                <a:spcPct val="150000"/>
              </a:lnSpc>
              <a:buFont typeface="Arial" pitchFamily="34" charset="0"/>
              <a:buChar char="•"/>
            </a:pPr>
            <a:r>
              <a:rPr lang="en-US" sz="2400" dirty="0" smtClean="0">
                <a:latin typeface="Times New Roman" pitchFamily="18" charset="0"/>
                <a:cs typeface="Times New Roman" pitchFamily="18" charset="0"/>
              </a:rPr>
              <a:t>  Inline in the template HTML.</a:t>
            </a:r>
          </a:p>
          <a:p>
            <a:pPr lvl="4">
              <a:lnSpc>
                <a:spcPct val="150000"/>
              </a:lnSpc>
              <a:buFont typeface="Arial" pitchFamily="34" charset="0"/>
              <a:buChar char="•"/>
            </a:pPr>
            <a:r>
              <a:rPr lang="en-US" sz="2400" dirty="0" smtClean="0">
                <a:latin typeface="Times New Roman" pitchFamily="18" charset="0"/>
                <a:cs typeface="Times New Roman" pitchFamily="18" charset="0"/>
              </a:rPr>
              <a:t>  With CSS imports.</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90448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1483035"/>
          </a:xfrm>
          <a:prstGeom prst="rect">
            <a:avLst/>
          </a:prstGeom>
        </p:spPr>
        <p:txBody>
          <a:bodyPr wrap="square">
            <a:spAutoFit/>
          </a:bodyPr>
          <a:lstStyle/>
          <a:p>
            <a:pPr>
              <a:lnSpc>
                <a:spcPct val="107000"/>
              </a:lnSpc>
              <a:spcAft>
                <a:spcPts val="800"/>
              </a:spcAft>
              <a:tabLst>
                <a:tab pos="457200" algn="l"/>
              </a:tabLst>
            </a:pPr>
            <a:r>
              <a:rPr lang="en-US" sz="2400" b="1" dirty="0" smtClean="0">
                <a:solidFill>
                  <a:schemeClr val="accent2">
                    <a:lumMod val="75000"/>
                  </a:schemeClr>
                </a:solidFill>
              </a:rPr>
              <a:t>Components – Styles in component metadata</a:t>
            </a:r>
          </a:p>
          <a:p>
            <a:pPr>
              <a:lnSpc>
                <a:spcPct val="107000"/>
              </a:lnSpc>
              <a:spcAft>
                <a:spcPts val="800"/>
              </a:spcAft>
              <a:tabLst>
                <a:tab pos="457200" algn="l"/>
              </a:tabLst>
            </a:pPr>
            <a:endParaRPr lang="en-US" sz="2400" b="1" dirty="0" smtClean="0">
              <a:solidFill>
                <a:schemeClr val="accent2">
                  <a:lumMod val="75000"/>
                </a:schemeClr>
              </a:solidFill>
            </a:endParaRPr>
          </a:p>
          <a:p>
            <a:pPr lvl="0">
              <a:lnSpc>
                <a:spcPct val="107000"/>
              </a:lnSpc>
              <a:spcAft>
                <a:spcPts val="800"/>
              </a:spcAft>
              <a:tabLst>
                <a:tab pos="457200" algn="l"/>
              </a:tabLst>
            </a:pP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D0004F27-ABA2-4B67-824D-02685D171BB2}"/>
              </a:ext>
            </a:extLst>
          </p:cNvPr>
          <p:cNvSpPr txBox="1"/>
          <p:nvPr/>
        </p:nvSpPr>
        <p:spPr>
          <a:xfrm>
            <a:off x="75008" y="1307647"/>
            <a:ext cx="11602238" cy="2677656"/>
          </a:xfrm>
          <a:prstGeom prst="rect">
            <a:avLst/>
          </a:prstGeom>
          <a:noFill/>
        </p:spPr>
        <p:txBody>
          <a:bodyPr wrap="square">
            <a:spAutoFit/>
          </a:bodyPr>
          <a:lstStyle/>
          <a:p>
            <a:pPr>
              <a:buFont typeface="Arial" pitchFamily="34" charset="0"/>
              <a:buChar char="•"/>
            </a:pPr>
            <a:r>
              <a:rPr lang="en-US" sz="2400" dirty="0" smtClean="0"/>
              <a:t> </a:t>
            </a:r>
            <a:r>
              <a:rPr lang="en-US" sz="2400" dirty="0" smtClean="0">
                <a:latin typeface="Times New Roman" pitchFamily="18" charset="0"/>
                <a:cs typeface="Times New Roman" pitchFamily="18" charset="0"/>
              </a:rPr>
              <a:t>You can add a styles array property to the @Component decorator.</a:t>
            </a:r>
          </a:p>
          <a:p>
            <a:pPr>
              <a:buFont typeface="Arial" pitchFamily="34" charset="0"/>
              <a:buChar char="•"/>
            </a:pPr>
            <a:r>
              <a:rPr lang="en-US" sz="2400" dirty="0" smtClean="0">
                <a:latin typeface="Times New Roman" pitchFamily="18" charset="0"/>
                <a:cs typeface="Times New Roman" pitchFamily="18" charset="0"/>
              </a:rPr>
              <a:t> Each string in the array defines some CSS for this component.</a:t>
            </a:r>
          </a:p>
          <a:p>
            <a:pPr>
              <a:buFont typeface="Arial" pitchFamily="34" charset="0"/>
              <a:buChar char="•"/>
            </a:pPr>
            <a:r>
              <a:rPr lang="en-US" sz="2400" dirty="0" smtClean="0">
                <a:latin typeface="Times New Roman" pitchFamily="18" charset="0"/>
                <a:cs typeface="Times New Roman" pitchFamily="18" charset="0"/>
              </a:rPr>
              <a:t> The styles specified in @Component metadata apply only within the template of that component.</a:t>
            </a:r>
          </a:p>
          <a:p>
            <a:pPr>
              <a:buFont typeface="Arial" pitchFamily="34" charset="0"/>
              <a:buChar char="•"/>
            </a:pPr>
            <a:r>
              <a:rPr lang="en-US" sz="2400" dirty="0" smtClean="0">
                <a:latin typeface="Times New Roman" pitchFamily="18" charset="0"/>
                <a:cs typeface="Times New Roman" pitchFamily="18" charset="0"/>
              </a:rPr>
              <a:t> They are not inherited by any components nested within the template nor by any content projected into the component.</a:t>
            </a:r>
          </a:p>
          <a:p>
            <a:endParaRPr lang="en-US" sz="2400" dirty="0"/>
          </a:p>
        </p:txBody>
      </p:sp>
      <p:pic>
        <p:nvPicPr>
          <p:cNvPr id="8194" name="Picture 2"/>
          <p:cNvPicPr>
            <a:picLocks noChangeAspect="1" noChangeArrowheads="1"/>
          </p:cNvPicPr>
          <p:nvPr/>
        </p:nvPicPr>
        <p:blipFill>
          <a:blip r:embed="rId3"/>
          <a:srcRect/>
          <a:stretch>
            <a:fillRect/>
          </a:stretch>
        </p:blipFill>
        <p:spPr bwMode="auto">
          <a:xfrm>
            <a:off x="4562764" y="3333316"/>
            <a:ext cx="4816620" cy="3275302"/>
          </a:xfrm>
          <a:prstGeom prst="rect">
            <a:avLst/>
          </a:prstGeom>
          <a:noFill/>
          <a:ln w="9525">
            <a:noFill/>
            <a:miter lim="800000"/>
            <a:headEnd/>
            <a:tailEnd/>
          </a:ln>
          <a:effectLst/>
        </p:spPr>
      </p:pic>
    </p:spTree>
    <p:extLst>
      <p:ext uri="{BB962C8B-B14F-4D97-AF65-F5344CB8AC3E}">
        <p14:creationId xmlns="" xmlns:p14="http://schemas.microsoft.com/office/powerpoint/2010/main" val="90448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1483035"/>
          </a:xfrm>
          <a:prstGeom prst="rect">
            <a:avLst/>
          </a:prstGeom>
        </p:spPr>
        <p:txBody>
          <a:bodyPr wrap="square">
            <a:spAutoFit/>
          </a:bodyPr>
          <a:lstStyle/>
          <a:p>
            <a:pPr>
              <a:lnSpc>
                <a:spcPct val="107000"/>
              </a:lnSpc>
              <a:spcAft>
                <a:spcPts val="800"/>
              </a:spcAft>
              <a:tabLst>
                <a:tab pos="457200" algn="l"/>
              </a:tabLst>
            </a:pPr>
            <a:r>
              <a:rPr lang="en-US" sz="2400" b="1" dirty="0" smtClean="0">
                <a:solidFill>
                  <a:schemeClr val="accent2">
                    <a:lumMod val="75000"/>
                  </a:schemeClr>
                </a:solidFill>
              </a:rPr>
              <a:t>Components – Style files in component metadata</a:t>
            </a:r>
          </a:p>
          <a:p>
            <a:pPr>
              <a:lnSpc>
                <a:spcPct val="107000"/>
              </a:lnSpc>
              <a:spcAft>
                <a:spcPts val="800"/>
              </a:spcAft>
              <a:tabLst>
                <a:tab pos="457200" algn="l"/>
              </a:tabLst>
            </a:pPr>
            <a:endParaRPr lang="en-US" sz="2400" b="1" dirty="0" smtClean="0">
              <a:solidFill>
                <a:schemeClr val="accent2">
                  <a:lumMod val="75000"/>
                </a:schemeClr>
              </a:solidFill>
            </a:endParaRPr>
          </a:p>
          <a:p>
            <a:pPr lvl="0">
              <a:lnSpc>
                <a:spcPct val="107000"/>
              </a:lnSpc>
              <a:spcAft>
                <a:spcPts val="800"/>
              </a:spcAft>
              <a:tabLst>
                <a:tab pos="457200" algn="l"/>
              </a:tabLst>
            </a:pP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D0004F27-ABA2-4B67-824D-02685D171BB2}"/>
              </a:ext>
            </a:extLst>
          </p:cNvPr>
          <p:cNvSpPr txBox="1"/>
          <p:nvPr/>
        </p:nvSpPr>
        <p:spPr>
          <a:xfrm>
            <a:off x="0" y="1381538"/>
            <a:ext cx="11602238" cy="1569660"/>
          </a:xfrm>
          <a:prstGeom prst="rect">
            <a:avLst/>
          </a:prstGeom>
          <a:noFill/>
        </p:spPr>
        <p:txBody>
          <a:bodyPr wrap="square">
            <a:spAutoFit/>
          </a:bodyPr>
          <a:lstStyle/>
          <a:p>
            <a:pPr>
              <a:buFont typeface="Arial" pitchFamily="34" charset="0"/>
              <a:buChar char="•"/>
            </a:pPr>
            <a:r>
              <a:rPr lang="en-US" sz="2400" dirty="0" smtClean="0">
                <a:latin typeface="Times New Roman" pitchFamily="18" charset="0"/>
                <a:cs typeface="Times New Roman" pitchFamily="18" charset="0"/>
              </a:rPr>
              <a:t>  You can load styles from external CSS files by adding a </a:t>
            </a:r>
            <a:r>
              <a:rPr lang="en-US" sz="2400" dirty="0" err="1" smtClean="0">
                <a:latin typeface="Times New Roman" pitchFamily="18" charset="0"/>
                <a:cs typeface="Times New Roman" pitchFamily="18" charset="0"/>
              </a:rPr>
              <a:t>styleUrls</a:t>
            </a:r>
            <a:r>
              <a:rPr lang="en-US" sz="2400" dirty="0" smtClean="0">
                <a:latin typeface="Times New Roman" pitchFamily="18" charset="0"/>
                <a:cs typeface="Times New Roman" pitchFamily="18" charset="0"/>
              </a:rPr>
              <a:t> property to a component's @Component decorator</a:t>
            </a:r>
          </a:p>
          <a:p>
            <a:pPr>
              <a:buFont typeface="Arial" pitchFamily="34" charset="0"/>
              <a:buChar char="•"/>
            </a:pPr>
            <a:r>
              <a:rPr lang="en-US" sz="2400" dirty="0" smtClean="0">
                <a:latin typeface="Times New Roman" pitchFamily="18" charset="0"/>
                <a:cs typeface="Times New Roman" pitchFamily="18" charset="0"/>
              </a:rPr>
              <a:t>  The styles in the style file apply only to this component. They are not inherited by any components nested within the template nor by any content projected into the component.</a:t>
            </a:r>
          </a:p>
        </p:txBody>
      </p:sp>
      <p:pic>
        <p:nvPicPr>
          <p:cNvPr id="9218" name="Picture 2"/>
          <p:cNvPicPr>
            <a:picLocks noChangeAspect="1" noChangeArrowheads="1"/>
          </p:cNvPicPr>
          <p:nvPr/>
        </p:nvPicPr>
        <p:blipFill>
          <a:blip r:embed="rId3"/>
          <a:srcRect/>
          <a:stretch>
            <a:fillRect/>
          </a:stretch>
        </p:blipFill>
        <p:spPr bwMode="auto">
          <a:xfrm>
            <a:off x="2617788" y="3105150"/>
            <a:ext cx="5534025" cy="3752850"/>
          </a:xfrm>
          <a:prstGeom prst="rect">
            <a:avLst/>
          </a:prstGeom>
          <a:noFill/>
          <a:ln w="9525">
            <a:noFill/>
            <a:miter lim="800000"/>
            <a:headEnd/>
            <a:tailEnd/>
          </a:ln>
          <a:effectLst/>
        </p:spPr>
      </p:pic>
    </p:spTree>
    <p:extLst>
      <p:ext uri="{BB962C8B-B14F-4D97-AF65-F5344CB8AC3E}">
        <p14:creationId xmlns="" xmlns:p14="http://schemas.microsoft.com/office/powerpoint/2010/main" val="90448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1483035"/>
          </a:xfrm>
          <a:prstGeom prst="rect">
            <a:avLst/>
          </a:prstGeom>
        </p:spPr>
        <p:txBody>
          <a:bodyPr wrap="square">
            <a:spAutoFit/>
          </a:bodyPr>
          <a:lstStyle/>
          <a:p>
            <a:pPr>
              <a:lnSpc>
                <a:spcPct val="107000"/>
              </a:lnSpc>
              <a:spcAft>
                <a:spcPts val="800"/>
              </a:spcAft>
              <a:tabLst>
                <a:tab pos="457200" algn="l"/>
              </a:tabLst>
            </a:pPr>
            <a:r>
              <a:rPr lang="en-US" sz="2400" b="1" dirty="0" smtClean="0">
                <a:solidFill>
                  <a:schemeClr val="accent2">
                    <a:lumMod val="75000"/>
                  </a:schemeClr>
                </a:solidFill>
              </a:rPr>
              <a:t>Components – Template inline styles</a:t>
            </a:r>
          </a:p>
          <a:p>
            <a:pPr>
              <a:lnSpc>
                <a:spcPct val="107000"/>
              </a:lnSpc>
              <a:spcAft>
                <a:spcPts val="800"/>
              </a:spcAft>
              <a:tabLst>
                <a:tab pos="457200" algn="l"/>
              </a:tabLst>
            </a:pPr>
            <a:endParaRPr lang="en-US" sz="2400" b="1" dirty="0" smtClean="0">
              <a:solidFill>
                <a:schemeClr val="accent2">
                  <a:lumMod val="75000"/>
                </a:schemeClr>
              </a:solidFill>
            </a:endParaRPr>
          </a:p>
          <a:p>
            <a:pPr lvl="0">
              <a:lnSpc>
                <a:spcPct val="107000"/>
              </a:lnSpc>
              <a:spcAft>
                <a:spcPts val="800"/>
              </a:spcAft>
              <a:tabLst>
                <a:tab pos="457200" algn="l"/>
              </a:tabLst>
            </a:pP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D0004F27-ABA2-4B67-824D-02685D171BB2}"/>
              </a:ext>
            </a:extLst>
          </p:cNvPr>
          <p:cNvSpPr txBox="1"/>
          <p:nvPr/>
        </p:nvSpPr>
        <p:spPr>
          <a:xfrm>
            <a:off x="0" y="1381538"/>
            <a:ext cx="11602238" cy="830997"/>
          </a:xfrm>
          <a:prstGeom prst="rect">
            <a:avLst/>
          </a:prstGeom>
          <a:noFill/>
        </p:spPr>
        <p:txBody>
          <a:bodyPr wrap="square">
            <a:spAutoFit/>
          </a:bodyPr>
          <a:lstStyle/>
          <a:p>
            <a:r>
              <a:rPr lang="en-US" sz="2400" dirty="0" smtClean="0"/>
              <a:t>  You can embed CSS styles directly into the HTML template by putting them inside &lt;style&gt; tags.</a:t>
            </a:r>
            <a:endParaRPr lang="en-US" sz="2400" dirty="0" smtClean="0">
              <a:latin typeface="Times New Roman" pitchFamily="18" charset="0"/>
              <a:cs typeface="Times New Roman" pitchFamily="18" charset="0"/>
            </a:endParaRPr>
          </a:p>
        </p:txBody>
      </p:sp>
      <p:pic>
        <p:nvPicPr>
          <p:cNvPr id="10242" name="Picture 2"/>
          <p:cNvPicPr>
            <a:picLocks noChangeAspect="1" noChangeArrowheads="1"/>
          </p:cNvPicPr>
          <p:nvPr/>
        </p:nvPicPr>
        <p:blipFill>
          <a:blip r:embed="rId3"/>
          <a:srcRect/>
          <a:stretch>
            <a:fillRect/>
          </a:stretch>
        </p:blipFill>
        <p:spPr bwMode="auto">
          <a:xfrm>
            <a:off x="2346758" y="2128838"/>
            <a:ext cx="5743575" cy="4429125"/>
          </a:xfrm>
          <a:prstGeom prst="rect">
            <a:avLst/>
          </a:prstGeom>
          <a:noFill/>
          <a:ln w="9525">
            <a:noFill/>
            <a:miter lim="800000"/>
            <a:headEnd/>
            <a:tailEnd/>
          </a:ln>
          <a:effectLst/>
        </p:spPr>
      </p:pic>
    </p:spTree>
    <p:extLst>
      <p:ext uri="{BB962C8B-B14F-4D97-AF65-F5344CB8AC3E}">
        <p14:creationId xmlns="" xmlns:p14="http://schemas.microsoft.com/office/powerpoint/2010/main" val="90448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9"/>
            <a:ext cx="7999758" cy="470000"/>
          </a:xfrm>
          <a:prstGeom prst="rect">
            <a:avLst/>
          </a:prstGeom>
        </p:spPr>
        <p:txBody>
          <a:bodyPr wrap="square">
            <a:spAutoFit/>
          </a:bodyPr>
          <a:lstStyle/>
          <a:p>
            <a:pPr>
              <a:lnSpc>
                <a:spcPct val="107000"/>
              </a:lnSpc>
              <a:spcAft>
                <a:spcPts val="800"/>
              </a:spcAft>
              <a:tabLst>
                <a:tab pos="457200" algn="l"/>
              </a:tabLst>
            </a:pPr>
            <a:r>
              <a:rPr lang="en-US" sz="2400" b="1" dirty="0" smtClean="0">
                <a:solidFill>
                  <a:schemeClr val="accent2">
                    <a:lumMod val="75000"/>
                  </a:schemeClr>
                </a:solidFill>
              </a:rPr>
              <a:t>Components – Template Link Tags</a:t>
            </a: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D0004F27-ABA2-4B67-824D-02685D171BB2}"/>
              </a:ext>
            </a:extLst>
          </p:cNvPr>
          <p:cNvSpPr txBox="1"/>
          <p:nvPr/>
        </p:nvSpPr>
        <p:spPr>
          <a:xfrm>
            <a:off x="0" y="1381538"/>
            <a:ext cx="11602238" cy="461665"/>
          </a:xfrm>
          <a:prstGeom prst="rect">
            <a:avLst/>
          </a:prstGeom>
          <a:noFill/>
        </p:spPr>
        <p:txBody>
          <a:bodyPr wrap="square">
            <a:spAutoFit/>
          </a:bodyPr>
          <a:lstStyle/>
          <a:p>
            <a:r>
              <a:rPr lang="en-US" sz="2400" dirty="0" smtClean="0"/>
              <a:t>You can also write &lt;link&gt; tags into the component's HTML template.</a:t>
            </a:r>
            <a:endParaRPr lang="en-US" sz="2400" dirty="0" smtClean="0">
              <a:latin typeface="Times New Roman" pitchFamily="18" charset="0"/>
              <a:cs typeface="Times New Roman" pitchFamily="18" charset="0"/>
            </a:endParaRPr>
          </a:p>
        </p:txBody>
      </p:sp>
      <p:pic>
        <p:nvPicPr>
          <p:cNvPr id="11266" name="Picture 2"/>
          <p:cNvPicPr>
            <a:picLocks noChangeAspect="1" noChangeArrowheads="1"/>
          </p:cNvPicPr>
          <p:nvPr/>
        </p:nvPicPr>
        <p:blipFill>
          <a:blip r:embed="rId3"/>
          <a:srcRect/>
          <a:stretch>
            <a:fillRect/>
          </a:stretch>
        </p:blipFill>
        <p:spPr bwMode="auto">
          <a:xfrm>
            <a:off x="541482" y="2017136"/>
            <a:ext cx="9372600" cy="4486275"/>
          </a:xfrm>
          <a:prstGeom prst="rect">
            <a:avLst/>
          </a:prstGeom>
          <a:noFill/>
          <a:ln w="9525">
            <a:noFill/>
            <a:miter lim="800000"/>
            <a:headEnd/>
            <a:tailEnd/>
          </a:ln>
          <a:effectLst/>
        </p:spPr>
      </p:pic>
    </p:spTree>
    <p:extLst>
      <p:ext uri="{BB962C8B-B14F-4D97-AF65-F5344CB8AC3E}">
        <p14:creationId xmlns="" xmlns:p14="http://schemas.microsoft.com/office/powerpoint/2010/main" val="904489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70000"/>
          </a:xfrm>
          <a:prstGeom prst="rect">
            <a:avLst/>
          </a:prstGeom>
        </p:spPr>
        <p:txBody>
          <a:bodyPr wrap="square">
            <a:spAutoFit/>
          </a:bodyPr>
          <a:lstStyle/>
          <a:p>
            <a:pPr lvl="0">
              <a:lnSpc>
                <a:spcPct val="107000"/>
              </a:lnSpc>
              <a:spcAft>
                <a:spcPts val="800"/>
              </a:spcAft>
              <a:tabLst>
                <a:tab pos="457200" algn="l"/>
              </a:tabLst>
            </a:pPr>
            <a:r>
              <a:rPr lang="en-US" sz="2400" b="1" dirty="0">
                <a:solidFill>
                  <a:schemeClr val="accent2">
                    <a:lumMod val="75000"/>
                  </a:schemeClr>
                </a:solidFill>
              </a:rPr>
              <a:t>Components</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D0004F27-ABA2-4B67-824D-02685D171BB2}"/>
              </a:ext>
            </a:extLst>
          </p:cNvPr>
          <p:cNvSpPr txBox="1"/>
          <p:nvPr/>
        </p:nvSpPr>
        <p:spPr>
          <a:xfrm>
            <a:off x="176608" y="1658628"/>
            <a:ext cx="11602238" cy="2862322"/>
          </a:xfrm>
          <a:prstGeom prst="rect">
            <a:avLst/>
          </a:prstGeom>
          <a:noFill/>
        </p:spPr>
        <p:txBody>
          <a:bodyPr wrap="square">
            <a:spAutoFit/>
          </a:bodyPr>
          <a:lstStyle/>
          <a:p>
            <a:pPr marL="342900" indent="-342900" algn="l">
              <a:lnSpc>
                <a:spcPct val="150000"/>
              </a:lnSpc>
            </a:pPr>
            <a:endParaRPr lang="en-US" sz="4000" dirty="0" smtClean="0">
              <a:solidFill>
                <a:srgbClr val="444444"/>
              </a:solidFill>
              <a:latin typeface="Times New Roman" pitchFamily="18" charset="0"/>
              <a:cs typeface="Times New Roman" pitchFamily="18" charset="0"/>
            </a:endParaRPr>
          </a:p>
          <a:p>
            <a:pPr marL="342900" indent="-342900" algn="l">
              <a:lnSpc>
                <a:spcPct val="150000"/>
              </a:lnSpc>
            </a:pPr>
            <a:endParaRPr lang="en-US" sz="4000" dirty="0" smtClean="0">
              <a:solidFill>
                <a:srgbClr val="444444"/>
              </a:solidFill>
              <a:latin typeface="Times New Roman" pitchFamily="18" charset="0"/>
              <a:cs typeface="Times New Roman" pitchFamily="18" charset="0"/>
            </a:endParaRPr>
          </a:p>
          <a:p>
            <a:pPr marL="342900" indent="-342900" algn="l">
              <a:lnSpc>
                <a:spcPct val="150000"/>
              </a:lnSpc>
            </a:pPr>
            <a:r>
              <a:rPr lang="en-US" sz="4000" dirty="0" smtClean="0">
                <a:solidFill>
                  <a:srgbClr val="444444"/>
                </a:solidFill>
                <a:latin typeface="Times New Roman" pitchFamily="18" charset="0"/>
                <a:cs typeface="Times New Roman" pitchFamily="18" charset="0"/>
              </a:rPr>
              <a:t>					Component Interaction </a:t>
            </a:r>
            <a:endParaRPr lang="en-US" sz="4000" dirty="0">
              <a:solidFill>
                <a:srgbClr val="444444"/>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485109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70000"/>
          </a:xfrm>
          <a:prstGeom prst="rect">
            <a:avLst/>
          </a:prstGeom>
        </p:spPr>
        <p:txBody>
          <a:bodyPr wrap="square">
            <a:spAutoFit/>
          </a:bodyPr>
          <a:lstStyle/>
          <a:p>
            <a:pPr lvl="0">
              <a:lnSpc>
                <a:spcPct val="107000"/>
              </a:lnSpc>
              <a:spcAft>
                <a:spcPts val="800"/>
              </a:spcAft>
              <a:tabLst>
                <a:tab pos="457200" algn="l"/>
              </a:tabLst>
            </a:pPr>
            <a:r>
              <a:rPr lang="en-US" sz="2400" b="1" dirty="0" smtClean="0">
                <a:solidFill>
                  <a:schemeClr val="accent2">
                    <a:lumMod val="75000"/>
                  </a:schemeClr>
                </a:solidFill>
              </a:rPr>
              <a:t>Decorators</a:t>
            </a: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D0004F27-ABA2-4B67-824D-02685D171BB2}"/>
              </a:ext>
            </a:extLst>
          </p:cNvPr>
          <p:cNvSpPr txBox="1"/>
          <p:nvPr/>
        </p:nvSpPr>
        <p:spPr>
          <a:xfrm>
            <a:off x="167372" y="1409247"/>
            <a:ext cx="11602238" cy="5262979"/>
          </a:xfrm>
          <a:prstGeom prst="rect">
            <a:avLst/>
          </a:prstGeom>
          <a:noFill/>
        </p:spPr>
        <p:txBody>
          <a:bodyPr wrap="square">
            <a:spAutoFit/>
          </a:bodyPr>
          <a:lstStyle/>
          <a:p>
            <a:r>
              <a:rPr lang="en-US" sz="2400" dirty="0" smtClean="0">
                <a:latin typeface="Times New Roman" pitchFamily="18" charset="0"/>
                <a:cs typeface="Times New Roman" pitchFamily="18" charset="0"/>
              </a:rPr>
              <a:t>Here’s the list of decorators available in Angular:</a:t>
            </a:r>
          </a:p>
          <a:p>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NgModule</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@Component</a:t>
            </a:r>
          </a:p>
          <a:p>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Injectable</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@Directive</a:t>
            </a:r>
          </a:p>
          <a:p>
            <a:r>
              <a:rPr lang="en-US" sz="2400" dirty="0" smtClean="0">
                <a:latin typeface="Times New Roman" pitchFamily="18" charset="0"/>
                <a:cs typeface="Times New Roman" pitchFamily="18" charset="0"/>
              </a:rPr>
              <a:t>@Pipe</a:t>
            </a:r>
          </a:p>
          <a:p>
            <a:r>
              <a:rPr lang="en-US" sz="2400" dirty="0" smtClean="0">
                <a:latin typeface="Times New Roman" pitchFamily="18" charset="0"/>
                <a:cs typeface="Times New Roman" pitchFamily="18" charset="0"/>
              </a:rPr>
              <a:t>@Input</a:t>
            </a:r>
          </a:p>
          <a:p>
            <a:r>
              <a:rPr lang="en-US" sz="2400" dirty="0" smtClean="0">
                <a:latin typeface="Times New Roman" pitchFamily="18" charset="0"/>
                <a:cs typeface="Times New Roman" pitchFamily="18" charset="0"/>
              </a:rPr>
              <a:t>@Output</a:t>
            </a:r>
          </a:p>
          <a:p>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HostBinding</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HostListener</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ContentChild</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ContentChildren</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ViewChild</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ViewChildren</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4851095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70000"/>
          </a:xfrm>
          <a:prstGeom prst="rect">
            <a:avLst/>
          </a:prstGeom>
        </p:spPr>
        <p:txBody>
          <a:bodyPr wrap="square">
            <a:spAutoFit/>
          </a:bodyPr>
          <a:lstStyle/>
          <a:p>
            <a:pPr lvl="0">
              <a:lnSpc>
                <a:spcPct val="107000"/>
              </a:lnSpc>
              <a:spcAft>
                <a:spcPts val="800"/>
              </a:spcAft>
              <a:tabLst>
                <a:tab pos="457200" algn="l"/>
              </a:tabLst>
            </a:pPr>
            <a:r>
              <a:rPr lang="en-US" sz="2400" b="1" dirty="0">
                <a:solidFill>
                  <a:schemeClr val="accent2">
                    <a:lumMod val="75000"/>
                  </a:schemeClr>
                </a:solidFill>
              </a:rPr>
              <a:t>Templates</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040519" y="483072"/>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74611128-37E4-445F-BE44-C361A6144EA8}"/>
              </a:ext>
            </a:extLst>
          </p:cNvPr>
          <p:cNvSpPr txBox="1"/>
          <p:nvPr/>
        </p:nvSpPr>
        <p:spPr>
          <a:xfrm>
            <a:off x="124229" y="1411153"/>
            <a:ext cx="11334346" cy="5011949"/>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b="0" i="0" dirty="0">
                <a:solidFill>
                  <a:srgbClr val="444444"/>
                </a:solidFill>
                <a:effectLst/>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Angular, a template is </a:t>
            </a:r>
            <a:r>
              <a:rPr lang="en-US" sz="2400" b="0" i="0" dirty="0">
                <a:solidFill>
                  <a:srgbClr val="444444"/>
                </a:solidFill>
                <a:effectLst/>
                <a:latin typeface="Times New Roman" panose="02020603050405020304" pitchFamily="18" charset="0"/>
                <a:cs typeface="Times New Roman" panose="02020603050405020304" pitchFamily="18" charset="0"/>
              </a:rPr>
              <a:t>a chunk of HTML. Within a template, you can use special syntax to leverage many of Angular's features.</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Each Angular template in your app is a section of HTML that you can include as a part of the page that the browser displays. An Angular HTML template renders a view, or user interface, in the browser, just like regular HTML, but with a lot more functionality.</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When you generate an Angular app with the Angular CLI, the app.component.html file is the default template containing placeholder HTML.</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template syntax guides show you how you can control the UX/UI </a:t>
            </a:r>
          </a:p>
          <a:p>
            <a:pPr>
              <a:lnSpc>
                <a:spcPct val="150000"/>
              </a:lnSpc>
            </a:pPr>
            <a:r>
              <a:rPr lang="en-US" sz="2400" dirty="0">
                <a:latin typeface="Times New Roman" panose="02020603050405020304" pitchFamily="18" charset="0"/>
                <a:cs typeface="Times New Roman" panose="02020603050405020304" pitchFamily="18" charset="0"/>
              </a:rPr>
              <a:t>     by coordinating data between the class and the template.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9097992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70000"/>
          </a:xfrm>
          <a:prstGeom prst="rect">
            <a:avLst/>
          </a:prstGeom>
        </p:spPr>
        <p:txBody>
          <a:bodyPr wrap="square">
            <a:spAutoFit/>
          </a:bodyPr>
          <a:lstStyle/>
          <a:p>
            <a:pPr lvl="0">
              <a:lnSpc>
                <a:spcPct val="107000"/>
              </a:lnSpc>
              <a:spcAft>
                <a:spcPts val="800"/>
              </a:spcAft>
              <a:tabLst>
                <a:tab pos="457200" algn="l"/>
              </a:tabLst>
            </a:pPr>
            <a:r>
              <a:rPr lang="en-US" sz="2400" b="1" dirty="0">
                <a:solidFill>
                  <a:schemeClr val="accent2">
                    <a:lumMod val="75000"/>
                  </a:schemeClr>
                </a:solidFill>
              </a:rPr>
              <a:t>Templates Syntax</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040519" y="483072"/>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74611128-37E4-445F-BE44-C361A6144EA8}"/>
              </a:ext>
            </a:extLst>
          </p:cNvPr>
          <p:cNvSpPr txBox="1"/>
          <p:nvPr/>
        </p:nvSpPr>
        <p:spPr>
          <a:xfrm>
            <a:off x="124229" y="1411153"/>
            <a:ext cx="10817345" cy="3903569"/>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b="0" i="0" dirty="0">
                <a:solidFill>
                  <a:srgbClr val="444444"/>
                </a:solidFill>
                <a:effectLst/>
                <a:latin typeface="Times New Roman" pitchFamily="18" charset="0"/>
                <a:cs typeface="Times New Roman" pitchFamily="18" charset="0"/>
              </a:rPr>
              <a:t>Almost all HTML syntax is valid template syntax. However, because an Angular template is part of an overall webpage, and not the entire page, you don't need to include elements such as &lt;html&gt;, &lt;body&gt;, or &lt;base&gt;. You can focus exclusively on the part of the page you are developing.</a:t>
            </a:r>
          </a:p>
          <a:p>
            <a:pPr marL="342900" indent="-342900">
              <a:lnSpc>
                <a:spcPct val="150000"/>
              </a:lnSpc>
              <a:buFont typeface="Arial" panose="020B0604020202020204" pitchFamily="34" charset="0"/>
              <a:buChar char="•"/>
            </a:pPr>
            <a:r>
              <a:rPr lang="en-US" sz="2400" b="0" i="0" dirty="0">
                <a:solidFill>
                  <a:srgbClr val="444444"/>
                </a:solidFill>
                <a:effectLst/>
                <a:latin typeface="Times New Roman" pitchFamily="18" charset="0"/>
                <a:cs typeface="Times New Roman" pitchFamily="18" charset="0"/>
              </a:rPr>
              <a:t>To eliminate the risk of script injection attacks, Angular does not support the &lt;script&gt; element in templates. Angular ignores the &lt;script&gt; tag and outputs a warning to the browser console.</a:t>
            </a:r>
            <a:endParaRPr lang="en-IN"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30028544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70000"/>
          </a:xfrm>
          <a:prstGeom prst="rect">
            <a:avLst/>
          </a:prstGeom>
        </p:spPr>
        <p:txBody>
          <a:bodyPr wrap="square">
            <a:spAutoFit/>
          </a:bodyPr>
          <a:lstStyle/>
          <a:p>
            <a:pPr lvl="0">
              <a:lnSpc>
                <a:spcPct val="107000"/>
              </a:lnSpc>
              <a:spcAft>
                <a:spcPts val="800"/>
              </a:spcAft>
              <a:tabLst>
                <a:tab pos="457200" algn="l"/>
              </a:tabLst>
            </a:pPr>
            <a:r>
              <a:rPr lang="en-US" sz="2400" b="1" dirty="0">
                <a:solidFill>
                  <a:schemeClr val="accent2">
                    <a:lumMod val="75000"/>
                  </a:schemeClr>
                </a:solidFill>
              </a:rPr>
              <a:t>Templates Syntax</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040519" y="483072"/>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74611128-37E4-445F-BE44-C361A6144EA8}"/>
              </a:ext>
            </a:extLst>
          </p:cNvPr>
          <p:cNvSpPr txBox="1"/>
          <p:nvPr/>
        </p:nvSpPr>
        <p:spPr>
          <a:xfrm>
            <a:off x="124229" y="1411153"/>
            <a:ext cx="10817345" cy="4457952"/>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Interpolation</a:t>
            </a:r>
            <a:r>
              <a:rPr lang="en-IN" sz="2400" dirty="0">
                <a:latin typeface="Times New Roman" panose="02020603050405020304" pitchFamily="18" charset="0"/>
                <a:cs typeface="Times New Roman" panose="02020603050405020304" pitchFamily="18" charset="0"/>
              </a:rPr>
              <a:t>—learn how to use interpolation and expressions in HTML.</a:t>
            </a:r>
          </a:p>
          <a:p>
            <a:pPr marL="342900" indent="-342900">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Template</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statements</a:t>
            </a:r>
            <a:r>
              <a:rPr lang="en-IN" sz="2400" dirty="0">
                <a:latin typeface="Times New Roman" panose="02020603050405020304" pitchFamily="18" charset="0"/>
                <a:cs typeface="Times New Roman" panose="02020603050405020304" pitchFamily="18" charset="0"/>
              </a:rPr>
              <a:t>—respond to events in your templates.</a:t>
            </a:r>
          </a:p>
          <a:p>
            <a:pPr marL="342900" indent="-342900">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Binding</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syntax</a:t>
            </a:r>
            <a:r>
              <a:rPr lang="en-IN" sz="2400" dirty="0">
                <a:latin typeface="Times New Roman" panose="02020603050405020304" pitchFamily="18" charset="0"/>
                <a:cs typeface="Times New Roman" panose="02020603050405020304" pitchFamily="18" charset="0"/>
              </a:rPr>
              <a:t>—use binding to coordinate values in your app.</a:t>
            </a:r>
          </a:p>
          <a:p>
            <a:pPr marL="342900" indent="-342900">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Property</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binding</a:t>
            </a:r>
            <a:r>
              <a:rPr lang="en-IN" sz="2400" dirty="0">
                <a:latin typeface="Times New Roman" panose="02020603050405020304" pitchFamily="18" charset="0"/>
                <a:cs typeface="Times New Roman" panose="02020603050405020304" pitchFamily="18" charset="0"/>
              </a:rPr>
              <a:t>—set properties of target elements or directive @Input() decorators.</a:t>
            </a:r>
          </a:p>
          <a:p>
            <a:pPr marL="342900" indent="-342900">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Attribute</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class</a:t>
            </a:r>
            <a:r>
              <a:rPr lang="en-IN" sz="2400" dirty="0">
                <a:latin typeface="Times New Roman" panose="02020603050405020304" pitchFamily="18" charset="0"/>
                <a:cs typeface="Times New Roman" panose="02020603050405020304" pitchFamily="18" charset="0"/>
              </a:rPr>
              <a:t>, and </a:t>
            </a:r>
            <a:r>
              <a:rPr lang="en-IN" sz="2400" b="1" dirty="0">
                <a:latin typeface="Times New Roman" panose="02020603050405020304" pitchFamily="18" charset="0"/>
                <a:cs typeface="Times New Roman" panose="02020603050405020304" pitchFamily="18" charset="0"/>
              </a:rPr>
              <a:t>style</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bindings</a:t>
            </a:r>
            <a:r>
              <a:rPr lang="en-IN" sz="2400" dirty="0">
                <a:latin typeface="Times New Roman" panose="02020603050405020304" pitchFamily="18" charset="0"/>
                <a:cs typeface="Times New Roman" panose="02020603050405020304" pitchFamily="18" charset="0"/>
              </a:rPr>
              <a:t>—set the value of attributes, classes, and styles.</a:t>
            </a:r>
          </a:p>
          <a:p>
            <a:pPr marL="342900" indent="-342900">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Event</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binding</a:t>
            </a:r>
            <a:r>
              <a:rPr lang="en-IN" sz="2400" dirty="0">
                <a:latin typeface="Times New Roman" panose="02020603050405020304" pitchFamily="18" charset="0"/>
                <a:cs typeface="Times New Roman" panose="02020603050405020304" pitchFamily="18" charset="0"/>
              </a:rPr>
              <a:t>—listen for events and your HTML.</a:t>
            </a:r>
          </a:p>
          <a:p>
            <a:pPr marL="342900" indent="-342900">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Two-way</a:t>
            </a:r>
            <a:r>
              <a:rPr lang="en-IN" sz="2400" dirty="0">
                <a:latin typeface="Times New Roman" panose="02020603050405020304" pitchFamily="18" charset="0"/>
                <a:cs typeface="Times New Roman" panose="02020603050405020304" pitchFamily="18" charset="0"/>
              </a:rPr>
              <a:t> binding—share data between a class and its template.</a:t>
            </a:r>
          </a:p>
        </p:txBody>
      </p:sp>
    </p:spTree>
    <p:extLst>
      <p:ext uri="{BB962C8B-B14F-4D97-AF65-F5344CB8AC3E}">
        <p14:creationId xmlns="" xmlns:p14="http://schemas.microsoft.com/office/powerpoint/2010/main" val="5693442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967765"/>
          </a:xfrm>
          <a:prstGeom prst="rect">
            <a:avLst/>
          </a:prstGeom>
        </p:spPr>
        <p:txBody>
          <a:bodyPr wrap="square">
            <a:spAutoFit/>
          </a:bodyPr>
          <a:lstStyle/>
          <a:p>
            <a:pPr>
              <a:lnSpc>
                <a:spcPct val="107000"/>
              </a:lnSpc>
              <a:spcAft>
                <a:spcPts val="800"/>
              </a:spcAft>
              <a:tabLst>
                <a:tab pos="457200" algn="l"/>
              </a:tabLst>
            </a:pPr>
            <a:r>
              <a:rPr lang="en-US" sz="2400" b="1" dirty="0">
                <a:solidFill>
                  <a:schemeClr val="accent2">
                    <a:lumMod val="75000"/>
                  </a:schemeClr>
                </a:solidFill>
              </a:rPr>
              <a:t>Templates </a:t>
            </a:r>
            <a:r>
              <a:rPr lang="en-US" sz="2400" b="1" dirty="0" smtClean="0">
                <a:solidFill>
                  <a:schemeClr val="accent2">
                    <a:lumMod val="75000"/>
                  </a:schemeClr>
                </a:solidFill>
              </a:rPr>
              <a:t>– Interpolation  </a:t>
            </a:r>
            <a:r>
              <a:rPr lang="en-US" sz="2400" dirty="0" smtClean="0"/>
              <a:t>{{...}}</a:t>
            </a:r>
          </a:p>
          <a:p>
            <a:pPr lvl="0">
              <a:lnSpc>
                <a:spcPct val="107000"/>
              </a:lnSpc>
              <a:spcAft>
                <a:spcPts val="800"/>
              </a:spcAft>
              <a:tabLst>
                <a:tab pos="457200" algn="l"/>
              </a:tabLst>
            </a:pP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040519" y="483072"/>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74611128-37E4-445F-BE44-C361A6144EA8}"/>
              </a:ext>
            </a:extLst>
          </p:cNvPr>
          <p:cNvSpPr txBox="1"/>
          <p:nvPr/>
        </p:nvSpPr>
        <p:spPr>
          <a:xfrm>
            <a:off x="124229" y="1411153"/>
            <a:ext cx="10817345" cy="600164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dirty="0" smtClean="0">
                <a:latin typeface="Times New Roman" pitchFamily="18" charset="0"/>
                <a:cs typeface="Times New Roman" pitchFamily="18" charset="0"/>
              </a:rPr>
              <a:t>Interpolation allows you to incorporate calculated strings into the text between HTML element tags and within attribute assignments. </a:t>
            </a:r>
          </a:p>
          <a:p>
            <a:pPr marL="342900" indent="-342900">
              <a:lnSpc>
                <a:spcPct val="150000"/>
              </a:lnSpc>
              <a:buFont typeface="Arial" panose="020B0604020202020204" pitchFamily="34" charset="0"/>
              <a:buChar char="•"/>
            </a:pPr>
            <a:r>
              <a:rPr lang="en-US" sz="2400" dirty="0" smtClean="0">
                <a:latin typeface="Times New Roman" pitchFamily="18" charset="0"/>
                <a:cs typeface="Times New Roman" pitchFamily="18" charset="0"/>
              </a:rPr>
              <a:t>Template expressions are what you use to calculate those strings.</a:t>
            </a:r>
          </a:p>
          <a:p>
            <a:pPr marL="342900" indent="-342900">
              <a:lnSpc>
                <a:spcPct val="150000"/>
              </a:lnSpc>
              <a:buFont typeface="Arial" panose="020B0604020202020204" pitchFamily="34" charset="0"/>
              <a:buChar char="•"/>
            </a:pPr>
            <a:r>
              <a:rPr lang="en-US" sz="2400" dirty="0" smtClean="0">
                <a:latin typeface="Times New Roman" pitchFamily="18" charset="0"/>
                <a:cs typeface="Times New Roman" pitchFamily="18" charset="0"/>
              </a:rPr>
              <a:t>Interpolation refers to embedding expressions into marked up text. </a:t>
            </a:r>
          </a:p>
          <a:p>
            <a:pPr marL="342900" indent="-342900">
              <a:lnSpc>
                <a:spcPct val="150000"/>
              </a:lnSpc>
              <a:buFont typeface="Arial" panose="020B0604020202020204" pitchFamily="34" charset="0"/>
              <a:buChar char="•"/>
            </a:pPr>
            <a:r>
              <a:rPr lang="en-US" sz="2400" dirty="0" smtClean="0">
                <a:latin typeface="Times New Roman" pitchFamily="18" charset="0"/>
                <a:cs typeface="Times New Roman" pitchFamily="18" charset="0"/>
              </a:rPr>
              <a:t>By default, interpolation uses as its delimiter the double curly braces, {{ and }}.</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In the following snippet, {{ </a:t>
            </a:r>
            <a:r>
              <a:rPr lang="en-US" sz="2400" dirty="0" err="1" smtClean="0">
                <a:latin typeface="Times New Roman" pitchFamily="18" charset="0"/>
                <a:cs typeface="Times New Roman" pitchFamily="18" charset="0"/>
              </a:rPr>
              <a:t>currentCustomer</a:t>
            </a:r>
            <a:r>
              <a:rPr lang="en-US" sz="2400" dirty="0" smtClean="0">
                <a:latin typeface="Times New Roman" pitchFamily="18" charset="0"/>
                <a:cs typeface="Times New Roman" pitchFamily="18" charset="0"/>
              </a:rPr>
              <a:t> }} is an example of interpolation.</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b="1" u="sng" dirty="0" smtClean="0">
              <a:latin typeface="Times New Roman" pitchFamily="18" charset="0"/>
              <a:cs typeface="Times New Roman" pitchFamily="18" charset="0"/>
            </a:endParaRPr>
          </a:p>
          <a:p>
            <a:r>
              <a:rPr lang="en-US" sz="2400" b="1" u="sng" dirty="0" smtClean="0">
                <a:latin typeface="Times New Roman" pitchFamily="18" charset="0"/>
                <a:cs typeface="Times New Roman" pitchFamily="18" charset="0"/>
              </a:rPr>
              <a:t>Template Expressions:</a:t>
            </a:r>
          </a:p>
          <a:p>
            <a:endParaRPr lang="en-US" sz="2400" dirty="0" smtClean="0">
              <a:latin typeface="Times New Roman" pitchFamily="18" charset="0"/>
              <a:cs typeface="Times New Roman" pitchFamily="18" charset="0"/>
            </a:endParaRPr>
          </a:p>
          <a:p>
            <a:pPr marL="342900" indent="-342900">
              <a:lnSpc>
                <a:spcPct val="150000"/>
              </a:lnSpc>
              <a:buFont typeface="Arial" panose="020B0604020202020204" pitchFamily="34" charset="0"/>
              <a:buChar char="•"/>
            </a:pPr>
            <a:endParaRPr lang="en-IN" sz="24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a:srcRect/>
          <a:stretch>
            <a:fillRect/>
          </a:stretch>
        </p:blipFill>
        <p:spPr bwMode="auto">
          <a:xfrm>
            <a:off x="1953925" y="5035838"/>
            <a:ext cx="5457825" cy="6286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3586306" y="5805343"/>
            <a:ext cx="5924550" cy="904875"/>
          </a:xfrm>
          <a:prstGeom prst="rect">
            <a:avLst/>
          </a:prstGeom>
          <a:noFill/>
          <a:ln w="9525">
            <a:noFill/>
            <a:miter lim="800000"/>
            <a:headEnd/>
            <a:tailEnd/>
          </a:ln>
          <a:effectLst/>
        </p:spPr>
      </p:pic>
    </p:spTree>
    <p:extLst>
      <p:ext uri="{BB962C8B-B14F-4D97-AF65-F5344CB8AC3E}">
        <p14:creationId xmlns="" xmlns:p14="http://schemas.microsoft.com/office/powerpoint/2010/main" val="5693442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70000"/>
          </a:xfrm>
          <a:prstGeom prst="rect">
            <a:avLst/>
          </a:prstGeom>
        </p:spPr>
        <p:txBody>
          <a:bodyPr wrap="square">
            <a:spAutoFit/>
          </a:bodyPr>
          <a:lstStyle/>
          <a:p>
            <a:pPr>
              <a:lnSpc>
                <a:spcPct val="107000"/>
              </a:lnSpc>
              <a:spcAft>
                <a:spcPts val="800"/>
              </a:spcAft>
              <a:tabLst>
                <a:tab pos="457200" algn="l"/>
              </a:tabLst>
            </a:pPr>
            <a:r>
              <a:rPr lang="en-US" sz="2400" b="1" dirty="0">
                <a:solidFill>
                  <a:schemeClr val="accent2">
                    <a:lumMod val="75000"/>
                  </a:schemeClr>
                </a:solidFill>
              </a:rPr>
              <a:t>Templates </a:t>
            </a:r>
            <a:r>
              <a:rPr lang="en-US" sz="2400" b="1" dirty="0" smtClean="0">
                <a:solidFill>
                  <a:schemeClr val="accent2">
                    <a:lumMod val="75000"/>
                  </a:schemeClr>
                </a:solidFill>
              </a:rPr>
              <a:t>– Template Expressions</a:t>
            </a: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040519" y="483072"/>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74611128-37E4-445F-BE44-C361A6144EA8}"/>
              </a:ext>
            </a:extLst>
          </p:cNvPr>
          <p:cNvSpPr txBox="1"/>
          <p:nvPr/>
        </p:nvSpPr>
        <p:spPr>
          <a:xfrm>
            <a:off x="0" y="1292053"/>
            <a:ext cx="10817345" cy="5565947"/>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dirty="0" smtClean="0">
                <a:latin typeface="Times New Roman" pitchFamily="18" charset="0"/>
                <a:cs typeface="Times New Roman" pitchFamily="18" charset="0"/>
              </a:rPr>
              <a:t>Template statements are methods or properties that you can use in your HTML to respond to user events. With template statements, your application can engage users through actions such as displaying dynamic content or submitting forms.</a:t>
            </a:r>
          </a:p>
          <a:p>
            <a:pPr marL="342900" indent="-342900">
              <a:lnSpc>
                <a:spcPct val="150000"/>
              </a:lnSpc>
              <a:buFont typeface="Arial" panose="020B0604020202020204" pitchFamily="34" charset="0"/>
              <a:buChar char="•"/>
            </a:pPr>
            <a:r>
              <a:rPr lang="en-US" sz="2400" dirty="0" smtClean="0">
                <a:latin typeface="Times New Roman" pitchFamily="18" charset="0"/>
                <a:cs typeface="Times New Roman" pitchFamily="18" charset="0"/>
              </a:rPr>
              <a:t>In the following example, the template statement </a:t>
            </a:r>
            <a:r>
              <a:rPr lang="en-US" sz="2400" dirty="0" err="1" smtClean="0">
                <a:latin typeface="Times New Roman" pitchFamily="18" charset="0"/>
                <a:cs typeface="Times New Roman" pitchFamily="18" charset="0"/>
              </a:rPr>
              <a:t>deleteHero</a:t>
            </a:r>
            <a:r>
              <a:rPr lang="en-US" sz="2400" dirty="0" smtClean="0">
                <a:latin typeface="Times New Roman" pitchFamily="18" charset="0"/>
                <a:cs typeface="Times New Roman" pitchFamily="18" charset="0"/>
              </a:rPr>
              <a:t>() appears in quotes to the right of the = symbol as in (event)="statement".</a:t>
            </a:r>
          </a:p>
          <a:p>
            <a:pPr marL="342900" indent="-342900">
              <a:lnSpc>
                <a:spcPct val="150000"/>
              </a:lnSpc>
              <a:buFont typeface="Arial" panose="020B0604020202020204" pitchFamily="34" charset="0"/>
              <a:buChar char="•"/>
            </a:pPr>
            <a:endParaRPr lang="en-US" sz="2400" dirty="0" smtClean="0">
              <a:latin typeface="Times New Roman" pitchFamily="18" charset="0"/>
              <a:cs typeface="Times New Roman" pitchFamily="18" charset="0"/>
            </a:endParaRPr>
          </a:p>
          <a:p>
            <a:pPr>
              <a:lnSpc>
                <a:spcPct val="150000"/>
              </a:lnSpc>
              <a:buFont typeface="Arial" pitchFamily="34" charset="0"/>
              <a:buChar char="•"/>
            </a:pPr>
            <a:r>
              <a:rPr lang="en-US" sz="2400" dirty="0" smtClean="0">
                <a:latin typeface="Times New Roman" pitchFamily="18" charset="0"/>
                <a:cs typeface="Times New Roman" pitchFamily="18" charset="0"/>
              </a:rPr>
              <a:t>  When the user clicks the Delete hero button, Angular calls the </a:t>
            </a:r>
            <a:r>
              <a:rPr lang="en-US" sz="2400" dirty="0" err="1" smtClean="0">
                <a:latin typeface="Times New Roman" pitchFamily="18" charset="0"/>
                <a:cs typeface="Times New Roman" pitchFamily="18" charset="0"/>
              </a:rPr>
              <a:t>deleteHero</a:t>
            </a:r>
            <a:r>
              <a:rPr lang="en-US" sz="2400" dirty="0" smtClean="0">
                <a:latin typeface="Times New Roman" pitchFamily="18" charset="0"/>
                <a:cs typeface="Times New Roman" pitchFamily="18" charset="0"/>
              </a:rPr>
              <a:t>() method in the component class.</a:t>
            </a:r>
          </a:p>
          <a:p>
            <a:pPr>
              <a:lnSpc>
                <a:spcPct val="150000"/>
              </a:lnSpc>
              <a:buFont typeface="Arial" pitchFamily="34" charset="0"/>
              <a:buChar char="•"/>
            </a:pPr>
            <a:r>
              <a:rPr lang="en-US" sz="2400" dirty="0" smtClean="0">
                <a:latin typeface="Times New Roman" pitchFamily="18" charset="0"/>
                <a:cs typeface="Times New Roman" pitchFamily="18" charset="0"/>
              </a:rPr>
              <a:t>  You can use template statements with elements, components, or directives in response to events.</a:t>
            </a:r>
            <a:endParaRPr lang="en-IN" sz="24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3"/>
          <a:srcRect/>
          <a:stretch>
            <a:fillRect/>
          </a:stretch>
        </p:blipFill>
        <p:spPr bwMode="auto">
          <a:xfrm>
            <a:off x="2363499" y="4238192"/>
            <a:ext cx="5857875" cy="542925"/>
          </a:xfrm>
          <a:prstGeom prst="rect">
            <a:avLst/>
          </a:prstGeom>
          <a:noFill/>
          <a:ln w="9525">
            <a:noFill/>
            <a:miter lim="800000"/>
            <a:headEnd/>
            <a:tailEnd/>
          </a:ln>
          <a:effectLst/>
        </p:spPr>
      </p:pic>
    </p:spTree>
    <p:extLst>
      <p:ext uri="{BB962C8B-B14F-4D97-AF65-F5344CB8AC3E}">
        <p14:creationId xmlns="" xmlns:p14="http://schemas.microsoft.com/office/powerpoint/2010/main" val="5693442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87506"/>
          </a:xfrm>
          <a:prstGeom prst="rect">
            <a:avLst/>
          </a:prstGeom>
        </p:spPr>
        <p:txBody>
          <a:bodyPr wrap="square">
            <a:spAutoFit/>
          </a:bodyPr>
          <a:lstStyle/>
          <a:p>
            <a:pPr>
              <a:lnSpc>
                <a:spcPct val="107000"/>
              </a:lnSpc>
              <a:spcAft>
                <a:spcPts val="800"/>
              </a:spcAft>
              <a:tabLst>
                <a:tab pos="457200" algn="l"/>
              </a:tabLst>
            </a:pPr>
            <a:r>
              <a:rPr lang="en-US" sz="2400" b="1" dirty="0">
                <a:solidFill>
                  <a:schemeClr val="accent2">
                    <a:lumMod val="75000"/>
                  </a:schemeClr>
                </a:solidFill>
              </a:rPr>
              <a:t>Templates </a:t>
            </a:r>
            <a:r>
              <a:rPr lang="en-US" sz="2400" b="1" dirty="0" smtClean="0">
                <a:solidFill>
                  <a:schemeClr val="accent2">
                    <a:lumMod val="75000"/>
                  </a:schemeClr>
                </a:solidFill>
              </a:rPr>
              <a:t>– Statement Context</a:t>
            </a: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040519" y="483072"/>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74611128-37E4-445F-BE44-C361A6144EA8}"/>
              </a:ext>
            </a:extLst>
          </p:cNvPr>
          <p:cNvSpPr txBox="1"/>
          <p:nvPr/>
        </p:nvSpPr>
        <p:spPr>
          <a:xfrm>
            <a:off x="157018" y="1319762"/>
            <a:ext cx="10817345" cy="4154984"/>
          </a:xfrm>
          <a:prstGeom prst="rect">
            <a:avLst/>
          </a:prstGeom>
          <a:noFill/>
        </p:spPr>
        <p:txBody>
          <a:bodyPr wrap="square">
            <a:spAutoFit/>
          </a:bodyPr>
          <a:lstStyle/>
          <a:p>
            <a:pPr>
              <a:buFont typeface="Arial" pitchFamily="34" charset="0"/>
              <a:buChar char="•"/>
            </a:pPr>
            <a:r>
              <a:rPr lang="en-US" sz="2400" dirty="0" smtClean="0">
                <a:latin typeface="Times New Roman" pitchFamily="18" charset="0"/>
                <a:cs typeface="Times New Roman" pitchFamily="18" charset="0"/>
              </a:rPr>
              <a:t>  Template Statements have a context—a particular part of the application to which the statement belongs.</a:t>
            </a:r>
          </a:p>
          <a:p>
            <a:pPr>
              <a:buFont typeface="Arial" pitchFamily="34" charset="0"/>
              <a:buChar char="•"/>
            </a:pPr>
            <a:r>
              <a:rPr lang="en-US" sz="2400" dirty="0" smtClean="0">
                <a:latin typeface="Times New Roman" pitchFamily="18" charset="0"/>
                <a:cs typeface="Times New Roman" pitchFamily="18" charset="0"/>
              </a:rPr>
              <a:t>  Statements can refer only to what's in the statement context, which is typically the component instance. </a:t>
            </a:r>
          </a:p>
          <a:p>
            <a:pPr>
              <a:buFont typeface="Arial" pitchFamily="34" charset="0"/>
              <a:buChar char="•"/>
            </a:pPr>
            <a:r>
              <a:rPr lang="en-US" sz="2400" dirty="0" smtClean="0">
                <a:latin typeface="Times New Roman" pitchFamily="18" charset="0"/>
                <a:cs typeface="Times New Roman" pitchFamily="18" charset="0"/>
              </a:rPr>
              <a:t>  For example, </a:t>
            </a:r>
            <a:r>
              <a:rPr lang="en-US" sz="2400" dirty="0" err="1" smtClean="0">
                <a:latin typeface="Times New Roman" pitchFamily="18" charset="0"/>
                <a:cs typeface="Times New Roman" pitchFamily="18" charset="0"/>
              </a:rPr>
              <a:t>deleteHero</a:t>
            </a:r>
            <a:r>
              <a:rPr lang="en-US" sz="2400" dirty="0" smtClean="0">
                <a:latin typeface="Times New Roman" pitchFamily="18" charset="0"/>
                <a:cs typeface="Times New Roman" pitchFamily="18" charset="0"/>
              </a:rPr>
              <a:t>() of (click)="</a:t>
            </a:r>
            <a:r>
              <a:rPr lang="en-US" sz="2400" dirty="0" err="1" smtClean="0">
                <a:latin typeface="Times New Roman" pitchFamily="18" charset="0"/>
                <a:cs typeface="Times New Roman" pitchFamily="18" charset="0"/>
              </a:rPr>
              <a:t>deleteHero</a:t>
            </a:r>
            <a:r>
              <a:rPr lang="en-US" sz="2400" dirty="0" smtClean="0">
                <a:latin typeface="Times New Roman" pitchFamily="18" charset="0"/>
                <a:cs typeface="Times New Roman" pitchFamily="18" charset="0"/>
              </a:rPr>
              <a:t>()" is a method of the component in the following snippet.</a:t>
            </a:r>
          </a:p>
          <a:p>
            <a:pPr>
              <a:buFont typeface="Arial" pitchFamily="34" charset="0"/>
              <a:buChar char="•"/>
            </a:pPr>
            <a:endParaRPr lang="en-US" sz="2400" dirty="0" smtClean="0">
              <a:latin typeface="Times New Roman" pitchFamily="18" charset="0"/>
              <a:cs typeface="Times New Roman" pitchFamily="18" charset="0"/>
            </a:endParaRPr>
          </a:p>
          <a:p>
            <a:pPr>
              <a:buFont typeface="Arial" pitchFamily="34" charset="0"/>
              <a:buChar char="•"/>
            </a:pPr>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  The statement context may also refer to properties of the template's own context. In the following example, the component's event handling method, </a:t>
            </a:r>
            <a:r>
              <a:rPr lang="en-US" sz="2400" dirty="0" err="1" smtClean="0">
                <a:latin typeface="Times New Roman" pitchFamily="18" charset="0"/>
                <a:cs typeface="Times New Roman" pitchFamily="18" charset="0"/>
              </a:rPr>
              <a:t>onSave</a:t>
            </a:r>
            <a:r>
              <a:rPr lang="en-US" sz="2400" dirty="0" smtClean="0">
                <a:latin typeface="Times New Roman" pitchFamily="18" charset="0"/>
                <a:cs typeface="Times New Roman" pitchFamily="18" charset="0"/>
              </a:rPr>
              <a:t>() takes the template's own $event object as an argument. </a:t>
            </a:r>
            <a:endParaRPr lang="en-US" sz="24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3"/>
          <a:srcRect/>
          <a:stretch>
            <a:fillRect/>
          </a:stretch>
        </p:blipFill>
        <p:spPr bwMode="auto">
          <a:xfrm>
            <a:off x="1957099" y="3776374"/>
            <a:ext cx="5857875" cy="542925"/>
          </a:xfrm>
          <a:prstGeom prst="rect">
            <a:avLst/>
          </a:prstGeom>
          <a:noFill/>
          <a:ln w="9525">
            <a:noFill/>
            <a:miter lim="800000"/>
            <a:headEnd/>
            <a:tailEnd/>
          </a:ln>
          <a:effectLst/>
        </p:spPr>
      </p:pic>
      <p:pic>
        <p:nvPicPr>
          <p:cNvPr id="4098" name="Picture 2"/>
          <p:cNvPicPr>
            <a:picLocks noChangeAspect="1" noChangeArrowheads="1"/>
          </p:cNvPicPr>
          <p:nvPr/>
        </p:nvPicPr>
        <p:blipFill>
          <a:blip r:embed="rId4"/>
          <a:srcRect/>
          <a:stretch>
            <a:fillRect/>
          </a:stretch>
        </p:blipFill>
        <p:spPr bwMode="auto">
          <a:xfrm>
            <a:off x="1124527" y="5400964"/>
            <a:ext cx="9296400" cy="1143000"/>
          </a:xfrm>
          <a:prstGeom prst="rect">
            <a:avLst/>
          </a:prstGeom>
          <a:noFill/>
          <a:ln w="9525">
            <a:noFill/>
            <a:miter lim="800000"/>
            <a:headEnd/>
            <a:tailEnd/>
          </a:ln>
          <a:effectLst/>
        </p:spPr>
      </p:pic>
    </p:spTree>
    <p:extLst>
      <p:ext uri="{BB962C8B-B14F-4D97-AF65-F5344CB8AC3E}">
        <p14:creationId xmlns="" xmlns:p14="http://schemas.microsoft.com/office/powerpoint/2010/main" val="5693442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87506"/>
          </a:xfrm>
          <a:prstGeom prst="rect">
            <a:avLst/>
          </a:prstGeom>
        </p:spPr>
        <p:txBody>
          <a:bodyPr wrap="square">
            <a:spAutoFit/>
          </a:bodyPr>
          <a:lstStyle/>
          <a:p>
            <a:pPr>
              <a:lnSpc>
                <a:spcPct val="107000"/>
              </a:lnSpc>
              <a:spcAft>
                <a:spcPts val="800"/>
              </a:spcAft>
              <a:tabLst>
                <a:tab pos="457200" algn="l"/>
              </a:tabLst>
            </a:pPr>
            <a:r>
              <a:rPr lang="en-US" sz="2400" b="1" dirty="0">
                <a:solidFill>
                  <a:schemeClr val="accent2">
                    <a:lumMod val="75000"/>
                  </a:schemeClr>
                </a:solidFill>
              </a:rPr>
              <a:t>Templates </a:t>
            </a:r>
            <a:r>
              <a:rPr lang="en-US" sz="2400" b="1" dirty="0" smtClean="0">
                <a:solidFill>
                  <a:schemeClr val="accent2">
                    <a:lumMod val="75000"/>
                  </a:schemeClr>
                </a:solidFill>
              </a:rPr>
              <a:t>– Statement Context</a:t>
            </a: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040519" y="483072"/>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74611128-37E4-445F-BE44-C361A6144EA8}"/>
              </a:ext>
            </a:extLst>
          </p:cNvPr>
          <p:cNvSpPr txBox="1"/>
          <p:nvPr/>
        </p:nvSpPr>
        <p:spPr>
          <a:xfrm>
            <a:off x="258618" y="1698453"/>
            <a:ext cx="10817345" cy="1200329"/>
          </a:xfrm>
          <a:prstGeom prst="rect">
            <a:avLst/>
          </a:prstGeom>
          <a:noFill/>
        </p:spPr>
        <p:txBody>
          <a:bodyPr wrap="square">
            <a:spAutoFit/>
          </a:bodyPr>
          <a:lstStyle/>
          <a:p>
            <a:pPr>
              <a:buFont typeface="Arial" pitchFamily="34" charset="0"/>
              <a:buChar char="•"/>
            </a:pPr>
            <a:r>
              <a:rPr lang="en-US" sz="2400" dirty="0" smtClean="0">
                <a:latin typeface="Times New Roman" pitchFamily="18" charset="0"/>
                <a:cs typeface="Times New Roman" pitchFamily="18" charset="0"/>
              </a:rPr>
              <a:t>  On the next two lines, the </a:t>
            </a:r>
            <a:r>
              <a:rPr lang="en-US" sz="2400" dirty="0" err="1" smtClean="0">
                <a:latin typeface="Times New Roman" pitchFamily="18" charset="0"/>
                <a:cs typeface="Times New Roman" pitchFamily="18" charset="0"/>
              </a:rPr>
              <a:t>deleteHero</a:t>
            </a:r>
            <a:r>
              <a:rPr lang="en-US" sz="2400" dirty="0" smtClean="0">
                <a:latin typeface="Times New Roman" pitchFamily="18" charset="0"/>
                <a:cs typeface="Times New Roman" pitchFamily="18" charset="0"/>
              </a:rPr>
              <a:t>() method takes a template input variable, hero, and </a:t>
            </a:r>
            <a:r>
              <a:rPr lang="en-US" sz="2400" dirty="0" err="1" smtClean="0">
                <a:latin typeface="Times New Roman" pitchFamily="18" charset="0"/>
                <a:cs typeface="Times New Roman" pitchFamily="18" charset="0"/>
              </a:rPr>
              <a:t>onSubmit</a:t>
            </a:r>
            <a:r>
              <a:rPr lang="en-US" sz="2400" dirty="0" smtClean="0">
                <a:latin typeface="Times New Roman" pitchFamily="18" charset="0"/>
                <a:cs typeface="Times New Roman" pitchFamily="18" charset="0"/>
              </a:rPr>
              <a:t>() takes a template reference variable, #</a:t>
            </a:r>
            <a:r>
              <a:rPr lang="en-US" sz="2400" dirty="0" err="1" smtClean="0">
                <a:latin typeface="Times New Roman" pitchFamily="18" charset="0"/>
                <a:cs typeface="Times New Roman" pitchFamily="18" charset="0"/>
              </a:rPr>
              <a:t>heroForm</a:t>
            </a:r>
            <a:r>
              <a:rPr lang="en-US" sz="2400" dirty="0" smtClean="0">
                <a:latin typeface="Times New Roman" pitchFamily="18" charset="0"/>
                <a:cs typeface="Times New Roman" pitchFamily="18" charset="0"/>
              </a:rPr>
              <a:t>.</a:t>
            </a:r>
          </a:p>
          <a:p>
            <a:pPr>
              <a:buFont typeface="Arial" pitchFamily="34" charset="0"/>
              <a:buChar char="•"/>
            </a:pPr>
            <a:r>
              <a:rPr lang="en-US" sz="2400" dirty="0" smtClean="0">
                <a:latin typeface="Times New Roman" pitchFamily="18" charset="0"/>
                <a:cs typeface="Times New Roman" pitchFamily="18" charset="0"/>
              </a:rPr>
              <a:t> In this example, the context of the $event object, hero, and #</a:t>
            </a:r>
            <a:r>
              <a:rPr lang="en-US" sz="2400" dirty="0" err="1" smtClean="0">
                <a:latin typeface="Times New Roman" pitchFamily="18" charset="0"/>
                <a:cs typeface="Times New Roman" pitchFamily="18" charset="0"/>
              </a:rPr>
              <a:t>heroForm</a:t>
            </a:r>
            <a:r>
              <a:rPr lang="en-US" sz="2400" dirty="0" smtClean="0">
                <a:latin typeface="Times New Roman" pitchFamily="18" charset="0"/>
                <a:cs typeface="Times New Roman" pitchFamily="18" charset="0"/>
              </a:rPr>
              <a:t> is the template</a:t>
            </a:r>
            <a:endParaRPr lang="en-US" sz="2400"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3"/>
          <a:srcRect/>
          <a:stretch>
            <a:fillRect/>
          </a:stretch>
        </p:blipFill>
        <p:spPr bwMode="auto">
          <a:xfrm>
            <a:off x="949036" y="3295073"/>
            <a:ext cx="9296400" cy="1143000"/>
          </a:xfrm>
          <a:prstGeom prst="rect">
            <a:avLst/>
          </a:prstGeom>
          <a:noFill/>
          <a:ln w="9525">
            <a:noFill/>
            <a:miter lim="800000"/>
            <a:headEnd/>
            <a:tailEnd/>
          </a:ln>
          <a:effectLst/>
        </p:spPr>
      </p:pic>
    </p:spTree>
    <p:extLst>
      <p:ext uri="{BB962C8B-B14F-4D97-AF65-F5344CB8AC3E}">
        <p14:creationId xmlns="" xmlns:p14="http://schemas.microsoft.com/office/powerpoint/2010/main" val="5693442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 xmlns:a16="http://schemas.microsoft.com/office/drawing/2014/main" id="{EC43E8D5-98D6-4BA6-B3EA-B5411DA566A9}"/>
              </a:ext>
            </a:extLst>
          </p:cNvPr>
          <p:cNvSpPr/>
          <p:nvPr/>
        </p:nvSpPr>
        <p:spPr>
          <a:xfrm>
            <a:off x="5442064" y="4317592"/>
            <a:ext cx="7497214" cy="461665"/>
          </a:xfrm>
          <a:prstGeom prst="rect">
            <a:avLst/>
          </a:prstGeom>
        </p:spPr>
        <p:txBody>
          <a:bodyPr wrap="square">
            <a:spAutoFit/>
          </a:bodyPr>
          <a:lstStyle/>
          <a:p>
            <a:r>
              <a:rPr lang="en-US" sz="2400" b="1" dirty="0"/>
              <a:t>arunas@pes.edu</a:t>
            </a:r>
            <a:endParaRPr lang="en-IN" sz="2400" b="1" dirty="0"/>
          </a:p>
        </p:txBody>
      </p:sp>
      <p:grpSp>
        <p:nvGrpSpPr>
          <p:cNvPr id="2" name="Group 12">
            <a:extLst>
              <a:ext uri="{FF2B5EF4-FFF2-40B4-BE49-F238E27FC236}">
                <a16:creationId xmlns=""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 xmlns:a16="http://schemas.microsoft.com/office/drawing/2014/main" id="{A88F3CC2-5C5B-4685-8D94-FFC4B5D64CBC}"/>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err="1"/>
              <a:t>Aruna</a:t>
            </a:r>
            <a:r>
              <a:rPr lang="en-US" sz="2400" b="1" dirty="0"/>
              <a:t> S</a:t>
            </a:r>
            <a:endParaRPr lang="en-IN" sz="2400" b="1" dirty="0"/>
          </a:p>
        </p:txBody>
      </p:sp>
      <p:sp>
        <p:nvSpPr>
          <p:cNvPr id="21" name="Rectangle 20">
            <a:extLst>
              <a:ext uri="{FF2B5EF4-FFF2-40B4-BE49-F238E27FC236}">
                <a16:creationId xmlns="" xmlns:a16="http://schemas.microsoft.com/office/drawing/2014/main" id="{0916C8C7-6436-48A9-9CF7-1AAC7653EAAE}"/>
              </a:ext>
            </a:extLst>
          </p:cNvPr>
          <p:cNvSpPr/>
          <p:nvPr/>
        </p:nvSpPr>
        <p:spPr>
          <a:xfrm>
            <a:off x="5448168" y="3525847"/>
            <a:ext cx="7497214" cy="830997"/>
          </a:xfrm>
          <a:prstGeom prst="rect">
            <a:avLst/>
          </a:prstGeom>
        </p:spPr>
        <p:txBody>
          <a:bodyPr wrap="square">
            <a:spAutoFit/>
          </a:bodyPr>
          <a:lstStyle/>
          <a:p>
            <a:r>
              <a:rPr lang="en-US" sz="2400" dirty="0"/>
              <a:t>Department of </a:t>
            </a:r>
          </a:p>
          <a:p>
            <a:r>
              <a:rPr lang="en-US" sz="2400" dirty="0"/>
              <a:t>Computer Science and Engineering</a:t>
            </a:r>
            <a:endParaRPr lang="en-IN" sz="2400" dirty="0"/>
          </a:p>
        </p:txBody>
      </p:sp>
    </p:spTree>
    <p:extLst>
      <p:ext uri="{BB962C8B-B14F-4D97-AF65-F5344CB8AC3E}">
        <p14:creationId xmlns="" xmlns:p14="http://schemas.microsoft.com/office/powerpoint/2010/main" val="1459503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70000"/>
          </a:xfrm>
          <a:prstGeom prst="rect">
            <a:avLst/>
          </a:prstGeom>
        </p:spPr>
        <p:txBody>
          <a:bodyPr wrap="square">
            <a:spAutoFit/>
          </a:bodyPr>
          <a:lstStyle/>
          <a:p>
            <a:pPr lvl="0">
              <a:lnSpc>
                <a:spcPct val="107000"/>
              </a:lnSpc>
              <a:spcAft>
                <a:spcPts val="800"/>
              </a:spcAft>
              <a:tabLst>
                <a:tab pos="457200" algn="l"/>
              </a:tabLst>
            </a:pPr>
            <a:r>
              <a:rPr lang="en-US" sz="2400" b="1" dirty="0" smtClean="0">
                <a:solidFill>
                  <a:schemeClr val="accent2">
                    <a:lumMod val="75000"/>
                  </a:schemeClr>
                </a:solidFill>
              </a:rPr>
              <a:t>Decorators</a:t>
            </a: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D0004F27-ABA2-4B67-824D-02685D171BB2}"/>
              </a:ext>
            </a:extLst>
          </p:cNvPr>
          <p:cNvSpPr txBox="1"/>
          <p:nvPr/>
        </p:nvSpPr>
        <p:spPr>
          <a:xfrm>
            <a:off x="167372" y="1409247"/>
            <a:ext cx="11602238" cy="1938992"/>
          </a:xfrm>
          <a:prstGeom prst="rect">
            <a:avLst/>
          </a:prstGeom>
          <a:noFill/>
        </p:spPr>
        <p:txBody>
          <a:bodyPr wrap="square">
            <a:spAutoFit/>
          </a:bodyPr>
          <a:lstStyle/>
          <a:p>
            <a:r>
              <a:rPr lang="en-US" sz="2400" b="1" u="sng" dirty="0" smtClean="0"/>
              <a:t>@</a:t>
            </a:r>
            <a:r>
              <a:rPr lang="en-US" sz="2400" b="1" u="sng" dirty="0" err="1" smtClean="0"/>
              <a:t>NgModule</a:t>
            </a:r>
            <a:r>
              <a:rPr lang="en-US" sz="2400" b="1" u="sng" dirty="0" smtClean="0"/>
              <a:t>:</a:t>
            </a:r>
          </a:p>
          <a:p>
            <a:r>
              <a:rPr lang="en-US" sz="2400" dirty="0" smtClean="0"/>
              <a:t>Defines a module that contains components, directives, pipes, and providers.</a:t>
            </a:r>
          </a:p>
          <a:p>
            <a:r>
              <a:rPr lang="en-US" sz="2400" b="1" u="sng" dirty="0" smtClean="0"/>
              <a:t>@Component:</a:t>
            </a:r>
          </a:p>
          <a:p>
            <a:r>
              <a:rPr lang="en-US" sz="2400" dirty="0" smtClean="0"/>
              <a:t>Declares that a class is a component and provides metadata about the component.</a:t>
            </a:r>
          </a:p>
          <a:p>
            <a:endParaRPr lang="en-US" sz="2400" dirty="0"/>
          </a:p>
        </p:txBody>
      </p:sp>
      <p:pic>
        <p:nvPicPr>
          <p:cNvPr id="1026" name="Picture 2"/>
          <p:cNvPicPr>
            <a:picLocks noChangeAspect="1" noChangeArrowheads="1"/>
          </p:cNvPicPr>
          <p:nvPr/>
        </p:nvPicPr>
        <p:blipFill>
          <a:blip r:embed="rId3"/>
          <a:srcRect/>
          <a:stretch>
            <a:fillRect/>
          </a:stretch>
        </p:blipFill>
        <p:spPr bwMode="auto">
          <a:xfrm>
            <a:off x="340879" y="2955637"/>
            <a:ext cx="4885790" cy="3777672"/>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5308022" y="2959100"/>
            <a:ext cx="5676900" cy="2362200"/>
          </a:xfrm>
          <a:prstGeom prst="rect">
            <a:avLst/>
          </a:prstGeom>
          <a:noFill/>
          <a:ln w="9525">
            <a:noFill/>
            <a:miter lim="800000"/>
            <a:headEnd/>
            <a:tailEnd/>
          </a:ln>
          <a:effectLst/>
        </p:spPr>
      </p:pic>
    </p:spTree>
    <p:extLst>
      <p:ext uri="{BB962C8B-B14F-4D97-AF65-F5344CB8AC3E}">
        <p14:creationId xmlns="" xmlns:p14="http://schemas.microsoft.com/office/powerpoint/2010/main" val="485109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70000"/>
          </a:xfrm>
          <a:prstGeom prst="rect">
            <a:avLst/>
          </a:prstGeom>
        </p:spPr>
        <p:txBody>
          <a:bodyPr wrap="square">
            <a:spAutoFit/>
          </a:bodyPr>
          <a:lstStyle/>
          <a:p>
            <a:pPr lvl="0">
              <a:lnSpc>
                <a:spcPct val="107000"/>
              </a:lnSpc>
              <a:spcAft>
                <a:spcPts val="800"/>
              </a:spcAft>
              <a:tabLst>
                <a:tab pos="457200" algn="l"/>
              </a:tabLst>
            </a:pPr>
            <a:r>
              <a:rPr lang="en-US" sz="2400" b="1" dirty="0">
                <a:solidFill>
                  <a:schemeClr val="accent2">
                    <a:lumMod val="75000"/>
                  </a:schemeClr>
                </a:solidFill>
              </a:rPr>
              <a:t>Components</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D0004F27-ABA2-4B67-824D-02685D171BB2}"/>
              </a:ext>
            </a:extLst>
          </p:cNvPr>
          <p:cNvSpPr txBox="1"/>
          <p:nvPr/>
        </p:nvSpPr>
        <p:spPr>
          <a:xfrm>
            <a:off x="176608" y="1658628"/>
            <a:ext cx="11602238" cy="2862322"/>
          </a:xfrm>
          <a:prstGeom prst="rect">
            <a:avLst/>
          </a:prstGeom>
          <a:noFill/>
        </p:spPr>
        <p:txBody>
          <a:bodyPr wrap="square">
            <a:spAutoFit/>
          </a:bodyPr>
          <a:lstStyle/>
          <a:p>
            <a:pPr marL="342900" indent="-342900" algn="l">
              <a:lnSpc>
                <a:spcPct val="150000"/>
              </a:lnSpc>
              <a:buFont typeface="Arial" panose="020B0604020202020204" pitchFamily="34" charset="0"/>
              <a:buChar char="•"/>
            </a:pPr>
            <a:r>
              <a:rPr lang="en-US" sz="2400" dirty="0" smtClean="0">
                <a:solidFill>
                  <a:srgbClr val="444444"/>
                </a:solidFill>
                <a:latin typeface="Roboto"/>
              </a:rPr>
              <a:t>User Inputs</a:t>
            </a:r>
          </a:p>
          <a:p>
            <a:pPr marL="342900" indent="-342900" algn="l">
              <a:lnSpc>
                <a:spcPct val="150000"/>
              </a:lnSpc>
              <a:buFont typeface="Arial" panose="020B0604020202020204" pitchFamily="34" charset="0"/>
              <a:buChar char="•"/>
            </a:pPr>
            <a:r>
              <a:rPr lang="en-US" sz="2400" dirty="0" smtClean="0">
                <a:solidFill>
                  <a:srgbClr val="444444"/>
                </a:solidFill>
                <a:latin typeface="Roboto"/>
              </a:rPr>
              <a:t>Component Lifecycle</a:t>
            </a:r>
          </a:p>
          <a:p>
            <a:pPr marL="342900" indent="-342900" algn="l">
              <a:lnSpc>
                <a:spcPct val="150000"/>
              </a:lnSpc>
              <a:buFont typeface="Arial" panose="020B0604020202020204" pitchFamily="34" charset="0"/>
              <a:buChar char="•"/>
            </a:pPr>
            <a:r>
              <a:rPr lang="en-US" sz="2400" dirty="0" smtClean="0">
                <a:solidFill>
                  <a:srgbClr val="444444"/>
                </a:solidFill>
                <a:latin typeface="Roboto"/>
              </a:rPr>
              <a:t>Component Interaction</a:t>
            </a:r>
          </a:p>
          <a:p>
            <a:pPr marL="342900" indent="-342900" algn="l">
              <a:lnSpc>
                <a:spcPct val="150000"/>
              </a:lnSpc>
              <a:buFont typeface="Arial" panose="020B0604020202020204" pitchFamily="34" charset="0"/>
              <a:buChar char="•"/>
            </a:pPr>
            <a:r>
              <a:rPr lang="en-US" sz="2400" dirty="0" smtClean="0">
                <a:solidFill>
                  <a:srgbClr val="444444"/>
                </a:solidFill>
                <a:latin typeface="Roboto"/>
              </a:rPr>
              <a:t>Component Styles</a:t>
            </a:r>
          </a:p>
          <a:p>
            <a:pPr marL="342900" indent="-342900">
              <a:lnSpc>
                <a:spcPct val="150000"/>
              </a:lnSpc>
              <a:buFont typeface="Arial" panose="020B0604020202020204" pitchFamily="34" charset="0"/>
              <a:buChar char="•"/>
            </a:pPr>
            <a:r>
              <a:rPr lang="en-US" sz="2400" dirty="0" smtClean="0">
                <a:solidFill>
                  <a:srgbClr val="444444"/>
                </a:solidFill>
                <a:latin typeface="Roboto"/>
              </a:rPr>
              <a:t>Inputs and Outputs </a:t>
            </a:r>
            <a:endParaRPr lang="en-US" sz="2400" dirty="0">
              <a:solidFill>
                <a:srgbClr val="444444"/>
              </a:solidFill>
              <a:latin typeface="Roboto"/>
            </a:endParaRPr>
          </a:p>
        </p:txBody>
      </p:sp>
    </p:spTree>
    <p:extLst>
      <p:ext uri="{BB962C8B-B14F-4D97-AF65-F5344CB8AC3E}">
        <p14:creationId xmlns="" xmlns:p14="http://schemas.microsoft.com/office/powerpoint/2010/main" val="485109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70000"/>
          </a:xfrm>
          <a:prstGeom prst="rect">
            <a:avLst/>
          </a:prstGeom>
        </p:spPr>
        <p:txBody>
          <a:bodyPr wrap="square">
            <a:spAutoFit/>
          </a:bodyPr>
          <a:lstStyle/>
          <a:p>
            <a:pPr lvl="0">
              <a:lnSpc>
                <a:spcPct val="107000"/>
              </a:lnSpc>
              <a:spcAft>
                <a:spcPts val="800"/>
              </a:spcAft>
              <a:tabLst>
                <a:tab pos="457200" algn="l"/>
              </a:tabLst>
            </a:pPr>
            <a:r>
              <a:rPr lang="en-US" sz="2400" b="1" dirty="0">
                <a:solidFill>
                  <a:schemeClr val="accent2">
                    <a:lumMod val="75000"/>
                  </a:schemeClr>
                </a:solidFill>
              </a:rPr>
              <a:t>Components</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D0004F27-ABA2-4B67-824D-02685D171BB2}"/>
              </a:ext>
            </a:extLst>
          </p:cNvPr>
          <p:cNvSpPr txBox="1"/>
          <p:nvPr/>
        </p:nvSpPr>
        <p:spPr>
          <a:xfrm>
            <a:off x="176608" y="1658628"/>
            <a:ext cx="11602238" cy="2862322"/>
          </a:xfrm>
          <a:prstGeom prst="rect">
            <a:avLst/>
          </a:prstGeom>
          <a:noFill/>
        </p:spPr>
        <p:txBody>
          <a:bodyPr wrap="square">
            <a:spAutoFit/>
          </a:bodyPr>
          <a:lstStyle/>
          <a:p>
            <a:pPr marL="342900" indent="-342900" algn="l">
              <a:lnSpc>
                <a:spcPct val="150000"/>
              </a:lnSpc>
            </a:pPr>
            <a:endParaRPr lang="en-US" sz="4000" dirty="0" smtClean="0">
              <a:solidFill>
                <a:srgbClr val="444444"/>
              </a:solidFill>
              <a:latin typeface="Times New Roman" pitchFamily="18" charset="0"/>
              <a:cs typeface="Times New Roman" pitchFamily="18" charset="0"/>
            </a:endParaRPr>
          </a:p>
          <a:p>
            <a:pPr marL="342900" indent="-342900" algn="l">
              <a:lnSpc>
                <a:spcPct val="150000"/>
              </a:lnSpc>
            </a:pPr>
            <a:endParaRPr lang="en-US" sz="4000" dirty="0" smtClean="0">
              <a:solidFill>
                <a:srgbClr val="444444"/>
              </a:solidFill>
              <a:latin typeface="Times New Roman" pitchFamily="18" charset="0"/>
              <a:cs typeface="Times New Roman" pitchFamily="18" charset="0"/>
            </a:endParaRPr>
          </a:p>
          <a:p>
            <a:pPr marL="342900" indent="-342900" algn="l">
              <a:lnSpc>
                <a:spcPct val="150000"/>
              </a:lnSpc>
            </a:pPr>
            <a:r>
              <a:rPr lang="en-US" sz="4000" dirty="0" smtClean="0">
                <a:solidFill>
                  <a:srgbClr val="444444"/>
                </a:solidFill>
                <a:latin typeface="Times New Roman" pitchFamily="18" charset="0"/>
                <a:cs typeface="Times New Roman" pitchFamily="18" charset="0"/>
              </a:rPr>
              <a:t>						User Inputs </a:t>
            </a:r>
            <a:endParaRPr lang="en-US" sz="4000" dirty="0">
              <a:solidFill>
                <a:srgbClr val="444444"/>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485109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70000"/>
          </a:xfrm>
          <a:prstGeom prst="rect">
            <a:avLst/>
          </a:prstGeom>
        </p:spPr>
        <p:txBody>
          <a:bodyPr wrap="square">
            <a:spAutoFit/>
          </a:bodyPr>
          <a:lstStyle/>
          <a:p>
            <a:pPr lvl="0">
              <a:lnSpc>
                <a:spcPct val="107000"/>
              </a:lnSpc>
              <a:spcAft>
                <a:spcPts val="800"/>
              </a:spcAft>
              <a:tabLst>
                <a:tab pos="457200" algn="l"/>
              </a:tabLst>
            </a:pPr>
            <a:r>
              <a:rPr lang="en-US" sz="2400" b="1" dirty="0" smtClean="0">
                <a:solidFill>
                  <a:schemeClr val="accent2">
                    <a:lumMod val="75000"/>
                  </a:schemeClr>
                </a:solidFill>
              </a:rPr>
              <a:t>Components – User Inputs</a:t>
            </a: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D0004F27-ABA2-4B67-824D-02685D171BB2}"/>
              </a:ext>
            </a:extLst>
          </p:cNvPr>
          <p:cNvSpPr txBox="1"/>
          <p:nvPr/>
        </p:nvSpPr>
        <p:spPr>
          <a:xfrm>
            <a:off x="75007" y="1307647"/>
            <a:ext cx="11886083" cy="5078313"/>
          </a:xfrm>
          <a:prstGeom prst="rect">
            <a:avLst/>
          </a:prstGeom>
          <a:noFill/>
        </p:spPr>
        <p:txBody>
          <a:bodyPr wrap="square">
            <a:spAutoFit/>
          </a:bodyPr>
          <a:lstStyle/>
          <a:p>
            <a:pPr marL="342900" indent="-342900" algn="l">
              <a:lnSpc>
                <a:spcPct val="150000"/>
              </a:lnSpc>
              <a:buFont typeface="Arial" panose="020B0604020202020204" pitchFamily="34" charset="0"/>
              <a:buChar char="•"/>
            </a:pPr>
            <a:r>
              <a:rPr lang="en-US" sz="2400" dirty="0"/>
              <a:t>User actions such as clicking a link, pushing a button, and entering text raise DOM events. </a:t>
            </a:r>
          </a:p>
          <a:p>
            <a:pPr marL="342900" indent="-342900" algn="l">
              <a:lnSpc>
                <a:spcPct val="150000"/>
              </a:lnSpc>
              <a:buFont typeface="Arial" panose="020B0604020202020204" pitchFamily="34" charset="0"/>
              <a:buChar char="•"/>
            </a:pPr>
            <a:r>
              <a:rPr lang="en-US" sz="2400" dirty="0"/>
              <a:t>Use Angular event bindings to respond to any DOM event. Many DOM events are triggered by user input.</a:t>
            </a:r>
          </a:p>
          <a:p>
            <a:pPr marL="342900" indent="-342900" algn="l">
              <a:lnSpc>
                <a:spcPct val="150000"/>
              </a:lnSpc>
              <a:buFont typeface="Arial" panose="020B0604020202020204" pitchFamily="34" charset="0"/>
              <a:buChar char="•"/>
            </a:pPr>
            <a:r>
              <a:rPr lang="en-US" sz="2400" dirty="0"/>
              <a:t>To bind to a DOM event, surround the DOM event name in parentheses and assign a </a:t>
            </a:r>
            <a:r>
              <a:rPr lang="en-US" sz="2400" dirty="0" smtClean="0"/>
              <a:t>quoted template statement to </a:t>
            </a:r>
            <a:r>
              <a:rPr lang="en-US" sz="2400" dirty="0"/>
              <a:t>it.</a:t>
            </a:r>
          </a:p>
          <a:p>
            <a:pPr marL="342900" indent="-342900" algn="l">
              <a:lnSpc>
                <a:spcPct val="150000"/>
              </a:lnSpc>
            </a:pPr>
            <a:r>
              <a:rPr lang="en-US" sz="2400" b="1" u="sng" dirty="0"/>
              <a:t>For </a:t>
            </a:r>
            <a:r>
              <a:rPr lang="en-US" sz="2400" b="1" u="sng" dirty="0" smtClean="0"/>
              <a:t>example:</a:t>
            </a:r>
            <a:endParaRPr lang="en-US" sz="2400" b="1" u="sng" dirty="0"/>
          </a:p>
          <a:p>
            <a:pPr marL="342900" indent="-342900">
              <a:lnSpc>
                <a:spcPct val="150000"/>
              </a:lnSpc>
              <a:buFont typeface="Arial" panose="020B0604020202020204" pitchFamily="34" charset="0"/>
              <a:buChar char="•"/>
            </a:pPr>
            <a:r>
              <a:rPr lang="en-US" sz="2400" dirty="0" smtClean="0"/>
              <a:t>The (click) to the left of the equals sign identifies the button's click event as the target of the binding. The text in quotes to the right of the equals sign is the template statement, which responds to the click event by calling the component's </a:t>
            </a:r>
            <a:r>
              <a:rPr lang="en-US" sz="2400" dirty="0" err="1" smtClean="0"/>
              <a:t>onClickMe</a:t>
            </a:r>
            <a:r>
              <a:rPr lang="en-US" sz="2400" dirty="0" smtClean="0"/>
              <a:t> method.</a:t>
            </a:r>
            <a:endParaRPr lang="en-US" sz="2400" dirty="0">
              <a:solidFill>
                <a:srgbClr val="444444"/>
              </a:solidFill>
              <a:latin typeface="Roboto"/>
            </a:endParaRPr>
          </a:p>
        </p:txBody>
      </p:sp>
      <p:pic>
        <p:nvPicPr>
          <p:cNvPr id="2" name="Picture 1">
            <a:extLst>
              <a:ext uri="{FF2B5EF4-FFF2-40B4-BE49-F238E27FC236}">
                <a16:creationId xmlns="" xmlns:a16="http://schemas.microsoft.com/office/drawing/2014/main" id="{38C5A7D1-A3FB-4A0B-A85F-20237E2C8AD0}"/>
              </a:ext>
            </a:extLst>
          </p:cNvPr>
          <p:cNvPicPr>
            <a:picLocks noChangeAspect="1"/>
          </p:cNvPicPr>
          <p:nvPr/>
        </p:nvPicPr>
        <p:blipFill>
          <a:blip r:embed="rId3"/>
          <a:stretch>
            <a:fillRect/>
          </a:stretch>
        </p:blipFill>
        <p:spPr>
          <a:xfrm>
            <a:off x="2244652" y="4128654"/>
            <a:ext cx="5872379" cy="600069"/>
          </a:xfrm>
          <a:prstGeom prst="rect">
            <a:avLst/>
          </a:prstGeom>
        </p:spPr>
      </p:pic>
    </p:spTree>
    <p:extLst>
      <p:ext uri="{BB962C8B-B14F-4D97-AF65-F5344CB8AC3E}">
        <p14:creationId xmlns="" xmlns:p14="http://schemas.microsoft.com/office/powerpoint/2010/main" val="485109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70000"/>
          </a:xfrm>
          <a:prstGeom prst="rect">
            <a:avLst/>
          </a:prstGeom>
        </p:spPr>
        <p:txBody>
          <a:bodyPr wrap="square">
            <a:spAutoFit/>
          </a:bodyPr>
          <a:lstStyle/>
          <a:p>
            <a:pPr lvl="0">
              <a:lnSpc>
                <a:spcPct val="107000"/>
              </a:lnSpc>
              <a:spcAft>
                <a:spcPts val="800"/>
              </a:spcAft>
              <a:tabLst>
                <a:tab pos="457200" algn="l"/>
              </a:tabLst>
            </a:pPr>
            <a:r>
              <a:rPr lang="en-US" sz="2400" b="1" dirty="0" smtClean="0">
                <a:solidFill>
                  <a:schemeClr val="accent2">
                    <a:lumMod val="75000"/>
                  </a:schemeClr>
                </a:solidFill>
              </a:rPr>
              <a:t>Components  - User Inputs</a:t>
            </a: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D0004F27-ABA2-4B67-824D-02685D171BB2}"/>
              </a:ext>
            </a:extLst>
          </p:cNvPr>
          <p:cNvSpPr txBox="1"/>
          <p:nvPr/>
        </p:nvSpPr>
        <p:spPr>
          <a:xfrm>
            <a:off x="75007" y="1307647"/>
            <a:ext cx="11886083" cy="4893647"/>
          </a:xfrm>
          <a:prstGeom prst="rect">
            <a:avLst/>
          </a:prstGeom>
          <a:noFill/>
        </p:spPr>
        <p:txBody>
          <a:bodyPr wrap="square">
            <a:spAutoFit/>
          </a:bodyPr>
          <a:lstStyle/>
          <a:p>
            <a:pPr>
              <a:buFont typeface="Arial" pitchFamily="34" charset="0"/>
              <a:buChar char="•"/>
            </a:pPr>
            <a:r>
              <a:rPr lang="en-US" sz="2400" b="1" u="sng" dirty="0" smtClean="0"/>
              <a:t>  Get user input from the $event object</a:t>
            </a:r>
          </a:p>
          <a:p>
            <a:r>
              <a:rPr lang="en-US" sz="2400" dirty="0" smtClean="0"/>
              <a:t>DOM events carry a payload of information that may be useful to the component</a:t>
            </a:r>
          </a:p>
          <a:p>
            <a:endParaRPr lang="en-US" sz="2400" dirty="0" smtClean="0"/>
          </a:p>
          <a:p>
            <a:r>
              <a:rPr lang="en-US" sz="2400" dirty="0" smtClean="0"/>
              <a:t>For example:</a:t>
            </a:r>
          </a:p>
          <a:p>
            <a:r>
              <a:rPr lang="en-US" sz="2400" dirty="0" smtClean="0"/>
              <a:t>bind to the </a:t>
            </a:r>
            <a:r>
              <a:rPr lang="en-US" sz="2400" dirty="0" err="1" smtClean="0"/>
              <a:t>keyup</a:t>
            </a:r>
            <a:r>
              <a:rPr lang="en-US" sz="2400" dirty="0" smtClean="0"/>
              <a:t> event of an input box to get the user's input after each keystroke.</a:t>
            </a:r>
          </a:p>
          <a:p>
            <a:endParaRPr lang="en-US" sz="2400" dirty="0" smtClean="0"/>
          </a:p>
          <a:p>
            <a:endParaRPr lang="en-US" sz="2400" dirty="0" smtClean="0"/>
          </a:p>
          <a:p>
            <a:endParaRPr lang="en-US" sz="2400" dirty="0" smtClean="0"/>
          </a:p>
          <a:p>
            <a:endParaRPr lang="en-US" sz="2400" dirty="0" smtClean="0"/>
          </a:p>
          <a:p>
            <a:pPr>
              <a:buFont typeface="Arial" pitchFamily="34" charset="0"/>
              <a:buChar char="•"/>
            </a:pPr>
            <a:r>
              <a:rPr lang="en-US" sz="2400" dirty="0" smtClean="0"/>
              <a:t>  Get user input from a template reference variable</a:t>
            </a:r>
          </a:p>
          <a:p>
            <a:pPr>
              <a:buFont typeface="Arial" pitchFamily="34" charset="0"/>
              <a:buChar char="•"/>
            </a:pPr>
            <a:r>
              <a:rPr lang="en-US" sz="2400" dirty="0" smtClean="0"/>
              <a:t>  Key event filtering (with </a:t>
            </a:r>
            <a:r>
              <a:rPr lang="en-US" sz="2400" dirty="0" err="1" smtClean="0"/>
              <a:t>key.enter</a:t>
            </a:r>
            <a:r>
              <a:rPr lang="en-US" sz="2400" dirty="0" smtClean="0"/>
              <a:t>)</a:t>
            </a:r>
          </a:p>
          <a:p>
            <a:endParaRPr lang="en-US" sz="2400" dirty="0" smtClean="0"/>
          </a:p>
          <a:p>
            <a:endParaRPr lang="en-US" sz="2400" dirty="0"/>
          </a:p>
        </p:txBody>
      </p:sp>
      <p:pic>
        <p:nvPicPr>
          <p:cNvPr id="1026" name="Picture 2"/>
          <p:cNvPicPr>
            <a:picLocks noChangeAspect="1" noChangeArrowheads="1"/>
          </p:cNvPicPr>
          <p:nvPr/>
        </p:nvPicPr>
        <p:blipFill>
          <a:blip r:embed="rId3"/>
          <a:srcRect/>
          <a:stretch>
            <a:fillRect/>
          </a:stretch>
        </p:blipFill>
        <p:spPr bwMode="auto">
          <a:xfrm>
            <a:off x="3167207" y="3469409"/>
            <a:ext cx="3714750" cy="990600"/>
          </a:xfrm>
          <a:prstGeom prst="rect">
            <a:avLst/>
          </a:prstGeom>
          <a:noFill/>
          <a:ln w="9525">
            <a:noFill/>
            <a:miter lim="800000"/>
            <a:headEnd/>
            <a:tailEnd/>
          </a:ln>
          <a:effectLst/>
        </p:spPr>
      </p:pic>
    </p:spTree>
    <p:extLst>
      <p:ext uri="{BB962C8B-B14F-4D97-AF65-F5344CB8AC3E}">
        <p14:creationId xmlns="" xmlns:p14="http://schemas.microsoft.com/office/powerpoint/2010/main" val="485109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70000"/>
          </a:xfrm>
          <a:prstGeom prst="rect">
            <a:avLst/>
          </a:prstGeom>
        </p:spPr>
        <p:txBody>
          <a:bodyPr wrap="square">
            <a:spAutoFit/>
          </a:bodyPr>
          <a:lstStyle/>
          <a:p>
            <a:pPr lvl="0">
              <a:lnSpc>
                <a:spcPct val="107000"/>
              </a:lnSpc>
              <a:spcAft>
                <a:spcPts val="800"/>
              </a:spcAft>
              <a:tabLst>
                <a:tab pos="457200" algn="l"/>
              </a:tabLst>
            </a:pPr>
            <a:r>
              <a:rPr lang="en-US" sz="2400" b="1" dirty="0" smtClean="0">
                <a:solidFill>
                  <a:schemeClr val="accent2">
                    <a:lumMod val="75000"/>
                  </a:schemeClr>
                </a:solidFill>
              </a:rPr>
              <a:t>Components – User Inputs</a:t>
            </a:r>
            <a:endParaRPr lang="en-US"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 xmlns:a16="http://schemas.microsoft.com/office/drawing/2014/main" id="{D0004F27-ABA2-4B67-824D-02685D171BB2}"/>
              </a:ext>
            </a:extLst>
          </p:cNvPr>
          <p:cNvSpPr txBox="1"/>
          <p:nvPr/>
        </p:nvSpPr>
        <p:spPr>
          <a:xfrm>
            <a:off x="75007" y="1307647"/>
            <a:ext cx="11821429" cy="4708981"/>
          </a:xfrm>
          <a:prstGeom prst="rect">
            <a:avLst/>
          </a:prstGeom>
          <a:noFill/>
        </p:spPr>
        <p:txBody>
          <a:bodyPr wrap="square">
            <a:spAutoFit/>
          </a:bodyPr>
          <a:lstStyle/>
          <a:p>
            <a:pPr>
              <a:lnSpc>
                <a:spcPct val="150000"/>
              </a:lnSpc>
            </a:pPr>
            <a:r>
              <a:rPr lang="en-US" sz="2400" b="1" u="sng" dirty="0" smtClean="0"/>
              <a:t>Get user input from a template reference variable and Key event filtering (with </a:t>
            </a:r>
            <a:r>
              <a:rPr lang="en-US" sz="2400" b="1" u="sng" dirty="0" err="1" smtClean="0"/>
              <a:t>key.enter</a:t>
            </a:r>
            <a:r>
              <a:rPr lang="en-US" sz="2400" b="1" u="sng" dirty="0" smtClean="0"/>
              <a:t>)</a:t>
            </a:r>
          </a:p>
          <a:p>
            <a:pPr>
              <a:lnSpc>
                <a:spcPct val="150000"/>
              </a:lnSpc>
              <a:buFont typeface="Arial" pitchFamily="34" charset="0"/>
              <a:buChar char="•"/>
            </a:pPr>
            <a:r>
              <a:rPr lang="en-US" sz="2400" dirty="0" smtClean="0"/>
              <a:t>  Use Angular template reference variables to get the user data. </a:t>
            </a:r>
          </a:p>
          <a:p>
            <a:pPr>
              <a:lnSpc>
                <a:spcPct val="150000"/>
              </a:lnSpc>
              <a:buFont typeface="Arial" pitchFamily="34" charset="0"/>
              <a:buChar char="•"/>
            </a:pPr>
            <a:r>
              <a:rPr lang="en-US" sz="2400" dirty="0" smtClean="0"/>
              <a:t>  These variables provide direct access to an element from within the template. </a:t>
            </a:r>
          </a:p>
          <a:p>
            <a:pPr>
              <a:lnSpc>
                <a:spcPct val="150000"/>
              </a:lnSpc>
              <a:buFont typeface="Arial" pitchFamily="34" charset="0"/>
              <a:buChar char="•"/>
            </a:pPr>
            <a:r>
              <a:rPr lang="en-US" sz="2400" dirty="0" smtClean="0"/>
              <a:t>  To declare a template reference variable, precede an identifier with a hash (or pound) character (#).</a:t>
            </a:r>
          </a:p>
          <a:p>
            <a:pPr>
              <a:lnSpc>
                <a:spcPct val="150000"/>
              </a:lnSpc>
              <a:buFont typeface="Arial" pitchFamily="34" charset="0"/>
              <a:buChar char="•"/>
            </a:pPr>
            <a:r>
              <a:rPr lang="en-US" sz="2400" dirty="0" smtClean="0"/>
              <a:t>  The following snapshot uses a template reference variable to implement a keystroke loopback in a simple template.</a:t>
            </a:r>
          </a:p>
          <a:p>
            <a:endParaRPr lang="en-US" sz="2400" dirty="0" smtClean="0"/>
          </a:p>
          <a:p>
            <a:endParaRPr lang="en-US" sz="2400" dirty="0"/>
          </a:p>
        </p:txBody>
      </p:sp>
      <p:pic>
        <p:nvPicPr>
          <p:cNvPr id="2050" name="Picture 2"/>
          <p:cNvPicPr>
            <a:picLocks noChangeAspect="1" noChangeArrowheads="1"/>
          </p:cNvPicPr>
          <p:nvPr/>
        </p:nvPicPr>
        <p:blipFill>
          <a:blip r:embed="rId3"/>
          <a:srcRect/>
          <a:stretch>
            <a:fillRect/>
          </a:stretch>
        </p:blipFill>
        <p:spPr bwMode="auto">
          <a:xfrm>
            <a:off x="4267056" y="4545011"/>
            <a:ext cx="3971925" cy="2155970"/>
          </a:xfrm>
          <a:prstGeom prst="rect">
            <a:avLst/>
          </a:prstGeom>
          <a:noFill/>
          <a:ln w="9525">
            <a:noFill/>
            <a:miter lim="800000"/>
            <a:headEnd/>
            <a:tailEnd/>
          </a:ln>
          <a:effectLst/>
        </p:spPr>
      </p:pic>
    </p:spTree>
    <p:extLst>
      <p:ext uri="{BB962C8B-B14F-4D97-AF65-F5344CB8AC3E}">
        <p14:creationId xmlns="" xmlns:p14="http://schemas.microsoft.com/office/powerpoint/2010/main" val="485109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12898</TotalTime>
  <Words>922</Words>
  <Application>Microsoft Office PowerPoint</Application>
  <PresentationFormat>Custom</PresentationFormat>
  <Paragraphs>223</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DELL</cp:lastModifiedBy>
  <cp:revision>261</cp:revision>
  <dcterms:created xsi:type="dcterms:W3CDTF">2020-06-03T14:19:11Z</dcterms:created>
  <dcterms:modified xsi:type="dcterms:W3CDTF">2020-10-22T11:12:43Z</dcterms:modified>
</cp:coreProperties>
</file>