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49" r:id="rId4"/>
    <p:sldId id="451" r:id="rId5"/>
    <p:sldId id="450" r:id="rId6"/>
    <p:sldId id="478" r:id="rId7"/>
    <p:sldId id="479" r:id="rId8"/>
    <p:sldId id="480" r:id="rId9"/>
    <p:sldId id="481" r:id="rId10"/>
    <p:sldId id="482" r:id="rId11"/>
    <p:sldId id="483" r:id="rId12"/>
    <p:sldId id="484" r:id="rId13"/>
    <p:sldId id="485" r:id="rId14"/>
    <p:sldId id="486" r:id="rId15"/>
    <p:sldId id="487" r:id="rId16"/>
    <p:sldId id="3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75" d="100"/>
          <a:sy n="75" d="100"/>
        </p:scale>
        <p:origin x="-32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6" y="3295394"/>
            <a:ext cx="7497214" cy="646331"/>
          </a:xfrm>
          <a:prstGeom prst="rect">
            <a:avLst/>
          </a:prstGeom>
        </p:spPr>
        <p:txBody>
          <a:bodyPr wrap="square">
            <a:spAutoFit/>
          </a:bodyPr>
          <a:lstStyle/>
          <a:p>
            <a:r>
              <a:rPr lang="en-US" sz="3600" b="1" dirty="0">
                <a:solidFill>
                  <a:schemeClr val="accent2">
                    <a:lumMod val="75000"/>
                  </a:schemeClr>
                </a:solidFill>
              </a:rPr>
              <a:t>Angular</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xmlns="" id="{0E31F9D4-206B-4FFC-AFB0-A45B371EF440}"/>
              </a:ext>
            </a:extLst>
          </p:cNvPr>
          <p:cNvPicPr>
            <a:picLocks noChangeAspect="1"/>
          </p:cNvPicPr>
          <p:nvPr/>
        </p:nvPicPr>
        <p:blipFill>
          <a:blip r:embed="rId3"/>
          <a:stretch>
            <a:fillRect/>
          </a:stretch>
        </p:blipFill>
        <p:spPr>
          <a:xfrm>
            <a:off x="6848765" y="1095273"/>
            <a:ext cx="2514600" cy="2657475"/>
          </a:xfrm>
          <a:prstGeom prst="rect">
            <a:avLst/>
          </a:prstGeom>
        </p:spPr>
      </p:pic>
    </p:spTree>
    <p:extLst>
      <p:ext uri="{BB962C8B-B14F-4D97-AF65-F5344CB8AC3E}">
        <p14:creationId xmlns:p14="http://schemas.microsoft.com/office/powerpoint/2010/main" xmlns=""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a:solidFill>
                  <a:schemeClr val="accent2">
                    <a:lumMod val="75000"/>
                  </a:schemeClr>
                </a:solidFill>
              </a:rPr>
              <a:t>Templates </a:t>
            </a:r>
            <a:r>
              <a:rPr lang="en-US" sz="2400" b="1" dirty="0" smtClean="0">
                <a:solidFill>
                  <a:schemeClr val="accent2">
                    <a:lumMod val="75000"/>
                  </a:schemeClr>
                </a:solidFill>
              </a:rPr>
              <a:t>– </a:t>
            </a:r>
            <a:r>
              <a:rPr lang="en-US" sz="2400" b="1" dirty="0" smtClean="0">
                <a:solidFill>
                  <a:schemeClr val="accent2">
                    <a:lumMod val="75000"/>
                  </a:schemeClr>
                </a:solidFill>
              </a:rPr>
              <a:t>Transforming Data Using Pipes</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140084" y="1402120"/>
            <a:ext cx="11814849" cy="5078313"/>
          </a:xfrm>
          <a:prstGeom prst="rect">
            <a:avLst/>
          </a:prstGeom>
          <a:noFill/>
        </p:spPr>
        <p:txBody>
          <a:bodyPr wrap="square">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 Use pipes to transform strings, currency amounts, dates, and other data for display.</a:t>
            </a:r>
          </a:p>
          <a:p>
            <a:pPr>
              <a:lnSpc>
                <a:spcPct val="150000"/>
              </a:lnSpc>
              <a:buFont typeface="Arial" pitchFamily="34" charset="0"/>
              <a:buChar char="•"/>
            </a:pPr>
            <a:r>
              <a:rPr lang="en-US" sz="2400" dirty="0" smtClean="0">
                <a:latin typeface="Times New Roman" pitchFamily="18" charset="0"/>
                <a:cs typeface="Times New Roman" pitchFamily="18" charset="0"/>
              </a:rPr>
              <a:t>  Pipes are simple functions you can use in template expressions to accept an input value and return a transformed value. </a:t>
            </a:r>
          </a:p>
          <a:p>
            <a:pPr>
              <a:lnSpc>
                <a:spcPct val="150000"/>
              </a:lnSpc>
              <a:buFont typeface="Arial" pitchFamily="34" charset="0"/>
              <a:buChar char="•"/>
            </a:pPr>
            <a:r>
              <a:rPr lang="en-US" sz="2400" dirty="0" smtClean="0">
                <a:latin typeface="Times New Roman" pitchFamily="18" charset="0"/>
                <a:cs typeface="Times New Roman" pitchFamily="18" charset="0"/>
              </a:rPr>
              <a:t>  Pipes are useful because you can use them throughout your application, while only declaring each pipe once. </a:t>
            </a:r>
          </a:p>
          <a:p>
            <a:pPr>
              <a:lnSpc>
                <a:spcPct val="150000"/>
              </a:lnSpc>
            </a:pPr>
            <a:r>
              <a:rPr lang="en-US" sz="2400" b="1" dirty="0" smtClean="0">
                <a:latin typeface="Times New Roman" pitchFamily="18" charset="0"/>
                <a:cs typeface="Times New Roman" pitchFamily="18" charset="0"/>
              </a:rPr>
              <a:t>For example, you would use a pipe to show a date as April 15, 1988 rather than the raw string format</a:t>
            </a:r>
          </a:p>
          <a:p>
            <a:pPr>
              <a:lnSpc>
                <a:spcPct val="150000"/>
              </a:lnSpc>
              <a:buFont typeface="Arial" pitchFamily="34" charset="0"/>
              <a:buChar char="•"/>
            </a:pPr>
            <a:r>
              <a:rPr lang="en-US" sz="2400" dirty="0" smtClean="0">
                <a:latin typeface="Times New Roman" pitchFamily="18" charset="0"/>
                <a:cs typeface="Times New Roman" pitchFamily="18" charset="0"/>
              </a:rPr>
              <a:t>  Angular provides built-in pipes for typical data transformations, including transformations for internationalization (i18n), which use locale information to format data.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56934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Templates – Transforming Data Using Pipes</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140085" y="1368253"/>
            <a:ext cx="10817345" cy="5632311"/>
          </a:xfrm>
          <a:prstGeom prst="rect">
            <a:avLst/>
          </a:prstGeom>
          <a:noFill/>
        </p:spPr>
        <p:txBody>
          <a:bodyPr wrap="square">
            <a:spAutoFit/>
          </a:bodyPr>
          <a:lstStyle/>
          <a:p>
            <a:pPr>
              <a:lnSpc>
                <a:spcPct val="150000"/>
              </a:lnSpc>
            </a:pPr>
            <a:r>
              <a:rPr lang="en-US" sz="2400" dirty="0" smtClean="0">
                <a:latin typeface="Times New Roman" pitchFamily="18" charset="0"/>
                <a:cs typeface="Times New Roman" pitchFamily="18" charset="0"/>
              </a:rPr>
              <a:t>The following are commonly used built-in pipes for data formatting</a:t>
            </a:r>
            <a:r>
              <a:rPr lang="en-US" sz="2400" dirty="0" smtClean="0">
                <a:latin typeface="Times New Roman" pitchFamily="18" charset="0"/>
                <a:cs typeface="Times New Roman" pitchFamily="18" charset="0"/>
              </a:rPr>
              <a:t>:</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DatePipe</a:t>
            </a:r>
            <a:r>
              <a:rPr lang="en-US" sz="2400" dirty="0" smtClean="0">
                <a:latin typeface="Times New Roman" pitchFamily="18" charset="0"/>
                <a:cs typeface="Times New Roman" pitchFamily="18" charset="0"/>
              </a:rPr>
              <a:t>: Formats a date value according to locale rules.</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UpperCasePipe</a:t>
            </a:r>
            <a:r>
              <a:rPr lang="en-US" sz="2400" dirty="0" smtClean="0">
                <a:latin typeface="Times New Roman" pitchFamily="18" charset="0"/>
                <a:cs typeface="Times New Roman" pitchFamily="18" charset="0"/>
              </a:rPr>
              <a:t>: Transforms text to all upper case.</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LowerCasePipe</a:t>
            </a:r>
            <a:r>
              <a:rPr lang="en-US" sz="2400" dirty="0" smtClean="0">
                <a:latin typeface="Times New Roman" pitchFamily="18" charset="0"/>
                <a:cs typeface="Times New Roman" pitchFamily="18" charset="0"/>
              </a:rPr>
              <a:t>: Transforms text to all lower case.</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CurrencyPipe</a:t>
            </a:r>
            <a:r>
              <a:rPr lang="en-US" sz="2400" dirty="0" smtClean="0">
                <a:latin typeface="Times New Roman" pitchFamily="18" charset="0"/>
                <a:cs typeface="Times New Roman" pitchFamily="18" charset="0"/>
              </a:rPr>
              <a:t>: Transforms a number to a currency string, formatted according to locale rules.</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DecimalPipe</a:t>
            </a:r>
            <a:r>
              <a:rPr lang="en-US" sz="2400" dirty="0" smtClean="0">
                <a:latin typeface="Times New Roman" pitchFamily="18" charset="0"/>
                <a:cs typeface="Times New Roman" pitchFamily="18" charset="0"/>
              </a:rPr>
              <a:t>: Transforms a number into a string with a decimal point, formatted according to locale rules.</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PercentPipe</a:t>
            </a:r>
            <a:r>
              <a:rPr lang="en-US" sz="2400" dirty="0" smtClean="0">
                <a:latin typeface="Times New Roman" pitchFamily="18" charset="0"/>
                <a:cs typeface="Times New Roman" pitchFamily="18" charset="0"/>
              </a:rPr>
              <a:t>: Transforms a number to a percentage string, formatted according to locale rules</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56934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Templates – Transforming Data Using </a:t>
            </a:r>
            <a:r>
              <a:rPr lang="en-US" sz="2400" b="1" dirty="0" smtClean="0">
                <a:solidFill>
                  <a:schemeClr val="accent2">
                    <a:lumMod val="75000"/>
                  </a:schemeClr>
                </a:solidFill>
              </a:rPr>
              <a:t>Chained Pipes</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140085" y="1368253"/>
            <a:ext cx="10817345" cy="5632311"/>
          </a:xfrm>
          <a:prstGeom prst="rect">
            <a:avLst/>
          </a:prstGeom>
          <a:noFill/>
        </p:spPr>
        <p:txBody>
          <a:bodyPr wrap="square">
            <a:spAutoFit/>
          </a:bodyPr>
          <a:lstStyle/>
          <a:p>
            <a:pPr>
              <a:lnSpc>
                <a:spcPct val="150000"/>
              </a:lnSpc>
            </a:pPr>
            <a:r>
              <a:rPr lang="en-US" sz="2400" dirty="0" smtClean="0">
                <a:latin typeface="Times New Roman" pitchFamily="18" charset="0"/>
                <a:cs typeface="Times New Roman" pitchFamily="18" charset="0"/>
              </a:rPr>
              <a:t>The following are commonly used built-in pipes for data formatting</a:t>
            </a:r>
            <a:r>
              <a:rPr lang="en-US" sz="2400" dirty="0" smtClean="0">
                <a:latin typeface="Times New Roman" pitchFamily="18" charset="0"/>
                <a:cs typeface="Times New Roman" pitchFamily="18" charset="0"/>
              </a:rPr>
              <a:t>:</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DatePipe</a:t>
            </a:r>
            <a:r>
              <a:rPr lang="en-US" sz="2400" dirty="0" smtClean="0">
                <a:latin typeface="Times New Roman" pitchFamily="18" charset="0"/>
                <a:cs typeface="Times New Roman" pitchFamily="18" charset="0"/>
              </a:rPr>
              <a:t>: Formats a date value according to locale rules.</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UpperCasePipe</a:t>
            </a:r>
            <a:r>
              <a:rPr lang="en-US" sz="2400" dirty="0" smtClean="0">
                <a:latin typeface="Times New Roman" pitchFamily="18" charset="0"/>
                <a:cs typeface="Times New Roman" pitchFamily="18" charset="0"/>
              </a:rPr>
              <a:t>: Transforms text to all upper case.</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LowerCasePipe</a:t>
            </a:r>
            <a:r>
              <a:rPr lang="en-US" sz="2400" dirty="0" smtClean="0">
                <a:latin typeface="Times New Roman" pitchFamily="18" charset="0"/>
                <a:cs typeface="Times New Roman" pitchFamily="18" charset="0"/>
              </a:rPr>
              <a:t>: Transforms text to all lower case.</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CurrencyPipe</a:t>
            </a:r>
            <a:r>
              <a:rPr lang="en-US" sz="2400" dirty="0" smtClean="0">
                <a:latin typeface="Times New Roman" pitchFamily="18" charset="0"/>
                <a:cs typeface="Times New Roman" pitchFamily="18" charset="0"/>
              </a:rPr>
              <a:t>: Transforms a number to a currency string, formatted according to locale rules.</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DecimalPipe</a:t>
            </a:r>
            <a:r>
              <a:rPr lang="en-US" sz="2400" dirty="0" smtClean="0">
                <a:latin typeface="Times New Roman" pitchFamily="18" charset="0"/>
                <a:cs typeface="Times New Roman" pitchFamily="18" charset="0"/>
              </a:rPr>
              <a:t>: Transforms a number into a string with a decimal point, formatted according to locale rules.</a:t>
            </a:r>
          </a:p>
          <a:p>
            <a:pPr>
              <a:lnSpc>
                <a:spcPct val="150000"/>
              </a:lnSpc>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PercentPipe</a:t>
            </a:r>
            <a:r>
              <a:rPr lang="en-US" sz="2400" dirty="0" smtClean="0">
                <a:latin typeface="Times New Roman" pitchFamily="18" charset="0"/>
                <a:cs typeface="Times New Roman" pitchFamily="18" charset="0"/>
              </a:rPr>
              <a:t>: Transforms a number to a percentage string, formatted according to locale rules</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56934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Templates – Binding Syntax</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140085" y="1368253"/>
            <a:ext cx="10817345" cy="5262979"/>
          </a:xfrm>
          <a:prstGeom prst="rect">
            <a:avLst/>
          </a:prstGeom>
          <a:noFill/>
        </p:spPr>
        <p:txBody>
          <a:bodyPr wrap="square">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  Data-binding </a:t>
            </a:r>
            <a:r>
              <a:rPr lang="en-US" sz="2400" dirty="0" smtClean="0">
                <a:latin typeface="Times New Roman" pitchFamily="18" charset="0"/>
                <a:cs typeface="Times New Roman" pitchFamily="18" charset="0"/>
              </a:rPr>
              <a:t>is a mechanism for coordinating what users see, specifically with application data values. </a:t>
            </a: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US" sz="2400" dirty="0" smtClean="0">
                <a:latin typeface="Times New Roman" pitchFamily="18" charset="0"/>
                <a:cs typeface="Times New Roman" pitchFamily="18" charset="0"/>
              </a:rPr>
              <a:t>  Push </a:t>
            </a:r>
            <a:r>
              <a:rPr lang="en-US" sz="2400" dirty="0" smtClean="0">
                <a:latin typeface="Times New Roman" pitchFamily="18" charset="0"/>
                <a:cs typeface="Times New Roman" pitchFamily="18" charset="0"/>
              </a:rPr>
              <a:t>values to and pull values from </a:t>
            </a:r>
            <a:r>
              <a:rPr lang="en-US" sz="2400" dirty="0" smtClean="0">
                <a:latin typeface="Times New Roman" pitchFamily="18" charset="0"/>
                <a:cs typeface="Times New Roman" pitchFamily="18" charset="0"/>
              </a:rPr>
              <a:t>HTML and so the </a:t>
            </a:r>
            <a:r>
              <a:rPr lang="en-US" sz="2400" dirty="0" smtClean="0">
                <a:latin typeface="Times New Roman" pitchFamily="18" charset="0"/>
                <a:cs typeface="Times New Roman" pitchFamily="18" charset="0"/>
              </a:rPr>
              <a:t>application is easier to write, read, and maintain if you turn these tasks over to a binding framework</a:t>
            </a:r>
            <a:r>
              <a:rPr lang="en-US" sz="2400" dirty="0" smtClean="0">
                <a:latin typeface="Times New Roman" pitchFamily="18" charset="0"/>
                <a:cs typeface="Times New Roman" pitchFamily="18" charset="0"/>
              </a:rPr>
              <a:t>.</a:t>
            </a:r>
          </a:p>
          <a:p>
            <a:pPr>
              <a:lnSpc>
                <a:spcPct val="150000"/>
              </a:lnSpc>
              <a:buFont typeface="Arial" pitchFamily="34" charset="0"/>
              <a:buChar char="•"/>
            </a:pPr>
            <a:r>
              <a:rPr lang="en-US" sz="2400" dirty="0" smtClean="0">
                <a:latin typeface="Times New Roman" pitchFamily="18" charset="0"/>
                <a:cs typeface="Times New Roman" pitchFamily="18" charset="0"/>
              </a:rPr>
              <a:t>  Declare </a:t>
            </a:r>
            <a:r>
              <a:rPr lang="en-US" sz="2400" dirty="0" smtClean="0">
                <a:latin typeface="Times New Roman" pitchFamily="18" charset="0"/>
                <a:cs typeface="Times New Roman" pitchFamily="18" charset="0"/>
              </a:rPr>
              <a:t>bindings between binding sources, target HTML elements, and </a:t>
            </a: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framework do the rest</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Angular provides many kinds of data-binding. Binding types can be grouped into three categories distinguished by the direction of data flow</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1371600" lvl="2" indent="-457200">
              <a:buFont typeface="+mj-lt"/>
              <a:buAutoNum type="arabicPeriod"/>
            </a:pPr>
            <a:r>
              <a:rPr lang="en-US" sz="2400" dirty="0" smtClean="0">
                <a:latin typeface="Times New Roman" pitchFamily="18" charset="0"/>
                <a:cs typeface="Times New Roman" pitchFamily="18" charset="0"/>
              </a:rPr>
              <a:t>From the </a:t>
            </a:r>
            <a:r>
              <a:rPr lang="en-US" sz="2400" i="1" dirty="0" smtClean="0">
                <a:latin typeface="Times New Roman" pitchFamily="18" charset="0"/>
                <a:cs typeface="Times New Roman" pitchFamily="18" charset="0"/>
              </a:rPr>
              <a:t>source-to-view</a:t>
            </a:r>
            <a:endParaRPr lang="en-US" sz="2400" dirty="0" smtClean="0">
              <a:latin typeface="Times New Roman" pitchFamily="18" charset="0"/>
              <a:cs typeface="Times New Roman" pitchFamily="18" charset="0"/>
            </a:endParaRPr>
          </a:p>
          <a:p>
            <a:pPr marL="1371600" lvl="2" indent="-457200">
              <a:buFont typeface="+mj-lt"/>
              <a:buAutoNum type="arabicPeriod"/>
            </a:pPr>
            <a:r>
              <a:rPr lang="en-US" sz="2400" dirty="0" smtClean="0">
                <a:latin typeface="Times New Roman" pitchFamily="18" charset="0"/>
                <a:cs typeface="Times New Roman" pitchFamily="18" charset="0"/>
              </a:rPr>
              <a:t>From </a:t>
            </a:r>
            <a:r>
              <a:rPr lang="en-US" sz="2400" i="1" dirty="0" smtClean="0">
                <a:latin typeface="Times New Roman" pitchFamily="18" charset="0"/>
                <a:cs typeface="Times New Roman" pitchFamily="18" charset="0"/>
              </a:rPr>
              <a:t>view-to-source</a:t>
            </a:r>
            <a:endParaRPr lang="en-US" sz="2400" dirty="0" smtClean="0">
              <a:latin typeface="Times New Roman" pitchFamily="18" charset="0"/>
              <a:cs typeface="Times New Roman" pitchFamily="18" charset="0"/>
            </a:endParaRPr>
          </a:p>
          <a:p>
            <a:pPr marL="1371600" lvl="2" indent="-457200">
              <a:buFont typeface="+mj-lt"/>
              <a:buAutoNum type="arabicPeriod"/>
            </a:pPr>
            <a:r>
              <a:rPr lang="en-US" sz="2400" dirty="0" smtClean="0">
                <a:latin typeface="Times New Roman" pitchFamily="18" charset="0"/>
                <a:cs typeface="Times New Roman" pitchFamily="18" charset="0"/>
              </a:rPr>
              <a:t>Two-way sequence: </a:t>
            </a:r>
            <a:r>
              <a:rPr lang="en-US" sz="2400" i="1" dirty="0" smtClean="0">
                <a:latin typeface="Times New Roman" pitchFamily="18" charset="0"/>
                <a:cs typeface="Times New Roman" pitchFamily="18" charset="0"/>
              </a:rPr>
              <a:t>view-to-source-to-view</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56934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Templates – Binding Syntax</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pic>
        <p:nvPicPr>
          <p:cNvPr id="1026" name="Picture 2"/>
          <p:cNvPicPr>
            <a:picLocks noChangeAspect="1" noChangeArrowheads="1"/>
          </p:cNvPicPr>
          <p:nvPr/>
        </p:nvPicPr>
        <p:blipFill>
          <a:blip r:embed="rId3"/>
          <a:srcRect/>
          <a:stretch>
            <a:fillRect/>
          </a:stretch>
        </p:blipFill>
        <p:spPr bwMode="auto">
          <a:xfrm>
            <a:off x="0" y="1728789"/>
            <a:ext cx="9194800" cy="4875211"/>
          </a:xfrm>
          <a:prstGeom prst="rect">
            <a:avLst/>
          </a:prstGeom>
          <a:noFill/>
          <a:ln w="9525">
            <a:noFill/>
            <a:miter lim="800000"/>
            <a:headEnd/>
            <a:tailEnd/>
          </a:ln>
          <a:effectLst/>
        </p:spPr>
      </p:pic>
    </p:spTree>
    <p:extLst>
      <p:ext uri="{BB962C8B-B14F-4D97-AF65-F5344CB8AC3E}">
        <p14:creationId xmlns:p14="http://schemas.microsoft.com/office/powerpoint/2010/main" xmlns="" val="56934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Templates – Binding Syntax</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140085" y="1368253"/>
            <a:ext cx="11357648" cy="2308324"/>
          </a:xfrm>
          <a:prstGeom prst="rect">
            <a:avLst/>
          </a:prstGeom>
          <a:noFill/>
        </p:spPr>
        <p:txBody>
          <a:bodyPr wrap="square">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  Binding types other than interpolation have a target name to the left of the equal sign, either surrounded by punctuation, [] or (), or preceded by a prefix: bind-, on-, </a:t>
            </a:r>
            <a:r>
              <a:rPr lang="en-US" sz="2400" dirty="0" err="1" smtClean="0">
                <a:latin typeface="Times New Roman" pitchFamily="18" charset="0"/>
                <a:cs typeface="Times New Roman" pitchFamily="18" charset="0"/>
              </a:rPr>
              <a:t>bindon</a:t>
            </a:r>
            <a:r>
              <a:rPr lang="en-US" sz="2400" dirty="0" smtClean="0">
                <a:latin typeface="Times New Roman" pitchFamily="18" charset="0"/>
                <a:cs typeface="Times New Roman" pitchFamily="18" charset="0"/>
              </a:rPr>
              <a:t>-.</a:t>
            </a:r>
          </a:p>
          <a:p>
            <a:pPr>
              <a:lnSpc>
                <a:spcPct val="150000"/>
              </a:lnSpc>
              <a:buFont typeface="Arial" pitchFamily="34" charset="0"/>
              <a:buChar char="•"/>
            </a:pPr>
            <a:r>
              <a:rPr lang="en-US" sz="2400" dirty="0" smtClean="0">
                <a:latin typeface="Times New Roman" pitchFamily="18" charset="0"/>
                <a:cs typeface="Times New Roman" pitchFamily="18" charset="0"/>
              </a:rPr>
              <a:t>  The </a:t>
            </a:r>
            <a:r>
              <a:rPr lang="en-US" sz="2400" i="1" dirty="0" smtClean="0">
                <a:latin typeface="Times New Roman" pitchFamily="18" charset="0"/>
                <a:cs typeface="Times New Roman" pitchFamily="18" charset="0"/>
              </a:rPr>
              <a:t>target</a:t>
            </a:r>
            <a:r>
              <a:rPr lang="en-US" sz="2400" dirty="0" smtClean="0">
                <a:latin typeface="Times New Roman" pitchFamily="18" charset="0"/>
                <a:cs typeface="Times New Roman" pitchFamily="18" charset="0"/>
              </a:rPr>
              <a:t> of a binding is the property or event inside the binding punctuation: [], () or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569344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p14="http://schemas.microsoft.com/office/powerpoint/2010/main" xmlns=""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a:t>angular</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a16="http://schemas.microsoft.com/office/drawing/2014/main" xmlns="" id="{620A7DEA-950C-4954-B3B7-2672370FABF4}"/>
              </a:ext>
            </a:extLst>
          </p:cNvPr>
          <p:cNvSpPr/>
          <p:nvPr/>
        </p:nvSpPr>
        <p:spPr>
          <a:xfrm>
            <a:off x="297989" y="2988698"/>
            <a:ext cx="7999758" cy="461665"/>
          </a:xfrm>
          <a:prstGeom prst="rect">
            <a:avLst/>
          </a:prstGeom>
        </p:spPr>
        <p:txBody>
          <a:bodyPr wrap="square">
            <a:spAutoFit/>
          </a:bodyPr>
          <a:lstStyle/>
          <a:p>
            <a:r>
              <a:rPr lang="en-IN" sz="2400" b="1" dirty="0">
                <a:solidFill>
                  <a:schemeClr val="tx1">
                    <a:lumMod val="95000"/>
                    <a:lumOff val="5000"/>
                  </a:schemeClr>
                </a:solidFill>
              </a:rPr>
              <a:t>Angular </a:t>
            </a:r>
            <a:r>
              <a:rPr lang="en-IN" sz="2400" b="1" dirty="0" smtClean="0">
                <a:solidFill>
                  <a:schemeClr val="tx1">
                    <a:lumMod val="95000"/>
                    <a:lumOff val="5000"/>
                  </a:schemeClr>
                </a:solidFill>
              </a:rPr>
              <a:t>Templates</a:t>
            </a:r>
            <a:endParaRPr lang="en-IN" sz="2400" b="1" dirty="0">
              <a:solidFill>
                <a:schemeClr val="tx1">
                  <a:lumMod val="95000"/>
                  <a:lumOff val="5000"/>
                </a:schemeClr>
              </a:solidFill>
            </a:endParaRPr>
          </a:p>
        </p:txBody>
      </p:sp>
      <p:pic>
        <p:nvPicPr>
          <p:cNvPr id="2" name="Picture 1">
            <a:extLst>
              <a:ext uri="{FF2B5EF4-FFF2-40B4-BE49-F238E27FC236}">
                <a16:creationId xmlns:a16="http://schemas.microsoft.com/office/drawing/2014/main" xmlns="" id="{6DEC7944-5B5D-4097-9ED0-D4FEF15CBF51}"/>
              </a:ext>
            </a:extLst>
          </p:cNvPr>
          <p:cNvPicPr>
            <a:picLocks noChangeAspect="1"/>
          </p:cNvPicPr>
          <p:nvPr/>
        </p:nvPicPr>
        <p:blipFill>
          <a:blip r:embed="rId3"/>
          <a:stretch>
            <a:fillRect/>
          </a:stretch>
        </p:blipFill>
        <p:spPr>
          <a:xfrm>
            <a:off x="3090190" y="2863904"/>
            <a:ext cx="2514600" cy="2657475"/>
          </a:xfrm>
          <a:prstGeom prst="rect">
            <a:avLst/>
          </a:prstGeom>
        </p:spPr>
      </p:pic>
    </p:spTree>
    <p:extLst>
      <p:ext uri="{BB962C8B-B14F-4D97-AF65-F5344CB8AC3E}">
        <p14:creationId xmlns:p14="http://schemas.microsoft.com/office/powerpoint/2010/main" xmlns=""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Templates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124229" y="1411153"/>
            <a:ext cx="11334346" cy="501194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Angular, a template is </a:t>
            </a:r>
            <a:r>
              <a:rPr lang="en-US" sz="2400" b="0" i="0" dirty="0">
                <a:solidFill>
                  <a:srgbClr val="444444"/>
                </a:solidFill>
                <a:effectLst/>
                <a:latin typeface="Times New Roman" panose="02020603050405020304" pitchFamily="18" charset="0"/>
                <a:cs typeface="Times New Roman" panose="02020603050405020304" pitchFamily="18" charset="0"/>
              </a:rPr>
              <a:t>a chunk of HTML. Within a template, you can use special syntax to leverage many of Angular's features.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Angular template in your app is a section of HTML that you can include as a part of the page that the browser displays. An Angular HTML template renders a view, or user interface, in the browser, just like regular HTML, but with a lot more functionality.</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you generate an Angular app with the Angular CLI, the app.component.html file is the default template containing placeholder HTML.</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template syntax guides show you how you can control the UX/UI </a:t>
            </a:r>
          </a:p>
          <a:p>
            <a:pPr>
              <a:lnSpc>
                <a:spcPct val="150000"/>
              </a:lnSpc>
            </a:pPr>
            <a:r>
              <a:rPr lang="en-US" sz="2400" dirty="0">
                <a:latin typeface="Times New Roman" panose="02020603050405020304" pitchFamily="18" charset="0"/>
                <a:cs typeface="Times New Roman" panose="02020603050405020304" pitchFamily="18" charset="0"/>
              </a:rPr>
              <a:t>     by coordinating data between the class and the template.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0979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Templates Syntax</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124229" y="1411153"/>
            <a:ext cx="10817345" cy="39035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0" i="0" dirty="0">
                <a:solidFill>
                  <a:srgbClr val="444444"/>
                </a:solidFill>
                <a:effectLst/>
                <a:latin typeface="Times New Roman" pitchFamily="18" charset="0"/>
                <a:cs typeface="Times New Roman" pitchFamily="18" charset="0"/>
              </a:rPr>
              <a:t>Almost all HTML syntax is valid template syntax. However, because an Angular template is part of an overall webpage, and not the entire page, you don't need to include elements such as &lt;html&gt;, &lt;body&gt;, or &lt;base&gt;. You can focus exclusively on the part of the page you are developing.</a:t>
            </a:r>
          </a:p>
          <a:p>
            <a:pPr marL="342900" indent="-342900">
              <a:lnSpc>
                <a:spcPct val="150000"/>
              </a:lnSpc>
              <a:buFont typeface="Arial" panose="020B0604020202020204" pitchFamily="34" charset="0"/>
              <a:buChar char="•"/>
            </a:pPr>
            <a:r>
              <a:rPr lang="en-US" sz="2400" b="0" i="0" dirty="0">
                <a:solidFill>
                  <a:srgbClr val="444444"/>
                </a:solidFill>
                <a:effectLst/>
                <a:latin typeface="Times New Roman" pitchFamily="18" charset="0"/>
                <a:cs typeface="Times New Roman" pitchFamily="18" charset="0"/>
              </a:rPr>
              <a:t>To eliminate the risk of script injection attacks, Angular does not support the &lt;script&gt; element in templates. Angular ignores the &lt;script&gt; tag and outputs a warning to the browser console.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0285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Templates Syntax</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124229" y="1411153"/>
            <a:ext cx="10817345" cy="44579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Interpolation</a:t>
            </a:r>
            <a:r>
              <a:rPr lang="en-IN" sz="2400" dirty="0">
                <a:latin typeface="Times New Roman" panose="02020603050405020304" pitchFamily="18" charset="0"/>
                <a:cs typeface="Times New Roman" panose="02020603050405020304" pitchFamily="18" charset="0"/>
              </a:rPr>
              <a:t>—learn how to use interpolation and expressions in HTML.</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Template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statements</a:t>
            </a:r>
            <a:r>
              <a:rPr lang="en-IN" sz="2400" dirty="0">
                <a:latin typeface="Times New Roman" panose="02020603050405020304" pitchFamily="18" charset="0"/>
                <a:cs typeface="Times New Roman" panose="02020603050405020304" pitchFamily="18" charset="0"/>
              </a:rPr>
              <a:t>—respond to events in your templates.</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Binding</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syntax</a:t>
            </a:r>
            <a:r>
              <a:rPr lang="en-IN" sz="2400" dirty="0">
                <a:latin typeface="Times New Roman" panose="02020603050405020304" pitchFamily="18" charset="0"/>
                <a:cs typeface="Times New Roman" panose="02020603050405020304" pitchFamily="18" charset="0"/>
              </a:rPr>
              <a:t>—use binding to coordinate values in your app.</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Property</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binding</a:t>
            </a:r>
            <a:r>
              <a:rPr lang="en-IN" sz="2400" dirty="0">
                <a:latin typeface="Times New Roman" panose="02020603050405020304" pitchFamily="18" charset="0"/>
                <a:cs typeface="Times New Roman" panose="02020603050405020304" pitchFamily="18" charset="0"/>
              </a:rPr>
              <a:t>—set properties of target elements or directive @Input() decorators.</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Attribute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class</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style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bindings</a:t>
            </a:r>
            <a:r>
              <a:rPr lang="en-IN" sz="2400" dirty="0">
                <a:latin typeface="Times New Roman" panose="02020603050405020304" pitchFamily="18" charset="0"/>
                <a:cs typeface="Times New Roman" panose="02020603050405020304" pitchFamily="18" charset="0"/>
              </a:rPr>
              <a:t>—set the value of attributes, classes, and styles.</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Event</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binding</a:t>
            </a:r>
            <a:r>
              <a:rPr lang="en-IN" sz="2400" dirty="0">
                <a:latin typeface="Times New Roman" panose="02020603050405020304" pitchFamily="18" charset="0"/>
                <a:cs typeface="Times New Roman" panose="02020603050405020304" pitchFamily="18" charset="0"/>
              </a:rPr>
              <a:t>—listen for events and your HTML.</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Two-way</a:t>
            </a:r>
            <a:r>
              <a:rPr lang="en-IN" sz="2400" dirty="0">
                <a:latin typeface="Times New Roman" panose="02020603050405020304" pitchFamily="18" charset="0"/>
                <a:cs typeface="Times New Roman" panose="02020603050405020304" pitchFamily="18" charset="0"/>
              </a:rPr>
              <a:t> binding—share data between a class and its template.</a:t>
            </a:r>
          </a:p>
        </p:txBody>
      </p:sp>
    </p:spTree>
    <p:extLst>
      <p:ext uri="{BB962C8B-B14F-4D97-AF65-F5344CB8AC3E}">
        <p14:creationId xmlns:p14="http://schemas.microsoft.com/office/powerpoint/2010/main" xmlns="" val="56934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967765"/>
          </a:xfrm>
          <a:prstGeom prst="rect">
            <a:avLst/>
          </a:prstGeom>
        </p:spPr>
        <p:txBody>
          <a:bodyPr wrap="square">
            <a:spAutoFit/>
          </a:bodyPr>
          <a:lstStyle/>
          <a:p>
            <a:pPr>
              <a:lnSpc>
                <a:spcPct val="107000"/>
              </a:lnSpc>
              <a:spcAft>
                <a:spcPts val="800"/>
              </a:spcAft>
              <a:tabLst>
                <a:tab pos="457200" algn="l"/>
              </a:tabLst>
            </a:pPr>
            <a:r>
              <a:rPr lang="en-US" sz="2400" b="1" dirty="0">
                <a:solidFill>
                  <a:schemeClr val="accent2">
                    <a:lumMod val="75000"/>
                  </a:schemeClr>
                </a:solidFill>
              </a:rPr>
              <a:t>Templates </a:t>
            </a:r>
            <a:r>
              <a:rPr lang="en-US" sz="2400" b="1" dirty="0" smtClean="0">
                <a:solidFill>
                  <a:schemeClr val="accent2">
                    <a:lumMod val="75000"/>
                  </a:schemeClr>
                </a:solidFill>
              </a:rPr>
              <a:t>– Interpolation  </a:t>
            </a:r>
            <a:r>
              <a:rPr lang="en-US" sz="2400" dirty="0" smtClean="0"/>
              <a:t>{{...}}</a:t>
            </a: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124229" y="1411153"/>
            <a:ext cx="10817345" cy="600164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Interpolation allows you to incorporate calculated strings into the text between HTML element tags and within attribute assignments. </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Template expressions are what you use to calculate those strings.</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Interpolation refers to embedding expressions into marked up text. </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By default, interpolation uses as its delimiter the double curly braces, {{ and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the following snippet, {{ </a:t>
            </a:r>
            <a:r>
              <a:rPr lang="en-US" sz="2400" dirty="0" err="1" smtClean="0">
                <a:latin typeface="Times New Roman" pitchFamily="18" charset="0"/>
                <a:cs typeface="Times New Roman" pitchFamily="18" charset="0"/>
              </a:rPr>
              <a:t>currentCustomer</a:t>
            </a:r>
            <a:r>
              <a:rPr lang="en-US" sz="2400" dirty="0" smtClean="0">
                <a:latin typeface="Times New Roman" pitchFamily="18" charset="0"/>
                <a:cs typeface="Times New Roman" pitchFamily="18" charset="0"/>
              </a:rPr>
              <a:t> }} is an example of interpolation.</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b="1" u="sng" dirty="0" smtClean="0">
              <a:latin typeface="Times New Roman" pitchFamily="18" charset="0"/>
              <a:cs typeface="Times New Roman" pitchFamily="18" charset="0"/>
            </a:endParaRPr>
          </a:p>
          <a:p>
            <a:r>
              <a:rPr lang="en-US" sz="2400" b="1" u="sng" dirty="0" smtClean="0">
                <a:latin typeface="Times New Roman" pitchFamily="18" charset="0"/>
                <a:cs typeface="Times New Roman" pitchFamily="18" charset="0"/>
              </a:rPr>
              <a:t>Template Expressions:</a:t>
            </a:r>
          </a:p>
          <a:p>
            <a:endParaRPr lang="en-US" sz="2400" dirty="0" smtClean="0">
              <a:latin typeface="Times New Roman" pitchFamily="18" charset="0"/>
              <a:cs typeface="Times New Roman" pitchFamily="18" charset="0"/>
            </a:endParaRPr>
          </a:p>
          <a:p>
            <a:pPr marL="342900" indent="-342900">
              <a:lnSpc>
                <a:spcPct val="150000"/>
              </a:lnSpc>
              <a:buFont typeface="Arial" panose="020B0604020202020204" pitchFamily="34" charset="0"/>
              <a:buChar char="•"/>
            </a:pPr>
            <a:endParaRPr lang="en-IN"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1953925" y="5035838"/>
            <a:ext cx="5457825" cy="628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586306" y="5805343"/>
            <a:ext cx="5924550" cy="904875"/>
          </a:xfrm>
          <a:prstGeom prst="rect">
            <a:avLst/>
          </a:prstGeom>
          <a:noFill/>
          <a:ln w="9525">
            <a:noFill/>
            <a:miter lim="800000"/>
            <a:headEnd/>
            <a:tailEnd/>
          </a:ln>
          <a:effectLst/>
        </p:spPr>
      </p:pic>
    </p:spTree>
    <p:extLst>
      <p:ext uri="{BB962C8B-B14F-4D97-AF65-F5344CB8AC3E}">
        <p14:creationId xmlns:p14="http://schemas.microsoft.com/office/powerpoint/2010/main" xmlns="" val="56934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70000"/>
          </a:xfrm>
          <a:prstGeom prst="rect">
            <a:avLst/>
          </a:prstGeom>
        </p:spPr>
        <p:txBody>
          <a:bodyPr wrap="square">
            <a:spAutoFit/>
          </a:bodyPr>
          <a:lstStyle/>
          <a:p>
            <a:pPr>
              <a:lnSpc>
                <a:spcPct val="107000"/>
              </a:lnSpc>
              <a:spcAft>
                <a:spcPts val="800"/>
              </a:spcAft>
              <a:tabLst>
                <a:tab pos="457200" algn="l"/>
              </a:tabLst>
            </a:pPr>
            <a:r>
              <a:rPr lang="en-US" sz="2400" b="1" dirty="0">
                <a:solidFill>
                  <a:schemeClr val="accent2">
                    <a:lumMod val="75000"/>
                  </a:schemeClr>
                </a:solidFill>
              </a:rPr>
              <a:t>Templates </a:t>
            </a:r>
            <a:r>
              <a:rPr lang="en-US" sz="2400" b="1" dirty="0" smtClean="0">
                <a:solidFill>
                  <a:schemeClr val="accent2">
                    <a:lumMod val="75000"/>
                  </a:schemeClr>
                </a:solidFill>
              </a:rPr>
              <a:t>– Template Expressions</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0" y="1292053"/>
            <a:ext cx="10817345" cy="556594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Template statements are methods or properties that you can use in your HTML to respond to user events. With template statements, your application can engage users through actions such as displaying dynamic content or submitting forms.</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In the following example, the template statement </a:t>
            </a:r>
            <a:r>
              <a:rPr lang="en-US" sz="2400" dirty="0" err="1" smtClean="0">
                <a:latin typeface="Times New Roman" pitchFamily="18" charset="0"/>
                <a:cs typeface="Times New Roman" pitchFamily="18" charset="0"/>
              </a:rPr>
              <a:t>deleteHero</a:t>
            </a:r>
            <a:r>
              <a:rPr lang="en-US" sz="2400" dirty="0" smtClean="0">
                <a:latin typeface="Times New Roman" pitchFamily="18" charset="0"/>
                <a:cs typeface="Times New Roman" pitchFamily="18" charset="0"/>
              </a:rPr>
              <a:t>() appears in quotes to the right of the = symbol as in (event)="statement".</a:t>
            </a:r>
          </a:p>
          <a:p>
            <a:pPr marL="342900" indent="-342900">
              <a:lnSpc>
                <a:spcPct val="150000"/>
              </a:lnSpc>
              <a:buFont typeface="Arial" panose="020B0604020202020204" pitchFamily="34" charset="0"/>
              <a:buChar char="•"/>
            </a:pP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US" sz="2400" dirty="0" smtClean="0">
                <a:latin typeface="Times New Roman" pitchFamily="18" charset="0"/>
                <a:cs typeface="Times New Roman" pitchFamily="18" charset="0"/>
              </a:rPr>
              <a:t>  When the user clicks the Delete hero button, Angular calls the </a:t>
            </a:r>
            <a:r>
              <a:rPr lang="en-US" sz="2400" dirty="0" err="1" smtClean="0">
                <a:latin typeface="Times New Roman" pitchFamily="18" charset="0"/>
                <a:cs typeface="Times New Roman" pitchFamily="18" charset="0"/>
              </a:rPr>
              <a:t>deleteHero</a:t>
            </a:r>
            <a:r>
              <a:rPr lang="en-US" sz="2400" dirty="0" smtClean="0">
                <a:latin typeface="Times New Roman" pitchFamily="18" charset="0"/>
                <a:cs typeface="Times New Roman" pitchFamily="18" charset="0"/>
              </a:rPr>
              <a:t>() method in the component class.</a:t>
            </a:r>
          </a:p>
          <a:p>
            <a:pPr>
              <a:lnSpc>
                <a:spcPct val="150000"/>
              </a:lnSpc>
              <a:buFont typeface="Arial" pitchFamily="34" charset="0"/>
              <a:buChar char="•"/>
            </a:pPr>
            <a:r>
              <a:rPr lang="en-US" sz="2400" dirty="0" smtClean="0">
                <a:latin typeface="Times New Roman" pitchFamily="18" charset="0"/>
                <a:cs typeface="Times New Roman" pitchFamily="18" charset="0"/>
              </a:rPr>
              <a:t>  You can use template statements with elements, components, or directives in response to events.</a:t>
            </a:r>
            <a:endParaRPr lang="en-IN"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srcRect/>
          <a:stretch>
            <a:fillRect/>
          </a:stretch>
        </p:blipFill>
        <p:spPr bwMode="auto">
          <a:xfrm>
            <a:off x="2363499" y="4238192"/>
            <a:ext cx="5857875" cy="542925"/>
          </a:xfrm>
          <a:prstGeom prst="rect">
            <a:avLst/>
          </a:prstGeom>
          <a:noFill/>
          <a:ln w="9525">
            <a:noFill/>
            <a:miter lim="800000"/>
            <a:headEnd/>
            <a:tailEnd/>
          </a:ln>
          <a:effectLst/>
        </p:spPr>
      </p:pic>
    </p:spTree>
    <p:extLst>
      <p:ext uri="{BB962C8B-B14F-4D97-AF65-F5344CB8AC3E}">
        <p14:creationId xmlns:p14="http://schemas.microsoft.com/office/powerpoint/2010/main" xmlns="" val="56934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a:solidFill>
                  <a:schemeClr val="accent2">
                    <a:lumMod val="75000"/>
                  </a:schemeClr>
                </a:solidFill>
              </a:rPr>
              <a:t>Templates </a:t>
            </a:r>
            <a:r>
              <a:rPr lang="en-US" sz="2400" b="1" dirty="0" smtClean="0">
                <a:solidFill>
                  <a:schemeClr val="accent2">
                    <a:lumMod val="75000"/>
                  </a:schemeClr>
                </a:solidFill>
              </a:rPr>
              <a:t>– Statement Context</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157018" y="1319762"/>
            <a:ext cx="10817345" cy="4154984"/>
          </a:xfrm>
          <a:prstGeom prst="rect">
            <a:avLst/>
          </a:prstGeom>
          <a:noFill/>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Template Statements have a context—a particular part of the application to which the statement belongs.</a:t>
            </a:r>
          </a:p>
          <a:p>
            <a:pPr>
              <a:buFont typeface="Arial" pitchFamily="34" charset="0"/>
              <a:buChar char="•"/>
            </a:pPr>
            <a:r>
              <a:rPr lang="en-US" sz="2400" dirty="0" smtClean="0">
                <a:latin typeface="Times New Roman" pitchFamily="18" charset="0"/>
                <a:cs typeface="Times New Roman" pitchFamily="18" charset="0"/>
              </a:rPr>
              <a:t>  Statements can refer only to what's in the statement context, which is typically the component instance. </a:t>
            </a:r>
          </a:p>
          <a:p>
            <a:pPr>
              <a:buFont typeface="Arial" pitchFamily="34" charset="0"/>
              <a:buChar char="•"/>
            </a:pPr>
            <a:r>
              <a:rPr lang="en-US" sz="2400" dirty="0" smtClean="0">
                <a:latin typeface="Times New Roman" pitchFamily="18" charset="0"/>
                <a:cs typeface="Times New Roman" pitchFamily="18" charset="0"/>
              </a:rPr>
              <a:t>  For example, </a:t>
            </a:r>
            <a:r>
              <a:rPr lang="en-US" sz="2400" dirty="0" err="1" smtClean="0">
                <a:latin typeface="Times New Roman" pitchFamily="18" charset="0"/>
                <a:cs typeface="Times New Roman" pitchFamily="18" charset="0"/>
              </a:rPr>
              <a:t>deleteHero</a:t>
            </a:r>
            <a:r>
              <a:rPr lang="en-US" sz="2400" dirty="0" smtClean="0">
                <a:latin typeface="Times New Roman" pitchFamily="18" charset="0"/>
                <a:cs typeface="Times New Roman" pitchFamily="18" charset="0"/>
              </a:rPr>
              <a:t>() of (click)="</a:t>
            </a:r>
            <a:r>
              <a:rPr lang="en-US" sz="2400" dirty="0" err="1" smtClean="0">
                <a:latin typeface="Times New Roman" pitchFamily="18" charset="0"/>
                <a:cs typeface="Times New Roman" pitchFamily="18" charset="0"/>
              </a:rPr>
              <a:t>deleteHero</a:t>
            </a:r>
            <a:r>
              <a:rPr lang="en-US" sz="2400" dirty="0" smtClean="0">
                <a:latin typeface="Times New Roman" pitchFamily="18" charset="0"/>
                <a:cs typeface="Times New Roman" pitchFamily="18" charset="0"/>
              </a:rPr>
              <a:t>()" is a method of the component in the following snippet.</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The statement context may also refer to properties of the template's own context. In the following example, the component's event handling method, </a:t>
            </a:r>
            <a:r>
              <a:rPr lang="en-US" sz="2400" dirty="0" err="1" smtClean="0">
                <a:latin typeface="Times New Roman" pitchFamily="18" charset="0"/>
                <a:cs typeface="Times New Roman" pitchFamily="18" charset="0"/>
              </a:rPr>
              <a:t>onSave</a:t>
            </a:r>
            <a:r>
              <a:rPr lang="en-US" sz="2400" dirty="0" smtClean="0">
                <a:latin typeface="Times New Roman" pitchFamily="18" charset="0"/>
                <a:cs typeface="Times New Roman" pitchFamily="18" charset="0"/>
              </a:rPr>
              <a:t>() takes the template's own $event object as an argument. </a:t>
            </a: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srcRect/>
          <a:stretch>
            <a:fillRect/>
          </a:stretch>
        </p:blipFill>
        <p:spPr bwMode="auto">
          <a:xfrm>
            <a:off x="1957099" y="3776374"/>
            <a:ext cx="5857875" cy="542925"/>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1124527" y="5400964"/>
            <a:ext cx="9296400" cy="1143000"/>
          </a:xfrm>
          <a:prstGeom prst="rect">
            <a:avLst/>
          </a:prstGeom>
          <a:noFill/>
          <a:ln w="9525">
            <a:noFill/>
            <a:miter lim="800000"/>
            <a:headEnd/>
            <a:tailEnd/>
          </a:ln>
          <a:effectLst/>
        </p:spPr>
      </p:pic>
    </p:spTree>
    <p:extLst>
      <p:ext uri="{BB962C8B-B14F-4D97-AF65-F5344CB8AC3E}">
        <p14:creationId xmlns:p14="http://schemas.microsoft.com/office/powerpoint/2010/main" xmlns="" val="56934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a:solidFill>
                  <a:schemeClr val="accent2">
                    <a:lumMod val="75000"/>
                  </a:schemeClr>
                </a:solidFill>
              </a:rPr>
              <a:t>Templates </a:t>
            </a:r>
            <a:r>
              <a:rPr lang="en-US" sz="2400" b="1" dirty="0" smtClean="0">
                <a:solidFill>
                  <a:schemeClr val="accent2">
                    <a:lumMod val="75000"/>
                  </a:schemeClr>
                </a:solidFill>
              </a:rPr>
              <a:t>– Statement Context</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74611128-37E4-445F-BE44-C361A6144EA8}"/>
              </a:ext>
            </a:extLst>
          </p:cNvPr>
          <p:cNvSpPr txBox="1"/>
          <p:nvPr/>
        </p:nvSpPr>
        <p:spPr>
          <a:xfrm>
            <a:off x="258618" y="1698453"/>
            <a:ext cx="10817345" cy="1200329"/>
          </a:xfrm>
          <a:prstGeom prst="rect">
            <a:avLst/>
          </a:prstGeom>
          <a:noFill/>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On the next two lines, the </a:t>
            </a:r>
            <a:r>
              <a:rPr lang="en-US" sz="2400" dirty="0" err="1" smtClean="0">
                <a:latin typeface="Times New Roman" pitchFamily="18" charset="0"/>
                <a:cs typeface="Times New Roman" pitchFamily="18" charset="0"/>
              </a:rPr>
              <a:t>deleteHero</a:t>
            </a:r>
            <a:r>
              <a:rPr lang="en-US" sz="2400" dirty="0" smtClean="0">
                <a:latin typeface="Times New Roman" pitchFamily="18" charset="0"/>
                <a:cs typeface="Times New Roman" pitchFamily="18" charset="0"/>
              </a:rPr>
              <a:t>() method takes a template input variable, hero, and </a:t>
            </a:r>
            <a:r>
              <a:rPr lang="en-US" sz="2400" dirty="0" err="1" smtClean="0">
                <a:latin typeface="Times New Roman" pitchFamily="18" charset="0"/>
                <a:cs typeface="Times New Roman" pitchFamily="18" charset="0"/>
              </a:rPr>
              <a:t>onSubmit</a:t>
            </a:r>
            <a:r>
              <a:rPr lang="en-US" sz="2400" dirty="0" smtClean="0">
                <a:latin typeface="Times New Roman" pitchFamily="18" charset="0"/>
                <a:cs typeface="Times New Roman" pitchFamily="18" charset="0"/>
              </a:rPr>
              <a:t>() takes a template reference variable, #</a:t>
            </a:r>
            <a:r>
              <a:rPr lang="en-US" sz="2400" dirty="0" err="1" smtClean="0">
                <a:latin typeface="Times New Roman" pitchFamily="18" charset="0"/>
                <a:cs typeface="Times New Roman" pitchFamily="18" charset="0"/>
              </a:rPr>
              <a:t>heroForm</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 In this example, the context of the $event object, hero, and #</a:t>
            </a:r>
            <a:r>
              <a:rPr lang="en-US" sz="2400" dirty="0" err="1" smtClean="0">
                <a:latin typeface="Times New Roman" pitchFamily="18" charset="0"/>
                <a:cs typeface="Times New Roman" pitchFamily="18" charset="0"/>
              </a:rPr>
              <a:t>heroForm</a:t>
            </a:r>
            <a:r>
              <a:rPr lang="en-US" sz="2400" dirty="0" smtClean="0">
                <a:latin typeface="Times New Roman" pitchFamily="18" charset="0"/>
                <a:cs typeface="Times New Roman" pitchFamily="18" charset="0"/>
              </a:rPr>
              <a:t> is the template</a:t>
            </a:r>
            <a:endParaRPr lang="en-US" sz="24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srcRect/>
          <a:stretch>
            <a:fillRect/>
          </a:stretch>
        </p:blipFill>
        <p:spPr bwMode="auto">
          <a:xfrm>
            <a:off x="949036" y="3295073"/>
            <a:ext cx="9296400" cy="1143000"/>
          </a:xfrm>
          <a:prstGeom prst="rect">
            <a:avLst/>
          </a:prstGeom>
          <a:noFill/>
          <a:ln w="9525">
            <a:noFill/>
            <a:miter lim="800000"/>
            <a:headEnd/>
            <a:tailEnd/>
          </a:ln>
          <a:effectLst/>
        </p:spPr>
      </p:pic>
    </p:spTree>
    <p:extLst>
      <p:ext uri="{BB962C8B-B14F-4D97-AF65-F5344CB8AC3E}">
        <p14:creationId xmlns:p14="http://schemas.microsoft.com/office/powerpoint/2010/main" xmlns="" val="569344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12716</TotalTime>
  <Words>752</Words>
  <Application>Microsoft Office PowerPoint</Application>
  <PresentationFormat>Custom</PresentationFormat>
  <Paragraphs>104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266</cp:revision>
  <dcterms:created xsi:type="dcterms:W3CDTF">2020-06-03T14:19:11Z</dcterms:created>
  <dcterms:modified xsi:type="dcterms:W3CDTF">2020-10-21T10:46:12Z</dcterms:modified>
</cp:coreProperties>
</file>