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57" r:id="rId4"/>
    <p:sldId id="471" r:id="rId5"/>
    <p:sldId id="472" r:id="rId6"/>
    <p:sldId id="473" r:id="rId7"/>
    <p:sldId id="474" r:id="rId8"/>
    <p:sldId id="475" r:id="rId9"/>
    <p:sldId id="454" r:id="rId10"/>
    <p:sldId id="453" r:id="rId11"/>
    <p:sldId id="459" r:id="rId12"/>
    <p:sldId id="460" r:id="rId13"/>
    <p:sldId id="458" r:id="rId14"/>
    <p:sldId id="466" r:id="rId15"/>
    <p:sldId id="467" r:id="rId16"/>
    <p:sldId id="482" r:id="rId17"/>
    <p:sldId id="468" r:id="rId18"/>
    <p:sldId id="469" r:id="rId19"/>
    <p:sldId id="3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05-11-2020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05-11-2020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Angular</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 xmlns:a16="http://schemas.microsoft.com/office/drawing/2014/main" id="{0E31F9D4-206B-4FFC-AFB0-A45B371EF440}"/>
              </a:ext>
            </a:extLst>
          </p:cNvPr>
          <p:cNvPicPr>
            <a:picLocks noChangeAspect="1"/>
          </p:cNvPicPr>
          <p:nvPr/>
        </p:nvPicPr>
        <p:blipFill>
          <a:blip r:embed="rId3"/>
          <a:stretch>
            <a:fillRect/>
          </a:stretch>
        </p:blipFill>
        <p:spPr>
          <a:xfrm>
            <a:off x="6848765" y="1095273"/>
            <a:ext cx="2514600" cy="2657475"/>
          </a:xfrm>
          <a:prstGeom prst="rect">
            <a:avLst/>
          </a:prstGeom>
        </p:spPr>
      </p:pic>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User Inputs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7" y="1307647"/>
            <a:ext cx="11886083" cy="5078313"/>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400" dirty="0"/>
              <a:t>User actions such as clicking a link, pushing a button, and entering text raise DOM events. </a:t>
            </a:r>
          </a:p>
          <a:p>
            <a:pPr marL="342900" indent="-342900" algn="l">
              <a:lnSpc>
                <a:spcPct val="150000"/>
              </a:lnSpc>
              <a:buFont typeface="Arial" panose="020B0604020202020204" pitchFamily="34" charset="0"/>
              <a:buChar char="•"/>
            </a:pPr>
            <a:r>
              <a:rPr lang="en-US" sz="2400" dirty="0"/>
              <a:t>Use Angular event bindings to respond to any DOM event. Many DOM events are triggered by user input.</a:t>
            </a:r>
          </a:p>
          <a:p>
            <a:pPr marL="342900" indent="-342900" algn="l">
              <a:lnSpc>
                <a:spcPct val="150000"/>
              </a:lnSpc>
              <a:buFont typeface="Arial" panose="020B0604020202020204" pitchFamily="34" charset="0"/>
              <a:buChar char="•"/>
            </a:pPr>
            <a:r>
              <a:rPr lang="en-US" sz="2400" dirty="0"/>
              <a:t>To bind to a DOM event, surround the DOM event name in parentheses and assign a </a:t>
            </a:r>
            <a:r>
              <a:rPr lang="en-US" sz="2400" dirty="0" smtClean="0"/>
              <a:t>quoted template statement to </a:t>
            </a:r>
            <a:r>
              <a:rPr lang="en-US" sz="2400" dirty="0"/>
              <a:t>it.</a:t>
            </a:r>
          </a:p>
          <a:p>
            <a:pPr marL="342900" indent="-342900" algn="l">
              <a:lnSpc>
                <a:spcPct val="150000"/>
              </a:lnSpc>
            </a:pPr>
            <a:r>
              <a:rPr lang="en-US" sz="2400" b="1" u="sng" dirty="0"/>
              <a:t>For </a:t>
            </a:r>
            <a:r>
              <a:rPr lang="en-US" sz="2400" b="1" u="sng" dirty="0" smtClean="0"/>
              <a:t>example:</a:t>
            </a:r>
            <a:endParaRPr lang="en-US" sz="2400" b="1" u="sng" dirty="0"/>
          </a:p>
          <a:p>
            <a:pPr marL="342900" indent="-342900">
              <a:lnSpc>
                <a:spcPct val="150000"/>
              </a:lnSpc>
              <a:buFont typeface="Arial" panose="020B0604020202020204" pitchFamily="34" charset="0"/>
              <a:buChar char="•"/>
            </a:pPr>
            <a:r>
              <a:rPr lang="en-US" sz="2400" dirty="0" smtClean="0"/>
              <a:t>The (click) to the left of the equals sign identifies the button's click event as the target of the binding. The text in quotes to the right of the equals sign is the template statement, which responds to the click event by calling the component's </a:t>
            </a:r>
            <a:r>
              <a:rPr lang="en-US" sz="2400" dirty="0" err="1" smtClean="0"/>
              <a:t>onClickMe</a:t>
            </a:r>
            <a:r>
              <a:rPr lang="en-US" sz="2400" dirty="0" smtClean="0"/>
              <a:t> method.</a:t>
            </a:r>
            <a:endParaRPr lang="en-US" sz="2400" dirty="0">
              <a:solidFill>
                <a:srgbClr val="444444"/>
              </a:solidFill>
              <a:latin typeface="Roboto"/>
            </a:endParaRPr>
          </a:p>
        </p:txBody>
      </p:sp>
      <p:pic>
        <p:nvPicPr>
          <p:cNvPr id="2" name="Picture 1">
            <a:extLst>
              <a:ext uri="{FF2B5EF4-FFF2-40B4-BE49-F238E27FC236}">
                <a16:creationId xmlns="" xmlns:a16="http://schemas.microsoft.com/office/drawing/2014/main" id="{38C5A7D1-A3FB-4A0B-A85F-20237E2C8AD0}"/>
              </a:ext>
            </a:extLst>
          </p:cNvPr>
          <p:cNvPicPr>
            <a:picLocks noChangeAspect="1"/>
          </p:cNvPicPr>
          <p:nvPr/>
        </p:nvPicPr>
        <p:blipFill>
          <a:blip r:embed="rId3"/>
          <a:stretch>
            <a:fillRect/>
          </a:stretch>
        </p:blipFill>
        <p:spPr>
          <a:xfrm>
            <a:off x="2244652" y="4128654"/>
            <a:ext cx="5872379" cy="600069"/>
          </a:xfrm>
          <a:prstGeom prst="rect">
            <a:avLst/>
          </a:prstGeom>
        </p:spPr>
      </p:pic>
    </p:spTree>
    <p:extLst>
      <p:ext uri="{BB962C8B-B14F-4D97-AF65-F5344CB8AC3E}">
        <p14:creationId xmlns="" xmlns:p14="http://schemas.microsoft.com/office/powerpoint/2010/main" val="485109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User Inputs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7" y="1307647"/>
            <a:ext cx="11886083" cy="4893647"/>
          </a:xfrm>
          <a:prstGeom prst="rect">
            <a:avLst/>
          </a:prstGeom>
          <a:noFill/>
        </p:spPr>
        <p:txBody>
          <a:bodyPr wrap="square">
            <a:spAutoFit/>
          </a:bodyPr>
          <a:lstStyle/>
          <a:p>
            <a:pPr>
              <a:buFont typeface="Arial" pitchFamily="34" charset="0"/>
              <a:buChar char="•"/>
            </a:pPr>
            <a:r>
              <a:rPr lang="en-US" sz="2400" b="1" u="sng" dirty="0" smtClean="0"/>
              <a:t>  Get user input from the $event object</a:t>
            </a:r>
          </a:p>
          <a:p>
            <a:r>
              <a:rPr lang="en-US" sz="2400" dirty="0" smtClean="0"/>
              <a:t>DOM events carry a payload of information that may be useful to the component</a:t>
            </a:r>
          </a:p>
          <a:p>
            <a:endParaRPr lang="en-US" sz="2400" dirty="0" smtClean="0"/>
          </a:p>
          <a:p>
            <a:r>
              <a:rPr lang="en-US" sz="2400" dirty="0" smtClean="0"/>
              <a:t>For example:</a:t>
            </a:r>
          </a:p>
          <a:p>
            <a:r>
              <a:rPr lang="en-US" sz="2400" dirty="0" smtClean="0"/>
              <a:t>bind to the </a:t>
            </a:r>
            <a:r>
              <a:rPr lang="en-US" sz="2400" dirty="0" err="1" smtClean="0"/>
              <a:t>keyup</a:t>
            </a:r>
            <a:r>
              <a:rPr lang="en-US" sz="2400" dirty="0" smtClean="0"/>
              <a:t> event of an input box to get the user's input after each keystroke.</a:t>
            </a:r>
          </a:p>
          <a:p>
            <a:endParaRPr lang="en-US" sz="2400" dirty="0" smtClean="0"/>
          </a:p>
          <a:p>
            <a:endParaRPr lang="en-US" sz="2400" dirty="0" smtClean="0"/>
          </a:p>
          <a:p>
            <a:endParaRPr lang="en-US" sz="2400" dirty="0" smtClean="0"/>
          </a:p>
          <a:p>
            <a:endParaRPr lang="en-US" sz="2400" dirty="0" smtClean="0"/>
          </a:p>
          <a:p>
            <a:pPr>
              <a:buFont typeface="Arial" pitchFamily="34" charset="0"/>
              <a:buChar char="•"/>
            </a:pPr>
            <a:r>
              <a:rPr lang="en-US" sz="2400" dirty="0" smtClean="0"/>
              <a:t>  Get user input from a template reference variable</a:t>
            </a:r>
          </a:p>
          <a:p>
            <a:pPr>
              <a:buFont typeface="Arial" pitchFamily="34" charset="0"/>
              <a:buChar char="•"/>
            </a:pPr>
            <a:r>
              <a:rPr lang="en-US" sz="2400" dirty="0" smtClean="0"/>
              <a:t>  Key event filtering (with </a:t>
            </a:r>
            <a:r>
              <a:rPr lang="en-US" sz="2400" dirty="0" err="1" smtClean="0"/>
              <a:t>key.enter</a:t>
            </a:r>
            <a:r>
              <a:rPr lang="en-US" sz="2400" dirty="0" smtClean="0"/>
              <a:t>)</a:t>
            </a:r>
          </a:p>
          <a:p>
            <a:endParaRPr lang="en-US" sz="2400" dirty="0" smtClean="0"/>
          </a:p>
          <a:p>
            <a:endParaRPr lang="en-US" sz="2400" dirty="0"/>
          </a:p>
        </p:txBody>
      </p:sp>
      <p:pic>
        <p:nvPicPr>
          <p:cNvPr id="1026" name="Picture 2"/>
          <p:cNvPicPr>
            <a:picLocks noChangeAspect="1" noChangeArrowheads="1"/>
          </p:cNvPicPr>
          <p:nvPr/>
        </p:nvPicPr>
        <p:blipFill>
          <a:blip r:embed="rId3"/>
          <a:srcRect/>
          <a:stretch>
            <a:fillRect/>
          </a:stretch>
        </p:blipFill>
        <p:spPr bwMode="auto">
          <a:xfrm>
            <a:off x="3167207" y="3469409"/>
            <a:ext cx="3714750" cy="990600"/>
          </a:xfrm>
          <a:prstGeom prst="rect">
            <a:avLst/>
          </a:prstGeom>
          <a:noFill/>
          <a:ln w="9525">
            <a:noFill/>
            <a:miter lim="800000"/>
            <a:headEnd/>
            <a:tailEnd/>
          </a:ln>
          <a:effectLst/>
        </p:spPr>
      </p:pic>
    </p:spTree>
    <p:extLst>
      <p:ext uri="{BB962C8B-B14F-4D97-AF65-F5344CB8AC3E}">
        <p14:creationId xmlns="" xmlns:p14="http://schemas.microsoft.com/office/powerpoint/2010/main" val="48510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User Inputs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7" y="1307647"/>
            <a:ext cx="11821429" cy="4708981"/>
          </a:xfrm>
          <a:prstGeom prst="rect">
            <a:avLst/>
          </a:prstGeom>
          <a:noFill/>
        </p:spPr>
        <p:txBody>
          <a:bodyPr wrap="square">
            <a:spAutoFit/>
          </a:bodyPr>
          <a:lstStyle/>
          <a:p>
            <a:pPr>
              <a:lnSpc>
                <a:spcPct val="150000"/>
              </a:lnSpc>
            </a:pPr>
            <a:r>
              <a:rPr lang="en-US" sz="2400" b="1" u="sng" dirty="0" smtClean="0"/>
              <a:t>Get user input from a template reference variable and Key event filtering (with </a:t>
            </a:r>
            <a:r>
              <a:rPr lang="en-US" sz="2400" b="1" u="sng" dirty="0" err="1" smtClean="0"/>
              <a:t>key.enter</a:t>
            </a:r>
            <a:r>
              <a:rPr lang="en-US" sz="2400" b="1" u="sng" dirty="0" smtClean="0"/>
              <a:t>)</a:t>
            </a:r>
          </a:p>
          <a:p>
            <a:pPr>
              <a:lnSpc>
                <a:spcPct val="150000"/>
              </a:lnSpc>
              <a:buFont typeface="Arial" pitchFamily="34" charset="0"/>
              <a:buChar char="•"/>
            </a:pPr>
            <a:r>
              <a:rPr lang="en-US" sz="2400" dirty="0" smtClean="0"/>
              <a:t>  Use Angular template reference variables to get the user data. </a:t>
            </a:r>
          </a:p>
          <a:p>
            <a:pPr>
              <a:lnSpc>
                <a:spcPct val="150000"/>
              </a:lnSpc>
              <a:buFont typeface="Arial" pitchFamily="34" charset="0"/>
              <a:buChar char="•"/>
            </a:pPr>
            <a:r>
              <a:rPr lang="en-US" sz="2400" dirty="0" smtClean="0"/>
              <a:t>  These variables provide direct access to an element from within the template. </a:t>
            </a:r>
          </a:p>
          <a:p>
            <a:pPr>
              <a:lnSpc>
                <a:spcPct val="150000"/>
              </a:lnSpc>
              <a:buFont typeface="Arial" pitchFamily="34" charset="0"/>
              <a:buChar char="•"/>
            </a:pPr>
            <a:r>
              <a:rPr lang="en-US" sz="2400" dirty="0" smtClean="0"/>
              <a:t>  To declare a template reference variable, precede an identifier with a hash (or pound) character (#).</a:t>
            </a:r>
          </a:p>
          <a:p>
            <a:pPr>
              <a:lnSpc>
                <a:spcPct val="150000"/>
              </a:lnSpc>
              <a:buFont typeface="Arial" pitchFamily="34" charset="0"/>
              <a:buChar char="•"/>
            </a:pPr>
            <a:r>
              <a:rPr lang="en-US" sz="2400" dirty="0" smtClean="0"/>
              <a:t>  The following snapshot uses a template reference variable to implement a keystroke loopback in a simple template.</a:t>
            </a:r>
          </a:p>
          <a:p>
            <a:endParaRPr lang="en-US" sz="2400" dirty="0" smtClean="0"/>
          </a:p>
          <a:p>
            <a:endParaRPr lang="en-US" sz="2400" dirty="0"/>
          </a:p>
        </p:txBody>
      </p:sp>
      <p:pic>
        <p:nvPicPr>
          <p:cNvPr id="2050" name="Picture 2"/>
          <p:cNvPicPr>
            <a:picLocks noChangeAspect="1" noChangeArrowheads="1"/>
          </p:cNvPicPr>
          <p:nvPr/>
        </p:nvPicPr>
        <p:blipFill>
          <a:blip r:embed="rId3"/>
          <a:srcRect/>
          <a:stretch>
            <a:fillRect/>
          </a:stretch>
        </p:blipFill>
        <p:spPr bwMode="auto">
          <a:xfrm>
            <a:off x="4267056" y="4545011"/>
            <a:ext cx="3971925" cy="2155970"/>
          </a:xfrm>
          <a:prstGeom prst="rect">
            <a:avLst/>
          </a:prstGeom>
          <a:noFill/>
          <a:ln w="9525">
            <a:noFill/>
            <a:miter lim="800000"/>
            <a:headEnd/>
            <a:tailEnd/>
          </a:ln>
          <a:effectLst/>
        </p:spPr>
      </p:pic>
    </p:spTree>
    <p:extLst>
      <p:ext uri="{BB962C8B-B14F-4D97-AF65-F5344CB8AC3E}">
        <p14:creationId xmlns="" xmlns:p14="http://schemas.microsoft.com/office/powerpoint/2010/main" val="48510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Components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2862322"/>
          </a:xfrm>
          <a:prstGeom prst="rect">
            <a:avLst/>
          </a:prstGeom>
          <a:noFill/>
        </p:spPr>
        <p:txBody>
          <a:bodyPr wrap="square">
            <a:spAutoFit/>
          </a:bodyPr>
          <a:lstStyle/>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r>
              <a:rPr lang="en-US" sz="4000" dirty="0" smtClean="0">
                <a:solidFill>
                  <a:srgbClr val="444444"/>
                </a:solidFill>
                <a:latin typeface="Times New Roman" pitchFamily="18" charset="0"/>
                <a:cs typeface="Times New Roman" pitchFamily="18" charset="0"/>
              </a:rPr>
              <a:t>		 Component Interactions - Inputs and Outputs </a:t>
            </a:r>
            <a:endParaRPr lang="en-US" sz="4000" dirty="0">
              <a:solidFill>
                <a:srgbClr val="444444"/>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Inputs and Outputs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507831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@Input() and @Output() allow Angular to share data between the parent context and child directives or components. </a:t>
            </a:r>
          </a:p>
          <a:p>
            <a:pPr marL="342900" indent="-342900">
              <a:lnSpc>
                <a:spcPct val="150000"/>
              </a:lnSpc>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An @Input() property is writable while an @Output() property is observable.</a:t>
            </a:r>
          </a:p>
          <a:p>
            <a:pPr marL="342900" indent="-342900">
              <a:lnSpc>
                <a:spcPct val="150000"/>
              </a:lnSpc>
              <a:buFont typeface="Arial" panose="020B0604020202020204" pitchFamily="34" charset="0"/>
              <a:buChar char="•"/>
            </a:pPr>
            <a:endParaRPr lang="en-US" sz="2400" dirty="0" smtClean="0">
              <a:solidFill>
                <a:srgbClr val="444444"/>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400" dirty="0" smtClean="0">
              <a:solidFill>
                <a:srgbClr val="444444"/>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Here, the &lt;child-component&gt; selector, or child directive, is embedded within a &lt;parent-component&gt;, which serves as the child's context.</a:t>
            </a:r>
          </a:p>
          <a:p>
            <a:pPr marL="342900" indent="-342900">
              <a:lnSpc>
                <a:spcPct val="150000"/>
              </a:lnSpc>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@Input() and @Output() act as the API, or application programming interface, of the child component in that they allow the child to communicate with the parent. </a:t>
            </a:r>
            <a:endParaRPr lang="en-US" sz="2400" b="0" i="0" dirty="0">
              <a:solidFill>
                <a:srgbClr val="444444"/>
              </a:solidFill>
              <a:effectLst/>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3"/>
          <a:srcRect/>
          <a:stretch>
            <a:fillRect/>
          </a:stretch>
        </p:blipFill>
        <p:spPr bwMode="auto">
          <a:xfrm>
            <a:off x="2367829" y="3051751"/>
            <a:ext cx="4352925" cy="1123950"/>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@Input()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397031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@Input() is the doorway into the component allowing data to flow in while @Output() is the doorway out of the component, allowing the child component to send data out.</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Use the @Input() decorator in a child component or directive to let Angular know that a property in that component can receive its value from its parent component. </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It helps to remember that the data flow is from the perspective of the child component.</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 @Input() allows data to be input into the child component from the parent component.</a:t>
            </a:r>
          </a:p>
          <a:p>
            <a:pPr marL="342900" indent="-342900">
              <a:lnSpc>
                <a:spcPct val="150000"/>
              </a:lnSpc>
              <a:buFont typeface="Arial" panose="020B0604020202020204" pitchFamily="34" charset="0"/>
              <a:buChar char="•"/>
            </a:pPr>
            <a:endParaRPr lang="en-US" sz="2400" b="0" i="0" dirty="0">
              <a:solidFill>
                <a:srgbClr val="444444"/>
              </a:solidFill>
              <a:effectLst/>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cstate="print"/>
          <a:srcRect/>
          <a:stretch>
            <a:fillRect/>
          </a:stretch>
        </p:blipFill>
        <p:spPr bwMode="auto">
          <a:xfrm>
            <a:off x="2706400" y="5038436"/>
            <a:ext cx="3177163" cy="1625600"/>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@Input()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pic>
        <p:nvPicPr>
          <p:cNvPr id="1026" name="Picture 2"/>
          <p:cNvPicPr>
            <a:picLocks noChangeAspect="1" noChangeArrowheads="1"/>
          </p:cNvPicPr>
          <p:nvPr/>
        </p:nvPicPr>
        <p:blipFill>
          <a:blip r:embed="rId3"/>
          <a:srcRect/>
          <a:stretch>
            <a:fillRect/>
          </a:stretch>
        </p:blipFill>
        <p:spPr bwMode="auto">
          <a:xfrm>
            <a:off x="274638" y="1350386"/>
            <a:ext cx="6562725" cy="3990975"/>
          </a:xfrm>
          <a:prstGeom prst="rect">
            <a:avLst/>
          </a:prstGeom>
          <a:noFill/>
          <a:ln w="9525">
            <a:noFill/>
            <a:miter lim="800000"/>
            <a:headEnd/>
            <a:tailEnd/>
          </a:ln>
          <a:effectLst/>
        </p:spPr>
      </p:pic>
      <p:sp>
        <p:nvSpPr>
          <p:cNvPr id="11" name="Rectangle 10"/>
          <p:cNvSpPr/>
          <p:nvPr/>
        </p:nvSpPr>
        <p:spPr>
          <a:xfrm>
            <a:off x="0" y="5297453"/>
            <a:ext cx="11018982" cy="1421992"/>
          </a:xfrm>
          <a:prstGeom prst="rect">
            <a:avLst/>
          </a:prstGeom>
        </p:spPr>
        <p:txBody>
          <a:bodyPr wrap="square">
            <a:spAutoFit/>
          </a:bodyPr>
          <a:lstStyle/>
          <a:p>
            <a:pPr>
              <a:lnSpc>
                <a:spcPct val="150000"/>
              </a:lnSpc>
              <a:buFont typeface="Arial" pitchFamily="34" charset="0"/>
              <a:buChar char="•"/>
            </a:pPr>
            <a:r>
              <a:rPr lang="en-US" sz="2000" dirty="0" smtClean="0">
                <a:latin typeface="Times New Roman" pitchFamily="18" charset="0"/>
                <a:cs typeface="Times New Roman" pitchFamily="18" charset="0"/>
              </a:rPr>
              <a:t>  The target in the square brackets, [], is the property you decorate with @Input() in the child component.</a:t>
            </a:r>
          </a:p>
          <a:p>
            <a:pPr>
              <a:lnSpc>
                <a:spcPct val="150000"/>
              </a:lnSpc>
              <a:buFont typeface="Arial" pitchFamily="34" charset="0"/>
              <a:buChar char="•"/>
            </a:pPr>
            <a:r>
              <a:rPr lang="en-US" sz="2000" dirty="0" smtClean="0">
                <a:latin typeface="Times New Roman" pitchFamily="18" charset="0"/>
                <a:cs typeface="Times New Roman" pitchFamily="18" charset="0"/>
              </a:rPr>
              <a:t>  The binding source, the part to the right of the equal sign, is the data that the parent component passes to the nested component.</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90448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@Output()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3970318"/>
          </a:xfrm>
          <a:prstGeom prst="rect">
            <a:avLst/>
          </a:prstGeom>
          <a:noFill/>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  Use the @Output() decorator in the child component or directive to allow data to flow from the child out to the parent.</a:t>
            </a:r>
          </a:p>
          <a:p>
            <a:pPr>
              <a:lnSpc>
                <a:spcPct val="150000"/>
              </a:lnSpc>
              <a:buFont typeface="Arial" pitchFamily="34" charset="0"/>
              <a:buChar char="•"/>
            </a:pPr>
            <a:r>
              <a:rPr lang="en-US" sz="2400" dirty="0" smtClean="0">
                <a:latin typeface="Times New Roman" pitchFamily="18" charset="0"/>
                <a:cs typeface="Times New Roman" pitchFamily="18" charset="0"/>
              </a:rPr>
              <a:t>  An @Output() property should normally be initialized to an Angular </a:t>
            </a:r>
            <a:r>
              <a:rPr lang="en-US" sz="2400" dirty="0" err="1" smtClean="0">
                <a:latin typeface="Times New Roman" pitchFamily="18" charset="0"/>
                <a:cs typeface="Times New Roman" pitchFamily="18" charset="0"/>
              </a:rPr>
              <a:t>EventEmitter</a:t>
            </a:r>
            <a:r>
              <a:rPr lang="en-US" sz="2400" dirty="0" smtClean="0">
                <a:latin typeface="Times New Roman" pitchFamily="18" charset="0"/>
                <a:cs typeface="Times New Roman" pitchFamily="18" charset="0"/>
              </a:rPr>
              <a:t> with values flowing out of the component as events.</a:t>
            </a:r>
          </a:p>
          <a:p>
            <a:pPr>
              <a:lnSpc>
                <a:spcPct val="150000"/>
              </a:lnSpc>
              <a:buFont typeface="Arial" pitchFamily="34" charset="0"/>
              <a:buChar char="•"/>
            </a:pPr>
            <a:r>
              <a:rPr lang="en-US" sz="2400" dirty="0" smtClean="0">
                <a:latin typeface="Times New Roman" pitchFamily="18" charset="0"/>
                <a:cs typeface="Times New Roman" pitchFamily="18" charset="0"/>
              </a:rPr>
              <a:t>  use @Output() on a property of the child component but its type should be </a:t>
            </a:r>
            <a:r>
              <a:rPr lang="en-US" sz="2400" dirty="0" err="1" smtClean="0">
                <a:latin typeface="Times New Roman" pitchFamily="18" charset="0"/>
                <a:cs typeface="Times New Roman" pitchFamily="18" charset="0"/>
              </a:rPr>
              <a:t>EventEmitter</a:t>
            </a:r>
            <a:r>
              <a:rPr lang="en-US" sz="2400" dirty="0" smtClean="0">
                <a:latin typeface="Times New Roman" pitchFamily="18" charset="0"/>
                <a:cs typeface="Times New Roman" pitchFamily="18" charset="0"/>
              </a:rPr>
              <a:t>.</a:t>
            </a:r>
          </a:p>
          <a:p>
            <a:pPr>
              <a:lnSpc>
                <a:spcPct val="150000"/>
              </a:lnSpc>
              <a:buFont typeface="Arial" pitchFamily="34" charset="0"/>
              <a:buChar char="•"/>
            </a:pPr>
            <a:endParaRPr lang="en-US" sz="2400" dirty="0" smtClean="0">
              <a:latin typeface="Times New Roman" pitchFamily="18" charset="0"/>
              <a:cs typeface="Times New Roman" pitchFamily="18" charset="0"/>
            </a:endParaRPr>
          </a:p>
          <a:p>
            <a:pPr>
              <a:lnSpc>
                <a:spcPct val="150000"/>
              </a:lnSpc>
              <a:buFont typeface="Arial"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9044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@Output()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4524315"/>
          </a:xfrm>
          <a:prstGeom prst="rect">
            <a:avLst/>
          </a:prstGeom>
          <a:noFill/>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  @Output() marks a property in a child component as a doorway through which data can travel from the child to the parent. </a:t>
            </a:r>
          </a:p>
          <a:p>
            <a:pPr>
              <a:lnSpc>
                <a:spcPct val="150000"/>
              </a:lnSpc>
              <a:buFont typeface="Arial" pitchFamily="34" charset="0"/>
              <a:buChar char="•"/>
            </a:pPr>
            <a:r>
              <a:rPr lang="en-US" sz="2400" dirty="0" smtClean="0">
                <a:latin typeface="Times New Roman" pitchFamily="18" charset="0"/>
                <a:cs typeface="Times New Roman" pitchFamily="18" charset="0"/>
              </a:rPr>
              <a:t>  The child component then has to raise an event so the parent knows something has changed. </a:t>
            </a:r>
          </a:p>
          <a:p>
            <a:pPr>
              <a:lnSpc>
                <a:spcPct val="150000"/>
              </a:lnSpc>
              <a:buFont typeface="Arial" pitchFamily="34" charset="0"/>
              <a:buChar char="•"/>
            </a:pPr>
            <a:r>
              <a:rPr lang="en-US" sz="2400" dirty="0" smtClean="0">
                <a:latin typeface="Times New Roman" pitchFamily="18" charset="0"/>
                <a:cs typeface="Times New Roman" pitchFamily="18" charset="0"/>
              </a:rPr>
              <a:t>  To raise an event, @Output() works hand in hand with </a:t>
            </a:r>
            <a:r>
              <a:rPr lang="en-US" sz="2400" dirty="0" err="1" smtClean="0">
                <a:latin typeface="Times New Roman" pitchFamily="18" charset="0"/>
                <a:cs typeface="Times New Roman" pitchFamily="18" charset="0"/>
              </a:rPr>
              <a:t>EventEmitter</a:t>
            </a:r>
            <a:r>
              <a:rPr lang="en-US" sz="2400" dirty="0" smtClean="0">
                <a:latin typeface="Times New Roman" pitchFamily="18" charset="0"/>
                <a:cs typeface="Times New Roman" pitchFamily="18" charset="0"/>
              </a:rPr>
              <a:t>, which is a class in @angular/core that you use to emit custom events.</a:t>
            </a:r>
          </a:p>
          <a:p>
            <a:pPr>
              <a:lnSpc>
                <a:spcPct val="150000"/>
              </a:lnSpc>
              <a:buFont typeface="Arial" pitchFamily="34" charset="0"/>
              <a:buChar char="•"/>
            </a:pPr>
            <a:endParaRPr lang="en-US" sz="2400" dirty="0" smtClean="0">
              <a:latin typeface="Times New Roman" pitchFamily="18" charset="0"/>
              <a:cs typeface="Times New Roman" pitchFamily="18" charset="0"/>
            </a:endParaRPr>
          </a:p>
          <a:p>
            <a:pPr>
              <a:lnSpc>
                <a:spcPct val="150000"/>
              </a:lnSpc>
              <a:buFont typeface="Arial" pitchFamily="34" charset="0"/>
              <a:buChar char="•"/>
            </a:pPr>
            <a:endParaRPr lang="en-US" sz="24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srcRect/>
          <a:stretch>
            <a:fillRect/>
          </a:stretch>
        </p:blipFill>
        <p:spPr bwMode="auto">
          <a:xfrm>
            <a:off x="2600902" y="4844907"/>
            <a:ext cx="3721388" cy="1860694"/>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angular</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 xmlns:a16="http://schemas.microsoft.com/office/drawing/2014/main" id="{620A7DEA-950C-4954-B3B7-2672370FABF4}"/>
              </a:ext>
            </a:extLst>
          </p:cNvPr>
          <p:cNvSpPr/>
          <p:nvPr/>
        </p:nvSpPr>
        <p:spPr>
          <a:xfrm>
            <a:off x="297989" y="2988698"/>
            <a:ext cx="7999758" cy="461665"/>
          </a:xfrm>
          <a:prstGeom prst="rect">
            <a:avLst/>
          </a:prstGeom>
        </p:spPr>
        <p:txBody>
          <a:bodyPr wrap="square">
            <a:spAutoFit/>
          </a:bodyPr>
          <a:lstStyle/>
          <a:p>
            <a:r>
              <a:rPr lang="en-US" sz="2400" b="1" dirty="0" smtClean="0"/>
              <a:t>Component Styles and Interactions</a:t>
            </a:r>
            <a:endParaRPr lang="en-IN" sz="2400" b="1" dirty="0">
              <a:solidFill>
                <a:schemeClr val="tx1">
                  <a:lumMod val="95000"/>
                  <a:lumOff val="5000"/>
                </a:schemeClr>
              </a:solidFill>
            </a:endParaRPr>
          </a:p>
        </p:txBody>
      </p:sp>
      <p:pic>
        <p:nvPicPr>
          <p:cNvPr id="2" name="Picture 1">
            <a:extLst>
              <a:ext uri="{FF2B5EF4-FFF2-40B4-BE49-F238E27FC236}">
                <a16:creationId xmlns="" xmlns:a16="http://schemas.microsoft.com/office/drawing/2014/main" id="{6DEC7944-5B5D-4097-9ED0-D4FEF15CBF51}"/>
              </a:ext>
            </a:extLst>
          </p:cNvPr>
          <p:cNvPicPr>
            <a:picLocks noChangeAspect="1"/>
          </p:cNvPicPr>
          <p:nvPr/>
        </p:nvPicPr>
        <p:blipFill>
          <a:blip r:embed="rId3"/>
          <a:stretch>
            <a:fillRect/>
          </a:stretch>
        </p:blipFill>
        <p:spPr>
          <a:xfrm>
            <a:off x="5741027" y="2863905"/>
            <a:ext cx="2514600" cy="2657475"/>
          </a:xfrm>
          <a:prstGeom prst="rect">
            <a:avLst/>
          </a:prstGeom>
        </p:spPr>
      </p:pic>
    </p:spTree>
    <p:extLst>
      <p:ext uri="{BB962C8B-B14F-4D97-AF65-F5344CB8AC3E}">
        <p14:creationId xmlns=""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 Styles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2862322"/>
          </a:xfrm>
          <a:prstGeom prst="rect">
            <a:avLst/>
          </a:prstGeom>
          <a:noFill/>
        </p:spPr>
        <p:txBody>
          <a:bodyPr wrap="square">
            <a:spAutoFit/>
          </a:bodyPr>
          <a:lstStyle/>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r>
              <a:rPr lang="en-US" sz="4000" dirty="0" smtClean="0">
                <a:solidFill>
                  <a:srgbClr val="444444"/>
                </a:solidFill>
                <a:latin typeface="Times New Roman" pitchFamily="18" charset="0"/>
                <a:cs typeface="Times New Roman" pitchFamily="18" charset="0"/>
              </a:rPr>
              <a:t>					Component Styles </a:t>
            </a:r>
            <a:endParaRPr lang="en-US" sz="4000" dirty="0">
              <a:solidFill>
                <a:srgbClr val="444444"/>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6776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Loading component styles</a:t>
            </a: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2862322"/>
          </a:xfrm>
          <a:prstGeom prst="rect">
            <a:avLst/>
          </a:prstGeom>
          <a:noFill/>
        </p:spPr>
        <p:txBody>
          <a:bodyPr wrap="square">
            <a:spAutoFit/>
          </a:bodyPr>
          <a:lstStyle/>
          <a:p>
            <a:pPr>
              <a:lnSpc>
                <a:spcPct val="150000"/>
              </a:lnSpc>
            </a:pP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There are several ways to add styles to a component:</a:t>
            </a:r>
          </a:p>
          <a:p>
            <a:pPr lvl="4">
              <a:lnSpc>
                <a:spcPct val="150000"/>
              </a:lnSpc>
              <a:buFont typeface="Arial" pitchFamily="34" charset="0"/>
              <a:buChar char="•"/>
            </a:pPr>
            <a:r>
              <a:rPr lang="en-US" sz="2400" dirty="0" smtClean="0">
                <a:latin typeface="Times New Roman" pitchFamily="18" charset="0"/>
                <a:cs typeface="Times New Roman" pitchFamily="18" charset="0"/>
              </a:rPr>
              <a:t>  By setting styles or </a:t>
            </a:r>
            <a:r>
              <a:rPr lang="en-US" sz="2400" dirty="0" err="1" smtClean="0">
                <a:latin typeface="Times New Roman" pitchFamily="18" charset="0"/>
                <a:cs typeface="Times New Roman" pitchFamily="18" charset="0"/>
              </a:rPr>
              <a:t>styleUrls</a:t>
            </a:r>
            <a:r>
              <a:rPr lang="en-US" sz="2400" dirty="0" smtClean="0">
                <a:latin typeface="Times New Roman" pitchFamily="18" charset="0"/>
                <a:cs typeface="Times New Roman" pitchFamily="18" charset="0"/>
              </a:rPr>
              <a:t> metadata.</a:t>
            </a:r>
          </a:p>
          <a:p>
            <a:pPr lvl="4">
              <a:lnSpc>
                <a:spcPct val="150000"/>
              </a:lnSpc>
              <a:buFont typeface="Arial" pitchFamily="34" charset="0"/>
              <a:buChar char="•"/>
            </a:pPr>
            <a:r>
              <a:rPr lang="en-US" sz="2400" dirty="0" smtClean="0">
                <a:latin typeface="Times New Roman" pitchFamily="18" charset="0"/>
                <a:cs typeface="Times New Roman" pitchFamily="18" charset="0"/>
              </a:rPr>
              <a:t>  Inline in the template HTML.</a:t>
            </a:r>
          </a:p>
          <a:p>
            <a:pPr lvl="4">
              <a:lnSpc>
                <a:spcPct val="150000"/>
              </a:lnSpc>
              <a:buFont typeface="Arial" pitchFamily="34" charset="0"/>
              <a:buChar char="•"/>
            </a:pPr>
            <a:r>
              <a:rPr lang="en-US" sz="2400" dirty="0" smtClean="0">
                <a:latin typeface="Times New Roman" pitchFamily="18" charset="0"/>
                <a:cs typeface="Times New Roman" pitchFamily="18" charset="0"/>
              </a:rPr>
              <a:t>  With CSS imports.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9044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148303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Styles in component metadata</a:t>
            </a:r>
          </a:p>
          <a:p>
            <a:pPr>
              <a:lnSpc>
                <a:spcPct val="107000"/>
              </a:lnSpc>
              <a:spcAft>
                <a:spcPts val="800"/>
              </a:spcAft>
              <a:tabLst>
                <a:tab pos="457200" algn="l"/>
              </a:tabLst>
            </a:pPr>
            <a:endParaRPr lang="en-US" sz="2400" b="1" dirty="0" smtClean="0">
              <a:solidFill>
                <a:schemeClr val="accent2">
                  <a:lumMod val="75000"/>
                </a:schemeClr>
              </a:solidFill>
            </a:endParaRP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2677656"/>
          </a:xfrm>
          <a:prstGeom prst="rect">
            <a:avLst/>
          </a:prstGeom>
          <a:noFill/>
        </p:spPr>
        <p:txBody>
          <a:bodyPr wrap="square">
            <a:spAutoFit/>
          </a:bodyPr>
          <a:lstStyle/>
          <a:p>
            <a:pPr>
              <a:buFont typeface="Arial" pitchFamily="34" charset="0"/>
              <a:buChar char="•"/>
            </a:pPr>
            <a:r>
              <a:rPr lang="en-US" sz="2400" dirty="0" smtClean="0"/>
              <a:t> </a:t>
            </a:r>
            <a:r>
              <a:rPr lang="en-US" sz="2400" dirty="0" smtClean="0">
                <a:latin typeface="Times New Roman" pitchFamily="18" charset="0"/>
                <a:cs typeface="Times New Roman" pitchFamily="18" charset="0"/>
              </a:rPr>
              <a:t>You can add a styles array property to the @Component decorator.</a:t>
            </a:r>
          </a:p>
          <a:p>
            <a:pPr>
              <a:buFont typeface="Arial" pitchFamily="34" charset="0"/>
              <a:buChar char="•"/>
            </a:pPr>
            <a:r>
              <a:rPr lang="en-US" sz="2400" dirty="0" smtClean="0">
                <a:latin typeface="Times New Roman" pitchFamily="18" charset="0"/>
                <a:cs typeface="Times New Roman" pitchFamily="18" charset="0"/>
              </a:rPr>
              <a:t> Each string in the array defines some CSS for this component.</a:t>
            </a:r>
          </a:p>
          <a:p>
            <a:pPr>
              <a:buFont typeface="Arial" pitchFamily="34" charset="0"/>
              <a:buChar char="•"/>
            </a:pPr>
            <a:r>
              <a:rPr lang="en-US" sz="2400" dirty="0" smtClean="0">
                <a:latin typeface="Times New Roman" pitchFamily="18" charset="0"/>
                <a:cs typeface="Times New Roman" pitchFamily="18" charset="0"/>
              </a:rPr>
              <a:t> The styles specified in @Component metadata apply only within the template of that component.</a:t>
            </a:r>
          </a:p>
          <a:p>
            <a:pPr>
              <a:buFont typeface="Arial" pitchFamily="34" charset="0"/>
              <a:buChar char="•"/>
            </a:pPr>
            <a:r>
              <a:rPr lang="en-US" sz="2400" dirty="0" smtClean="0">
                <a:latin typeface="Times New Roman" pitchFamily="18" charset="0"/>
                <a:cs typeface="Times New Roman" pitchFamily="18" charset="0"/>
              </a:rPr>
              <a:t> They are not inherited by any components nested within the template nor by any content projected into the component.</a:t>
            </a:r>
          </a:p>
          <a:p>
            <a:endParaRPr lang="en-US" sz="2400" dirty="0"/>
          </a:p>
        </p:txBody>
      </p:sp>
      <p:pic>
        <p:nvPicPr>
          <p:cNvPr id="8194" name="Picture 2"/>
          <p:cNvPicPr>
            <a:picLocks noChangeAspect="1" noChangeArrowheads="1"/>
          </p:cNvPicPr>
          <p:nvPr/>
        </p:nvPicPr>
        <p:blipFill>
          <a:blip r:embed="rId3"/>
          <a:srcRect/>
          <a:stretch>
            <a:fillRect/>
          </a:stretch>
        </p:blipFill>
        <p:spPr bwMode="auto">
          <a:xfrm>
            <a:off x="4562764" y="3333316"/>
            <a:ext cx="4816620" cy="3275302"/>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148303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Style files in component metadata</a:t>
            </a:r>
          </a:p>
          <a:p>
            <a:pPr>
              <a:lnSpc>
                <a:spcPct val="107000"/>
              </a:lnSpc>
              <a:spcAft>
                <a:spcPts val="800"/>
              </a:spcAft>
              <a:tabLst>
                <a:tab pos="457200" algn="l"/>
              </a:tabLst>
            </a:pPr>
            <a:endParaRPr lang="en-US" sz="2400" b="1" dirty="0" smtClean="0">
              <a:solidFill>
                <a:schemeClr val="accent2">
                  <a:lumMod val="75000"/>
                </a:schemeClr>
              </a:solidFill>
            </a:endParaRP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0" y="1381538"/>
            <a:ext cx="11602238" cy="1569660"/>
          </a:xfrm>
          <a:prstGeom prst="rect">
            <a:avLst/>
          </a:prstGeom>
          <a:noFill/>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You can load styles from external CSS files by adding a </a:t>
            </a:r>
            <a:r>
              <a:rPr lang="en-US" sz="2400" dirty="0" err="1" smtClean="0">
                <a:latin typeface="Times New Roman" pitchFamily="18" charset="0"/>
                <a:cs typeface="Times New Roman" pitchFamily="18" charset="0"/>
              </a:rPr>
              <a:t>styleUrls</a:t>
            </a:r>
            <a:r>
              <a:rPr lang="en-US" sz="2400" dirty="0" smtClean="0">
                <a:latin typeface="Times New Roman" pitchFamily="18" charset="0"/>
                <a:cs typeface="Times New Roman" pitchFamily="18" charset="0"/>
              </a:rPr>
              <a:t> property to a component's @Component decorator</a:t>
            </a:r>
          </a:p>
          <a:p>
            <a:pPr>
              <a:buFont typeface="Arial" pitchFamily="34" charset="0"/>
              <a:buChar char="•"/>
            </a:pPr>
            <a:r>
              <a:rPr lang="en-US" sz="2400" dirty="0" smtClean="0">
                <a:latin typeface="Times New Roman" pitchFamily="18" charset="0"/>
                <a:cs typeface="Times New Roman" pitchFamily="18" charset="0"/>
              </a:rPr>
              <a:t>  The styles in the style file apply only to this component. They are not inherited by any components nested within the template nor by any content projected into the component.</a:t>
            </a:r>
          </a:p>
        </p:txBody>
      </p:sp>
      <p:pic>
        <p:nvPicPr>
          <p:cNvPr id="9218" name="Picture 2"/>
          <p:cNvPicPr>
            <a:picLocks noChangeAspect="1" noChangeArrowheads="1"/>
          </p:cNvPicPr>
          <p:nvPr/>
        </p:nvPicPr>
        <p:blipFill>
          <a:blip r:embed="rId3"/>
          <a:srcRect/>
          <a:stretch>
            <a:fillRect/>
          </a:stretch>
        </p:blipFill>
        <p:spPr bwMode="auto">
          <a:xfrm>
            <a:off x="2617788" y="3105150"/>
            <a:ext cx="5534025" cy="3752850"/>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148303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Template inline styles</a:t>
            </a:r>
          </a:p>
          <a:p>
            <a:pPr>
              <a:lnSpc>
                <a:spcPct val="107000"/>
              </a:lnSpc>
              <a:spcAft>
                <a:spcPts val="800"/>
              </a:spcAft>
              <a:tabLst>
                <a:tab pos="457200" algn="l"/>
              </a:tabLst>
            </a:pPr>
            <a:endParaRPr lang="en-US" sz="2400" b="1" dirty="0" smtClean="0">
              <a:solidFill>
                <a:schemeClr val="accent2">
                  <a:lumMod val="75000"/>
                </a:schemeClr>
              </a:solidFill>
            </a:endParaRP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0" y="1381538"/>
            <a:ext cx="11602238" cy="830997"/>
          </a:xfrm>
          <a:prstGeom prst="rect">
            <a:avLst/>
          </a:prstGeom>
          <a:noFill/>
        </p:spPr>
        <p:txBody>
          <a:bodyPr wrap="square">
            <a:spAutoFit/>
          </a:bodyPr>
          <a:lstStyle/>
          <a:p>
            <a:r>
              <a:rPr lang="en-US" sz="2400" dirty="0" smtClean="0"/>
              <a:t>  You can embed CSS styles directly into the HTML template by putting them inside &lt;style&gt; tags.</a:t>
            </a:r>
            <a:endParaRPr lang="en-US" sz="2400" dirty="0" smtClean="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a:srcRect/>
          <a:stretch>
            <a:fillRect/>
          </a:stretch>
        </p:blipFill>
        <p:spPr bwMode="auto">
          <a:xfrm>
            <a:off x="2346758" y="2128838"/>
            <a:ext cx="5743575" cy="4429125"/>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9"/>
            <a:ext cx="7999758" cy="470000"/>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Template Link Tags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0" y="1381538"/>
            <a:ext cx="11602238" cy="461665"/>
          </a:xfrm>
          <a:prstGeom prst="rect">
            <a:avLst/>
          </a:prstGeom>
          <a:noFill/>
        </p:spPr>
        <p:txBody>
          <a:bodyPr wrap="square">
            <a:spAutoFit/>
          </a:bodyPr>
          <a:lstStyle/>
          <a:p>
            <a:r>
              <a:rPr lang="en-US" sz="2400" dirty="0" smtClean="0"/>
              <a:t>You can also write &lt;link&gt; tags into the component's HTML template.</a:t>
            </a:r>
            <a:endParaRPr lang="en-US" sz="2400" dirty="0" smtClean="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3"/>
          <a:srcRect/>
          <a:stretch>
            <a:fillRect/>
          </a:stretch>
        </p:blipFill>
        <p:spPr bwMode="auto">
          <a:xfrm>
            <a:off x="541482" y="2017136"/>
            <a:ext cx="9372600" cy="4486275"/>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Components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2862322"/>
          </a:xfrm>
          <a:prstGeom prst="rect">
            <a:avLst/>
          </a:prstGeom>
          <a:noFill/>
        </p:spPr>
        <p:txBody>
          <a:bodyPr wrap="square">
            <a:spAutoFit/>
          </a:bodyPr>
          <a:lstStyle/>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r>
              <a:rPr lang="en-US" sz="4000" dirty="0" smtClean="0">
                <a:solidFill>
                  <a:srgbClr val="444444"/>
                </a:solidFill>
                <a:latin typeface="Times New Roman" pitchFamily="18" charset="0"/>
                <a:cs typeface="Times New Roman" pitchFamily="18" charset="0"/>
              </a:rPr>
              <a:t>						User Inputs </a:t>
            </a:r>
            <a:endParaRPr lang="en-US" sz="4000" dirty="0">
              <a:solidFill>
                <a:srgbClr val="444444"/>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13890</TotalTime>
  <Words>317</Words>
  <Application>Microsoft Office PowerPoint</Application>
  <PresentationFormat>Custom</PresentationFormat>
  <Paragraphs>106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267</cp:revision>
  <dcterms:created xsi:type="dcterms:W3CDTF">2020-06-03T14:19:11Z</dcterms:created>
  <dcterms:modified xsi:type="dcterms:W3CDTF">2020-11-05T06:18:44Z</dcterms:modified>
</cp:coreProperties>
</file>