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57" r:id="rId2"/>
    <p:sldId id="358" r:id="rId3"/>
    <p:sldId id="460" r:id="rId4"/>
    <p:sldId id="464" r:id="rId5"/>
    <p:sldId id="465" r:id="rId6"/>
    <p:sldId id="466" r:id="rId7"/>
    <p:sldId id="467" r:id="rId8"/>
    <p:sldId id="468" r:id="rId9"/>
    <p:sldId id="469" r:id="rId10"/>
    <p:sldId id="470" r:id="rId11"/>
    <p:sldId id="39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4995" autoAdjust="0"/>
    <p:restoredTop sz="94660"/>
  </p:normalViewPr>
  <p:slideViewPr>
    <p:cSldViewPr snapToGrid="0">
      <p:cViewPr varScale="1">
        <p:scale>
          <a:sx n="74" d="100"/>
          <a:sy n="74" d="100"/>
        </p:scale>
        <p:origin x="-348" y="-68"/>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FE7196-0A1D-43F9-96F8-6131A8C3E54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2591A347-14E4-4DA6-8466-E20F5DD0C1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7F25BB59-6C06-4608-B9C2-AFD556E0E88B}"/>
              </a:ext>
            </a:extLst>
          </p:cNvPr>
          <p:cNvSpPr>
            <a:spLocks noGrp="1"/>
          </p:cNvSpPr>
          <p:nvPr>
            <p:ph type="dt" sz="half" idx="10"/>
          </p:nvPr>
        </p:nvSpPr>
        <p:spPr/>
        <p:txBody>
          <a:bodyPr/>
          <a:lstStyle/>
          <a:p>
            <a:fld id="{3717A1C5-95F7-4229-A93B-29F7FF3DA000}" type="datetimeFigureOut">
              <a:rPr lang="en-IN" smtClean="0"/>
              <a:pPr/>
              <a:t>03-11-2020</a:t>
            </a:fld>
            <a:endParaRPr lang="en-IN"/>
          </a:p>
        </p:txBody>
      </p:sp>
      <p:sp>
        <p:nvSpPr>
          <p:cNvPr id="5" name="Footer Placeholder 4">
            <a:extLst>
              <a:ext uri="{FF2B5EF4-FFF2-40B4-BE49-F238E27FC236}">
                <a16:creationId xmlns:a16="http://schemas.microsoft.com/office/drawing/2014/main" xmlns="" id="{DE024737-A7EA-405D-9C53-00DC7635804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85AFCA8F-5152-4E17-A634-AAC30C0A16CE}"/>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xmlns="" val="2509389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181B9E-9443-4F41-8CDB-8E6E4CF2707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8637440A-C0A0-4620-8CB7-BC24F4E100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21ECDE26-EE92-4514-B595-DD288D69BDDA}"/>
              </a:ext>
            </a:extLst>
          </p:cNvPr>
          <p:cNvSpPr>
            <a:spLocks noGrp="1"/>
          </p:cNvSpPr>
          <p:nvPr>
            <p:ph type="dt" sz="half" idx="10"/>
          </p:nvPr>
        </p:nvSpPr>
        <p:spPr/>
        <p:txBody>
          <a:bodyPr/>
          <a:lstStyle/>
          <a:p>
            <a:fld id="{3717A1C5-95F7-4229-A93B-29F7FF3DA000}" type="datetimeFigureOut">
              <a:rPr lang="en-IN" smtClean="0"/>
              <a:pPr/>
              <a:t>03-11-2020</a:t>
            </a:fld>
            <a:endParaRPr lang="en-IN"/>
          </a:p>
        </p:txBody>
      </p:sp>
      <p:sp>
        <p:nvSpPr>
          <p:cNvPr id="5" name="Footer Placeholder 4">
            <a:extLst>
              <a:ext uri="{FF2B5EF4-FFF2-40B4-BE49-F238E27FC236}">
                <a16:creationId xmlns:a16="http://schemas.microsoft.com/office/drawing/2014/main" xmlns="" id="{CAB18649-6317-4A86-BF87-6BCCFA208E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CA9FA2ED-B0E3-48EA-BF01-F14C24A36C7D}"/>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xmlns="" val="876270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0C195C72-B502-4011-AB72-4BBC7CCE949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D1A45A48-60F9-47B3-9E1A-0E76EE6ED65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D1C2F640-11BE-4566-9603-D1D7F7E96FC4}"/>
              </a:ext>
            </a:extLst>
          </p:cNvPr>
          <p:cNvSpPr>
            <a:spLocks noGrp="1"/>
          </p:cNvSpPr>
          <p:nvPr>
            <p:ph type="dt" sz="half" idx="10"/>
          </p:nvPr>
        </p:nvSpPr>
        <p:spPr/>
        <p:txBody>
          <a:bodyPr/>
          <a:lstStyle/>
          <a:p>
            <a:fld id="{3717A1C5-95F7-4229-A93B-29F7FF3DA000}" type="datetimeFigureOut">
              <a:rPr lang="en-IN" smtClean="0"/>
              <a:pPr/>
              <a:t>03-11-2020</a:t>
            </a:fld>
            <a:endParaRPr lang="en-IN"/>
          </a:p>
        </p:txBody>
      </p:sp>
      <p:sp>
        <p:nvSpPr>
          <p:cNvPr id="5" name="Footer Placeholder 4">
            <a:extLst>
              <a:ext uri="{FF2B5EF4-FFF2-40B4-BE49-F238E27FC236}">
                <a16:creationId xmlns:a16="http://schemas.microsoft.com/office/drawing/2014/main" xmlns="" id="{BF45CB06-5043-4F88-9848-829BAD7A0D5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7B693EAC-3ADD-4236-B7D3-0540B8D65BEC}"/>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xmlns="" val="2910687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EB97697-0E3B-45DE-993E-41D6192C547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34F5D431-817D-468E-AC74-4AEFB8C24BA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ECE66076-D71B-432E-B3DA-D6BFA8E70485}"/>
              </a:ext>
            </a:extLst>
          </p:cNvPr>
          <p:cNvSpPr>
            <a:spLocks noGrp="1"/>
          </p:cNvSpPr>
          <p:nvPr>
            <p:ph type="dt" sz="half" idx="10"/>
          </p:nvPr>
        </p:nvSpPr>
        <p:spPr/>
        <p:txBody>
          <a:bodyPr/>
          <a:lstStyle/>
          <a:p>
            <a:fld id="{3717A1C5-95F7-4229-A93B-29F7FF3DA000}" type="datetimeFigureOut">
              <a:rPr lang="en-IN" smtClean="0"/>
              <a:pPr/>
              <a:t>03-11-2020</a:t>
            </a:fld>
            <a:endParaRPr lang="en-IN"/>
          </a:p>
        </p:txBody>
      </p:sp>
      <p:sp>
        <p:nvSpPr>
          <p:cNvPr id="5" name="Footer Placeholder 4">
            <a:extLst>
              <a:ext uri="{FF2B5EF4-FFF2-40B4-BE49-F238E27FC236}">
                <a16:creationId xmlns:a16="http://schemas.microsoft.com/office/drawing/2014/main" xmlns="" id="{86E9EAE1-A891-420F-AABF-E5D3570753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A2050AF0-4B82-4D90-9977-2702EFAD047E}"/>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xmlns="" val="39980373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1876000-B1F3-49B4-8840-4F2FE09F31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CF9AD8B6-0C53-47EB-9E27-9A8CFF9C0D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514A0F0A-5BC1-44A8-A937-DAAFBEA3CE4A}"/>
              </a:ext>
            </a:extLst>
          </p:cNvPr>
          <p:cNvSpPr>
            <a:spLocks noGrp="1"/>
          </p:cNvSpPr>
          <p:nvPr>
            <p:ph type="dt" sz="half" idx="10"/>
          </p:nvPr>
        </p:nvSpPr>
        <p:spPr/>
        <p:txBody>
          <a:bodyPr/>
          <a:lstStyle/>
          <a:p>
            <a:fld id="{3717A1C5-95F7-4229-A93B-29F7FF3DA000}" type="datetimeFigureOut">
              <a:rPr lang="en-IN" smtClean="0"/>
              <a:pPr/>
              <a:t>03-11-2020</a:t>
            </a:fld>
            <a:endParaRPr lang="en-IN"/>
          </a:p>
        </p:txBody>
      </p:sp>
      <p:sp>
        <p:nvSpPr>
          <p:cNvPr id="5" name="Footer Placeholder 4">
            <a:extLst>
              <a:ext uri="{FF2B5EF4-FFF2-40B4-BE49-F238E27FC236}">
                <a16:creationId xmlns:a16="http://schemas.microsoft.com/office/drawing/2014/main" xmlns="" id="{D516B7DB-3DF3-4E87-84F1-6D3BB836F2B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02586888-F8BA-4159-BE04-8C9B0A74B0BB}"/>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xmlns="" val="2891180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631BC13-A691-4A44-8F09-DEAB94E6E21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FC0470BA-CF69-482F-86D7-B3B2B810398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06EF3F02-F9D9-4D4B-932D-10D3C701513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8154D0B3-961E-4BAC-9CA4-08D89CF82A20}"/>
              </a:ext>
            </a:extLst>
          </p:cNvPr>
          <p:cNvSpPr>
            <a:spLocks noGrp="1"/>
          </p:cNvSpPr>
          <p:nvPr>
            <p:ph type="dt" sz="half" idx="10"/>
          </p:nvPr>
        </p:nvSpPr>
        <p:spPr/>
        <p:txBody>
          <a:bodyPr/>
          <a:lstStyle/>
          <a:p>
            <a:fld id="{3717A1C5-95F7-4229-A93B-29F7FF3DA000}" type="datetimeFigureOut">
              <a:rPr lang="en-IN" smtClean="0"/>
              <a:pPr/>
              <a:t>03-11-2020</a:t>
            </a:fld>
            <a:endParaRPr lang="en-IN"/>
          </a:p>
        </p:txBody>
      </p:sp>
      <p:sp>
        <p:nvSpPr>
          <p:cNvPr id="6" name="Footer Placeholder 5">
            <a:extLst>
              <a:ext uri="{FF2B5EF4-FFF2-40B4-BE49-F238E27FC236}">
                <a16:creationId xmlns:a16="http://schemas.microsoft.com/office/drawing/2014/main" xmlns="" id="{8DD4364F-C564-48E4-84D0-352B17CE696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16B6F2F7-150E-4C49-B6B7-8E72E6E8E5A4}"/>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xmlns="" val="175150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4D61F13-E7B0-4450-891A-12D3F00317C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4A070134-48F1-45F0-9C63-38634B426A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04F6F59C-8B0A-4097-8A5D-BA9FB1FC2E6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EC0E4A01-83B3-465C-B056-C028FF594C3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1CDF7CD2-C62B-450F-A438-929A17296DE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513DBE79-A9B6-48AB-9F01-88AA6A05B5CE}"/>
              </a:ext>
            </a:extLst>
          </p:cNvPr>
          <p:cNvSpPr>
            <a:spLocks noGrp="1"/>
          </p:cNvSpPr>
          <p:nvPr>
            <p:ph type="dt" sz="half" idx="10"/>
          </p:nvPr>
        </p:nvSpPr>
        <p:spPr/>
        <p:txBody>
          <a:bodyPr/>
          <a:lstStyle/>
          <a:p>
            <a:fld id="{3717A1C5-95F7-4229-A93B-29F7FF3DA000}" type="datetimeFigureOut">
              <a:rPr lang="en-IN" smtClean="0"/>
              <a:pPr/>
              <a:t>03-11-2020</a:t>
            </a:fld>
            <a:endParaRPr lang="en-IN"/>
          </a:p>
        </p:txBody>
      </p:sp>
      <p:sp>
        <p:nvSpPr>
          <p:cNvPr id="8" name="Footer Placeholder 7">
            <a:extLst>
              <a:ext uri="{FF2B5EF4-FFF2-40B4-BE49-F238E27FC236}">
                <a16:creationId xmlns:a16="http://schemas.microsoft.com/office/drawing/2014/main" xmlns="" id="{FCA1A849-F61D-416C-82D9-FD2F0D5B297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2D4E5968-BD8E-49EA-B1C0-883FDCD51EFD}"/>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xmlns="" val="4074283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295C0C5-C1DF-4B30-86BF-702058A0901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39980EB2-6319-452D-816A-655EE9C34746}"/>
              </a:ext>
            </a:extLst>
          </p:cNvPr>
          <p:cNvSpPr>
            <a:spLocks noGrp="1"/>
          </p:cNvSpPr>
          <p:nvPr>
            <p:ph type="dt" sz="half" idx="10"/>
          </p:nvPr>
        </p:nvSpPr>
        <p:spPr/>
        <p:txBody>
          <a:bodyPr/>
          <a:lstStyle/>
          <a:p>
            <a:fld id="{3717A1C5-95F7-4229-A93B-29F7FF3DA000}" type="datetimeFigureOut">
              <a:rPr lang="en-IN" smtClean="0"/>
              <a:pPr/>
              <a:t>03-11-2020</a:t>
            </a:fld>
            <a:endParaRPr lang="en-IN"/>
          </a:p>
        </p:txBody>
      </p:sp>
      <p:sp>
        <p:nvSpPr>
          <p:cNvPr id="4" name="Footer Placeholder 3">
            <a:extLst>
              <a:ext uri="{FF2B5EF4-FFF2-40B4-BE49-F238E27FC236}">
                <a16:creationId xmlns:a16="http://schemas.microsoft.com/office/drawing/2014/main" xmlns="" id="{12847E02-77DD-4F7C-9461-431051F3087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A5B48EC9-FFDF-4F14-A006-9ED08C221D7A}"/>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xmlns="" val="2735135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4DAC4010-3CC3-4ED9-BC47-437A2B95829A}"/>
              </a:ext>
            </a:extLst>
          </p:cNvPr>
          <p:cNvSpPr>
            <a:spLocks noGrp="1"/>
          </p:cNvSpPr>
          <p:nvPr>
            <p:ph type="dt" sz="half" idx="10"/>
          </p:nvPr>
        </p:nvSpPr>
        <p:spPr/>
        <p:txBody>
          <a:bodyPr/>
          <a:lstStyle/>
          <a:p>
            <a:fld id="{3717A1C5-95F7-4229-A93B-29F7FF3DA000}" type="datetimeFigureOut">
              <a:rPr lang="en-IN" smtClean="0"/>
              <a:pPr/>
              <a:t>03-11-2020</a:t>
            </a:fld>
            <a:endParaRPr lang="en-IN"/>
          </a:p>
        </p:txBody>
      </p:sp>
      <p:sp>
        <p:nvSpPr>
          <p:cNvPr id="3" name="Footer Placeholder 2">
            <a:extLst>
              <a:ext uri="{FF2B5EF4-FFF2-40B4-BE49-F238E27FC236}">
                <a16:creationId xmlns:a16="http://schemas.microsoft.com/office/drawing/2014/main" xmlns="" id="{E80484C3-38E2-44A7-AD87-98DF739A72E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D707CE2B-838A-454A-852B-8EAFFA5BCF9F}"/>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xmlns="" val="1180888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518C39-136A-490F-82E6-B74F16102D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2C4E3FA5-A6D0-407B-9353-45807BDC70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1665529D-8A1D-4CEC-ACF2-A9668B5DFA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451B61FA-7B4A-49EE-9F1B-8F14E749EEA0}"/>
              </a:ext>
            </a:extLst>
          </p:cNvPr>
          <p:cNvSpPr>
            <a:spLocks noGrp="1"/>
          </p:cNvSpPr>
          <p:nvPr>
            <p:ph type="dt" sz="half" idx="10"/>
          </p:nvPr>
        </p:nvSpPr>
        <p:spPr/>
        <p:txBody>
          <a:bodyPr/>
          <a:lstStyle/>
          <a:p>
            <a:fld id="{3717A1C5-95F7-4229-A93B-29F7FF3DA000}" type="datetimeFigureOut">
              <a:rPr lang="en-IN" smtClean="0"/>
              <a:pPr/>
              <a:t>03-11-2020</a:t>
            </a:fld>
            <a:endParaRPr lang="en-IN"/>
          </a:p>
        </p:txBody>
      </p:sp>
      <p:sp>
        <p:nvSpPr>
          <p:cNvPr id="6" name="Footer Placeholder 5">
            <a:extLst>
              <a:ext uri="{FF2B5EF4-FFF2-40B4-BE49-F238E27FC236}">
                <a16:creationId xmlns:a16="http://schemas.microsoft.com/office/drawing/2014/main" xmlns="" id="{BB6BDBE7-EB71-426C-8E02-2F39733F7F4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F4714907-13EA-4E79-8417-0EC5E502E486}"/>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xmlns="" val="3337483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3C4529-7C3C-4D10-AD9C-86CB67D2BF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E2173FF7-1E37-47DA-BCCB-AFDD0F6F84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F0C43DAF-8DA8-48F8-B118-56B11692BF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44DBE107-EEF1-4F60-8BFB-A0B8F32EFE52}"/>
              </a:ext>
            </a:extLst>
          </p:cNvPr>
          <p:cNvSpPr>
            <a:spLocks noGrp="1"/>
          </p:cNvSpPr>
          <p:nvPr>
            <p:ph type="dt" sz="half" idx="10"/>
          </p:nvPr>
        </p:nvSpPr>
        <p:spPr/>
        <p:txBody>
          <a:bodyPr/>
          <a:lstStyle/>
          <a:p>
            <a:fld id="{3717A1C5-95F7-4229-A93B-29F7FF3DA000}" type="datetimeFigureOut">
              <a:rPr lang="en-IN" smtClean="0"/>
              <a:pPr/>
              <a:t>03-11-2020</a:t>
            </a:fld>
            <a:endParaRPr lang="en-IN"/>
          </a:p>
        </p:txBody>
      </p:sp>
      <p:sp>
        <p:nvSpPr>
          <p:cNvPr id="6" name="Footer Placeholder 5">
            <a:extLst>
              <a:ext uri="{FF2B5EF4-FFF2-40B4-BE49-F238E27FC236}">
                <a16:creationId xmlns:a16="http://schemas.microsoft.com/office/drawing/2014/main" xmlns="" id="{3BB2FC9C-1AB4-400D-8A60-C7B3A805855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3125E51E-1606-443F-8DDC-5BC7A3D910FC}"/>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xmlns="" val="80569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BF435DF9-745D-444C-9DD7-A6DD954688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4FA09DCF-D326-45B4-9E4E-070E325317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0480EC5D-D4D0-42B9-9170-212F1B335C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17A1C5-95F7-4229-A93B-29F7FF3DA000}" type="datetimeFigureOut">
              <a:rPr lang="en-IN" smtClean="0"/>
              <a:pPr/>
              <a:t>03-11-2020</a:t>
            </a:fld>
            <a:endParaRPr lang="en-IN"/>
          </a:p>
        </p:txBody>
      </p:sp>
      <p:sp>
        <p:nvSpPr>
          <p:cNvPr id="5" name="Footer Placeholder 4">
            <a:extLst>
              <a:ext uri="{FF2B5EF4-FFF2-40B4-BE49-F238E27FC236}">
                <a16:creationId xmlns:a16="http://schemas.microsoft.com/office/drawing/2014/main" xmlns="" id="{D77E3022-2659-46A1-A7BE-9894421E21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86EAFC63-250A-46C7-8FC2-85F3F3181D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7729C9-FBBD-4916-93BC-8B48DFD0D00A}" type="slidenum">
              <a:rPr lang="en-IN" smtClean="0"/>
              <a:pPr/>
              <a:t>‹#›</a:t>
            </a:fld>
            <a:endParaRPr lang="en-IN"/>
          </a:p>
        </p:txBody>
      </p:sp>
    </p:spTree>
    <p:extLst>
      <p:ext uri="{BB962C8B-B14F-4D97-AF65-F5344CB8AC3E}">
        <p14:creationId xmlns:p14="http://schemas.microsoft.com/office/powerpoint/2010/main" xmlns="" val="29214269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5DFE3490-CF8C-4FDE-9D71-2170861F2A61}"/>
              </a:ext>
            </a:extLst>
          </p:cNvPr>
          <p:cNvSpPr/>
          <p:nvPr/>
        </p:nvSpPr>
        <p:spPr>
          <a:xfrm>
            <a:off x="4694786" y="3295394"/>
            <a:ext cx="7497214" cy="646331"/>
          </a:xfrm>
          <a:prstGeom prst="rect">
            <a:avLst/>
          </a:prstGeom>
        </p:spPr>
        <p:txBody>
          <a:bodyPr wrap="square">
            <a:spAutoFit/>
          </a:bodyPr>
          <a:lstStyle/>
          <a:p>
            <a:r>
              <a:rPr lang="en-US" sz="3600" b="1" dirty="0">
                <a:solidFill>
                  <a:schemeClr val="accent2">
                    <a:lumMod val="75000"/>
                  </a:schemeClr>
                </a:solidFill>
              </a:rPr>
              <a:t>Angular</a:t>
            </a:r>
          </a:p>
        </p:txBody>
      </p:sp>
      <p:sp>
        <p:nvSpPr>
          <p:cNvPr id="14" name="Rectangle 13">
            <a:extLst>
              <a:ext uri="{FF2B5EF4-FFF2-40B4-BE49-F238E27FC236}">
                <a16:creationId xmlns:a16="http://schemas.microsoft.com/office/drawing/2014/main" xmlns="" id="{585D8B7B-5B60-4808-A096-FB24198F96E9}"/>
              </a:ext>
            </a:extLst>
          </p:cNvPr>
          <p:cNvSpPr/>
          <p:nvPr/>
        </p:nvSpPr>
        <p:spPr>
          <a:xfrm>
            <a:off x="4781916" y="4415503"/>
            <a:ext cx="7497214" cy="461665"/>
          </a:xfrm>
          <a:prstGeom prst="rect">
            <a:avLst/>
          </a:prstGeom>
        </p:spPr>
        <p:txBody>
          <a:bodyPr wrap="square">
            <a:spAutoFit/>
          </a:bodyPr>
          <a:lstStyle/>
          <a:p>
            <a:r>
              <a:rPr lang="en-US" sz="2400" b="1" dirty="0" err="1"/>
              <a:t>Aruna</a:t>
            </a:r>
            <a:r>
              <a:rPr lang="en-US" sz="2400" b="1" dirty="0"/>
              <a:t> S</a:t>
            </a:r>
            <a:endParaRPr lang="en-IN" sz="2400" b="1" dirty="0"/>
          </a:p>
        </p:txBody>
      </p:sp>
      <p:sp>
        <p:nvSpPr>
          <p:cNvPr id="15" name="Rectangle 14">
            <a:extLst>
              <a:ext uri="{FF2B5EF4-FFF2-40B4-BE49-F238E27FC236}">
                <a16:creationId xmlns:a16="http://schemas.microsoft.com/office/drawing/2014/main" xmlns="" id="{743662B4-0C28-4203-AEB1-4CC1644B8226}"/>
              </a:ext>
            </a:extLst>
          </p:cNvPr>
          <p:cNvSpPr/>
          <p:nvPr/>
        </p:nvSpPr>
        <p:spPr>
          <a:xfrm>
            <a:off x="4781916" y="4813108"/>
            <a:ext cx="7497214" cy="830997"/>
          </a:xfrm>
          <a:prstGeom prst="rect">
            <a:avLst/>
          </a:prstGeom>
        </p:spPr>
        <p:txBody>
          <a:bodyPr wrap="square">
            <a:spAutoFit/>
          </a:bodyPr>
          <a:lstStyle/>
          <a:p>
            <a:r>
              <a:rPr lang="en-US" sz="2400" dirty="0"/>
              <a:t>Department of </a:t>
            </a:r>
          </a:p>
          <a:p>
            <a:r>
              <a:rPr lang="en-US" sz="2400" dirty="0"/>
              <a:t>Computer Science and Engineering</a:t>
            </a:r>
            <a:endParaRPr lang="en-IN" sz="2400" dirty="0"/>
          </a:p>
        </p:txBody>
      </p:sp>
      <p:grpSp>
        <p:nvGrpSpPr>
          <p:cNvPr id="20" name="Group 19">
            <a:extLst>
              <a:ext uri="{FF2B5EF4-FFF2-40B4-BE49-F238E27FC236}">
                <a16:creationId xmlns:a16="http://schemas.microsoft.com/office/drawing/2014/main" xmlns="" id="{87008925-27BE-4F37-8F3C-D51A4CE1017D}"/>
              </a:ext>
            </a:extLst>
          </p:cNvPr>
          <p:cNvGrpSpPr/>
          <p:nvPr/>
        </p:nvGrpSpPr>
        <p:grpSpPr>
          <a:xfrm>
            <a:off x="313844" y="5489699"/>
            <a:ext cx="1066895" cy="1078155"/>
            <a:chOff x="313844" y="5489699"/>
            <a:chExt cx="1066895" cy="1078155"/>
          </a:xfrm>
          <a:solidFill>
            <a:schemeClr val="accent2">
              <a:lumMod val="75000"/>
            </a:schemeClr>
          </a:solidFill>
        </p:grpSpPr>
        <p:sp>
          <p:nvSpPr>
            <p:cNvPr id="24" name="Rectangle 23">
              <a:extLst>
                <a:ext uri="{FF2B5EF4-FFF2-40B4-BE49-F238E27FC236}">
                  <a16:creationId xmlns:a16="http://schemas.microsoft.com/office/drawing/2014/main" xmlns=""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a16="http://schemas.microsoft.com/office/drawing/2014/main" xmlns=""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1" name="Straight Connector 10">
            <a:extLst>
              <a:ext uri="{FF2B5EF4-FFF2-40B4-BE49-F238E27FC236}">
                <a16:creationId xmlns:a16="http://schemas.microsoft.com/office/drawing/2014/main" xmlns="" id="{1EEB87D2-BD33-43D4-B135-6F0E91C4917A}"/>
              </a:ext>
            </a:extLst>
          </p:cNvPr>
          <p:cNvCxnSpPr>
            <a:cxnSpLocks/>
          </p:cNvCxnSpPr>
          <p:nvPr/>
        </p:nvCxnSpPr>
        <p:spPr>
          <a:xfrm flipV="1">
            <a:off x="4781916" y="4112436"/>
            <a:ext cx="4581449" cy="1"/>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12" name="Picture 11" descr="A close up of a logo&#10;&#10;Description automatically generated">
            <a:extLst>
              <a:ext uri="{FF2B5EF4-FFF2-40B4-BE49-F238E27FC236}">
                <a16:creationId xmlns:a16="http://schemas.microsoft.com/office/drawing/2014/main" xmlns="" id="{66C7B340-EC4A-4D32-8643-325F1D66DFE6}"/>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745722" y="1606241"/>
            <a:ext cx="2369218" cy="3550188"/>
          </a:xfrm>
          <a:prstGeom prst="rect">
            <a:avLst/>
          </a:prstGeom>
        </p:spPr>
      </p:pic>
      <p:grpSp>
        <p:nvGrpSpPr>
          <p:cNvPr id="16" name="Group 15">
            <a:extLst>
              <a:ext uri="{FF2B5EF4-FFF2-40B4-BE49-F238E27FC236}">
                <a16:creationId xmlns:a16="http://schemas.microsoft.com/office/drawing/2014/main" xmlns="" id="{87008925-27BE-4F37-8F3C-D51A4CE1017D}"/>
              </a:ext>
            </a:extLst>
          </p:cNvPr>
          <p:cNvGrpSpPr/>
          <p:nvPr/>
        </p:nvGrpSpPr>
        <p:grpSpPr>
          <a:xfrm rot="10800000">
            <a:off x="10855702" y="266068"/>
            <a:ext cx="1066895" cy="1078155"/>
            <a:chOff x="313844" y="5489699"/>
            <a:chExt cx="1066895" cy="1078155"/>
          </a:xfrm>
          <a:solidFill>
            <a:schemeClr val="accent2">
              <a:lumMod val="75000"/>
            </a:schemeClr>
          </a:solidFill>
        </p:grpSpPr>
        <p:sp>
          <p:nvSpPr>
            <p:cNvPr id="17" name="Rectangle 16">
              <a:extLst>
                <a:ext uri="{FF2B5EF4-FFF2-40B4-BE49-F238E27FC236}">
                  <a16:creationId xmlns:a16="http://schemas.microsoft.com/office/drawing/2014/main" xmlns=""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a:extLst>
                <a:ext uri="{FF2B5EF4-FFF2-40B4-BE49-F238E27FC236}">
                  <a16:creationId xmlns:a16="http://schemas.microsoft.com/office/drawing/2014/main" xmlns=""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2" name="Picture 1">
            <a:extLst>
              <a:ext uri="{FF2B5EF4-FFF2-40B4-BE49-F238E27FC236}">
                <a16:creationId xmlns:a16="http://schemas.microsoft.com/office/drawing/2014/main" xmlns="" id="{0E31F9D4-206B-4FFC-AFB0-A45B371EF440}"/>
              </a:ext>
            </a:extLst>
          </p:cNvPr>
          <p:cNvPicPr>
            <a:picLocks noChangeAspect="1"/>
          </p:cNvPicPr>
          <p:nvPr/>
        </p:nvPicPr>
        <p:blipFill>
          <a:blip r:embed="rId3"/>
          <a:stretch>
            <a:fillRect/>
          </a:stretch>
        </p:blipFill>
        <p:spPr>
          <a:xfrm>
            <a:off x="6848765" y="1095273"/>
            <a:ext cx="2514600" cy="2657475"/>
          </a:xfrm>
          <a:prstGeom prst="rect">
            <a:avLst/>
          </a:prstGeom>
        </p:spPr>
      </p:pic>
    </p:spTree>
    <p:extLst>
      <p:ext uri="{BB962C8B-B14F-4D97-AF65-F5344CB8AC3E}">
        <p14:creationId xmlns:p14="http://schemas.microsoft.com/office/powerpoint/2010/main" xmlns="" val="13002902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71880" y="651898"/>
            <a:ext cx="7999758" cy="487506"/>
          </a:xfrm>
          <a:prstGeom prst="rect">
            <a:avLst/>
          </a:prstGeom>
        </p:spPr>
        <p:txBody>
          <a:bodyPr wrap="square">
            <a:spAutoFit/>
          </a:bodyPr>
          <a:lstStyle/>
          <a:p>
            <a:pPr>
              <a:lnSpc>
                <a:spcPct val="107000"/>
              </a:lnSpc>
              <a:spcAft>
                <a:spcPts val="800"/>
              </a:spcAft>
              <a:tabLst>
                <a:tab pos="457200" algn="l"/>
              </a:tabLst>
            </a:pPr>
            <a:r>
              <a:rPr lang="en-US" sz="2400" b="1" dirty="0" smtClean="0">
                <a:solidFill>
                  <a:schemeClr val="accent2">
                    <a:lumMod val="75000"/>
                  </a:schemeClr>
                </a:solidFill>
              </a:rPr>
              <a:t>Attribute Directives – </a:t>
            </a:r>
            <a:r>
              <a:rPr lang="en-US" sz="2400" b="1" dirty="0" err="1" smtClean="0">
                <a:solidFill>
                  <a:schemeClr val="accent2">
                    <a:lumMod val="75000"/>
                  </a:schemeClr>
                </a:solidFill>
              </a:rPr>
              <a:t>ngModel</a:t>
            </a:r>
            <a:r>
              <a:rPr lang="en-US" sz="2400" b="1" dirty="0" smtClean="0">
                <a:solidFill>
                  <a:schemeClr val="accent2">
                    <a:lumMod val="75000"/>
                  </a:schemeClr>
                </a:solidFill>
              </a:rPr>
              <a:t> Directive</a:t>
            </a:r>
            <a:endParaRPr lang="en-US" sz="2400" b="1" dirty="0">
              <a:solidFill>
                <a:schemeClr val="accent2">
                  <a:lumMod val="75000"/>
                </a:schemeClr>
              </a:solidFill>
            </a:endParaRP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1086701" y="0"/>
            <a:ext cx="933598" cy="1398963"/>
          </a:xfrm>
          <a:prstGeom prst="rect">
            <a:avLst/>
          </a:prstGeom>
        </p:spPr>
      </p:pic>
      <p:sp>
        <p:nvSpPr>
          <p:cNvPr id="10" name="Rectangle 9">
            <a:extLst>
              <a:ext uri="{FF2B5EF4-FFF2-40B4-BE49-F238E27FC236}">
                <a16:creationId xmlns=""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Angular</a:t>
            </a:r>
          </a:p>
        </p:txBody>
      </p:sp>
      <p:sp>
        <p:nvSpPr>
          <p:cNvPr id="9" name="TextBox 8">
            <a:extLst>
              <a:ext uri="{FF2B5EF4-FFF2-40B4-BE49-F238E27FC236}">
                <a16:creationId xmlns="" xmlns:a16="http://schemas.microsoft.com/office/drawing/2014/main" id="{74611128-37E4-445F-BE44-C361A6144EA8}"/>
              </a:ext>
            </a:extLst>
          </p:cNvPr>
          <p:cNvSpPr txBox="1"/>
          <p:nvPr/>
        </p:nvSpPr>
        <p:spPr>
          <a:xfrm>
            <a:off x="140085" y="1349780"/>
            <a:ext cx="12051915" cy="5632311"/>
          </a:xfrm>
          <a:prstGeom prst="rect">
            <a:avLst/>
          </a:prstGeom>
          <a:noFill/>
        </p:spPr>
        <p:txBody>
          <a:bodyPr wrap="square">
            <a:spAutoFit/>
          </a:bodyPr>
          <a:lstStyle/>
          <a:p>
            <a:pPr fontAlgn="base">
              <a:lnSpc>
                <a:spcPct val="150000"/>
              </a:lnSpc>
            </a:pPr>
            <a:r>
              <a:rPr lang="en-US" sz="2400" dirty="0" smtClean="0">
                <a:latin typeface="Times New Roman" pitchFamily="18" charset="0"/>
                <a:cs typeface="Times New Roman" pitchFamily="18" charset="0"/>
              </a:rPr>
              <a:t>The Angular uses the </a:t>
            </a:r>
            <a:r>
              <a:rPr lang="en-US" sz="2400" dirty="0" err="1" smtClean="0">
                <a:latin typeface="Times New Roman" pitchFamily="18" charset="0"/>
                <a:cs typeface="Times New Roman" pitchFamily="18" charset="0"/>
              </a:rPr>
              <a:t>ngModel</a:t>
            </a:r>
            <a:r>
              <a:rPr lang="en-US" sz="2400" dirty="0" smtClean="0">
                <a:latin typeface="Times New Roman" pitchFamily="18" charset="0"/>
                <a:cs typeface="Times New Roman" pitchFamily="18" charset="0"/>
              </a:rPr>
              <a:t> directive to achieve the two-way binding on HTML Form elements. It binds to a form element like input, select, </a:t>
            </a:r>
            <a:r>
              <a:rPr lang="en-US" sz="2400" dirty="0" err="1" smtClean="0">
                <a:latin typeface="Times New Roman" pitchFamily="18" charset="0"/>
                <a:cs typeface="Times New Roman" pitchFamily="18" charset="0"/>
              </a:rPr>
              <a:t>selectarea</a:t>
            </a:r>
            <a:r>
              <a:rPr lang="en-US" sz="2400" dirty="0" smtClean="0">
                <a:latin typeface="Times New Roman" pitchFamily="18" charset="0"/>
                <a:cs typeface="Times New Roman" pitchFamily="18" charset="0"/>
              </a:rPr>
              <a:t>. etc.</a:t>
            </a:r>
          </a:p>
          <a:p>
            <a:pPr fontAlgn="base">
              <a:lnSpc>
                <a:spcPct val="150000"/>
              </a:lnSpc>
            </a:pPr>
            <a:r>
              <a:rPr lang="en-US" sz="2400" dirty="0" smtClean="0">
                <a:latin typeface="Times New Roman" pitchFamily="18" charset="0"/>
                <a:cs typeface="Times New Roman" pitchFamily="18" charset="0"/>
              </a:rPr>
              <a:t>The </a:t>
            </a:r>
            <a:r>
              <a:rPr lang="en-US" sz="2400" dirty="0" err="1" smtClean="0">
                <a:latin typeface="Times New Roman" pitchFamily="18" charset="0"/>
                <a:cs typeface="Times New Roman" pitchFamily="18" charset="0"/>
              </a:rPr>
              <a:t>ngModel</a:t>
            </a:r>
            <a:r>
              <a:rPr lang="en-US" sz="2400" dirty="0" smtClean="0">
                <a:latin typeface="Times New Roman" pitchFamily="18" charset="0"/>
                <a:cs typeface="Times New Roman" pitchFamily="18" charset="0"/>
              </a:rPr>
              <a:t> directive is not part of the Angular Core library. It is part of the @angular/forms. You need to import the </a:t>
            </a:r>
            <a:r>
              <a:rPr lang="en-US" sz="2400" dirty="0" err="1" smtClean="0">
                <a:latin typeface="Times New Roman" pitchFamily="18" charset="0"/>
                <a:cs typeface="Times New Roman" pitchFamily="18" charset="0"/>
              </a:rPr>
              <a:t>FormsModule</a:t>
            </a:r>
            <a:r>
              <a:rPr lang="en-US" sz="2400" dirty="0" smtClean="0">
                <a:latin typeface="Times New Roman" pitchFamily="18" charset="0"/>
                <a:cs typeface="Times New Roman" pitchFamily="18" charset="0"/>
              </a:rPr>
              <a:t> package into your Angular module.</a:t>
            </a:r>
          </a:p>
          <a:p>
            <a:pPr>
              <a:lnSpc>
                <a:spcPct val="150000"/>
              </a:lnSpc>
            </a:pPr>
            <a:r>
              <a:rPr lang="en-US" sz="2400" dirty="0" smtClean="0">
                <a:latin typeface="Times New Roman" pitchFamily="18" charset="0"/>
                <a:cs typeface="Times New Roman" pitchFamily="18" charset="0"/>
              </a:rPr>
              <a:t>		 </a:t>
            </a:r>
            <a:r>
              <a:rPr lang="en-US" sz="2400" dirty="0" smtClean="0">
                <a:solidFill>
                  <a:srgbClr val="FF0000"/>
                </a:solidFill>
                <a:latin typeface="Times New Roman" pitchFamily="18" charset="0"/>
                <a:cs typeface="Times New Roman" pitchFamily="18" charset="0"/>
              </a:rPr>
              <a:t>import { </a:t>
            </a:r>
            <a:r>
              <a:rPr lang="en-US" sz="2400" dirty="0" err="1" smtClean="0">
                <a:solidFill>
                  <a:srgbClr val="FF0000"/>
                </a:solidFill>
                <a:latin typeface="Times New Roman" pitchFamily="18" charset="0"/>
                <a:cs typeface="Times New Roman" pitchFamily="18" charset="0"/>
              </a:rPr>
              <a:t>FormsModule</a:t>
            </a:r>
            <a:r>
              <a:rPr lang="en-US" sz="2400" dirty="0" smtClean="0">
                <a:solidFill>
                  <a:srgbClr val="FF0000"/>
                </a:solidFill>
                <a:latin typeface="Times New Roman" pitchFamily="18" charset="0"/>
                <a:cs typeface="Times New Roman" pitchFamily="18" charset="0"/>
              </a:rPr>
              <a:t> } from '@angular/forms';</a:t>
            </a:r>
          </a:p>
          <a:p>
            <a:pPr fontAlgn="base">
              <a:lnSpc>
                <a:spcPct val="150000"/>
              </a:lnSpc>
            </a:pPr>
            <a:r>
              <a:rPr lang="en-US" sz="2400" dirty="0" smtClean="0">
                <a:latin typeface="Times New Roman" pitchFamily="18" charset="0"/>
                <a:cs typeface="Times New Roman" pitchFamily="18" charset="0"/>
              </a:rPr>
              <a:t> Then you can use it using the two-way binding syntax as shown below</a:t>
            </a:r>
          </a:p>
          <a:p>
            <a:pPr>
              <a:lnSpc>
                <a:spcPct val="150000"/>
              </a:lnSpc>
            </a:pPr>
            <a:r>
              <a:rPr lang="en-US" sz="2400" dirty="0" smtClean="0">
                <a:latin typeface="Times New Roman" pitchFamily="18" charset="0"/>
                <a:cs typeface="Times New Roman" pitchFamily="18" charset="0"/>
              </a:rPr>
              <a:t>		</a:t>
            </a:r>
            <a:r>
              <a:rPr lang="en-US" sz="2400" dirty="0" smtClean="0">
                <a:solidFill>
                  <a:srgbClr val="FF0000"/>
                </a:solidFill>
                <a:latin typeface="Times New Roman" pitchFamily="18" charset="0"/>
                <a:cs typeface="Times New Roman" pitchFamily="18" charset="0"/>
              </a:rPr>
              <a:t>&lt;input type="text" name="value" [(</a:t>
            </a:r>
            <a:r>
              <a:rPr lang="en-US" sz="2400" dirty="0" err="1" smtClean="0">
                <a:solidFill>
                  <a:srgbClr val="FF0000"/>
                </a:solidFill>
                <a:latin typeface="Times New Roman" pitchFamily="18" charset="0"/>
                <a:cs typeface="Times New Roman" pitchFamily="18" charset="0"/>
              </a:rPr>
              <a:t>ngModel</a:t>
            </a:r>
            <a:r>
              <a:rPr lang="en-US" sz="2400" dirty="0" smtClean="0">
                <a:solidFill>
                  <a:srgbClr val="FF0000"/>
                </a:solidFill>
                <a:latin typeface="Times New Roman" pitchFamily="18" charset="0"/>
                <a:cs typeface="Times New Roman" pitchFamily="18" charset="0"/>
              </a:rPr>
              <a:t>)]="value"&gt;</a:t>
            </a:r>
          </a:p>
          <a:p>
            <a:pPr fontAlgn="base">
              <a:lnSpc>
                <a:spcPct val="150000"/>
              </a:lnSpc>
            </a:pPr>
            <a:r>
              <a:rPr lang="en-US" sz="2400" dirty="0" smtClean="0">
                <a:latin typeface="Times New Roman" pitchFamily="18" charset="0"/>
                <a:cs typeface="Times New Roman" pitchFamily="18" charset="0"/>
              </a:rPr>
              <a:t> When you bind to a </a:t>
            </a:r>
            <a:r>
              <a:rPr lang="en-US" sz="2400" dirty="0" err="1" smtClean="0">
                <a:latin typeface="Times New Roman" pitchFamily="18" charset="0"/>
                <a:cs typeface="Times New Roman" pitchFamily="18" charset="0"/>
              </a:rPr>
              <a:t>ngModel</a:t>
            </a:r>
            <a:r>
              <a:rPr lang="en-US" sz="2400" dirty="0" smtClean="0">
                <a:latin typeface="Times New Roman" pitchFamily="18" charset="0"/>
                <a:cs typeface="Times New Roman" pitchFamily="18" charset="0"/>
              </a:rPr>
              <a:t> directive, behind the scene it sets up property binding &amp; event binding. It binds to the value property of the element using property binding. It then uses the </a:t>
            </a:r>
            <a:r>
              <a:rPr lang="en-US" sz="2400" dirty="0" err="1" smtClean="0">
                <a:latin typeface="Times New Roman" pitchFamily="18" charset="0"/>
                <a:cs typeface="Times New Roman" pitchFamily="18" charset="0"/>
              </a:rPr>
              <a:t>ngModelChange</a:t>
            </a:r>
            <a:r>
              <a:rPr lang="en-US" sz="2400" dirty="0" smtClean="0">
                <a:latin typeface="Times New Roman" pitchFamily="18" charset="0"/>
                <a:cs typeface="Times New Roman" pitchFamily="18" charset="0"/>
              </a:rPr>
              <a:t> event to sets up the event binding to listen to the changes to the value.</a:t>
            </a:r>
            <a:endParaRPr lang="en-US" sz="2400" dirty="0">
              <a:latin typeface="Times New Roman" pitchFamily="18" charset="0"/>
              <a:cs typeface="Times New Roman" pitchFamily="18" charset="0"/>
            </a:endParaRPr>
          </a:p>
        </p:txBody>
      </p:sp>
    </p:spTree>
    <p:extLst>
      <p:ext uri="{BB962C8B-B14F-4D97-AF65-F5344CB8AC3E}">
        <p14:creationId xmlns="" xmlns:p14="http://schemas.microsoft.com/office/powerpoint/2010/main" val="5693442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xmlns="" id="{9473B520-A9D1-472D-B234-C4032DD0E596}"/>
              </a:ext>
            </a:extLst>
          </p:cNvPr>
          <p:cNvCxnSpPr>
            <a:cxnSpLocks/>
          </p:cNvCxnSpPr>
          <p:nvPr/>
        </p:nvCxnSpPr>
        <p:spPr>
          <a:xfrm flipV="1">
            <a:off x="5448168" y="2887307"/>
            <a:ext cx="4581449" cy="1"/>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xmlns="" id="{EC43E8D5-98D6-4BA6-B3EA-B5411DA566A9}"/>
              </a:ext>
            </a:extLst>
          </p:cNvPr>
          <p:cNvSpPr/>
          <p:nvPr/>
        </p:nvSpPr>
        <p:spPr>
          <a:xfrm>
            <a:off x="5442064" y="4317592"/>
            <a:ext cx="7497214" cy="461665"/>
          </a:xfrm>
          <a:prstGeom prst="rect">
            <a:avLst/>
          </a:prstGeom>
        </p:spPr>
        <p:txBody>
          <a:bodyPr wrap="square">
            <a:spAutoFit/>
          </a:bodyPr>
          <a:lstStyle/>
          <a:p>
            <a:r>
              <a:rPr lang="en-US" sz="2400" b="1" dirty="0"/>
              <a:t>arunas@pes.edu</a:t>
            </a:r>
            <a:endParaRPr lang="en-IN" sz="2400" b="1" dirty="0"/>
          </a:p>
        </p:txBody>
      </p:sp>
      <p:grpSp>
        <p:nvGrpSpPr>
          <p:cNvPr id="2" name="Group 12">
            <a:extLst>
              <a:ext uri="{FF2B5EF4-FFF2-40B4-BE49-F238E27FC236}">
                <a16:creationId xmlns:a16="http://schemas.microsoft.com/office/drawing/2014/main" xmlns="" id="{0B436274-E913-46F7-B58F-E0B0713EC594}"/>
              </a:ext>
            </a:extLst>
          </p:cNvPr>
          <p:cNvGrpSpPr/>
          <p:nvPr/>
        </p:nvGrpSpPr>
        <p:grpSpPr>
          <a:xfrm>
            <a:off x="313844" y="349466"/>
            <a:ext cx="11518407" cy="6218388"/>
            <a:chOff x="313844" y="349466"/>
            <a:chExt cx="11518407" cy="6218388"/>
          </a:xfrm>
          <a:solidFill>
            <a:schemeClr val="accent2">
              <a:lumMod val="75000"/>
            </a:schemeClr>
          </a:solidFill>
        </p:grpSpPr>
        <p:sp>
          <p:nvSpPr>
            <p:cNvPr id="14" name="Rectangle 13">
              <a:extLst>
                <a:ext uri="{FF2B5EF4-FFF2-40B4-BE49-F238E27FC236}">
                  <a16:creationId xmlns:a16="http://schemas.microsoft.com/office/drawing/2014/main" xmlns="" id="{54B9092D-46D3-4724-A230-51F43D78A967}"/>
                </a:ext>
              </a:extLst>
            </p:cNvPr>
            <p:cNvSpPr/>
            <p:nvPr/>
          </p:nvSpPr>
          <p:spPr>
            <a:xfrm>
              <a:off x="11786532" y="360726"/>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xmlns="" id="{B5E94C15-EFC4-4DC4-AE91-4D6631C438BE}"/>
                </a:ext>
              </a:extLst>
            </p:cNvPr>
            <p:cNvSpPr/>
            <p:nvPr/>
          </p:nvSpPr>
          <p:spPr>
            <a:xfrm rot="5400000">
              <a:off x="11275944" y="-161122"/>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xmlns="" id="{828287AB-A481-4BDF-BE49-1BBA364237E1}"/>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xmlns="" id="{EC3328F7-E593-44F8-A55A-576E1E3E973D}"/>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18" name="Picture 17" descr="A close up of a logo&#10;&#10;Description automatically generated">
            <a:extLst>
              <a:ext uri="{FF2B5EF4-FFF2-40B4-BE49-F238E27FC236}">
                <a16:creationId xmlns:a16="http://schemas.microsoft.com/office/drawing/2014/main" xmlns="" id="{A88F3CC2-5C5B-4685-8D94-FFC4B5D64CBC}"/>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2411974" y="1606241"/>
            <a:ext cx="2369218" cy="3550188"/>
          </a:xfrm>
          <a:prstGeom prst="rect">
            <a:avLst/>
          </a:prstGeom>
        </p:spPr>
      </p:pic>
      <p:sp>
        <p:nvSpPr>
          <p:cNvPr id="19" name="Rectangle 18">
            <a:extLst>
              <a:ext uri="{FF2B5EF4-FFF2-40B4-BE49-F238E27FC236}">
                <a16:creationId xmlns:a16="http://schemas.microsoft.com/office/drawing/2014/main" xmlns="" id="{94BAC35B-0C86-48BD-81AE-8629CCB2734E}"/>
              </a:ext>
            </a:extLst>
          </p:cNvPr>
          <p:cNvSpPr/>
          <p:nvPr/>
        </p:nvSpPr>
        <p:spPr>
          <a:xfrm>
            <a:off x="5448168" y="2049518"/>
            <a:ext cx="4603806" cy="665240"/>
          </a:xfrm>
          <a:prstGeom prst="rect">
            <a:avLst/>
          </a:prstGeom>
        </p:spPr>
        <p:txBody>
          <a:bodyPr wrap="square">
            <a:spAutoFit/>
          </a:bodyPr>
          <a:lstStyle/>
          <a:p>
            <a:r>
              <a:rPr lang="en-US" sz="3600" b="1" dirty="0">
                <a:solidFill>
                  <a:schemeClr val="accent2">
                    <a:lumMod val="75000"/>
                  </a:schemeClr>
                </a:solidFill>
              </a:rPr>
              <a:t>T</a:t>
            </a:r>
            <a:r>
              <a:rPr lang="en-IN" sz="3600" b="1" dirty="0">
                <a:solidFill>
                  <a:schemeClr val="accent2">
                    <a:lumMod val="75000"/>
                  </a:schemeClr>
                </a:solidFill>
              </a:rPr>
              <a:t>HANK YOU</a:t>
            </a:r>
          </a:p>
        </p:txBody>
      </p:sp>
      <p:sp>
        <p:nvSpPr>
          <p:cNvPr id="20" name="Rectangle 19">
            <a:extLst>
              <a:ext uri="{FF2B5EF4-FFF2-40B4-BE49-F238E27FC236}">
                <a16:creationId xmlns:a16="http://schemas.microsoft.com/office/drawing/2014/main" xmlns="" id="{97E8DF64-61DB-4438-8664-105788459AD2}"/>
              </a:ext>
            </a:extLst>
          </p:cNvPr>
          <p:cNvSpPr/>
          <p:nvPr/>
        </p:nvSpPr>
        <p:spPr>
          <a:xfrm>
            <a:off x="5448168" y="3128242"/>
            <a:ext cx="7497214" cy="461665"/>
          </a:xfrm>
          <a:prstGeom prst="rect">
            <a:avLst/>
          </a:prstGeom>
        </p:spPr>
        <p:txBody>
          <a:bodyPr wrap="square">
            <a:spAutoFit/>
          </a:bodyPr>
          <a:lstStyle/>
          <a:p>
            <a:r>
              <a:rPr lang="en-US" sz="2400" b="1" dirty="0" err="1"/>
              <a:t>Aruna</a:t>
            </a:r>
            <a:r>
              <a:rPr lang="en-US" sz="2400" b="1" dirty="0"/>
              <a:t> S</a:t>
            </a:r>
            <a:endParaRPr lang="en-IN" sz="2400" b="1" dirty="0"/>
          </a:p>
        </p:txBody>
      </p:sp>
      <p:sp>
        <p:nvSpPr>
          <p:cNvPr id="21" name="Rectangle 20">
            <a:extLst>
              <a:ext uri="{FF2B5EF4-FFF2-40B4-BE49-F238E27FC236}">
                <a16:creationId xmlns:a16="http://schemas.microsoft.com/office/drawing/2014/main" xmlns="" id="{0916C8C7-6436-48A9-9CF7-1AAC7653EAAE}"/>
              </a:ext>
            </a:extLst>
          </p:cNvPr>
          <p:cNvSpPr/>
          <p:nvPr/>
        </p:nvSpPr>
        <p:spPr>
          <a:xfrm>
            <a:off x="5448168" y="3525847"/>
            <a:ext cx="7497214" cy="830997"/>
          </a:xfrm>
          <a:prstGeom prst="rect">
            <a:avLst/>
          </a:prstGeom>
        </p:spPr>
        <p:txBody>
          <a:bodyPr wrap="square">
            <a:spAutoFit/>
          </a:bodyPr>
          <a:lstStyle/>
          <a:p>
            <a:r>
              <a:rPr lang="en-US" sz="2400" dirty="0"/>
              <a:t>Department of </a:t>
            </a:r>
          </a:p>
          <a:p>
            <a:r>
              <a:rPr lang="en-US" sz="2400" dirty="0"/>
              <a:t>Computer Science and Engineering</a:t>
            </a:r>
            <a:endParaRPr lang="en-IN" sz="2400" dirty="0"/>
          </a:p>
        </p:txBody>
      </p:sp>
    </p:spTree>
    <p:extLst>
      <p:ext uri="{BB962C8B-B14F-4D97-AF65-F5344CB8AC3E}">
        <p14:creationId xmlns:p14="http://schemas.microsoft.com/office/powerpoint/2010/main" xmlns="" val="14595037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5DFE3490-CF8C-4FDE-9D71-2170861F2A61}"/>
              </a:ext>
            </a:extLst>
          </p:cNvPr>
          <p:cNvSpPr/>
          <p:nvPr/>
        </p:nvSpPr>
        <p:spPr>
          <a:xfrm>
            <a:off x="589647" y="1803590"/>
            <a:ext cx="7497214" cy="646331"/>
          </a:xfrm>
          <a:prstGeom prst="rect">
            <a:avLst/>
          </a:prstGeom>
        </p:spPr>
        <p:txBody>
          <a:bodyPr wrap="square">
            <a:spAutoFit/>
          </a:bodyPr>
          <a:lstStyle/>
          <a:p>
            <a:r>
              <a:rPr lang="en-US" sz="3600" b="1" cap="all" dirty="0"/>
              <a:t>angular</a:t>
            </a:r>
          </a:p>
        </p:txBody>
      </p:sp>
      <p:sp>
        <p:nvSpPr>
          <p:cNvPr id="14" name="Rectangle 13">
            <a:extLst>
              <a:ext uri="{FF2B5EF4-FFF2-40B4-BE49-F238E27FC236}">
                <a16:creationId xmlns:a16="http://schemas.microsoft.com/office/drawing/2014/main" xmlns="" id="{585D8B7B-5B60-4808-A096-FB24198F96E9}"/>
              </a:ext>
            </a:extLst>
          </p:cNvPr>
          <p:cNvSpPr/>
          <p:nvPr/>
        </p:nvSpPr>
        <p:spPr>
          <a:xfrm>
            <a:off x="598883" y="5489699"/>
            <a:ext cx="7497214" cy="461665"/>
          </a:xfrm>
          <a:prstGeom prst="rect">
            <a:avLst/>
          </a:prstGeom>
        </p:spPr>
        <p:txBody>
          <a:bodyPr wrap="square">
            <a:spAutoFit/>
          </a:bodyPr>
          <a:lstStyle/>
          <a:p>
            <a:r>
              <a:rPr lang="en-US" sz="2400" b="1" dirty="0"/>
              <a:t>S. </a:t>
            </a:r>
            <a:r>
              <a:rPr lang="en-US" sz="2400" b="1" dirty="0" err="1"/>
              <a:t>Aruna</a:t>
            </a:r>
            <a:endParaRPr lang="en-IN" sz="2400" b="1" dirty="0"/>
          </a:p>
        </p:txBody>
      </p:sp>
      <p:sp>
        <p:nvSpPr>
          <p:cNvPr id="15" name="Rectangle 14">
            <a:extLst>
              <a:ext uri="{FF2B5EF4-FFF2-40B4-BE49-F238E27FC236}">
                <a16:creationId xmlns:a16="http://schemas.microsoft.com/office/drawing/2014/main" xmlns="" id="{743662B4-0C28-4203-AEB1-4CC1644B8226}"/>
              </a:ext>
            </a:extLst>
          </p:cNvPr>
          <p:cNvSpPr/>
          <p:nvPr/>
        </p:nvSpPr>
        <p:spPr>
          <a:xfrm>
            <a:off x="598883" y="5887304"/>
            <a:ext cx="7497214" cy="400110"/>
          </a:xfrm>
          <a:prstGeom prst="rect">
            <a:avLst/>
          </a:prstGeom>
        </p:spPr>
        <p:txBody>
          <a:bodyPr wrap="square">
            <a:spAutoFit/>
          </a:bodyPr>
          <a:lstStyle/>
          <a:p>
            <a:r>
              <a:rPr lang="en-US" sz="2000" dirty="0"/>
              <a:t>Department of Computer Science and Engineering</a:t>
            </a:r>
            <a:endParaRPr lang="en-IN" sz="2000" dirty="0"/>
          </a:p>
        </p:txBody>
      </p:sp>
      <p:grpSp>
        <p:nvGrpSpPr>
          <p:cNvPr id="20" name="Group 19">
            <a:extLst>
              <a:ext uri="{FF2B5EF4-FFF2-40B4-BE49-F238E27FC236}">
                <a16:creationId xmlns:a16="http://schemas.microsoft.com/office/drawing/2014/main" xmlns="" id="{87008925-27BE-4F37-8F3C-D51A4CE1017D}"/>
              </a:ext>
            </a:extLst>
          </p:cNvPr>
          <p:cNvGrpSpPr/>
          <p:nvPr/>
        </p:nvGrpSpPr>
        <p:grpSpPr>
          <a:xfrm>
            <a:off x="313844" y="5489699"/>
            <a:ext cx="1066895" cy="1078155"/>
            <a:chOff x="313844" y="5489699"/>
            <a:chExt cx="1066895" cy="1078155"/>
          </a:xfrm>
          <a:solidFill>
            <a:schemeClr val="accent2">
              <a:lumMod val="60000"/>
              <a:lumOff val="40000"/>
            </a:schemeClr>
          </a:solidFill>
        </p:grpSpPr>
        <p:sp>
          <p:nvSpPr>
            <p:cNvPr id="24" name="Rectangle 23">
              <a:extLst>
                <a:ext uri="{FF2B5EF4-FFF2-40B4-BE49-F238E27FC236}">
                  <a16:creationId xmlns:a16="http://schemas.microsoft.com/office/drawing/2014/main" xmlns=""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a16="http://schemas.microsoft.com/office/drawing/2014/main" xmlns=""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6" name="Straight Connector 15">
            <a:extLst>
              <a:ext uri="{FF2B5EF4-FFF2-40B4-BE49-F238E27FC236}">
                <a16:creationId xmlns:a16="http://schemas.microsoft.com/office/drawing/2014/main" xmlns="" id="{DD6B6443-C2DA-47C3-A986-5EE935046CC9}"/>
              </a:ext>
            </a:extLst>
          </p:cNvPr>
          <p:cNvCxnSpPr>
            <a:cxnSpLocks/>
          </p:cNvCxnSpPr>
          <p:nvPr/>
        </p:nvCxnSpPr>
        <p:spPr>
          <a:xfrm flipV="1">
            <a:off x="0" y="2596822"/>
            <a:ext cx="7904054" cy="68537"/>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4" name="Picture 3" descr="A close up of a logo&#10;&#10;Description automatically generated">
            <a:extLst>
              <a:ext uri="{FF2B5EF4-FFF2-40B4-BE49-F238E27FC236}">
                <a16:creationId xmlns:a16="http://schemas.microsoft.com/office/drawing/2014/main" xmlns="" id="{6727F4C1-5802-414C-BEF9-8F8DC7D7B656}"/>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0659519" y="469890"/>
            <a:ext cx="933598" cy="1398963"/>
          </a:xfrm>
          <a:prstGeom prst="rect">
            <a:avLst/>
          </a:prstGeom>
        </p:spPr>
      </p:pic>
      <p:sp>
        <p:nvSpPr>
          <p:cNvPr id="12" name="Rectangle 11">
            <a:extLst>
              <a:ext uri="{FF2B5EF4-FFF2-40B4-BE49-F238E27FC236}">
                <a16:creationId xmlns:a16="http://schemas.microsoft.com/office/drawing/2014/main" xmlns="" id="{620A7DEA-950C-4954-B3B7-2672370FABF4}"/>
              </a:ext>
            </a:extLst>
          </p:cNvPr>
          <p:cNvSpPr/>
          <p:nvPr/>
        </p:nvSpPr>
        <p:spPr>
          <a:xfrm>
            <a:off x="297989" y="2988698"/>
            <a:ext cx="7999758" cy="461665"/>
          </a:xfrm>
          <a:prstGeom prst="rect">
            <a:avLst/>
          </a:prstGeom>
        </p:spPr>
        <p:txBody>
          <a:bodyPr wrap="square">
            <a:spAutoFit/>
          </a:bodyPr>
          <a:lstStyle/>
          <a:p>
            <a:r>
              <a:rPr lang="en-IN" sz="2400" b="1" dirty="0" smtClean="0">
                <a:solidFill>
                  <a:schemeClr val="tx1">
                    <a:lumMod val="95000"/>
                    <a:lumOff val="5000"/>
                  </a:schemeClr>
                </a:solidFill>
              </a:rPr>
              <a:t>Attribute Directives</a:t>
            </a:r>
            <a:endParaRPr lang="en-IN" sz="2400" b="1" dirty="0">
              <a:solidFill>
                <a:schemeClr val="tx1">
                  <a:lumMod val="95000"/>
                  <a:lumOff val="5000"/>
                </a:schemeClr>
              </a:solidFill>
            </a:endParaRPr>
          </a:p>
        </p:txBody>
      </p:sp>
      <p:pic>
        <p:nvPicPr>
          <p:cNvPr id="2" name="Picture 1">
            <a:extLst>
              <a:ext uri="{FF2B5EF4-FFF2-40B4-BE49-F238E27FC236}">
                <a16:creationId xmlns:a16="http://schemas.microsoft.com/office/drawing/2014/main" xmlns="" id="{6DEC7944-5B5D-4097-9ED0-D4FEF15CBF51}"/>
              </a:ext>
            </a:extLst>
          </p:cNvPr>
          <p:cNvPicPr>
            <a:picLocks noChangeAspect="1"/>
          </p:cNvPicPr>
          <p:nvPr/>
        </p:nvPicPr>
        <p:blipFill>
          <a:blip r:embed="rId3"/>
          <a:stretch>
            <a:fillRect/>
          </a:stretch>
        </p:blipFill>
        <p:spPr>
          <a:xfrm>
            <a:off x="5454699" y="2743832"/>
            <a:ext cx="2514600" cy="2657475"/>
          </a:xfrm>
          <a:prstGeom prst="rect">
            <a:avLst/>
          </a:prstGeom>
        </p:spPr>
      </p:pic>
    </p:spTree>
    <p:extLst>
      <p:ext uri="{BB962C8B-B14F-4D97-AF65-F5344CB8AC3E}">
        <p14:creationId xmlns:p14="http://schemas.microsoft.com/office/powerpoint/2010/main" xmlns="" val="18215128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71880" y="651898"/>
            <a:ext cx="7999758" cy="487506"/>
          </a:xfrm>
          <a:prstGeom prst="rect">
            <a:avLst/>
          </a:prstGeom>
        </p:spPr>
        <p:txBody>
          <a:bodyPr wrap="square">
            <a:spAutoFit/>
          </a:bodyPr>
          <a:lstStyle/>
          <a:p>
            <a:pPr>
              <a:lnSpc>
                <a:spcPct val="107000"/>
              </a:lnSpc>
              <a:spcAft>
                <a:spcPts val="800"/>
              </a:spcAft>
              <a:tabLst>
                <a:tab pos="457200" algn="l"/>
              </a:tabLst>
            </a:pPr>
            <a:r>
              <a:rPr lang="en-US" sz="2400" b="1" dirty="0" smtClean="0">
                <a:solidFill>
                  <a:schemeClr val="accent2">
                    <a:lumMod val="75000"/>
                  </a:schemeClr>
                </a:solidFill>
              </a:rPr>
              <a:t>Attribute Directives</a:t>
            </a:r>
            <a:endParaRPr lang="en-US" sz="2400" b="1" dirty="0">
              <a:solidFill>
                <a:schemeClr val="accent2">
                  <a:lumMod val="75000"/>
                </a:schemeClr>
              </a:solidFill>
            </a:endParaRP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1086701" y="0"/>
            <a:ext cx="933598" cy="1398963"/>
          </a:xfrm>
          <a:prstGeom prst="rect">
            <a:avLst/>
          </a:prstGeom>
        </p:spPr>
      </p:pic>
      <p:sp>
        <p:nvSpPr>
          <p:cNvPr id="10" name="Rectangle 9">
            <a:extLst>
              <a:ext uri="{FF2B5EF4-FFF2-40B4-BE49-F238E27FC236}">
                <a16:creationId xmlns=""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Angular</a:t>
            </a:r>
          </a:p>
        </p:txBody>
      </p:sp>
      <p:sp>
        <p:nvSpPr>
          <p:cNvPr id="9" name="TextBox 8">
            <a:extLst>
              <a:ext uri="{FF2B5EF4-FFF2-40B4-BE49-F238E27FC236}">
                <a16:creationId xmlns="" xmlns:a16="http://schemas.microsoft.com/office/drawing/2014/main" id="{74611128-37E4-445F-BE44-C361A6144EA8}"/>
              </a:ext>
            </a:extLst>
          </p:cNvPr>
          <p:cNvSpPr txBox="1"/>
          <p:nvPr/>
        </p:nvSpPr>
        <p:spPr>
          <a:xfrm>
            <a:off x="140085" y="1349780"/>
            <a:ext cx="12051915" cy="3416320"/>
          </a:xfrm>
          <a:prstGeom prst="rect">
            <a:avLst/>
          </a:prstGeom>
          <a:noFill/>
        </p:spPr>
        <p:txBody>
          <a:bodyPr wrap="square">
            <a:spAutoFit/>
          </a:bodyPr>
          <a:lstStyle/>
          <a:p>
            <a:pPr fontAlgn="base">
              <a:lnSpc>
                <a:spcPct val="150000"/>
              </a:lnSpc>
            </a:pPr>
            <a:r>
              <a:rPr lang="en-US" sz="2400" b="1" u="sng" dirty="0" smtClean="0">
                <a:latin typeface="Times New Roman" pitchFamily="18" charset="0"/>
                <a:cs typeface="Times New Roman" pitchFamily="18" charset="0"/>
              </a:rPr>
              <a:t>Attribute Directives</a:t>
            </a:r>
            <a:endParaRPr lang="en-US" sz="2400" b="1" dirty="0" smtClean="0">
              <a:latin typeface="Times New Roman" pitchFamily="18" charset="0"/>
              <a:cs typeface="Times New Roman" pitchFamily="18" charset="0"/>
            </a:endParaRPr>
          </a:p>
          <a:p>
            <a:pPr fontAlgn="base">
              <a:lnSpc>
                <a:spcPct val="150000"/>
              </a:lnSpc>
            </a:pPr>
            <a:r>
              <a:rPr lang="en-US" sz="2400" dirty="0" smtClean="0">
                <a:latin typeface="Times New Roman" pitchFamily="18" charset="0"/>
                <a:cs typeface="Times New Roman" pitchFamily="18" charset="0"/>
              </a:rPr>
              <a:t>An Attribute or style directive can change the appearance or behavior of an element.</a:t>
            </a:r>
          </a:p>
          <a:p>
            <a:pPr fontAlgn="base">
              <a:lnSpc>
                <a:spcPct val="150000"/>
              </a:lnSpc>
            </a:pPr>
            <a:r>
              <a:rPr lang="en-IN" sz="2400" dirty="0" smtClean="0">
                <a:latin typeface="Times New Roman" pitchFamily="18" charset="0"/>
                <a:cs typeface="Times New Roman" pitchFamily="18" charset="0"/>
              </a:rPr>
              <a:t>Commonly used Attribute directives</a:t>
            </a:r>
            <a:endParaRPr lang="en-US" sz="2400" b="1" dirty="0" smtClean="0">
              <a:latin typeface="Times New Roman" pitchFamily="18" charset="0"/>
              <a:cs typeface="Times New Roman" pitchFamily="18" charset="0"/>
            </a:endParaRPr>
          </a:p>
          <a:p>
            <a:pPr lvl="1" fontAlgn="base">
              <a:lnSpc>
                <a:spcPct val="150000"/>
              </a:lnSpc>
              <a:buFont typeface="Arial" pitchFamily="34" charset="0"/>
              <a:buChar char="•"/>
            </a:pPr>
            <a:r>
              <a:rPr lang="en-IN" sz="2400" b="1" i="1" u="sng" dirty="0" err="1" smtClean="0">
                <a:latin typeface="Times New Roman" pitchFamily="18" charset="0"/>
                <a:cs typeface="Times New Roman" pitchFamily="18" charset="0"/>
              </a:rPr>
              <a:t>ngModel</a:t>
            </a:r>
            <a:endParaRPr lang="en-IN" sz="2400" b="1" i="1" u="sng" dirty="0" smtClean="0">
              <a:latin typeface="Times New Roman" pitchFamily="18" charset="0"/>
              <a:cs typeface="Times New Roman" pitchFamily="18" charset="0"/>
            </a:endParaRPr>
          </a:p>
          <a:p>
            <a:pPr lvl="1" fontAlgn="base">
              <a:lnSpc>
                <a:spcPct val="150000"/>
              </a:lnSpc>
              <a:buFont typeface="Arial" pitchFamily="34" charset="0"/>
              <a:buChar char="•"/>
            </a:pPr>
            <a:r>
              <a:rPr lang="en-IN" sz="2400" b="1" i="1" u="sng" dirty="0" err="1" smtClean="0">
                <a:latin typeface="Times New Roman" pitchFamily="18" charset="0"/>
                <a:cs typeface="Times New Roman" pitchFamily="18" charset="0"/>
              </a:rPr>
              <a:t>ngClass</a:t>
            </a:r>
            <a:endParaRPr lang="en-IN" sz="2400" b="1" i="1" u="sng" dirty="0" smtClean="0">
              <a:latin typeface="Times New Roman" pitchFamily="18" charset="0"/>
              <a:cs typeface="Times New Roman" pitchFamily="18" charset="0"/>
            </a:endParaRPr>
          </a:p>
          <a:p>
            <a:pPr lvl="1" fontAlgn="base">
              <a:lnSpc>
                <a:spcPct val="150000"/>
              </a:lnSpc>
              <a:buFont typeface="Arial" pitchFamily="34" charset="0"/>
              <a:buChar char="•"/>
            </a:pPr>
            <a:r>
              <a:rPr lang="en-IN" sz="2400" b="1" i="1" u="sng" dirty="0" err="1" smtClean="0">
                <a:latin typeface="Times New Roman" pitchFamily="18" charset="0"/>
                <a:cs typeface="Times New Roman" pitchFamily="18" charset="0"/>
              </a:rPr>
              <a:t>ngStyle</a:t>
            </a:r>
            <a:endParaRPr lang="en-US" sz="2400" b="1" i="1" dirty="0">
              <a:latin typeface="Times New Roman" pitchFamily="18" charset="0"/>
              <a:cs typeface="Times New Roman" pitchFamily="18" charset="0"/>
            </a:endParaRPr>
          </a:p>
        </p:txBody>
      </p:sp>
    </p:spTree>
    <p:extLst>
      <p:ext uri="{BB962C8B-B14F-4D97-AF65-F5344CB8AC3E}">
        <p14:creationId xmlns="" xmlns:p14="http://schemas.microsoft.com/office/powerpoint/2010/main" val="5693442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71880" y="651898"/>
            <a:ext cx="7999758" cy="487506"/>
          </a:xfrm>
          <a:prstGeom prst="rect">
            <a:avLst/>
          </a:prstGeom>
        </p:spPr>
        <p:txBody>
          <a:bodyPr wrap="square">
            <a:spAutoFit/>
          </a:bodyPr>
          <a:lstStyle/>
          <a:p>
            <a:pPr>
              <a:lnSpc>
                <a:spcPct val="107000"/>
              </a:lnSpc>
              <a:spcAft>
                <a:spcPts val="800"/>
              </a:spcAft>
              <a:tabLst>
                <a:tab pos="457200" algn="l"/>
              </a:tabLst>
            </a:pPr>
            <a:r>
              <a:rPr lang="en-US" sz="2400" b="1" dirty="0" smtClean="0">
                <a:solidFill>
                  <a:schemeClr val="accent2">
                    <a:lumMod val="75000"/>
                  </a:schemeClr>
                </a:solidFill>
              </a:rPr>
              <a:t>Attribute Directives</a:t>
            </a:r>
            <a:endParaRPr lang="en-US" sz="2400" b="1" dirty="0">
              <a:solidFill>
                <a:schemeClr val="accent2">
                  <a:lumMod val="75000"/>
                </a:schemeClr>
              </a:solidFill>
            </a:endParaRP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1086701" y="0"/>
            <a:ext cx="933598" cy="1398963"/>
          </a:xfrm>
          <a:prstGeom prst="rect">
            <a:avLst/>
          </a:prstGeom>
        </p:spPr>
      </p:pic>
      <p:sp>
        <p:nvSpPr>
          <p:cNvPr id="10" name="Rectangle 9">
            <a:extLst>
              <a:ext uri="{FF2B5EF4-FFF2-40B4-BE49-F238E27FC236}">
                <a16:creationId xmlns=""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Angular</a:t>
            </a:r>
          </a:p>
        </p:txBody>
      </p:sp>
      <p:sp>
        <p:nvSpPr>
          <p:cNvPr id="9" name="TextBox 8">
            <a:extLst>
              <a:ext uri="{FF2B5EF4-FFF2-40B4-BE49-F238E27FC236}">
                <a16:creationId xmlns="" xmlns:a16="http://schemas.microsoft.com/office/drawing/2014/main" id="{74611128-37E4-445F-BE44-C361A6144EA8}"/>
              </a:ext>
            </a:extLst>
          </p:cNvPr>
          <p:cNvSpPr txBox="1"/>
          <p:nvPr/>
        </p:nvSpPr>
        <p:spPr>
          <a:xfrm>
            <a:off x="140085" y="1349780"/>
            <a:ext cx="12051915" cy="5632311"/>
          </a:xfrm>
          <a:prstGeom prst="rect">
            <a:avLst/>
          </a:prstGeom>
          <a:noFill/>
        </p:spPr>
        <p:txBody>
          <a:bodyPr wrap="square">
            <a:spAutoFit/>
          </a:bodyPr>
          <a:lstStyle/>
          <a:p>
            <a:pPr>
              <a:lnSpc>
                <a:spcPct val="150000"/>
              </a:lnSpc>
            </a:pPr>
            <a:r>
              <a:rPr lang="en-IN" sz="2400" dirty="0" smtClean="0">
                <a:latin typeface="Times New Roman" pitchFamily="18" charset="0"/>
                <a:cs typeface="Times New Roman" pitchFamily="18" charset="0"/>
              </a:rPr>
              <a:t>The </a:t>
            </a:r>
            <a:r>
              <a:rPr lang="en-IN" sz="2400" b="1" dirty="0" smtClean="0">
                <a:latin typeface="Times New Roman" pitchFamily="18" charset="0"/>
                <a:cs typeface="Times New Roman" pitchFamily="18" charset="0"/>
              </a:rPr>
              <a:t>Angular </a:t>
            </a:r>
            <a:r>
              <a:rPr lang="en-IN" sz="2400" b="1" dirty="0" err="1" smtClean="0">
                <a:latin typeface="Times New Roman" pitchFamily="18" charset="0"/>
                <a:cs typeface="Times New Roman" pitchFamily="18" charset="0"/>
              </a:rPr>
              <a:t>ngClass</a:t>
            </a:r>
            <a:r>
              <a:rPr lang="en-IN" sz="2400" dirty="0" smtClean="0">
                <a:latin typeface="Times New Roman" pitchFamily="18" charset="0"/>
                <a:cs typeface="Times New Roman" pitchFamily="18" charset="0"/>
              </a:rPr>
              <a:t> Directive is an Angular Attribute Directive, which allows us to add or remove CSS classes to an HTML element. Using </a:t>
            </a:r>
            <a:r>
              <a:rPr lang="en-IN" sz="2400" dirty="0" err="1" smtClean="0">
                <a:latin typeface="Times New Roman" pitchFamily="18" charset="0"/>
                <a:cs typeface="Times New Roman" pitchFamily="18" charset="0"/>
              </a:rPr>
              <a:t>ngClass</a:t>
            </a:r>
            <a:r>
              <a:rPr lang="en-IN" sz="2400" dirty="0" smtClean="0">
                <a:latin typeface="Times New Roman" pitchFamily="18" charset="0"/>
                <a:cs typeface="Times New Roman" pitchFamily="18" charset="0"/>
              </a:rPr>
              <a:t> you can create dynamic styles in angular components by using conditional expressions.</a:t>
            </a:r>
            <a:endParaRPr lang="en-US" sz="2400" dirty="0" smtClean="0">
              <a:latin typeface="Times New Roman" pitchFamily="18" charset="0"/>
              <a:cs typeface="Times New Roman" pitchFamily="18" charset="0"/>
            </a:endParaRPr>
          </a:p>
          <a:p>
            <a:pPr>
              <a:lnSpc>
                <a:spcPct val="150000"/>
              </a:lnSpc>
            </a:pPr>
            <a:r>
              <a:rPr lang="en-IN" sz="2400" dirty="0" smtClean="0">
                <a:latin typeface="Times New Roman" pitchFamily="18" charset="0"/>
                <a:cs typeface="Times New Roman" pitchFamily="18" charset="0"/>
              </a:rPr>
              <a:t>The </a:t>
            </a:r>
            <a:r>
              <a:rPr lang="en-IN" sz="2400" dirty="0" err="1" smtClean="0">
                <a:latin typeface="Times New Roman" pitchFamily="18" charset="0"/>
                <a:cs typeface="Times New Roman" pitchFamily="18" charset="0"/>
              </a:rPr>
              <a:t>ngClass</a:t>
            </a:r>
            <a:r>
              <a:rPr lang="en-IN" sz="2400" dirty="0" smtClean="0">
                <a:latin typeface="Times New Roman" pitchFamily="18" charset="0"/>
                <a:cs typeface="Times New Roman" pitchFamily="18" charset="0"/>
              </a:rPr>
              <a:t> directive adds and removes CSS classes on an HTML element. The syntax of the </a:t>
            </a:r>
            <a:r>
              <a:rPr lang="en-IN" sz="2400" dirty="0" err="1" smtClean="0">
                <a:latin typeface="Times New Roman" pitchFamily="18" charset="0"/>
                <a:cs typeface="Times New Roman" pitchFamily="18" charset="0"/>
              </a:rPr>
              <a:t>ngClass</a:t>
            </a:r>
            <a:r>
              <a:rPr lang="en-IN" sz="2400" dirty="0" smtClean="0">
                <a:latin typeface="Times New Roman" pitchFamily="18" charset="0"/>
                <a:cs typeface="Times New Roman" pitchFamily="18" charset="0"/>
              </a:rPr>
              <a:t> is as shown below.</a:t>
            </a:r>
            <a:endParaRPr lang="en-US" sz="2400" dirty="0" smtClean="0">
              <a:latin typeface="Times New Roman" pitchFamily="18" charset="0"/>
              <a:cs typeface="Times New Roman" pitchFamily="18" charset="0"/>
            </a:endParaRPr>
          </a:p>
          <a:p>
            <a:pPr>
              <a:lnSpc>
                <a:spcPct val="150000"/>
              </a:lnSpc>
            </a:pPr>
            <a:r>
              <a:rPr lang="en-US" sz="2400" dirty="0" smtClean="0">
                <a:latin typeface="Times New Roman" pitchFamily="18" charset="0"/>
                <a:cs typeface="Times New Roman" pitchFamily="18" charset="0"/>
              </a:rPr>
              <a:t>&lt;element [</a:t>
            </a:r>
            <a:r>
              <a:rPr lang="en-US" sz="2400" dirty="0" err="1" smtClean="0">
                <a:latin typeface="Times New Roman" pitchFamily="18" charset="0"/>
                <a:cs typeface="Times New Roman" pitchFamily="18" charset="0"/>
              </a:rPr>
              <a:t>ngClass</a:t>
            </a:r>
            <a:r>
              <a:rPr lang="en-US" sz="2400" dirty="0" smtClean="0">
                <a:latin typeface="Times New Roman" pitchFamily="18" charset="0"/>
                <a:cs typeface="Times New Roman" pitchFamily="18" charset="0"/>
              </a:rPr>
              <a:t>]="expression"&gt;...&lt;/element&gt;</a:t>
            </a:r>
          </a:p>
          <a:p>
            <a:pPr>
              <a:lnSpc>
                <a:spcPct val="150000"/>
              </a:lnSpc>
            </a:pPr>
            <a:r>
              <a:rPr lang="en-IN"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Where</a:t>
            </a:r>
          </a:p>
          <a:p>
            <a:pPr fontAlgn="base">
              <a:lnSpc>
                <a:spcPct val="150000"/>
              </a:lnSpc>
            </a:pPr>
            <a:r>
              <a:rPr lang="en-US" sz="2400" b="1" dirty="0" smtClean="0">
                <a:latin typeface="Times New Roman" pitchFamily="18" charset="0"/>
                <a:cs typeface="Times New Roman" pitchFamily="18" charset="0"/>
              </a:rPr>
              <a:t>element</a:t>
            </a:r>
            <a:r>
              <a:rPr lang="en-US" sz="2400" dirty="0" smtClean="0">
                <a:latin typeface="Times New Roman" pitchFamily="18" charset="0"/>
                <a:cs typeface="Times New Roman" pitchFamily="18" charset="0"/>
              </a:rPr>
              <a:t> is the DOM element to which class is being applied</a:t>
            </a:r>
          </a:p>
          <a:p>
            <a:pPr fontAlgn="base">
              <a:lnSpc>
                <a:spcPct val="150000"/>
              </a:lnSpc>
            </a:pPr>
            <a:r>
              <a:rPr lang="en-US" sz="2400" b="1" dirty="0" smtClean="0">
                <a:latin typeface="Times New Roman" pitchFamily="18" charset="0"/>
                <a:cs typeface="Times New Roman" pitchFamily="18" charset="0"/>
              </a:rPr>
              <a:t>expression</a:t>
            </a:r>
            <a:r>
              <a:rPr lang="en-US" sz="2400" dirty="0" smtClean="0">
                <a:latin typeface="Times New Roman" pitchFamily="18" charset="0"/>
                <a:cs typeface="Times New Roman" pitchFamily="18" charset="0"/>
              </a:rPr>
              <a:t> is evaluated and the resulting classes are added/removed from the element. The expression can be in various formats like string, array or an object. </a:t>
            </a:r>
            <a:endParaRPr lang="en-US" sz="2400" dirty="0">
              <a:latin typeface="Times New Roman" pitchFamily="18" charset="0"/>
              <a:cs typeface="Times New Roman" pitchFamily="18" charset="0"/>
            </a:endParaRPr>
          </a:p>
        </p:txBody>
      </p:sp>
    </p:spTree>
    <p:extLst>
      <p:ext uri="{BB962C8B-B14F-4D97-AF65-F5344CB8AC3E}">
        <p14:creationId xmlns="" xmlns:p14="http://schemas.microsoft.com/office/powerpoint/2010/main" val="5693442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71880" y="651898"/>
            <a:ext cx="7999758" cy="967765"/>
          </a:xfrm>
          <a:prstGeom prst="rect">
            <a:avLst/>
          </a:prstGeom>
        </p:spPr>
        <p:txBody>
          <a:bodyPr wrap="square">
            <a:spAutoFit/>
          </a:bodyPr>
          <a:lstStyle/>
          <a:p>
            <a:pPr>
              <a:lnSpc>
                <a:spcPct val="107000"/>
              </a:lnSpc>
              <a:spcAft>
                <a:spcPts val="800"/>
              </a:spcAft>
              <a:tabLst>
                <a:tab pos="457200" algn="l"/>
              </a:tabLst>
            </a:pPr>
            <a:r>
              <a:rPr lang="en-US" sz="2400" b="1" dirty="0" smtClean="0">
                <a:solidFill>
                  <a:schemeClr val="accent2">
                    <a:lumMod val="75000"/>
                  </a:schemeClr>
                </a:solidFill>
              </a:rPr>
              <a:t>Attribute Directives - </a:t>
            </a:r>
            <a:r>
              <a:rPr lang="en-US" sz="2400" b="1" dirty="0" err="1" smtClean="0">
                <a:solidFill>
                  <a:schemeClr val="accent2">
                    <a:lumMod val="75000"/>
                  </a:schemeClr>
                </a:solidFill>
              </a:rPr>
              <a:t>NgClass</a:t>
            </a:r>
            <a:r>
              <a:rPr lang="en-US" sz="2400" b="1" dirty="0" smtClean="0">
                <a:solidFill>
                  <a:schemeClr val="accent2">
                    <a:lumMod val="75000"/>
                  </a:schemeClr>
                </a:solidFill>
              </a:rPr>
              <a:t> with a String</a:t>
            </a:r>
          </a:p>
          <a:p>
            <a:pPr>
              <a:lnSpc>
                <a:spcPct val="107000"/>
              </a:lnSpc>
              <a:spcAft>
                <a:spcPts val="800"/>
              </a:spcAft>
              <a:tabLst>
                <a:tab pos="457200" algn="l"/>
              </a:tabLst>
            </a:pPr>
            <a:endParaRPr lang="en-US" sz="2400" b="1" dirty="0">
              <a:solidFill>
                <a:schemeClr val="accent2">
                  <a:lumMod val="75000"/>
                </a:schemeClr>
              </a:solidFill>
            </a:endParaRP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1086701" y="0"/>
            <a:ext cx="933598" cy="1398963"/>
          </a:xfrm>
          <a:prstGeom prst="rect">
            <a:avLst/>
          </a:prstGeom>
        </p:spPr>
      </p:pic>
      <p:sp>
        <p:nvSpPr>
          <p:cNvPr id="10" name="Rectangle 9">
            <a:extLst>
              <a:ext uri="{FF2B5EF4-FFF2-40B4-BE49-F238E27FC236}">
                <a16:creationId xmlns=""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Angular</a:t>
            </a:r>
          </a:p>
        </p:txBody>
      </p:sp>
      <p:sp>
        <p:nvSpPr>
          <p:cNvPr id="9" name="TextBox 8">
            <a:extLst>
              <a:ext uri="{FF2B5EF4-FFF2-40B4-BE49-F238E27FC236}">
                <a16:creationId xmlns="" xmlns:a16="http://schemas.microsoft.com/office/drawing/2014/main" id="{74611128-37E4-445F-BE44-C361A6144EA8}"/>
              </a:ext>
            </a:extLst>
          </p:cNvPr>
          <p:cNvSpPr txBox="1"/>
          <p:nvPr/>
        </p:nvSpPr>
        <p:spPr>
          <a:xfrm>
            <a:off x="140085" y="1349780"/>
            <a:ext cx="12051915" cy="5262979"/>
          </a:xfrm>
          <a:prstGeom prst="rect">
            <a:avLst/>
          </a:prstGeom>
          <a:noFill/>
        </p:spPr>
        <p:txBody>
          <a:bodyPr wrap="square">
            <a:spAutoFit/>
          </a:bodyPr>
          <a:lstStyle/>
          <a:p>
            <a:pPr fontAlgn="base"/>
            <a:r>
              <a:rPr lang="en-US" sz="2400" dirty="0" smtClean="0">
                <a:latin typeface="Times New Roman" pitchFamily="18" charset="0"/>
                <a:cs typeface="Times New Roman" pitchFamily="18" charset="0"/>
              </a:rPr>
              <a:t>You can use the String as expression and bind it to directly to the </a:t>
            </a:r>
            <a:r>
              <a:rPr lang="en-US" sz="2400" dirty="0" err="1" smtClean="0">
                <a:latin typeface="Times New Roman" pitchFamily="18" charset="0"/>
                <a:cs typeface="Times New Roman" pitchFamily="18" charset="0"/>
              </a:rPr>
              <a:t>ngClass</a:t>
            </a:r>
            <a:r>
              <a:rPr lang="en-US" sz="2400" dirty="0" smtClean="0">
                <a:latin typeface="Times New Roman" pitchFamily="18" charset="0"/>
                <a:cs typeface="Times New Roman" pitchFamily="18" charset="0"/>
              </a:rPr>
              <a:t> attribute. If you want to assign multiple classes, then separate each class with space as shown below.</a:t>
            </a:r>
          </a:p>
          <a:p>
            <a:pPr fontAlgn="base"/>
            <a:r>
              <a:rPr lang="en-US" sz="2400" dirty="0" smtClean="0">
                <a:latin typeface="Times New Roman" pitchFamily="18" charset="0"/>
                <a:cs typeface="Times New Roman" pitchFamily="18" charset="0"/>
              </a:rPr>
              <a:t> </a:t>
            </a:r>
          </a:p>
          <a:p>
            <a:r>
              <a:rPr lang="en-US" sz="2400" dirty="0" smtClean="0">
                <a:latin typeface="Times New Roman" pitchFamily="18" charset="0"/>
                <a:cs typeface="Times New Roman" pitchFamily="18" charset="0"/>
              </a:rPr>
              <a:t>&lt;element [</a:t>
            </a:r>
            <a:r>
              <a:rPr lang="en-US" sz="2400" dirty="0" err="1" smtClean="0">
                <a:latin typeface="Times New Roman" pitchFamily="18" charset="0"/>
                <a:cs typeface="Times New Roman" pitchFamily="18" charset="0"/>
              </a:rPr>
              <a:t>ngClass</a:t>
            </a:r>
            <a:r>
              <a:rPr lang="en-US" sz="2400" dirty="0" smtClean="0">
                <a:latin typeface="Times New Roman" pitchFamily="18" charset="0"/>
                <a:cs typeface="Times New Roman" pitchFamily="18" charset="0"/>
              </a:rPr>
              <a:t>]="'cssClass1 cssClass2'"&gt;...&lt;/element&gt;</a:t>
            </a:r>
          </a:p>
          <a:p>
            <a:pPr fontAlgn="base"/>
            <a:r>
              <a:rPr lang="en-IN" sz="2400" dirty="0" smtClean="0">
                <a:latin typeface="Times New Roman" pitchFamily="18" charset="0"/>
                <a:cs typeface="Times New Roman" pitchFamily="18" charset="0"/>
              </a:rPr>
              <a:t> </a:t>
            </a:r>
            <a:endParaRPr lang="en-US" sz="2400" b="1" dirty="0" smtClean="0">
              <a:latin typeface="Times New Roman" pitchFamily="18" charset="0"/>
              <a:cs typeface="Times New Roman" pitchFamily="18" charset="0"/>
            </a:endParaRPr>
          </a:p>
          <a:p>
            <a:pPr fontAlgn="base"/>
            <a:r>
              <a:rPr lang="en-IN" sz="2400" b="1" dirty="0" smtClean="0">
                <a:latin typeface="Times New Roman" pitchFamily="18" charset="0"/>
                <a:cs typeface="Times New Roman" pitchFamily="18" charset="0"/>
              </a:rPr>
              <a:t>Example</a:t>
            </a:r>
            <a:endParaRPr lang="en-US" sz="2400" b="1" dirty="0" smtClean="0">
              <a:latin typeface="Times New Roman" pitchFamily="18" charset="0"/>
              <a:cs typeface="Times New Roman" pitchFamily="18" charset="0"/>
            </a:endParaRPr>
          </a:p>
          <a:p>
            <a:pPr fontAlgn="base"/>
            <a:r>
              <a:rPr lang="en-US" sz="2400" dirty="0" smtClean="0">
                <a:latin typeface="Times New Roman" pitchFamily="18" charset="0"/>
                <a:cs typeface="Times New Roman" pitchFamily="18" charset="0"/>
              </a:rPr>
              <a:t>Add the following classes to the </a:t>
            </a:r>
            <a:r>
              <a:rPr lang="en-US" sz="2400" dirty="0" err="1" smtClean="0">
                <a:latin typeface="Times New Roman" pitchFamily="18" charset="0"/>
                <a:cs typeface="Times New Roman" pitchFamily="18" charset="0"/>
              </a:rPr>
              <a:t>app.component.css</a:t>
            </a:r>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.red { color: red; }</a:t>
            </a:r>
          </a:p>
          <a:p>
            <a:r>
              <a:rPr lang="en-US" sz="2400" dirty="0" smtClean="0">
                <a:latin typeface="Times New Roman" pitchFamily="18" charset="0"/>
                <a:cs typeface="Times New Roman" pitchFamily="18" charset="0"/>
              </a:rPr>
              <a:t>.size20 { font-size: 20px; }</a:t>
            </a:r>
          </a:p>
          <a:p>
            <a:pPr fontAlgn="base"/>
            <a:r>
              <a:rPr lang="en-US" sz="2400" dirty="0" smtClean="0">
                <a:latin typeface="Times New Roman" pitchFamily="18" charset="0"/>
                <a:cs typeface="Times New Roman" pitchFamily="18" charset="0"/>
              </a:rPr>
              <a:t> </a:t>
            </a:r>
          </a:p>
          <a:p>
            <a:pPr fontAlgn="base"/>
            <a:r>
              <a:rPr lang="en-US" sz="2400" dirty="0" smtClean="0">
                <a:latin typeface="Times New Roman" pitchFamily="18" charset="0"/>
                <a:cs typeface="Times New Roman" pitchFamily="18" charset="0"/>
              </a:rPr>
              <a:t>Add the following to the </a:t>
            </a:r>
            <a:r>
              <a:rPr lang="en-US" sz="2400" dirty="0" err="1" smtClean="0">
                <a:latin typeface="Times New Roman" pitchFamily="18" charset="0"/>
                <a:cs typeface="Times New Roman" pitchFamily="18" charset="0"/>
              </a:rPr>
              <a:t>app.template.html</a:t>
            </a:r>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&lt;div [</a:t>
            </a:r>
            <a:r>
              <a:rPr lang="en-US" sz="2400" dirty="0" err="1" smtClean="0">
                <a:latin typeface="Times New Roman" pitchFamily="18" charset="0"/>
                <a:cs typeface="Times New Roman" pitchFamily="18" charset="0"/>
              </a:rPr>
              <a:t>ngClass</a:t>
            </a:r>
            <a:r>
              <a:rPr lang="en-US" sz="2400" dirty="0" smtClean="0">
                <a:latin typeface="Times New Roman" pitchFamily="18" charset="0"/>
                <a:cs typeface="Times New Roman" pitchFamily="18" charset="0"/>
              </a:rPr>
              <a:t>]="'red size20'"&gt; Red Text with Size 20px &lt;/div&gt;</a:t>
            </a:r>
          </a:p>
          <a:p>
            <a:pPr fontAlgn="base"/>
            <a:r>
              <a:rPr lang="en-US" sz="2400" dirty="0" smtClean="0">
                <a:latin typeface="Times New Roman" pitchFamily="18" charset="0"/>
                <a:cs typeface="Times New Roman" pitchFamily="18" charset="0"/>
              </a:rPr>
              <a:t> </a:t>
            </a:r>
          </a:p>
          <a:p>
            <a:pPr fontAlgn="base"/>
            <a:r>
              <a:rPr lang="en-US" sz="2400" dirty="0" smtClean="0">
                <a:latin typeface="Times New Roman" pitchFamily="18" charset="0"/>
                <a:cs typeface="Times New Roman" pitchFamily="18" charset="0"/>
              </a:rPr>
              <a:t>The above example code adds the two CSS Classes red &amp; size20 to the div element. </a:t>
            </a:r>
            <a:endParaRPr lang="en-US" sz="2400" dirty="0">
              <a:latin typeface="Times New Roman" pitchFamily="18" charset="0"/>
              <a:cs typeface="Times New Roman" pitchFamily="18" charset="0"/>
            </a:endParaRPr>
          </a:p>
        </p:txBody>
      </p:sp>
    </p:spTree>
    <p:extLst>
      <p:ext uri="{BB962C8B-B14F-4D97-AF65-F5344CB8AC3E}">
        <p14:creationId xmlns="" xmlns:p14="http://schemas.microsoft.com/office/powerpoint/2010/main" val="5693442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71880" y="651898"/>
            <a:ext cx="7999758" cy="1483035"/>
          </a:xfrm>
          <a:prstGeom prst="rect">
            <a:avLst/>
          </a:prstGeom>
        </p:spPr>
        <p:txBody>
          <a:bodyPr wrap="square">
            <a:spAutoFit/>
          </a:bodyPr>
          <a:lstStyle/>
          <a:p>
            <a:pPr>
              <a:lnSpc>
                <a:spcPct val="107000"/>
              </a:lnSpc>
              <a:spcAft>
                <a:spcPts val="800"/>
              </a:spcAft>
              <a:tabLst>
                <a:tab pos="457200" algn="l"/>
              </a:tabLst>
            </a:pPr>
            <a:r>
              <a:rPr lang="en-US" sz="2400" b="1" dirty="0" smtClean="0">
                <a:solidFill>
                  <a:schemeClr val="accent2">
                    <a:lumMod val="75000"/>
                  </a:schemeClr>
                </a:solidFill>
              </a:rPr>
              <a:t>Attribute Directives - </a:t>
            </a:r>
            <a:r>
              <a:rPr lang="en-US" sz="2400" b="1" dirty="0" err="1" smtClean="0">
                <a:solidFill>
                  <a:schemeClr val="accent2">
                    <a:lumMod val="75000"/>
                  </a:schemeClr>
                </a:solidFill>
              </a:rPr>
              <a:t>NgClass</a:t>
            </a:r>
            <a:r>
              <a:rPr lang="en-US" sz="2400" b="1" dirty="0" smtClean="0">
                <a:solidFill>
                  <a:schemeClr val="accent2">
                    <a:lumMod val="75000"/>
                  </a:schemeClr>
                </a:solidFill>
              </a:rPr>
              <a:t> with Array</a:t>
            </a:r>
          </a:p>
          <a:p>
            <a:pPr>
              <a:lnSpc>
                <a:spcPct val="107000"/>
              </a:lnSpc>
              <a:spcAft>
                <a:spcPts val="800"/>
              </a:spcAft>
              <a:tabLst>
                <a:tab pos="457200" algn="l"/>
              </a:tabLst>
            </a:pPr>
            <a:endParaRPr lang="en-US" sz="2400" b="1" dirty="0" smtClean="0"/>
          </a:p>
          <a:p>
            <a:pPr>
              <a:lnSpc>
                <a:spcPct val="107000"/>
              </a:lnSpc>
              <a:spcAft>
                <a:spcPts val="800"/>
              </a:spcAft>
              <a:tabLst>
                <a:tab pos="457200" algn="l"/>
              </a:tabLst>
            </a:pPr>
            <a:endParaRPr lang="en-US" sz="2400" b="1" dirty="0">
              <a:solidFill>
                <a:schemeClr val="accent2">
                  <a:lumMod val="75000"/>
                </a:schemeClr>
              </a:solidFill>
            </a:endParaRP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1086701" y="0"/>
            <a:ext cx="933598" cy="1398963"/>
          </a:xfrm>
          <a:prstGeom prst="rect">
            <a:avLst/>
          </a:prstGeom>
        </p:spPr>
      </p:pic>
      <p:sp>
        <p:nvSpPr>
          <p:cNvPr id="10" name="Rectangle 9">
            <a:extLst>
              <a:ext uri="{FF2B5EF4-FFF2-40B4-BE49-F238E27FC236}">
                <a16:creationId xmlns=""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Angular</a:t>
            </a:r>
          </a:p>
        </p:txBody>
      </p:sp>
      <p:sp>
        <p:nvSpPr>
          <p:cNvPr id="9" name="TextBox 8">
            <a:extLst>
              <a:ext uri="{FF2B5EF4-FFF2-40B4-BE49-F238E27FC236}">
                <a16:creationId xmlns="" xmlns:a16="http://schemas.microsoft.com/office/drawing/2014/main" id="{74611128-37E4-445F-BE44-C361A6144EA8}"/>
              </a:ext>
            </a:extLst>
          </p:cNvPr>
          <p:cNvSpPr txBox="1"/>
          <p:nvPr/>
        </p:nvSpPr>
        <p:spPr>
          <a:xfrm>
            <a:off x="140085" y="1349780"/>
            <a:ext cx="12051915" cy="3416320"/>
          </a:xfrm>
          <a:prstGeom prst="rect">
            <a:avLst/>
          </a:prstGeom>
          <a:noFill/>
        </p:spPr>
        <p:txBody>
          <a:bodyPr wrap="square">
            <a:spAutoFit/>
          </a:bodyPr>
          <a:lstStyle/>
          <a:p>
            <a:pPr fontAlgn="base">
              <a:lnSpc>
                <a:spcPct val="150000"/>
              </a:lnSpc>
            </a:pPr>
            <a:r>
              <a:rPr lang="en-US" sz="2400" dirty="0" smtClean="0">
                <a:latin typeface="Times New Roman" pitchFamily="18" charset="0"/>
                <a:cs typeface="Times New Roman" pitchFamily="18" charset="0"/>
              </a:rPr>
              <a:t>You can achieve the same result by using an array instead of a string as shown below. The syntax for </a:t>
            </a:r>
            <a:r>
              <a:rPr lang="en-US" sz="2400" dirty="0" err="1" smtClean="0">
                <a:latin typeface="Times New Roman" pitchFamily="18" charset="0"/>
                <a:cs typeface="Times New Roman" pitchFamily="18" charset="0"/>
              </a:rPr>
              <a:t>ngClass</a:t>
            </a:r>
            <a:r>
              <a:rPr lang="en-US" sz="2400" dirty="0" smtClean="0">
                <a:latin typeface="Times New Roman" pitchFamily="18" charset="0"/>
                <a:cs typeface="Times New Roman" pitchFamily="18" charset="0"/>
              </a:rPr>
              <a:t> array syntax is as shown below</a:t>
            </a:r>
          </a:p>
          <a:p>
            <a:pPr>
              <a:lnSpc>
                <a:spcPct val="150000"/>
              </a:lnSpc>
            </a:pPr>
            <a:r>
              <a:rPr lang="en-US" sz="2400" dirty="0" smtClean="0">
                <a:latin typeface="Times New Roman" pitchFamily="18" charset="0"/>
                <a:cs typeface="Times New Roman" pitchFamily="18" charset="0"/>
              </a:rPr>
              <a:t>&lt;element [</a:t>
            </a:r>
            <a:r>
              <a:rPr lang="en-US" sz="2400" dirty="0" err="1" smtClean="0">
                <a:latin typeface="Times New Roman" pitchFamily="18" charset="0"/>
                <a:cs typeface="Times New Roman" pitchFamily="18" charset="0"/>
              </a:rPr>
              <a:t>ngClass</a:t>
            </a:r>
            <a:r>
              <a:rPr lang="en-US" sz="2400" dirty="0" smtClean="0">
                <a:latin typeface="Times New Roman" pitchFamily="18" charset="0"/>
                <a:cs typeface="Times New Roman" pitchFamily="18" charset="0"/>
              </a:rPr>
              <a:t>]="['cssClass1', 'cssClass2']"&gt;...&lt;/element&gt;</a:t>
            </a:r>
          </a:p>
          <a:p>
            <a:pPr fontAlgn="base">
              <a:lnSpc>
                <a:spcPct val="150000"/>
              </a:lnSpc>
            </a:pPr>
            <a:r>
              <a:rPr lang="en-IN" sz="2400" dirty="0" smtClean="0">
                <a:latin typeface="Times New Roman" pitchFamily="18" charset="0"/>
                <a:cs typeface="Times New Roman" pitchFamily="18" charset="0"/>
              </a:rPr>
              <a:t> </a:t>
            </a:r>
            <a:endParaRPr lang="en-US" sz="2400" b="1" dirty="0" smtClean="0">
              <a:latin typeface="Times New Roman" pitchFamily="18" charset="0"/>
              <a:cs typeface="Times New Roman" pitchFamily="18" charset="0"/>
            </a:endParaRPr>
          </a:p>
          <a:p>
            <a:pPr fontAlgn="base">
              <a:lnSpc>
                <a:spcPct val="150000"/>
              </a:lnSpc>
            </a:pPr>
            <a:r>
              <a:rPr lang="en-IN" sz="2400" b="1" dirty="0" smtClean="0">
                <a:latin typeface="Times New Roman" pitchFamily="18" charset="0"/>
                <a:cs typeface="Times New Roman" pitchFamily="18" charset="0"/>
              </a:rPr>
              <a:t>Example</a:t>
            </a:r>
            <a:endParaRPr lang="en-US" sz="2400" b="1" dirty="0" smtClean="0">
              <a:latin typeface="Times New Roman" pitchFamily="18" charset="0"/>
              <a:cs typeface="Times New Roman" pitchFamily="18" charset="0"/>
            </a:endParaRPr>
          </a:p>
          <a:p>
            <a:pPr>
              <a:lnSpc>
                <a:spcPct val="150000"/>
              </a:lnSpc>
            </a:pPr>
            <a:r>
              <a:rPr lang="en-US" sz="2400" dirty="0" smtClean="0">
                <a:latin typeface="Times New Roman" pitchFamily="18" charset="0"/>
                <a:cs typeface="Times New Roman" pitchFamily="18" charset="0"/>
              </a:rPr>
              <a:t>&lt;div [</a:t>
            </a:r>
            <a:r>
              <a:rPr lang="en-US" sz="2400" dirty="0" err="1" smtClean="0">
                <a:latin typeface="Times New Roman" pitchFamily="18" charset="0"/>
                <a:cs typeface="Times New Roman" pitchFamily="18" charset="0"/>
              </a:rPr>
              <a:t>ngClass</a:t>
            </a:r>
            <a:r>
              <a:rPr lang="en-US" sz="2400" dirty="0" smtClean="0">
                <a:latin typeface="Times New Roman" pitchFamily="18" charset="0"/>
                <a:cs typeface="Times New Roman" pitchFamily="18" charset="0"/>
              </a:rPr>
              <a:t>]="['red','size20']"&gt;Red Text with Size 20px &lt;/div&gt;</a:t>
            </a:r>
            <a:endParaRPr lang="en-US" sz="2400" dirty="0">
              <a:latin typeface="Times New Roman" pitchFamily="18" charset="0"/>
              <a:cs typeface="Times New Roman" pitchFamily="18" charset="0"/>
            </a:endParaRPr>
          </a:p>
        </p:txBody>
      </p:sp>
    </p:spTree>
    <p:extLst>
      <p:ext uri="{BB962C8B-B14F-4D97-AF65-F5344CB8AC3E}">
        <p14:creationId xmlns="" xmlns:p14="http://schemas.microsoft.com/office/powerpoint/2010/main" val="5693442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71880" y="651898"/>
            <a:ext cx="7999758" cy="1483035"/>
          </a:xfrm>
          <a:prstGeom prst="rect">
            <a:avLst/>
          </a:prstGeom>
        </p:spPr>
        <p:txBody>
          <a:bodyPr wrap="square">
            <a:spAutoFit/>
          </a:bodyPr>
          <a:lstStyle/>
          <a:p>
            <a:pPr>
              <a:lnSpc>
                <a:spcPct val="107000"/>
              </a:lnSpc>
              <a:spcAft>
                <a:spcPts val="800"/>
              </a:spcAft>
              <a:tabLst>
                <a:tab pos="457200" algn="l"/>
              </a:tabLst>
            </a:pPr>
            <a:r>
              <a:rPr lang="en-US" sz="2400" b="1" dirty="0" smtClean="0">
                <a:solidFill>
                  <a:schemeClr val="accent2">
                    <a:lumMod val="75000"/>
                  </a:schemeClr>
                </a:solidFill>
              </a:rPr>
              <a:t>Attribute Directives - </a:t>
            </a:r>
            <a:r>
              <a:rPr lang="en-US" sz="2400" b="1" dirty="0" err="1" smtClean="0">
                <a:solidFill>
                  <a:schemeClr val="accent2">
                    <a:lumMod val="75000"/>
                  </a:schemeClr>
                </a:solidFill>
              </a:rPr>
              <a:t>NgClass</a:t>
            </a:r>
            <a:r>
              <a:rPr lang="en-US" sz="2400" b="1" dirty="0" smtClean="0">
                <a:solidFill>
                  <a:schemeClr val="accent2">
                    <a:lumMod val="75000"/>
                  </a:schemeClr>
                </a:solidFill>
              </a:rPr>
              <a:t> with an Object</a:t>
            </a:r>
          </a:p>
          <a:p>
            <a:pPr>
              <a:lnSpc>
                <a:spcPct val="107000"/>
              </a:lnSpc>
              <a:spcAft>
                <a:spcPts val="800"/>
              </a:spcAft>
              <a:tabLst>
                <a:tab pos="457200" algn="l"/>
              </a:tabLst>
            </a:pPr>
            <a:endParaRPr lang="en-US" sz="2400" b="1" dirty="0" smtClean="0"/>
          </a:p>
          <a:p>
            <a:pPr>
              <a:lnSpc>
                <a:spcPct val="107000"/>
              </a:lnSpc>
              <a:spcAft>
                <a:spcPts val="800"/>
              </a:spcAft>
              <a:tabLst>
                <a:tab pos="457200" algn="l"/>
              </a:tabLst>
            </a:pPr>
            <a:endParaRPr lang="en-US" sz="2400" b="1" dirty="0">
              <a:solidFill>
                <a:schemeClr val="accent2">
                  <a:lumMod val="75000"/>
                </a:schemeClr>
              </a:solidFill>
            </a:endParaRP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1086701" y="0"/>
            <a:ext cx="933598" cy="1398963"/>
          </a:xfrm>
          <a:prstGeom prst="rect">
            <a:avLst/>
          </a:prstGeom>
        </p:spPr>
      </p:pic>
      <p:sp>
        <p:nvSpPr>
          <p:cNvPr id="10" name="Rectangle 9">
            <a:extLst>
              <a:ext uri="{FF2B5EF4-FFF2-40B4-BE49-F238E27FC236}">
                <a16:creationId xmlns=""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Angular</a:t>
            </a:r>
          </a:p>
        </p:txBody>
      </p:sp>
      <p:sp>
        <p:nvSpPr>
          <p:cNvPr id="9" name="TextBox 8">
            <a:extLst>
              <a:ext uri="{FF2B5EF4-FFF2-40B4-BE49-F238E27FC236}">
                <a16:creationId xmlns="" xmlns:a16="http://schemas.microsoft.com/office/drawing/2014/main" id="{74611128-37E4-445F-BE44-C361A6144EA8}"/>
              </a:ext>
            </a:extLst>
          </p:cNvPr>
          <p:cNvSpPr txBox="1"/>
          <p:nvPr/>
        </p:nvSpPr>
        <p:spPr>
          <a:xfrm>
            <a:off x="140085" y="1349780"/>
            <a:ext cx="12051915" cy="5078313"/>
          </a:xfrm>
          <a:prstGeom prst="rect">
            <a:avLst/>
          </a:prstGeom>
          <a:noFill/>
        </p:spPr>
        <p:txBody>
          <a:bodyPr wrap="square">
            <a:spAutoFit/>
          </a:bodyPr>
          <a:lstStyle/>
          <a:p>
            <a:pPr fontAlgn="base">
              <a:lnSpc>
                <a:spcPct val="150000"/>
              </a:lnSpc>
            </a:pPr>
            <a:r>
              <a:rPr lang="en-US" sz="2400" dirty="0" smtClean="0">
                <a:latin typeface="Times New Roman" pitchFamily="18" charset="0"/>
                <a:cs typeface="Times New Roman" pitchFamily="18" charset="0"/>
              </a:rPr>
              <a:t>Each property name of the object acts as a class name and is applied to the element if it is true. The syntax is as shown below</a:t>
            </a:r>
          </a:p>
          <a:p>
            <a:pPr>
              <a:lnSpc>
                <a:spcPct val="150000"/>
              </a:lnSpc>
            </a:pPr>
            <a:r>
              <a:rPr lang="en-US" sz="2400" dirty="0" smtClean="0">
                <a:latin typeface="Times New Roman" pitchFamily="18" charset="0"/>
                <a:cs typeface="Times New Roman" pitchFamily="18" charset="0"/>
              </a:rPr>
              <a:t>&lt;element [</a:t>
            </a:r>
            <a:r>
              <a:rPr lang="en-US" sz="2400" dirty="0" err="1" smtClean="0">
                <a:latin typeface="Times New Roman" pitchFamily="18" charset="0"/>
                <a:cs typeface="Times New Roman" pitchFamily="18" charset="0"/>
              </a:rPr>
              <a:t>ngClass</a:t>
            </a:r>
            <a:r>
              <a:rPr lang="en-US" sz="2400" dirty="0" smtClean="0">
                <a:latin typeface="Times New Roman" pitchFamily="18" charset="0"/>
                <a:cs typeface="Times New Roman" pitchFamily="18" charset="0"/>
              </a:rPr>
              <a:t>]="{'cssClass1': true, 'cssClass2': true}"&gt;...&lt;/element&gt;</a:t>
            </a:r>
          </a:p>
          <a:p>
            <a:pPr fontAlgn="base">
              <a:lnSpc>
                <a:spcPct val="150000"/>
              </a:lnSpc>
            </a:pPr>
            <a:r>
              <a:rPr lang="en-US" sz="2400" dirty="0" smtClean="0">
                <a:latin typeface="Times New Roman" pitchFamily="18" charset="0"/>
                <a:cs typeface="Times New Roman" pitchFamily="18" charset="0"/>
              </a:rPr>
              <a:t> Example of objects as CSS Classes</a:t>
            </a:r>
          </a:p>
          <a:p>
            <a:pPr>
              <a:lnSpc>
                <a:spcPct val="150000"/>
              </a:lnSpc>
            </a:pPr>
            <a:r>
              <a:rPr lang="en-US" sz="2400" dirty="0" smtClean="0">
                <a:latin typeface="Times New Roman" pitchFamily="18" charset="0"/>
                <a:cs typeface="Times New Roman" pitchFamily="18" charset="0"/>
              </a:rPr>
              <a:t>&lt;div class="row"&gt;     </a:t>
            </a:r>
          </a:p>
          <a:p>
            <a:pPr>
              <a:lnSpc>
                <a:spcPct val="150000"/>
              </a:lnSpc>
            </a:pPr>
            <a:r>
              <a:rPr lang="en-US" sz="2400" dirty="0" smtClean="0">
                <a:latin typeface="Times New Roman" pitchFamily="18" charset="0"/>
                <a:cs typeface="Times New Roman" pitchFamily="18" charset="0"/>
              </a:rPr>
              <a:t>  &lt;div [</a:t>
            </a:r>
            <a:r>
              <a:rPr lang="en-US" sz="2400" dirty="0" err="1" smtClean="0">
                <a:latin typeface="Times New Roman" pitchFamily="18" charset="0"/>
                <a:cs typeface="Times New Roman" pitchFamily="18" charset="0"/>
              </a:rPr>
              <a:t>ngClass</a:t>
            </a:r>
            <a:r>
              <a:rPr lang="en-US" sz="2400" dirty="0" smtClean="0">
                <a:latin typeface="Times New Roman" pitchFamily="18" charset="0"/>
                <a:cs typeface="Times New Roman" pitchFamily="18" charset="0"/>
              </a:rPr>
              <a:t>]="{'red':true,'size20':true}"&gt;Red Text with Size 20px&lt;/div&gt;</a:t>
            </a:r>
          </a:p>
          <a:p>
            <a:pPr>
              <a:lnSpc>
                <a:spcPct val="150000"/>
              </a:lnSpc>
            </a:pPr>
            <a:r>
              <a:rPr lang="en-US" sz="2400" dirty="0" smtClean="0">
                <a:latin typeface="Times New Roman" pitchFamily="18" charset="0"/>
                <a:cs typeface="Times New Roman" pitchFamily="18" charset="0"/>
              </a:rPr>
              <a:t>&lt;/div&gt;</a:t>
            </a:r>
          </a:p>
          <a:p>
            <a:pPr fontAlgn="base">
              <a:lnSpc>
                <a:spcPct val="150000"/>
              </a:lnSpc>
            </a:pPr>
            <a:r>
              <a:rPr lang="en-US" sz="2400" dirty="0" smtClean="0">
                <a:latin typeface="Times New Roman" pitchFamily="18" charset="0"/>
                <a:cs typeface="Times New Roman" pitchFamily="18" charset="0"/>
              </a:rPr>
              <a:t> In the above example, an object is bound to the </a:t>
            </a:r>
            <a:r>
              <a:rPr lang="en-US" sz="2400" dirty="0" err="1" smtClean="0">
                <a:latin typeface="Times New Roman" pitchFamily="18" charset="0"/>
                <a:cs typeface="Times New Roman" pitchFamily="18" charset="0"/>
              </a:rPr>
              <a:t>ngClass</a:t>
            </a:r>
            <a:r>
              <a:rPr lang="en-US" sz="2400" dirty="0" smtClean="0">
                <a:latin typeface="Times New Roman" pitchFamily="18" charset="0"/>
                <a:cs typeface="Times New Roman" pitchFamily="18" charset="0"/>
              </a:rPr>
              <a:t>. The object has two properties red and size20. The property name is assigned to the div element as a class name.</a:t>
            </a:r>
            <a:endParaRPr lang="en-US" sz="2400" dirty="0">
              <a:latin typeface="Times New Roman" pitchFamily="18" charset="0"/>
              <a:cs typeface="Times New Roman" pitchFamily="18" charset="0"/>
            </a:endParaRPr>
          </a:p>
        </p:txBody>
      </p:sp>
    </p:spTree>
    <p:extLst>
      <p:ext uri="{BB962C8B-B14F-4D97-AF65-F5344CB8AC3E}">
        <p14:creationId xmlns="" xmlns:p14="http://schemas.microsoft.com/office/powerpoint/2010/main" val="5693442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71880" y="651898"/>
            <a:ext cx="7999758" cy="470000"/>
          </a:xfrm>
          <a:prstGeom prst="rect">
            <a:avLst/>
          </a:prstGeom>
        </p:spPr>
        <p:txBody>
          <a:bodyPr wrap="square">
            <a:spAutoFit/>
          </a:bodyPr>
          <a:lstStyle/>
          <a:p>
            <a:pPr>
              <a:lnSpc>
                <a:spcPct val="107000"/>
              </a:lnSpc>
              <a:spcAft>
                <a:spcPts val="800"/>
              </a:spcAft>
              <a:tabLst>
                <a:tab pos="457200" algn="l"/>
              </a:tabLst>
            </a:pPr>
            <a:r>
              <a:rPr lang="en-US" sz="2400" b="1" dirty="0" smtClean="0">
                <a:solidFill>
                  <a:schemeClr val="accent2">
                    <a:lumMod val="75000"/>
                  </a:schemeClr>
                </a:solidFill>
              </a:rPr>
              <a:t>Attribute Directives – </a:t>
            </a:r>
            <a:r>
              <a:rPr lang="en-US" sz="2400" b="1" dirty="0" err="1" smtClean="0">
                <a:solidFill>
                  <a:schemeClr val="accent2">
                    <a:lumMod val="75000"/>
                  </a:schemeClr>
                </a:solidFill>
              </a:rPr>
              <a:t>ngStyle</a:t>
            </a:r>
            <a:r>
              <a:rPr lang="en-US" sz="2400" b="1" dirty="0" smtClean="0">
                <a:solidFill>
                  <a:schemeClr val="accent2">
                    <a:lumMod val="75000"/>
                  </a:schemeClr>
                </a:solidFill>
              </a:rPr>
              <a:t> Directive</a:t>
            </a:r>
            <a:endParaRPr lang="en-US" sz="2400" b="1" dirty="0">
              <a:solidFill>
                <a:schemeClr val="accent2">
                  <a:lumMod val="75000"/>
                </a:schemeClr>
              </a:solidFill>
            </a:endParaRP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1086701" y="0"/>
            <a:ext cx="933598" cy="1398963"/>
          </a:xfrm>
          <a:prstGeom prst="rect">
            <a:avLst/>
          </a:prstGeom>
        </p:spPr>
      </p:pic>
      <p:sp>
        <p:nvSpPr>
          <p:cNvPr id="10" name="Rectangle 9">
            <a:extLst>
              <a:ext uri="{FF2B5EF4-FFF2-40B4-BE49-F238E27FC236}">
                <a16:creationId xmlns=""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Angular</a:t>
            </a:r>
          </a:p>
        </p:txBody>
      </p:sp>
      <p:sp>
        <p:nvSpPr>
          <p:cNvPr id="9" name="TextBox 8">
            <a:extLst>
              <a:ext uri="{FF2B5EF4-FFF2-40B4-BE49-F238E27FC236}">
                <a16:creationId xmlns="" xmlns:a16="http://schemas.microsoft.com/office/drawing/2014/main" id="{74611128-37E4-445F-BE44-C361A6144EA8}"/>
              </a:ext>
            </a:extLst>
          </p:cNvPr>
          <p:cNvSpPr txBox="1"/>
          <p:nvPr/>
        </p:nvSpPr>
        <p:spPr>
          <a:xfrm>
            <a:off x="140085" y="1349780"/>
            <a:ext cx="12051915" cy="5632311"/>
          </a:xfrm>
          <a:prstGeom prst="rect">
            <a:avLst/>
          </a:prstGeom>
          <a:noFill/>
        </p:spPr>
        <p:txBody>
          <a:bodyPr wrap="square">
            <a:spAutoFit/>
          </a:bodyPr>
          <a:lstStyle/>
          <a:p>
            <a:pPr>
              <a:lnSpc>
                <a:spcPct val="150000"/>
              </a:lnSpc>
            </a:pPr>
            <a:r>
              <a:rPr lang="en-IN" sz="2400" dirty="0" smtClean="0">
                <a:latin typeface="Times New Roman" pitchFamily="18" charset="0"/>
                <a:cs typeface="Times New Roman" pitchFamily="18" charset="0"/>
              </a:rPr>
              <a:t>The Angular </a:t>
            </a:r>
            <a:r>
              <a:rPr lang="en-IN" sz="2400" dirty="0" err="1" smtClean="0">
                <a:latin typeface="Times New Roman" pitchFamily="18" charset="0"/>
                <a:cs typeface="Times New Roman" pitchFamily="18" charset="0"/>
              </a:rPr>
              <a:t>ngStyle</a:t>
            </a:r>
            <a:r>
              <a:rPr lang="en-IN" sz="2400" dirty="0" smtClean="0">
                <a:latin typeface="Times New Roman" pitchFamily="18" charset="0"/>
                <a:cs typeface="Times New Roman" pitchFamily="18" charset="0"/>
              </a:rPr>
              <a:t> directive allows us to set the many inline style of a HTML element using an expression. The expression can be evaluated at run time allowing us to dynamically change the style of our HTML element.</a:t>
            </a:r>
            <a:endParaRPr lang="en-US" sz="2400" dirty="0" smtClean="0">
              <a:latin typeface="Times New Roman" pitchFamily="18" charset="0"/>
              <a:cs typeface="Times New Roman" pitchFamily="18" charset="0"/>
            </a:endParaRPr>
          </a:p>
          <a:p>
            <a:pPr>
              <a:lnSpc>
                <a:spcPct val="150000"/>
              </a:lnSpc>
            </a:pPr>
            <a:r>
              <a:rPr lang="en-IN" sz="2400" b="1" u="sng" dirty="0" smtClean="0">
                <a:latin typeface="Times New Roman" pitchFamily="18" charset="0"/>
                <a:cs typeface="Times New Roman" pitchFamily="18" charset="0"/>
              </a:rPr>
              <a:t>Syntax</a:t>
            </a:r>
            <a:r>
              <a:rPr lang="en-IN" sz="2400" dirty="0" smtClean="0">
                <a:latin typeface="Times New Roman" pitchFamily="18" charset="0"/>
                <a:cs typeface="Times New Roman" pitchFamily="18" charset="0"/>
              </a:rPr>
              <a:t>:</a:t>
            </a:r>
            <a:endParaRPr lang="en-US" sz="2400" dirty="0" smtClean="0">
              <a:latin typeface="Times New Roman" pitchFamily="18" charset="0"/>
              <a:cs typeface="Times New Roman" pitchFamily="18" charset="0"/>
            </a:endParaRPr>
          </a:p>
          <a:p>
            <a:pPr>
              <a:lnSpc>
                <a:spcPct val="150000"/>
              </a:lnSpc>
            </a:pPr>
            <a:r>
              <a:rPr lang="en-US" sz="2400" dirty="0" smtClean="0">
                <a:latin typeface="Times New Roman" pitchFamily="18" charset="0"/>
                <a:cs typeface="Times New Roman" pitchFamily="18" charset="0"/>
              </a:rPr>
              <a:t>&lt;element [</a:t>
            </a:r>
            <a:r>
              <a:rPr lang="en-US" sz="2400" dirty="0" err="1" smtClean="0">
                <a:latin typeface="Times New Roman" pitchFamily="18" charset="0"/>
                <a:cs typeface="Times New Roman" pitchFamily="18" charset="0"/>
              </a:rPr>
              <a:t>ngStyle</a:t>
            </a:r>
            <a:r>
              <a:rPr lang="en-US" sz="2400" dirty="0" smtClean="0">
                <a:latin typeface="Times New Roman" pitchFamily="18" charset="0"/>
                <a:cs typeface="Times New Roman" pitchFamily="18" charset="0"/>
              </a:rPr>
              <a:t>]="{'</a:t>
            </a:r>
            <a:r>
              <a:rPr lang="en-US" sz="2400" dirty="0" err="1" smtClean="0">
                <a:latin typeface="Times New Roman" pitchFamily="18" charset="0"/>
                <a:cs typeface="Times New Roman" pitchFamily="18" charset="0"/>
              </a:rPr>
              <a:t>styleNames</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styleExp</a:t>
            </a:r>
            <a:r>
              <a:rPr lang="en-US" sz="2400" dirty="0" smtClean="0">
                <a:latin typeface="Times New Roman" pitchFamily="18" charset="0"/>
                <a:cs typeface="Times New Roman" pitchFamily="18" charset="0"/>
              </a:rPr>
              <a:t>}"&gt;...&lt;/element&gt; , where</a:t>
            </a:r>
          </a:p>
          <a:p>
            <a:pPr>
              <a:lnSpc>
                <a:spcPct val="150000"/>
              </a:lnSpc>
              <a:buFont typeface="Arial" pitchFamily="34" charset="0"/>
              <a:buChar char="•"/>
            </a:pPr>
            <a:r>
              <a:rPr lang="en-IN" sz="2400" dirty="0" smtClean="0">
                <a:latin typeface="Times New Roman" pitchFamily="18" charset="0"/>
                <a:cs typeface="Times New Roman" pitchFamily="18" charset="0"/>
              </a:rPr>
              <a:t>element is the DOM element to which style is being applied</a:t>
            </a:r>
            <a:endParaRPr lang="en-US" sz="2400" dirty="0" smtClean="0">
              <a:latin typeface="Times New Roman" pitchFamily="18" charset="0"/>
              <a:cs typeface="Times New Roman" pitchFamily="18" charset="0"/>
            </a:endParaRPr>
          </a:p>
          <a:p>
            <a:pPr>
              <a:lnSpc>
                <a:spcPct val="150000"/>
              </a:lnSpc>
              <a:buFont typeface="Arial" pitchFamily="34" charset="0"/>
              <a:buChar char="•"/>
            </a:pPr>
            <a:r>
              <a:rPr lang="en-IN" sz="2400" dirty="0" err="1" smtClean="0">
                <a:latin typeface="Times New Roman" pitchFamily="18" charset="0"/>
                <a:cs typeface="Times New Roman" pitchFamily="18" charset="0"/>
              </a:rPr>
              <a:t>styleNames</a:t>
            </a:r>
            <a:r>
              <a:rPr lang="en-IN" sz="2400" dirty="0" smtClean="0">
                <a:latin typeface="Times New Roman" pitchFamily="18" charset="0"/>
                <a:cs typeface="Times New Roman" pitchFamily="18" charset="0"/>
              </a:rPr>
              <a:t> are style names ( ex: ‘font-size’, ‘</a:t>
            </a:r>
            <a:r>
              <a:rPr lang="en-IN" sz="2400" dirty="0" err="1" smtClean="0">
                <a:latin typeface="Times New Roman" pitchFamily="18" charset="0"/>
                <a:cs typeface="Times New Roman" pitchFamily="18" charset="0"/>
              </a:rPr>
              <a:t>color</a:t>
            </a:r>
            <a:r>
              <a:rPr lang="en-IN" sz="2400" dirty="0" smtClean="0">
                <a:latin typeface="Times New Roman" pitchFamily="18" charset="0"/>
                <a:cs typeface="Times New Roman" pitchFamily="18" charset="0"/>
              </a:rPr>
              <a:t>’ etc). with an optional suffix (ex: ‘</a:t>
            </a:r>
            <a:r>
              <a:rPr lang="en-IN" sz="2400" dirty="0" err="1" smtClean="0">
                <a:latin typeface="Times New Roman" pitchFamily="18" charset="0"/>
                <a:cs typeface="Times New Roman" pitchFamily="18" charset="0"/>
              </a:rPr>
              <a:t>top.px</a:t>
            </a:r>
            <a:r>
              <a:rPr lang="en-IN" sz="2400" dirty="0" smtClean="0">
                <a:latin typeface="Times New Roman" pitchFamily="18" charset="0"/>
                <a:cs typeface="Times New Roman" pitchFamily="18" charset="0"/>
              </a:rPr>
              <a:t>’, ‘font-</a:t>
            </a:r>
            <a:r>
              <a:rPr lang="en-IN" sz="2400" dirty="0" err="1" smtClean="0">
                <a:latin typeface="Times New Roman" pitchFamily="18" charset="0"/>
                <a:cs typeface="Times New Roman" pitchFamily="18" charset="0"/>
              </a:rPr>
              <a:t>style.em</a:t>
            </a:r>
            <a:r>
              <a:rPr lang="en-IN" sz="2400" dirty="0" smtClean="0">
                <a:latin typeface="Times New Roman" pitchFamily="18" charset="0"/>
                <a:cs typeface="Times New Roman" pitchFamily="18" charset="0"/>
              </a:rPr>
              <a:t>’),</a:t>
            </a:r>
            <a:endParaRPr lang="en-US" sz="2400" dirty="0" smtClean="0">
              <a:latin typeface="Times New Roman" pitchFamily="18" charset="0"/>
              <a:cs typeface="Times New Roman" pitchFamily="18" charset="0"/>
            </a:endParaRPr>
          </a:p>
          <a:p>
            <a:pPr>
              <a:lnSpc>
                <a:spcPct val="150000"/>
              </a:lnSpc>
              <a:buFont typeface="Arial" pitchFamily="34" charset="0"/>
              <a:buChar char="•"/>
            </a:pPr>
            <a:r>
              <a:rPr lang="en-IN" sz="2400" dirty="0" err="1" smtClean="0">
                <a:latin typeface="Times New Roman" pitchFamily="18" charset="0"/>
                <a:cs typeface="Times New Roman" pitchFamily="18" charset="0"/>
              </a:rPr>
              <a:t>styleExp</a:t>
            </a:r>
            <a:r>
              <a:rPr lang="en-IN" sz="2400" dirty="0" smtClean="0">
                <a:latin typeface="Times New Roman" pitchFamily="18" charset="0"/>
                <a:cs typeface="Times New Roman" pitchFamily="18" charset="0"/>
              </a:rPr>
              <a:t> is the expression, which is evaluated and assigned to the </a:t>
            </a:r>
            <a:r>
              <a:rPr lang="en-IN" sz="2400" dirty="0" err="1" smtClean="0">
                <a:latin typeface="Times New Roman" pitchFamily="18" charset="0"/>
                <a:cs typeface="Times New Roman" pitchFamily="18" charset="0"/>
              </a:rPr>
              <a:t>styleNames</a:t>
            </a:r>
            <a:endParaRPr lang="en-US" sz="2400" dirty="0" smtClean="0">
              <a:latin typeface="Times New Roman" pitchFamily="18" charset="0"/>
              <a:cs typeface="Times New Roman" pitchFamily="18" charset="0"/>
            </a:endParaRPr>
          </a:p>
          <a:p>
            <a:pPr>
              <a:lnSpc>
                <a:spcPct val="150000"/>
              </a:lnSpc>
            </a:pPr>
            <a:r>
              <a:rPr lang="en-IN" sz="2400" dirty="0" smtClean="0">
                <a:latin typeface="Times New Roman" pitchFamily="18" charset="0"/>
                <a:cs typeface="Times New Roman" pitchFamily="18" charset="0"/>
              </a:rPr>
              <a:t>We can add more than one key value pairs '</a:t>
            </a:r>
            <a:r>
              <a:rPr lang="en-IN" sz="2400" dirty="0" err="1" smtClean="0">
                <a:latin typeface="Times New Roman" pitchFamily="18" charset="0"/>
                <a:cs typeface="Times New Roman" pitchFamily="18" charset="0"/>
              </a:rPr>
              <a:t>styleNames</a:t>
            </a:r>
            <a:r>
              <a:rPr lang="en-IN" sz="2400" dirty="0" smtClean="0">
                <a:latin typeface="Times New Roman" pitchFamily="18" charset="0"/>
                <a:cs typeface="Times New Roman" pitchFamily="18" charset="0"/>
              </a:rPr>
              <a:t>': </a:t>
            </a:r>
            <a:r>
              <a:rPr lang="en-IN" sz="2400" dirty="0" err="1" smtClean="0">
                <a:latin typeface="Times New Roman" pitchFamily="18" charset="0"/>
                <a:cs typeface="Times New Roman" pitchFamily="18" charset="0"/>
              </a:rPr>
              <a:t>styleExp</a:t>
            </a:r>
            <a:r>
              <a:rPr lang="en-IN" sz="2400" dirty="0" smtClean="0">
                <a:latin typeface="Times New Roman" pitchFamily="18" charset="0"/>
                <a:cs typeface="Times New Roman" pitchFamily="18" charset="0"/>
              </a:rPr>
              <a:t> each separated by comma.</a:t>
            </a:r>
            <a:endParaRPr lang="en-US" sz="2400" dirty="0">
              <a:latin typeface="Times New Roman" pitchFamily="18" charset="0"/>
              <a:cs typeface="Times New Roman" pitchFamily="18" charset="0"/>
            </a:endParaRPr>
          </a:p>
        </p:txBody>
      </p:sp>
    </p:spTree>
    <p:extLst>
      <p:ext uri="{BB962C8B-B14F-4D97-AF65-F5344CB8AC3E}">
        <p14:creationId xmlns="" xmlns:p14="http://schemas.microsoft.com/office/powerpoint/2010/main" val="5693442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71880" y="651898"/>
            <a:ext cx="7999758" cy="487506"/>
          </a:xfrm>
          <a:prstGeom prst="rect">
            <a:avLst/>
          </a:prstGeom>
        </p:spPr>
        <p:txBody>
          <a:bodyPr wrap="square">
            <a:spAutoFit/>
          </a:bodyPr>
          <a:lstStyle/>
          <a:p>
            <a:pPr>
              <a:lnSpc>
                <a:spcPct val="107000"/>
              </a:lnSpc>
              <a:spcAft>
                <a:spcPts val="800"/>
              </a:spcAft>
              <a:tabLst>
                <a:tab pos="457200" algn="l"/>
              </a:tabLst>
            </a:pPr>
            <a:r>
              <a:rPr lang="en-US" sz="2400" b="1" dirty="0" smtClean="0">
                <a:solidFill>
                  <a:schemeClr val="accent2">
                    <a:lumMod val="75000"/>
                  </a:schemeClr>
                </a:solidFill>
              </a:rPr>
              <a:t>Attribute Directives – Two Way Data Binding</a:t>
            </a:r>
            <a:endParaRPr lang="en-US" sz="2400" b="1" dirty="0">
              <a:solidFill>
                <a:schemeClr val="accent2">
                  <a:lumMod val="75000"/>
                </a:schemeClr>
              </a:solidFill>
            </a:endParaRP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1086701" y="0"/>
            <a:ext cx="933598" cy="1398963"/>
          </a:xfrm>
          <a:prstGeom prst="rect">
            <a:avLst/>
          </a:prstGeom>
        </p:spPr>
      </p:pic>
      <p:sp>
        <p:nvSpPr>
          <p:cNvPr id="10" name="Rectangle 9">
            <a:extLst>
              <a:ext uri="{FF2B5EF4-FFF2-40B4-BE49-F238E27FC236}">
                <a16:creationId xmlns=""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Angular</a:t>
            </a:r>
          </a:p>
        </p:txBody>
      </p:sp>
      <p:sp>
        <p:nvSpPr>
          <p:cNvPr id="9" name="TextBox 8">
            <a:extLst>
              <a:ext uri="{FF2B5EF4-FFF2-40B4-BE49-F238E27FC236}">
                <a16:creationId xmlns="" xmlns:a16="http://schemas.microsoft.com/office/drawing/2014/main" id="{74611128-37E4-445F-BE44-C361A6144EA8}"/>
              </a:ext>
            </a:extLst>
          </p:cNvPr>
          <p:cNvSpPr txBox="1"/>
          <p:nvPr/>
        </p:nvSpPr>
        <p:spPr>
          <a:xfrm>
            <a:off x="140085" y="1349780"/>
            <a:ext cx="12051915" cy="4524315"/>
          </a:xfrm>
          <a:prstGeom prst="rect">
            <a:avLst/>
          </a:prstGeom>
          <a:noFill/>
        </p:spPr>
        <p:txBody>
          <a:bodyPr wrap="square">
            <a:spAutoFit/>
          </a:bodyPr>
          <a:lstStyle/>
          <a:p>
            <a:pPr fontAlgn="base">
              <a:lnSpc>
                <a:spcPct val="150000"/>
              </a:lnSpc>
            </a:pPr>
            <a:r>
              <a:rPr lang="en-US" sz="2400" b="1" u="sng" dirty="0" smtClean="0">
                <a:latin typeface="Times New Roman" pitchFamily="18" charset="0"/>
                <a:cs typeface="Times New Roman" pitchFamily="18" charset="0"/>
              </a:rPr>
              <a:t>Two Way binding</a:t>
            </a:r>
            <a:endParaRPr lang="en-US" sz="2400" b="1" dirty="0" smtClean="0">
              <a:latin typeface="Times New Roman" pitchFamily="18" charset="0"/>
              <a:cs typeface="Times New Roman" pitchFamily="18" charset="0"/>
            </a:endParaRPr>
          </a:p>
          <a:p>
            <a:pPr fontAlgn="base">
              <a:lnSpc>
                <a:spcPct val="150000"/>
              </a:lnSpc>
              <a:buFont typeface="Wingdings" pitchFamily="2" charset="2"/>
              <a:buChar char="§"/>
            </a:pPr>
            <a:r>
              <a:rPr lang="en-US" sz="2400" dirty="0" smtClean="0">
                <a:latin typeface="Times New Roman" pitchFamily="18" charset="0"/>
                <a:cs typeface="Times New Roman" pitchFamily="18" charset="0"/>
              </a:rPr>
              <a:t>  Two-way binding means that changes made to our model in the component are propagated to the view and that any changes made in the view are immediately updated in the underlying component</a:t>
            </a:r>
          </a:p>
          <a:p>
            <a:pPr fontAlgn="base">
              <a:lnSpc>
                <a:spcPct val="150000"/>
              </a:lnSpc>
              <a:buFont typeface="Wingdings" pitchFamily="2" charset="2"/>
              <a:buChar char="§"/>
            </a:pPr>
            <a:r>
              <a:rPr lang="en-US" sz="2400" dirty="0" smtClean="0">
                <a:latin typeface="Times New Roman" pitchFamily="18" charset="0"/>
                <a:cs typeface="Times New Roman" pitchFamily="18" charset="0"/>
              </a:rPr>
              <a:t>  Two-way binding is useful in data entry forms. Whenever a user makes changes to a form field, we would like to update our model. Similarly, when we update the model with new data, we would like to update the view as well</a:t>
            </a:r>
          </a:p>
          <a:p>
            <a:pPr fontAlgn="base">
              <a:lnSpc>
                <a:spcPct val="150000"/>
              </a:lnSpc>
              <a:buFont typeface="Wingdings" pitchFamily="2" charset="2"/>
              <a:buChar char="§"/>
            </a:pPr>
            <a:r>
              <a:rPr lang="en-US" sz="2400" dirty="0" smtClean="0">
                <a:latin typeface="Times New Roman" pitchFamily="18" charset="0"/>
                <a:cs typeface="Times New Roman" pitchFamily="18" charset="0"/>
              </a:rPr>
              <a:t>  Angular has a special directive </a:t>
            </a:r>
            <a:r>
              <a:rPr lang="en-US" sz="2400" dirty="0" err="1" smtClean="0">
                <a:latin typeface="Times New Roman" pitchFamily="18" charset="0"/>
                <a:cs typeface="Times New Roman" pitchFamily="18" charset="0"/>
              </a:rPr>
              <a:t>ngModel</a:t>
            </a:r>
            <a:r>
              <a:rPr lang="en-US" sz="2400" dirty="0" smtClean="0">
                <a:latin typeface="Times New Roman" pitchFamily="18" charset="0"/>
                <a:cs typeface="Times New Roman" pitchFamily="18" charset="0"/>
              </a:rPr>
              <a:t>, which sets up the two-way binding</a:t>
            </a:r>
            <a:endParaRPr lang="en-US" sz="2400" dirty="0">
              <a:latin typeface="Times New Roman" pitchFamily="18" charset="0"/>
              <a:cs typeface="Times New Roman" pitchFamily="18" charset="0"/>
            </a:endParaRPr>
          </a:p>
        </p:txBody>
      </p:sp>
    </p:spTree>
    <p:extLst>
      <p:ext uri="{BB962C8B-B14F-4D97-AF65-F5344CB8AC3E}">
        <p14:creationId xmlns="" xmlns:p14="http://schemas.microsoft.com/office/powerpoint/2010/main" val="5693442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11616</TotalTime>
  <Words>318</Words>
  <Application>Microsoft Office PowerPoint</Application>
  <PresentationFormat>Custom</PresentationFormat>
  <Paragraphs>83</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Krishna Venkataram</dc:creator>
  <cp:lastModifiedBy>DELL</cp:lastModifiedBy>
  <cp:revision>252</cp:revision>
  <dcterms:created xsi:type="dcterms:W3CDTF">2020-06-03T14:19:11Z</dcterms:created>
  <dcterms:modified xsi:type="dcterms:W3CDTF">2020-11-03T05:29:04Z</dcterms:modified>
</cp:coreProperties>
</file>