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43" r:id="rId4"/>
    <p:sldId id="452" r:id="rId5"/>
    <p:sldId id="453" r:id="rId6"/>
    <p:sldId id="454" r:id="rId7"/>
    <p:sldId id="455" r:id="rId8"/>
    <p:sldId id="456" r:id="rId9"/>
    <p:sldId id="457" r:id="rId10"/>
    <p:sldId id="458" r:id="rId11"/>
    <p:sldId id="3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06-11-2020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694786" y="3295394"/>
            <a:ext cx="7497214" cy="646331"/>
          </a:xfrm>
          <a:prstGeom prst="rect">
            <a:avLst/>
          </a:prstGeom>
        </p:spPr>
        <p:txBody>
          <a:bodyPr wrap="square">
            <a:spAutoFit/>
          </a:bodyPr>
          <a:lstStyle/>
          <a:p>
            <a:r>
              <a:rPr lang="en-US" sz="3600" b="1" dirty="0">
                <a:solidFill>
                  <a:schemeClr val="accent2">
                    <a:lumMod val="75000"/>
                  </a:schemeClr>
                </a:solidFill>
              </a:rPr>
              <a:t>Angular</a:t>
            </a: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 xmlns:a16="http://schemas.microsoft.com/office/drawing/2014/main" id="{0E31F9D4-206B-4FFC-AFB0-A45B371EF440}"/>
              </a:ext>
            </a:extLst>
          </p:cNvPr>
          <p:cNvPicPr>
            <a:picLocks noChangeAspect="1"/>
          </p:cNvPicPr>
          <p:nvPr/>
        </p:nvPicPr>
        <p:blipFill>
          <a:blip r:embed="rId3"/>
          <a:stretch>
            <a:fillRect/>
          </a:stretch>
        </p:blipFill>
        <p:spPr>
          <a:xfrm>
            <a:off x="6848765" y="1095273"/>
            <a:ext cx="2514600" cy="2657475"/>
          </a:xfrm>
          <a:prstGeom prst="rect">
            <a:avLst/>
          </a:prstGeom>
        </p:spPr>
      </p:pic>
    </p:spTree>
    <p:extLst>
      <p:ext uri="{BB962C8B-B14F-4D97-AF65-F5344CB8AC3E}">
        <p14:creationId xmlns=""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985270"/>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Angular Forms </a:t>
            </a:r>
            <a:r>
              <a:rPr lang="en-US" sz="2400" b="1" dirty="0" smtClean="0">
                <a:solidFill>
                  <a:schemeClr val="accent2">
                    <a:lumMod val="75000"/>
                  </a:schemeClr>
                </a:solidFill>
              </a:rPr>
              <a:t>– Form Validations</a:t>
            </a:r>
            <a:endParaRPr lang="en-US" sz="2400" b="1" dirty="0" smtClean="0">
              <a:solidFill>
                <a:schemeClr val="accent2">
                  <a:lumMod val="75000"/>
                </a:schemeClr>
              </a:solidFill>
            </a:endParaRP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6740307"/>
          </a:xfrm>
          <a:prstGeom prst="rect">
            <a:avLst/>
          </a:prstGeom>
          <a:noFill/>
        </p:spPr>
        <p:txBody>
          <a:bodyPr wrap="square">
            <a:spAutoFit/>
          </a:bodyPr>
          <a:lstStyle/>
          <a:p>
            <a:pPr fontAlgn="base">
              <a:lnSpc>
                <a:spcPct val="150000"/>
              </a:lnSpc>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Built-in </a:t>
            </a:r>
            <a:r>
              <a:rPr lang="en-US" sz="2400" dirty="0" err="1" smtClean="0">
                <a:latin typeface="Times New Roman" pitchFamily="18" charset="0"/>
                <a:cs typeface="Times New Roman" pitchFamily="18" charset="0"/>
              </a:rPr>
              <a:t>validators</a:t>
            </a:r>
            <a:r>
              <a:rPr lang="en-US" sz="2400" dirty="0" smtClean="0">
                <a:latin typeface="Times New Roman" pitchFamily="18" charset="0"/>
                <a:cs typeface="Times New Roman" pitchFamily="18" charset="0"/>
              </a:rPr>
              <a:t> use the HTML5 validation attributes </a:t>
            </a:r>
            <a:r>
              <a:rPr lang="en-US" sz="2400" dirty="0" smtClean="0">
                <a:latin typeface="Times New Roman" pitchFamily="18" charset="0"/>
                <a:cs typeface="Times New Roman" pitchFamily="18" charset="0"/>
              </a:rPr>
              <a:t>like</a:t>
            </a:r>
            <a:r>
              <a:rPr lang="en-US" sz="2400" dirty="0" smtClean="0">
                <a:latin typeface="Times New Roman" pitchFamily="18" charset="0"/>
                <a:cs typeface="Times New Roman" pitchFamily="18" charset="0"/>
              </a:rPr>
              <a:t> required, </a:t>
            </a:r>
            <a:r>
              <a:rPr lang="en-US" sz="2400" dirty="0" err="1" smtClean="0">
                <a:latin typeface="Times New Roman" pitchFamily="18" charset="0"/>
                <a:cs typeface="Times New Roman" pitchFamily="18" charset="0"/>
              </a:rPr>
              <a:t>minlength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maxlength</a:t>
            </a:r>
            <a:r>
              <a:rPr lang="en-US" sz="2400" dirty="0" smtClean="0">
                <a:latin typeface="Times New Roman" pitchFamily="18" charset="0"/>
                <a:cs typeface="Times New Roman" pitchFamily="18" charset="0"/>
              </a:rPr>
              <a:t> &amp; pattern. Angular interprets these validation attributes and add the </a:t>
            </a:r>
            <a:r>
              <a:rPr lang="en-US" sz="2400" dirty="0" err="1" smtClean="0">
                <a:latin typeface="Times New Roman" pitchFamily="18" charset="0"/>
                <a:cs typeface="Times New Roman" pitchFamily="18" charset="0"/>
              </a:rPr>
              <a:t>validator</a:t>
            </a:r>
            <a:r>
              <a:rPr lang="en-US" sz="2400" dirty="0" smtClean="0">
                <a:latin typeface="Times New Roman" pitchFamily="18" charset="0"/>
                <a:cs typeface="Times New Roman" pitchFamily="18" charset="0"/>
              </a:rPr>
              <a:t> functions to FormControl instance.</a:t>
            </a:r>
          </a:p>
          <a:p>
            <a:pPr fontAlgn="base">
              <a:lnSpc>
                <a:spcPct val="150000"/>
              </a:lnSpc>
            </a:pPr>
            <a:r>
              <a:rPr lang="en-US" sz="2400" u="sng" dirty="0" smtClean="0">
                <a:latin typeface="Times New Roman" pitchFamily="18" charset="0"/>
                <a:cs typeface="Times New Roman" pitchFamily="18" charset="0"/>
              </a:rPr>
              <a:t>Adding in Built-in </a:t>
            </a:r>
            <a:r>
              <a:rPr lang="en-US" sz="2400" u="sng" dirty="0" err="1" smtClean="0">
                <a:latin typeface="Times New Roman" pitchFamily="18" charset="0"/>
                <a:cs typeface="Times New Roman" pitchFamily="18" charset="0"/>
              </a:rPr>
              <a:t>Validators</a:t>
            </a:r>
            <a:endParaRPr lang="en-US" sz="2400" dirty="0" smtClean="0">
              <a:latin typeface="Times New Roman" pitchFamily="18" charset="0"/>
              <a:cs typeface="Times New Roman" pitchFamily="18" charset="0"/>
            </a:endParaRPr>
          </a:p>
          <a:p>
            <a:pPr lvl="1">
              <a:lnSpc>
                <a:spcPct val="150000"/>
              </a:lnSpc>
              <a:buFont typeface="Arial" pitchFamily="34" charset="0"/>
              <a:buChar char="•"/>
            </a:pPr>
            <a:r>
              <a:rPr lang="en-IN" sz="2400" dirty="0" smtClean="0">
                <a:latin typeface="Times New Roman" pitchFamily="18" charset="0"/>
                <a:cs typeface="Times New Roman" pitchFamily="18" charset="0"/>
              </a:rPr>
              <a:t>Required </a:t>
            </a:r>
            <a:r>
              <a:rPr lang="en-IN" sz="2400" dirty="0" smtClean="0">
                <a:latin typeface="Times New Roman" pitchFamily="18" charset="0"/>
                <a:cs typeface="Times New Roman" pitchFamily="18" charset="0"/>
              </a:rPr>
              <a:t>Validation</a:t>
            </a:r>
          </a:p>
          <a:p>
            <a:pPr lvl="1">
              <a:lnSpc>
                <a:spcPct val="150000"/>
              </a:lnSpc>
              <a:buFont typeface="Arial" pitchFamily="34" charset="0"/>
              <a:buChar char="•"/>
            </a:pPr>
            <a:r>
              <a:rPr lang="en-US" sz="2400" dirty="0" err="1" smtClean="0">
                <a:latin typeface="Times New Roman" pitchFamily="18" charset="0"/>
                <a:cs typeface="Times New Roman" pitchFamily="18" charset="0"/>
              </a:rPr>
              <a:t>Minlength</a:t>
            </a:r>
            <a:r>
              <a:rPr lang="en-US" sz="2400" dirty="0" smtClean="0">
                <a:latin typeface="Times New Roman" pitchFamily="18" charset="0"/>
                <a:cs typeface="Times New Roman" pitchFamily="18" charset="0"/>
              </a:rPr>
              <a:t> Validation</a:t>
            </a:r>
          </a:p>
          <a:p>
            <a:pPr lvl="1">
              <a:lnSpc>
                <a:spcPct val="150000"/>
              </a:lnSpc>
              <a:buFont typeface="Arial" pitchFamily="34" charset="0"/>
              <a:buChar char="•"/>
            </a:pPr>
            <a:r>
              <a:rPr lang="en-IN" sz="2400" dirty="0" err="1" smtClean="0">
                <a:latin typeface="Times New Roman" pitchFamily="18" charset="0"/>
                <a:cs typeface="Times New Roman" pitchFamily="18" charset="0"/>
              </a:rPr>
              <a:t>Maxlength</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Validation</a:t>
            </a:r>
          </a:p>
          <a:p>
            <a:pPr lvl="1">
              <a:lnSpc>
                <a:spcPct val="150000"/>
              </a:lnSpc>
              <a:buFont typeface="Arial" pitchFamily="34" charset="0"/>
              <a:buChar char="•"/>
            </a:pPr>
            <a:r>
              <a:rPr lang="en-US" sz="2400" dirty="0" smtClean="0">
                <a:latin typeface="Times New Roman" pitchFamily="18" charset="0"/>
                <a:cs typeface="Times New Roman" pitchFamily="18" charset="0"/>
              </a:rPr>
              <a:t>Pattern Validation</a:t>
            </a:r>
          </a:p>
          <a:p>
            <a:pPr lvl="1">
              <a:lnSpc>
                <a:spcPct val="150000"/>
              </a:lnSpc>
              <a:buFont typeface="Arial" pitchFamily="34" charset="0"/>
              <a:buChar char="•"/>
            </a:pPr>
            <a:r>
              <a:rPr lang="en-US" sz="2400" dirty="0" smtClean="0">
                <a:latin typeface="Times New Roman" pitchFamily="18" charset="0"/>
                <a:cs typeface="Times New Roman" pitchFamily="18" charset="0"/>
              </a:rPr>
              <a:t>Email Validation</a:t>
            </a:r>
          </a:p>
          <a:p>
            <a:pPr lvl="1">
              <a:lnSpc>
                <a:spcPct val="150000"/>
              </a:lnSpc>
              <a:buFont typeface="Arial" pitchFamily="34" charset="0"/>
              <a:buChar char="•"/>
            </a:pPr>
            <a:r>
              <a:rPr lang="en-US" sz="2400" dirty="0" smtClean="0">
                <a:latin typeface="Times New Roman" pitchFamily="18" charset="0"/>
                <a:cs typeface="Times New Roman" pitchFamily="18" charset="0"/>
              </a:rPr>
              <a:t>Disable Submit button</a:t>
            </a:r>
          </a:p>
          <a:p>
            <a:pPr>
              <a:lnSpc>
                <a:spcPct val="150000"/>
              </a:lnSpc>
            </a:pPr>
            <a:endParaRPr lang="en-US" sz="2400" dirty="0" smtClean="0">
              <a:latin typeface="Times New Roman" pitchFamily="18" charset="0"/>
              <a:cs typeface="Times New Roman" pitchFamily="18" charset="0"/>
            </a:endParaRPr>
          </a:p>
          <a:p>
            <a:pPr>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42064" y="4317592"/>
            <a:ext cx="7497214" cy="461665"/>
          </a:xfrm>
          <a:prstGeom prst="rect">
            <a:avLst/>
          </a:prstGeom>
        </p:spPr>
        <p:txBody>
          <a:bodyPr wrap="square">
            <a:spAutoFit/>
          </a:bodyPr>
          <a:lstStyle/>
          <a:p>
            <a:r>
              <a:rPr lang="en-US" sz="2400" b="1" dirty="0"/>
              <a:t>arunas@pes.edu</a:t>
            </a:r>
            <a:endParaRPr lang="en-IN" sz="2400" b="1" dirty="0"/>
          </a:p>
        </p:txBody>
      </p:sp>
      <p:grpSp>
        <p:nvGrpSpPr>
          <p:cNvPr id="2"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spTree>
    <p:extLst>
      <p:ext uri="{BB962C8B-B14F-4D97-AF65-F5344CB8AC3E}">
        <p14:creationId xmlns=""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89647" y="1803590"/>
            <a:ext cx="7497214" cy="646331"/>
          </a:xfrm>
          <a:prstGeom prst="rect">
            <a:avLst/>
          </a:prstGeom>
        </p:spPr>
        <p:txBody>
          <a:bodyPr wrap="square">
            <a:spAutoFit/>
          </a:bodyPr>
          <a:lstStyle/>
          <a:p>
            <a:r>
              <a:rPr lang="en-US" sz="3600" b="1" cap="all" dirty="0"/>
              <a:t>angular</a:t>
            </a: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 </a:t>
            </a:r>
            <a:r>
              <a:rPr lang="en-US" sz="2400" b="1" dirty="0" err="1"/>
              <a:t>Aruna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2" name="Rectangle 11">
            <a:extLst>
              <a:ext uri="{FF2B5EF4-FFF2-40B4-BE49-F238E27FC236}">
                <a16:creationId xmlns="" xmlns:a16="http://schemas.microsoft.com/office/drawing/2014/main" id="{620A7DEA-950C-4954-B3B7-2672370FABF4}"/>
              </a:ext>
            </a:extLst>
          </p:cNvPr>
          <p:cNvSpPr/>
          <p:nvPr/>
        </p:nvSpPr>
        <p:spPr>
          <a:xfrm>
            <a:off x="297989" y="2988698"/>
            <a:ext cx="7999758" cy="461665"/>
          </a:xfrm>
          <a:prstGeom prst="rect">
            <a:avLst/>
          </a:prstGeom>
        </p:spPr>
        <p:txBody>
          <a:bodyPr wrap="square">
            <a:spAutoFit/>
          </a:bodyPr>
          <a:lstStyle/>
          <a:p>
            <a:r>
              <a:rPr lang="en-IN" sz="2400" b="1" dirty="0">
                <a:solidFill>
                  <a:schemeClr val="tx1">
                    <a:lumMod val="95000"/>
                    <a:lumOff val="5000"/>
                  </a:schemeClr>
                </a:solidFill>
              </a:rPr>
              <a:t>Angular </a:t>
            </a:r>
            <a:r>
              <a:rPr lang="en-IN" sz="2400" b="1" dirty="0" smtClean="0">
                <a:solidFill>
                  <a:schemeClr val="tx1">
                    <a:lumMod val="95000"/>
                    <a:lumOff val="5000"/>
                  </a:schemeClr>
                </a:solidFill>
              </a:rPr>
              <a:t>Forms and Template Forms</a:t>
            </a:r>
            <a:endParaRPr lang="en-IN" sz="2400" b="1" dirty="0">
              <a:solidFill>
                <a:schemeClr val="tx1">
                  <a:lumMod val="95000"/>
                  <a:lumOff val="5000"/>
                </a:schemeClr>
              </a:solidFill>
            </a:endParaRPr>
          </a:p>
        </p:txBody>
      </p:sp>
      <p:pic>
        <p:nvPicPr>
          <p:cNvPr id="2" name="Picture 1">
            <a:extLst>
              <a:ext uri="{FF2B5EF4-FFF2-40B4-BE49-F238E27FC236}">
                <a16:creationId xmlns="" xmlns:a16="http://schemas.microsoft.com/office/drawing/2014/main" id="{6DEC7944-5B5D-4097-9ED0-D4FEF15CBF51}"/>
              </a:ext>
            </a:extLst>
          </p:cNvPr>
          <p:cNvPicPr>
            <a:picLocks noChangeAspect="1"/>
          </p:cNvPicPr>
          <p:nvPr/>
        </p:nvPicPr>
        <p:blipFill>
          <a:blip r:embed="rId3"/>
          <a:stretch>
            <a:fillRect/>
          </a:stretch>
        </p:blipFill>
        <p:spPr>
          <a:xfrm>
            <a:off x="5020591" y="2983977"/>
            <a:ext cx="2514600" cy="2657475"/>
          </a:xfrm>
          <a:prstGeom prst="rect">
            <a:avLst/>
          </a:prstGeom>
        </p:spPr>
      </p:pic>
    </p:spTree>
    <p:extLst>
      <p:ext uri="{BB962C8B-B14F-4D97-AF65-F5344CB8AC3E}">
        <p14:creationId xmlns=""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Angular Forms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5632311"/>
          </a:xfrm>
          <a:prstGeom prst="rect">
            <a:avLst/>
          </a:prstGeom>
          <a:noFill/>
        </p:spPr>
        <p:txBody>
          <a:bodyPr wrap="square">
            <a:spAutoFit/>
          </a:bodyPr>
          <a:lstStyle/>
          <a:p>
            <a:pPr fontAlgn="base">
              <a:lnSpc>
                <a:spcPct val="150000"/>
              </a:lnSpc>
            </a:pPr>
            <a:r>
              <a:rPr lang="en-US" sz="2400" dirty="0" smtClean="0">
                <a:latin typeface="Times New Roman" pitchFamily="18" charset="0"/>
                <a:cs typeface="Times New Roman" pitchFamily="18" charset="0"/>
              </a:rPr>
              <a:t>Angular takes two approaches to build the forms. One is Template-driven forms approach and another one is Reactive forms or model-driven forms approach.</a:t>
            </a:r>
          </a:p>
          <a:p>
            <a:pPr fontAlgn="base">
              <a:lnSpc>
                <a:spcPct val="150000"/>
              </a:lnSpc>
            </a:pPr>
            <a:r>
              <a:rPr lang="en-US" sz="2400"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Template-driven forms approach</a:t>
            </a:r>
            <a:endParaRPr lang="en-US" sz="2400" dirty="0" smtClean="0">
              <a:latin typeface="Times New Roman" pitchFamily="18" charset="0"/>
              <a:cs typeface="Times New Roman" pitchFamily="18" charset="0"/>
            </a:endParaRPr>
          </a:p>
          <a:p>
            <a:pPr fontAlgn="base">
              <a:lnSpc>
                <a:spcPct val="150000"/>
              </a:lnSpc>
            </a:pPr>
            <a:r>
              <a:rPr lang="en-US" sz="2400" dirty="0" smtClean="0">
                <a:latin typeface="Times New Roman" pitchFamily="18" charset="0"/>
                <a:cs typeface="Times New Roman" pitchFamily="18" charset="0"/>
              </a:rPr>
              <a:t>In Template – driven approach is the easiest way to build the Angular forms. The logic of the form is placed in the template. </a:t>
            </a:r>
          </a:p>
          <a:p>
            <a:pPr fontAlgn="base">
              <a:lnSpc>
                <a:spcPct val="150000"/>
              </a:lnSpc>
            </a:pPr>
            <a:r>
              <a:rPr lang="en-US" sz="2400"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Model-driven forms approach</a:t>
            </a:r>
            <a:endParaRPr lang="en-US" sz="2400" dirty="0" smtClean="0">
              <a:latin typeface="Times New Roman" pitchFamily="18" charset="0"/>
              <a:cs typeface="Times New Roman" pitchFamily="18" charset="0"/>
            </a:endParaRPr>
          </a:p>
          <a:p>
            <a:pPr fontAlgn="base">
              <a:lnSpc>
                <a:spcPct val="150000"/>
              </a:lnSpc>
            </a:pPr>
            <a:r>
              <a:rPr lang="en-US" sz="2400" dirty="0" smtClean="0">
                <a:latin typeface="Times New Roman" pitchFamily="18" charset="0"/>
                <a:cs typeface="Times New Roman" pitchFamily="18" charset="0"/>
              </a:rPr>
              <a:t>In Reactive forms or model-driven approach, the logic of the form is defined in the component as an object. The Model-driven approach has more benefits as it makes the testing of the component easier. In this approach, the representation of the form is created in the component class. This form model is then bound to the HTML elements. </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Angular Forms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4154984"/>
          </a:xfrm>
          <a:prstGeom prst="rect">
            <a:avLst/>
          </a:prstGeom>
          <a:noFill/>
        </p:spPr>
        <p:txBody>
          <a:bodyPr wrap="square">
            <a:spAutoFit/>
          </a:bodyPr>
          <a:lstStyle/>
          <a:p>
            <a:pPr fontAlgn="base">
              <a:lnSpc>
                <a:spcPct val="150000"/>
              </a:lnSpc>
              <a:buFont typeface="Arial" pitchFamily="34" charset="0"/>
              <a:buChar char="•"/>
            </a:pPr>
            <a:r>
              <a:rPr lang="en-US" sz="2400" dirty="0" smtClean="0">
                <a:latin typeface="Times New Roman" pitchFamily="18" charset="0"/>
                <a:cs typeface="Times New Roman" pitchFamily="18" charset="0"/>
              </a:rPr>
              <a:t>  Template driven forms in Angular allows us to create sophisticated looking forms easily without writing any </a:t>
            </a:r>
            <a:r>
              <a:rPr lang="en-US" sz="2400"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 code. The model-driven forms are created in component class, where Form fields are created as properties of our component class.  This makes it easier to test.</a:t>
            </a:r>
          </a:p>
          <a:p>
            <a:pPr fontAlgn="base">
              <a:lnSpc>
                <a:spcPct val="150000"/>
              </a:lnSpc>
              <a:buFont typeface="Arial" pitchFamily="34" charset="0"/>
              <a:buChar char="•"/>
            </a:pPr>
            <a:r>
              <a:rPr lang="en-US" sz="2400" dirty="0" smtClean="0">
                <a:latin typeface="Times New Roman" pitchFamily="18" charset="0"/>
                <a:cs typeface="Times New Roman" pitchFamily="18" charset="0"/>
              </a:rPr>
              <a:t>  The Angular Forms module consists of three Building blocks, irrespective of whether you are using Template-driven or Reactive forms approach.</a:t>
            </a:r>
          </a:p>
          <a:p>
            <a:pPr fontAlgn="base"/>
            <a:endParaRPr lang="en-US" sz="2400" dirty="0" smtClean="0"/>
          </a:p>
          <a:p>
            <a:pPr fontAlgn="base"/>
            <a:endParaRPr lang="en-US" sz="2400" dirty="0"/>
          </a:p>
        </p:txBody>
      </p:sp>
      <p:pic>
        <p:nvPicPr>
          <p:cNvPr id="7" name="Picture 6" descr="Building Blocks of Angular 2 Forms"/>
          <p:cNvPicPr/>
          <p:nvPr/>
        </p:nvPicPr>
        <p:blipFill>
          <a:blip r:embed="rId3"/>
          <a:srcRect/>
          <a:stretch>
            <a:fillRect/>
          </a:stretch>
        </p:blipFill>
        <p:spPr bwMode="auto">
          <a:xfrm>
            <a:off x="2470150" y="4948196"/>
            <a:ext cx="5422900" cy="1909804"/>
          </a:xfrm>
          <a:prstGeom prst="rect">
            <a:avLst/>
          </a:prstGeom>
          <a:noFill/>
          <a:ln w="9525">
            <a:noFill/>
            <a:miter lim="800000"/>
            <a:headEnd/>
            <a:tailEnd/>
          </a:ln>
        </p:spPr>
      </p:pic>
    </p:spTree>
    <p:extLst>
      <p:ext uri="{BB962C8B-B14F-4D97-AF65-F5344CB8AC3E}">
        <p14:creationId xmlns="" xmlns:p14="http://schemas.microsoft.com/office/powerpoint/2010/main" val="48510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967765"/>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Angular Forms - Form Control</a:t>
            </a: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5632311"/>
          </a:xfrm>
          <a:prstGeom prst="rect">
            <a:avLst/>
          </a:prstGeom>
          <a:noFill/>
        </p:spPr>
        <p:txBody>
          <a:bodyPr wrap="square">
            <a:spAutoFit/>
          </a:bodyPr>
          <a:lstStyle/>
          <a:p>
            <a:pPr fontAlgn="base">
              <a:lnSpc>
                <a:spcPct val="150000"/>
              </a:lnSpc>
            </a:pPr>
            <a:r>
              <a:rPr lang="en-US" sz="2400" dirty="0" smtClean="0">
                <a:latin typeface="Times New Roman" pitchFamily="18" charset="0"/>
                <a:cs typeface="Times New Roman" pitchFamily="18" charset="0"/>
              </a:rPr>
              <a:t>A  FormControl  represents a single input field in an Angular form.</a:t>
            </a:r>
          </a:p>
          <a:p>
            <a:pPr fontAlgn="base">
              <a:lnSpc>
                <a:spcPct val="150000"/>
              </a:lnSpc>
            </a:pPr>
            <a:r>
              <a:rPr lang="en-US" sz="2400" dirty="0" smtClean="0">
                <a:latin typeface="Times New Roman" pitchFamily="18" charset="0"/>
                <a:cs typeface="Times New Roman" pitchFamily="18" charset="0"/>
              </a:rPr>
              <a:t>Consider a simple Text input box</a:t>
            </a:r>
          </a:p>
          <a:p>
            <a:pPr>
              <a:lnSpc>
                <a:spcPct val="150000"/>
              </a:lnSpc>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First Name : &lt;input type="text" name="</a:t>
            </a:r>
            <a:r>
              <a:rPr lang="en-US" sz="2400" dirty="0" err="1" smtClean="0">
                <a:solidFill>
                  <a:srgbClr val="FF0000"/>
                </a:solidFill>
                <a:latin typeface="Times New Roman" pitchFamily="18" charset="0"/>
                <a:cs typeface="Times New Roman" pitchFamily="18" charset="0"/>
              </a:rPr>
              <a:t>firstname</a:t>
            </a:r>
            <a:r>
              <a:rPr lang="en-US" sz="2400" dirty="0" smtClean="0">
                <a:solidFill>
                  <a:srgbClr val="FF0000"/>
                </a:solidFill>
                <a:latin typeface="Times New Roman" pitchFamily="18" charset="0"/>
                <a:cs typeface="Times New Roman" pitchFamily="18" charset="0"/>
              </a:rPr>
              <a:t>" /&gt;</a:t>
            </a:r>
          </a:p>
          <a:p>
            <a:pPr fontAlgn="base">
              <a:lnSpc>
                <a:spcPct val="150000"/>
              </a:lnSpc>
            </a:pPr>
            <a:r>
              <a:rPr lang="en-US" sz="2400" dirty="0" smtClean="0">
                <a:latin typeface="Times New Roman" pitchFamily="18" charset="0"/>
                <a:cs typeface="Times New Roman" pitchFamily="18" charset="0"/>
              </a:rPr>
              <a:t>The  FormControl  is an object that encapsulates all this information related to the single input element. The  FormControl  is just a class. A FormControl is created for each form field. We can refer them in our component class and inspect its properties and methods</a:t>
            </a:r>
          </a:p>
          <a:p>
            <a:pPr>
              <a:lnSpc>
                <a:spcPct val="150000"/>
              </a:lnSpc>
            </a:pPr>
            <a:r>
              <a:rPr lang="en-US" sz="2400" dirty="0" smtClean="0">
                <a:latin typeface="Times New Roman" pitchFamily="18" charset="0"/>
                <a:cs typeface="Times New Roman" pitchFamily="18" charset="0"/>
              </a:rPr>
              <a:t>The above input field is created using the  FormControl  as shown below</a:t>
            </a:r>
          </a:p>
          <a:p>
            <a:pPr>
              <a:lnSpc>
                <a:spcPct val="150000"/>
              </a:lnSpc>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let </a:t>
            </a:r>
            <a:r>
              <a:rPr lang="en-US" sz="2400" dirty="0" err="1" smtClean="0">
                <a:solidFill>
                  <a:srgbClr val="FF0000"/>
                </a:solidFill>
                <a:latin typeface="Times New Roman" pitchFamily="18" charset="0"/>
                <a:cs typeface="Times New Roman" pitchFamily="18" charset="0"/>
              </a:rPr>
              <a:t>firstname</a:t>
            </a:r>
            <a:r>
              <a:rPr lang="en-US" sz="2400" dirty="0" smtClean="0">
                <a:solidFill>
                  <a:srgbClr val="FF0000"/>
                </a:solidFill>
                <a:latin typeface="Times New Roman" pitchFamily="18" charset="0"/>
                <a:cs typeface="Times New Roman" pitchFamily="18" charset="0"/>
              </a:rPr>
              <a:t>= new FormControl(); </a:t>
            </a:r>
          </a:p>
          <a:p>
            <a:pPr fontAlgn="base">
              <a:lnSpc>
                <a:spcPct val="150000"/>
              </a:lnSpc>
            </a:pPr>
            <a:r>
              <a:rPr lang="en-US" sz="2400" dirty="0" smtClean="0">
                <a:latin typeface="Times New Roman" pitchFamily="18" charset="0"/>
                <a:cs typeface="Times New Roman" pitchFamily="18" charset="0"/>
              </a:rPr>
              <a:t>Then, you can retrieve the current value in the input field using the value property</a:t>
            </a:r>
          </a:p>
          <a:p>
            <a:pPr>
              <a:lnSpc>
                <a:spcPct val="150000"/>
              </a:lnSpc>
            </a:pPr>
            <a:r>
              <a:rPr lang="en-US" sz="2400"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firstname.value</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985270"/>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Angular Forms - Form Group</a:t>
            </a: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4893647"/>
          </a:xfrm>
          <a:prstGeom prst="rect">
            <a:avLst/>
          </a:prstGeom>
          <a:noFill/>
        </p:spPr>
        <p:txBody>
          <a:bodyPr wrap="square">
            <a:spAutoFit/>
          </a:bodyPr>
          <a:lstStyle/>
          <a:p>
            <a:pPr fontAlgn="base"/>
            <a:r>
              <a:rPr lang="en-US" sz="2400" dirty="0" err="1" smtClean="0">
                <a:latin typeface="Times New Roman" pitchFamily="18" charset="0"/>
                <a:cs typeface="Times New Roman" pitchFamily="18" charset="0"/>
              </a:rPr>
              <a:t>FormGroup</a:t>
            </a:r>
            <a:r>
              <a:rPr lang="en-US" sz="2400" dirty="0" smtClean="0">
                <a:latin typeface="Times New Roman" pitchFamily="18" charset="0"/>
                <a:cs typeface="Times New Roman" pitchFamily="18" charset="0"/>
              </a:rPr>
              <a:t>  is a collection of </a:t>
            </a:r>
            <a:r>
              <a:rPr lang="en-US" sz="2400" dirty="0" err="1" smtClean="0">
                <a:latin typeface="Times New Roman" pitchFamily="18" charset="0"/>
                <a:cs typeface="Times New Roman" pitchFamily="18" charset="0"/>
              </a:rPr>
              <a:t>FormControls</a:t>
            </a:r>
            <a:r>
              <a:rPr lang="en-US" sz="2400" dirty="0" smtClean="0">
                <a:latin typeface="Times New Roman" pitchFamily="18" charset="0"/>
                <a:cs typeface="Times New Roman" pitchFamily="18" charset="0"/>
              </a:rPr>
              <a:t> . Each  FormControl is a property in a  </a:t>
            </a:r>
            <a:r>
              <a:rPr lang="en-US" sz="2400" dirty="0" err="1" smtClean="0">
                <a:latin typeface="Times New Roman" pitchFamily="18" charset="0"/>
                <a:cs typeface="Times New Roman" pitchFamily="18" charset="0"/>
              </a:rPr>
              <a:t>FormGroup</a:t>
            </a:r>
            <a:r>
              <a:rPr lang="en-US" sz="2400" dirty="0" smtClean="0">
                <a:latin typeface="Times New Roman" pitchFamily="18" charset="0"/>
                <a:cs typeface="Times New Roman" pitchFamily="18" charset="0"/>
              </a:rPr>
              <a:t>. with the control name as the key.</a:t>
            </a:r>
          </a:p>
          <a:p>
            <a:pPr fontAlgn="base"/>
            <a:r>
              <a:rPr lang="en-US" sz="2400" dirty="0" smtClean="0">
                <a:latin typeface="Times New Roman" pitchFamily="18" charset="0"/>
                <a:cs typeface="Times New Roman" pitchFamily="18" charset="0"/>
              </a:rPr>
              <a:t>Often forms have more than one field. It is helpful to have a simple way to manage the Form controls together.</a:t>
            </a:r>
          </a:p>
          <a:p>
            <a:pPr fontAlgn="base"/>
            <a:r>
              <a:rPr lang="en-US" sz="2400" dirty="0" smtClean="0">
                <a:latin typeface="Times New Roman" pitchFamily="18" charset="0"/>
                <a:cs typeface="Times New Roman" pitchFamily="18" charset="0"/>
              </a:rPr>
              <a:t> </a:t>
            </a:r>
          </a:p>
          <a:p>
            <a:pPr fontAlgn="base"/>
            <a:r>
              <a:rPr lang="en-US" sz="2400" dirty="0" smtClean="0">
                <a:latin typeface="Times New Roman" pitchFamily="18" charset="0"/>
                <a:cs typeface="Times New Roman" pitchFamily="18" charset="0"/>
              </a:rPr>
              <a:t>let address= </a:t>
            </a:r>
            <a:r>
              <a:rPr lang="en-US" sz="2400" b="1" dirty="0" smtClean="0">
                <a:latin typeface="Times New Roman" pitchFamily="18" charset="0"/>
                <a:cs typeface="Times New Roman" pitchFamily="18" charset="0"/>
              </a:rPr>
              <a:t>new</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FormGroup</a:t>
            </a:r>
            <a:r>
              <a:rPr lang="en-US" sz="2400" dirty="0" smtClean="0">
                <a:latin typeface="Times New Roman" pitchFamily="18" charset="0"/>
                <a:cs typeface="Times New Roman" pitchFamily="18" charset="0"/>
              </a:rPr>
              <a:t>({</a:t>
            </a:r>
          </a:p>
          <a:p>
            <a:pPr fontAlgn="base"/>
            <a:r>
              <a:rPr lang="en-US" sz="2400" dirty="0" smtClean="0">
                <a:latin typeface="Times New Roman" pitchFamily="18" charset="0"/>
                <a:cs typeface="Times New Roman" pitchFamily="18" charset="0"/>
              </a:rPr>
              <a:t>    street : </a:t>
            </a:r>
            <a:r>
              <a:rPr lang="en-US" sz="2400" b="1" dirty="0" smtClean="0">
                <a:latin typeface="Times New Roman" pitchFamily="18" charset="0"/>
                <a:cs typeface="Times New Roman" pitchFamily="18" charset="0"/>
              </a:rPr>
              <a:t>new</a:t>
            </a:r>
            <a:r>
              <a:rPr lang="en-US" sz="2400" dirty="0" smtClean="0">
                <a:latin typeface="Times New Roman" pitchFamily="18" charset="0"/>
                <a:cs typeface="Times New Roman" pitchFamily="18" charset="0"/>
              </a:rPr>
              <a:t> FormControl(""),</a:t>
            </a:r>
          </a:p>
          <a:p>
            <a:pPr fontAlgn="base"/>
            <a:r>
              <a:rPr lang="en-US" sz="2400" dirty="0" smtClean="0">
                <a:latin typeface="Times New Roman" pitchFamily="18" charset="0"/>
                <a:cs typeface="Times New Roman" pitchFamily="18" charset="0"/>
              </a:rPr>
              <a:t>    city : </a:t>
            </a:r>
            <a:r>
              <a:rPr lang="en-US" sz="2400" b="1" dirty="0" smtClean="0">
                <a:latin typeface="Times New Roman" pitchFamily="18" charset="0"/>
                <a:cs typeface="Times New Roman" pitchFamily="18" charset="0"/>
              </a:rPr>
              <a:t>new</a:t>
            </a:r>
            <a:r>
              <a:rPr lang="en-US" sz="2400" dirty="0" smtClean="0">
                <a:latin typeface="Times New Roman" pitchFamily="18" charset="0"/>
                <a:cs typeface="Times New Roman" pitchFamily="18" charset="0"/>
              </a:rPr>
              <a:t> FormControl(""),</a:t>
            </a:r>
          </a:p>
          <a:p>
            <a:pPr fontAlgn="base"/>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pinCode</a:t>
            </a: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new</a:t>
            </a:r>
            <a:r>
              <a:rPr lang="en-US" sz="2400" dirty="0" smtClean="0">
                <a:latin typeface="Times New Roman" pitchFamily="18" charset="0"/>
                <a:cs typeface="Times New Roman" pitchFamily="18" charset="0"/>
              </a:rPr>
              <a:t> FormControl("")</a:t>
            </a:r>
          </a:p>
          <a:p>
            <a:pPr fontAlgn="base"/>
            <a:r>
              <a:rPr lang="en-US" sz="2400" dirty="0" smtClean="0">
                <a:latin typeface="Times New Roman" pitchFamily="18" charset="0"/>
                <a:cs typeface="Times New Roman" pitchFamily="18" charset="0"/>
              </a:rPr>
              <a:t>})</a:t>
            </a:r>
          </a:p>
          <a:p>
            <a:pPr fontAlgn="base"/>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Here the address is </a:t>
            </a:r>
            <a:r>
              <a:rPr lang="en-US" sz="2400" dirty="0" err="1" smtClean="0">
                <a:latin typeface="Times New Roman" pitchFamily="18" charset="0"/>
                <a:cs typeface="Times New Roman" pitchFamily="18" charset="0"/>
              </a:rPr>
              <a:t>FormGroup</a:t>
            </a:r>
            <a:r>
              <a:rPr lang="en-US" sz="2400" dirty="0" smtClean="0">
                <a:latin typeface="Times New Roman" pitchFamily="18" charset="0"/>
                <a:cs typeface="Times New Roman" pitchFamily="18" charset="0"/>
              </a:rPr>
              <a:t>, consisting of 3 Form Controls city, street, and </a:t>
            </a:r>
            <a:r>
              <a:rPr lang="en-US" sz="2400" dirty="0" err="1" smtClean="0">
                <a:latin typeface="Times New Roman" pitchFamily="18" charset="0"/>
                <a:cs typeface="Times New Roman" pitchFamily="18" charset="0"/>
              </a:rPr>
              <a:t>Pincode</a:t>
            </a:r>
            <a:r>
              <a:rPr lang="en-US" sz="2400" dirty="0" smtClean="0">
                <a:latin typeface="Times New Roman" pitchFamily="18" charset="0"/>
                <a:cs typeface="Times New Roman" pitchFamily="18" charset="0"/>
              </a:rPr>
              <a:t>. </a:t>
            </a:r>
          </a:p>
          <a:p>
            <a:pPr fontAlgn="base"/>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985270"/>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Angular Forms - Form Array</a:t>
            </a: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5262979"/>
          </a:xfrm>
          <a:prstGeom prst="rect">
            <a:avLst/>
          </a:prstGeom>
          <a:noFill/>
        </p:spPr>
        <p:txBody>
          <a:bodyPr wrap="square">
            <a:spAutoFit/>
          </a:bodyPr>
          <a:lstStyle/>
          <a:p>
            <a:pPr fontAlgn="base"/>
            <a:r>
              <a:rPr lang="en-US" sz="2400" dirty="0" err="1" smtClean="0">
                <a:latin typeface="Times New Roman" pitchFamily="18" charset="0"/>
                <a:cs typeface="Times New Roman" pitchFamily="18" charset="0"/>
              </a:rPr>
              <a:t>FormArray</a:t>
            </a:r>
            <a:endParaRPr lang="en-US" sz="2400" dirty="0" smtClean="0">
              <a:latin typeface="Times New Roman" pitchFamily="18" charset="0"/>
              <a:cs typeface="Times New Roman" pitchFamily="18" charset="0"/>
            </a:endParaRPr>
          </a:p>
          <a:p>
            <a:pPr fontAlgn="base"/>
            <a:r>
              <a:rPr lang="en-US" sz="2400" dirty="0" err="1" smtClean="0">
                <a:latin typeface="Times New Roman" pitchFamily="18" charset="0"/>
                <a:cs typeface="Times New Roman" pitchFamily="18" charset="0"/>
              </a:rPr>
              <a:t>FormArray</a:t>
            </a:r>
            <a:r>
              <a:rPr lang="en-US" sz="2400" dirty="0" smtClean="0">
                <a:latin typeface="Times New Roman" pitchFamily="18" charset="0"/>
                <a:cs typeface="Times New Roman" pitchFamily="18" charset="0"/>
              </a:rPr>
              <a:t>  is an array of form controls. It is similar to  </a:t>
            </a:r>
            <a:r>
              <a:rPr lang="en-US" sz="2400" dirty="0" err="1" smtClean="0">
                <a:latin typeface="Times New Roman" pitchFamily="18" charset="0"/>
                <a:cs typeface="Times New Roman" pitchFamily="18" charset="0"/>
              </a:rPr>
              <a:t>FormGroup</a:t>
            </a:r>
            <a:r>
              <a:rPr lang="en-US" sz="2400" dirty="0" smtClean="0">
                <a:latin typeface="Times New Roman" pitchFamily="18" charset="0"/>
                <a:cs typeface="Times New Roman" pitchFamily="18" charset="0"/>
              </a:rPr>
              <a:t> except for one difference. In  </a:t>
            </a:r>
            <a:r>
              <a:rPr lang="en-US" sz="2400" dirty="0" err="1" smtClean="0">
                <a:latin typeface="Times New Roman" pitchFamily="18" charset="0"/>
                <a:cs typeface="Times New Roman" pitchFamily="18" charset="0"/>
              </a:rPr>
              <a:t>FormGroup</a:t>
            </a:r>
            <a:r>
              <a:rPr lang="en-US" sz="2400" dirty="0" smtClean="0">
                <a:latin typeface="Times New Roman" pitchFamily="18" charset="0"/>
                <a:cs typeface="Times New Roman" pitchFamily="18" charset="0"/>
              </a:rPr>
              <a:t>  each FormControl is a property with the control name as the key. In </a:t>
            </a:r>
            <a:r>
              <a:rPr lang="en-US" sz="2400" dirty="0" err="1" smtClean="0">
                <a:latin typeface="Times New Roman" pitchFamily="18" charset="0"/>
                <a:cs typeface="Times New Roman" pitchFamily="18" charset="0"/>
              </a:rPr>
              <a:t>FormArray</a:t>
            </a:r>
            <a:r>
              <a:rPr lang="en-US" sz="2400" dirty="0" smtClean="0">
                <a:latin typeface="Times New Roman" pitchFamily="18" charset="0"/>
                <a:cs typeface="Times New Roman" pitchFamily="18" charset="0"/>
              </a:rPr>
              <a:t> is an array of form controls.</a:t>
            </a:r>
          </a:p>
          <a:p>
            <a:pPr fontAlgn="base"/>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Example:</a:t>
            </a:r>
          </a:p>
          <a:p>
            <a:pPr fontAlgn="base"/>
            <a:endParaRPr lang="en-US" sz="2400" dirty="0" smtClean="0">
              <a:latin typeface="Times New Roman" pitchFamily="18" charset="0"/>
              <a:cs typeface="Times New Roman" pitchFamily="18" charset="0"/>
            </a:endParaRPr>
          </a:p>
          <a:p>
            <a:pPr fontAlgn="base"/>
            <a:r>
              <a:rPr lang="en-US" sz="2400" dirty="0" err="1" smtClean="0">
                <a:latin typeface="Times New Roman" pitchFamily="18" charset="0"/>
                <a:cs typeface="Times New Roman" pitchFamily="18" charset="0"/>
              </a:rPr>
              <a:t>contactForm</a:t>
            </a: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new</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FormGroup</a:t>
            </a:r>
            <a:r>
              <a:rPr lang="en-US" sz="2400" dirty="0" smtClean="0">
                <a:latin typeface="Times New Roman" pitchFamily="18" charset="0"/>
                <a:cs typeface="Times New Roman" pitchFamily="18" charset="0"/>
              </a:rPr>
              <a:t>( {</a:t>
            </a:r>
          </a:p>
          <a:p>
            <a:pPr fontAlgn="base"/>
            <a:r>
              <a:rPr lang="en-US" sz="2400" dirty="0" smtClean="0">
                <a:latin typeface="Times New Roman" pitchFamily="18" charset="0"/>
                <a:cs typeface="Times New Roman" pitchFamily="18" charset="0"/>
              </a:rPr>
              <a:t>    name: </a:t>
            </a:r>
            <a:r>
              <a:rPr lang="en-US" sz="2400" b="1" dirty="0" smtClean="0">
                <a:latin typeface="Times New Roman" pitchFamily="18" charset="0"/>
                <a:cs typeface="Times New Roman" pitchFamily="18" charset="0"/>
              </a:rPr>
              <a:t>new</a:t>
            </a:r>
            <a:r>
              <a:rPr lang="en-US" sz="2400" dirty="0" smtClean="0">
                <a:latin typeface="Times New Roman" pitchFamily="18" charset="0"/>
                <a:cs typeface="Times New Roman" pitchFamily="18" charset="0"/>
              </a:rPr>
              <a:t> FormControl(''),</a:t>
            </a:r>
          </a:p>
          <a:p>
            <a:pPr fontAlgn="base"/>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cities:</a:t>
            </a:r>
            <a:r>
              <a:rPr lang="en-US" sz="2400" b="1" dirty="0" err="1" smtClean="0">
                <a:latin typeface="Times New Roman" pitchFamily="18" charset="0"/>
                <a:cs typeface="Times New Roman" pitchFamily="18" charset="0"/>
              </a:rPr>
              <a:t>new</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FormArray</a:t>
            </a:r>
            <a:r>
              <a:rPr lang="en-US" sz="2400" dirty="0" smtClean="0">
                <a:latin typeface="Times New Roman" pitchFamily="18" charset="0"/>
                <a:cs typeface="Times New Roman" pitchFamily="18" charset="0"/>
              </a:rPr>
              <a:t>([</a:t>
            </a:r>
          </a:p>
          <a:p>
            <a:pPr fontAlgn="base"/>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new</a:t>
            </a:r>
            <a:r>
              <a:rPr lang="en-US" sz="2400" dirty="0" smtClean="0">
                <a:latin typeface="Times New Roman" pitchFamily="18" charset="0"/>
                <a:cs typeface="Times New Roman" pitchFamily="18" charset="0"/>
              </a:rPr>
              <a:t> FormControl('Mumbai'),</a:t>
            </a:r>
          </a:p>
          <a:p>
            <a:pPr fontAlgn="base"/>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new</a:t>
            </a:r>
            <a:r>
              <a:rPr lang="en-US" sz="2400" dirty="0" smtClean="0">
                <a:latin typeface="Times New Roman" pitchFamily="18" charset="0"/>
                <a:cs typeface="Times New Roman" pitchFamily="18" charset="0"/>
              </a:rPr>
              <a:t> FormControl('Delhi')</a:t>
            </a:r>
          </a:p>
          <a:p>
            <a:pPr fontAlgn="base"/>
            <a:r>
              <a:rPr lang="en-US" sz="2400" dirty="0" smtClean="0">
                <a:latin typeface="Times New Roman" pitchFamily="18" charset="0"/>
                <a:cs typeface="Times New Roman" pitchFamily="18" charset="0"/>
              </a:rPr>
              <a:t>    ])</a:t>
            </a:r>
          </a:p>
          <a:p>
            <a:pPr fontAlgn="base"/>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985270"/>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Angular Forms </a:t>
            </a:r>
            <a:r>
              <a:rPr lang="en-US" sz="2400" b="1" dirty="0" smtClean="0">
                <a:solidFill>
                  <a:schemeClr val="accent2">
                    <a:lumMod val="75000"/>
                  </a:schemeClr>
                </a:solidFill>
              </a:rPr>
              <a:t>– Template Driven forms</a:t>
            </a:r>
            <a:endParaRPr lang="en-US" sz="2400" b="1" dirty="0" smtClean="0">
              <a:solidFill>
                <a:schemeClr val="accent2">
                  <a:lumMod val="75000"/>
                </a:schemeClr>
              </a:solidFill>
            </a:endParaRP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6001643"/>
          </a:xfrm>
          <a:prstGeom prst="rect">
            <a:avLst/>
          </a:prstGeom>
          <a:noFill/>
        </p:spPr>
        <p:txBody>
          <a:bodyPr wrap="square">
            <a:spAutoFit/>
          </a:bodyPr>
          <a:lstStyle/>
          <a:p>
            <a:pPr fontAlgn="base">
              <a:lnSpc>
                <a:spcPct val="150000"/>
              </a:lnSpc>
              <a:buFont typeface="Arial" pitchFamily="34" charset="0"/>
              <a:buChar char="•"/>
            </a:pPr>
            <a:r>
              <a:rPr lang="en-US" sz="2400" dirty="0" smtClean="0">
                <a:latin typeface="Times New Roman" pitchFamily="18" charset="0"/>
                <a:cs typeface="Times New Roman" pitchFamily="18" charset="0"/>
              </a:rPr>
              <a:t>In Template Driven Forms </a:t>
            </a:r>
            <a:r>
              <a:rPr lang="en-US" sz="2400" dirty="0" smtClean="0">
                <a:latin typeface="Times New Roman" pitchFamily="18" charset="0"/>
                <a:cs typeface="Times New Roman" pitchFamily="18" charset="0"/>
              </a:rPr>
              <a:t>the behaviors/validations are specified </a:t>
            </a:r>
            <a:r>
              <a:rPr lang="en-US" sz="2400" dirty="0" smtClean="0">
                <a:latin typeface="Times New Roman" pitchFamily="18" charset="0"/>
                <a:cs typeface="Times New Roman" pitchFamily="18" charset="0"/>
              </a:rPr>
              <a:t>using directives and attributes in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template </a:t>
            </a:r>
            <a:r>
              <a:rPr lang="en-US" sz="2400" dirty="0" smtClean="0">
                <a:latin typeface="Times New Roman" pitchFamily="18" charset="0"/>
                <a:cs typeface="Times New Roman" pitchFamily="18" charset="0"/>
              </a:rPr>
              <a:t>.</a:t>
            </a:r>
          </a:p>
          <a:p>
            <a:pPr fontAlgn="base">
              <a:lnSpc>
                <a:spcPct val="150000"/>
              </a:lnSpc>
              <a:buFont typeface="Arial" pitchFamily="34" charset="0"/>
              <a:buChar char="•"/>
            </a:pPr>
            <a:r>
              <a:rPr lang="en-US" sz="2400" dirty="0" smtClean="0">
                <a:latin typeface="Times New Roman" pitchFamily="18" charset="0"/>
                <a:cs typeface="Times New Roman" pitchFamily="18" charset="0"/>
              </a:rPr>
              <a:t>All </a:t>
            </a:r>
            <a:r>
              <a:rPr lang="en-US" sz="2400" dirty="0" smtClean="0">
                <a:latin typeface="Times New Roman" pitchFamily="18" charset="0"/>
                <a:cs typeface="Times New Roman" pitchFamily="18" charset="0"/>
              </a:rPr>
              <a:t>things happen in Templates hence very little code is required in the component class. This is different from the reactive forms, where we define the logic and controls in the component class.</a:t>
            </a:r>
          </a:p>
          <a:p>
            <a:pPr fontAlgn="base">
              <a:lnSpc>
                <a:spcPct val="150000"/>
              </a:lnSpc>
            </a:pPr>
            <a:r>
              <a:rPr lang="en-US" sz="2400" dirty="0" smtClean="0">
                <a:latin typeface="Times New Roman" pitchFamily="18" charset="0"/>
                <a:cs typeface="Times New Roman" pitchFamily="18" charset="0"/>
              </a:rPr>
              <a:t>The Template-driven forms </a:t>
            </a:r>
          </a:p>
          <a:p>
            <a:pPr lvl="1" fontAlgn="base">
              <a:lnSpc>
                <a:spcPct val="150000"/>
              </a:lnSpc>
              <a:buFont typeface="Arial" pitchFamily="34" charset="0"/>
              <a:buChar char="•"/>
            </a:pPr>
            <a:r>
              <a:rPr lang="en-US" sz="2400" dirty="0" smtClean="0">
                <a:latin typeface="Times New Roman" pitchFamily="18" charset="0"/>
                <a:cs typeface="Times New Roman" pitchFamily="18" charset="0"/>
              </a:rPr>
              <a:t>The form is set up using </a:t>
            </a:r>
            <a:r>
              <a:rPr lang="en-US" sz="2400" dirty="0" err="1" smtClean="0">
                <a:latin typeface="Times New Roman" pitchFamily="18" charset="0"/>
                <a:cs typeface="Times New Roman" pitchFamily="18" charset="0"/>
              </a:rPr>
              <a:t>ngForm</a:t>
            </a:r>
            <a:r>
              <a:rPr lang="en-US" sz="2400" dirty="0" smtClean="0">
                <a:latin typeface="Times New Roman" pitchFamily="18" charset="0"/>
                <a:cs typeface="Times New Roman" pitchFamily="18" charset="0"/>
              </a:rPr>
              <a:t> directive</a:t>
            </a:r>
          </a:p>
          <a:p>
            <a:pPr lvl="1" fontAlgn="base">
              <a:lnSpc>
                <a:spcPct val="150000"/>
              </a:lnSpc>
              <a:buFont typeface="Arial" pitchFamily="34" charset="0"/>
              <a:buChar char="•"/>
            </a:pPr>
            <a:r>
              <a:rPr lang="en-US" sz="2400" dirty="0" smtClean="0">
                <a:latin typeface="Times New Roman" pitchFamily="18" charset="0"/>
                <a:cs typeface="Times New Roman" pitchFamily="18" charset="0"/>
              </a:rPr>
              <a:t>controls are set up using the </a:t>
            </a:r>
            <a:r>
              <a:rPr lang="en-US" sz="2400" dirty="0" err="1" smtClean="0">
                <a:latin typeface="Times New Roman" pitchFamily="18" charset="0"/>
                <a:cs typeface="Times New Roman" pitchFamily="18" charset="0"/>
              </a:rPr>
              <a:t>ngModel</a:t>
            </a:r>
            <a:r>
              <a:rPr lang="en-US" sz="2400" dirty="0" smtClean="0">
                <a:latin typeface="Times New Roman" pitchFamily="18" charset="0"/>
                <a:cs typeface="Times New Roman" pitchFamily="18" charset="0"/>
              </a:rPr>
              <a:t> directive</a:t>
            </a:r>
          </a:p>
          <a:p>
            <a:pPr lvl="1" fontAlgn="base">
              <a:lnSpc>
                <a:spcPct val="150000"/>
              </a:lnSpc>
              <a:buFont typeface="Arial" pitchFamily="34" charset="0"/>
              <a:buChar char="•"/>
            </a:pPr>
            <a:r>
              <a:rPr lang="en-US" sz="2400" dirty="0" err="1" smtClean="0">
                <a:latin typeface="Times New Roman" pitchFamily="18" charset="0"/>
                <a:cs typeface="Times New Roman" pitchFamily="18" charset="0"/>
              </a:rPr>
              <a:t>ngModel</a:t>
            </a:r>
            <a:r>
              <a:rPr lang="en-US" sz="2400" dirty="0" smtClean="0">
                <a:latin typeface="Times New Roman" pitchFamily="18" charset="0"/>
                <a:cs typeface="Times New Roman" pitchFamily="18" charset="0"/>
              </a:rPr>
              <a:t> also provides the two-way data binding</a:t>
            </a:r>
          </a:p>
          <a:p>
            <a:pPr lvl="1" fontAlgn="base">
              <a:lnSpc>
                <a:spcPct val="150000"/>
              </a:lnSpc>
              <a:buFont typeface="Arial" pitchFamily="34" charset="0"/>
              <a:buChar char="•"/>
            </a:pPr>
            <a:r>
              <a:rPr lang="en-US" sz="2400" dirty="0" smtClean="0">
                <a:latin typeface="Times New Roman" pitchFamily="18" charset="0"/>
                <a:cs typeface="Times New Roman" pitchFamily="18" charset="0"/>
              </a:rPr>
              <a:t>The Validations are configured in the template via directives</a:t>
            </a:r>
          </a:p>
          <a:p>
            <a:pPr fontAlgn="base"/>
            <a:r>
              <a:rPr lang="en-US" sz="2400" dirty="0" smtClean="0">
                <a:latin typeface="Times New Roman" pitchFamily="18" charset="0"/>
                <a:cs typeface="Times New Roman" pitchFamily="18" charset="0"/>
              </a:rPr>
              <a:t> </a:t>
            </a:r>
          </a:p>
        </p:txBody>
      </p:sp>
    </p:spTree>
    <p:extLst>
      <p:ext uri="{BB962C8B-B14F-4D97-AF65-F5344CB8AC3E}">
        <p14:creationId xmlns="" xmlns:p14="http://schemas.microsoft.com/office/powerpoint/2010/main" val="48510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985270"/>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Angular Forms </a:t>
            </a:r>
            <a:r>
              <a:rPr lang="en-US" sz="2400" b="1" dirty="0" smtClean="0">
                <a:solidFill>
                  <a:schemeClr val="accent2">
                    <a:lumMod val="75000"/>
                  </a:schemeClr>
                </a:solidFill>
              </a:rPr>
              <a:t>– Template Driven forms</a:t>
            </a:r>
            <a:endParaRPr lang="en-US" sz="2400" b="1" dirty="0" smtClean="0">
              <a:solidFill>
                <a:schemeClr val="accent2">
                  <a:lumMod val="75000"/>
                </a:schemeClr>
              </a:solidFill>
            </a:endParaRP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5262979"/>
          </a:xfrm>
          <a:prstGeom prst="rect">
            <a:avLst/>
          </a:prstGeom>
          <a:noFill/>
        </p:spPr>
        <p:txBody>
          <a:bodyPr wrap="square">
            <a:spAutoFit/>
          </a:bodyPr>
          <a:lstStyle/>
          <a:p>
            <a:pPr fontAlgn="base"/>
            <a:r>
              <a:rPr lang="en-US" sz="2400" dirty="0" smtClean="0">
                <a:latin typeface="Times New Roman" pitchFamily="18" charset="0"/>
                <a:cs typeface="Times New Roman" pitchFamily="18" charset="0"/>
              </a:rPr>
              <a:t>Template-driven forms are</a:t>
            </a:r>
          </a:p>
          <a:p>
            <a:pPr lvl="0" fontAlgn="base">
              <a:buFont typeface="Arial" pitchFamily="34" charset="0"/>
              <a:buChar char="•"/>
            </a:pPr>
            <a:r>
              <a:rPr lang="en-US" sz="2400" dirty="0" smtClean="0">
                <a:latin typeface="Times New Roman" pitchFamily="18" charset="0"/>
                <a:cs typeface="Times New Roman" pitchFamily="18" charset="0"/>
              </a:rPr>
              <a:t>Contains little code in the component class </a:t>
            </a:r>
          </a:p>
          <a:p>
            <a:pPr lvl="0" fontAlgn="base">
              <a:buFont typeface="Arial" pitchFamily="34" charset="0"/>
              <a:buChar char="•"/>
            </a:pPr>
            <a:r>
              <a:rPr lang="en-US" sz="2400" dirty="0" smtClean="0">
                <a:latin typeface="Times New Roman" pitchFamily="18" charset="0"/>
                <a:cs typeface="Times New Roman" pitchFamily="18" charset="0"/>
              </a:rPr>
              <a:t>Easier to set up </a:t>
            </a:r>
          </a:p>
          <a:p>
            <a:pPr fontAlgn="base"/>
            <a:r>
              <a:rPr lang="en-US" sz="2400" dirty="0" smtClean="0">
                <a:latin typeface="Times New Roman" pitchFamily="18" charset="0"/>
                <a:cs typeface="Times New Roman" pitchFamily="18" charset="0"/>
              </a:rPr>
              <a:t>While they are</a:t>
            </a:r>
          </a:p>
          <a:p>
            <a:pPr lvl="0" fontAlgn="base">
              <a:buFont typeface="Arial" pitchFamily="34" charset="0"/>
              <a:buChar char="•"/>
            </a:pPr>
            <a:r>
              <a:rPr lang="en-US" sz="2400" dirty="0" smtClean="0">
                <a:latin typeface="Times New Roman" pitchFamily="18" charset="0"/>
                <a:cs typeface="Times New Roman" pitchFamily="18" charset="0"/>
              </a:rPr>
              <a:t>Difficult to add controls dynamically</a:t>
            </a:r>
          </a:p>
          <a:p>
            <a:pPr lvl="0" fontAlgn="base">
              <a:buFont typeface="Arial" pitchFamily="34" charset="0"/>
              <a:buChar char="•"/>
            </a:pPr>
            <a:r>
              <a:rPr lang="en-US" sz="2400" dirty="0" smtClean="0">
                <a:latin typeface="Times New Roman" pitchFamily="18" charset="0"/>
                <a:cs typeface="Times New Roman" pitchFamily="18" charset="0"/>
              </a:rPr>
              <a:t>Unit testing is a </a:t>
            </a:r>
            <a:r>
              <a:rPr lang="en-US" sz="2400" dirty="0" smtClean="0">
                <a:latin typeface="Times New Roman" pitchFamily="18" charset="0"/>
                <a:cs typeface="Times New Roman" pitchFamily="18" charset="0"/>
              </a:rPr>
              <a:t>challenge</a:t>
            </a:r>
          </a:p>
          <a:p>
            <a:pPr fontAlgn="base"/>
            <a:r>
              <a:rPr lang="en-US" sz="2400" b="1" u="sng" dirty="0" smtClean="0">
                <a:latin typeface="Times New Roman" pitchFamily="18" charset="0"/>
                <a:cs typeface="Times New Roman" pitchFamily="18" charset="0"/>
              </a:rPr>
              <a:t>Import </a:t>
            </a:r>
            <a:r>
              <a:rPr lang="en-US" sz="2400" b="1" u="sng" dirty="0" err="1" smtClean="0">
                <a:latin typeface="Times New Roman" pitchFamily="18" charset="0"/>
                <a:cs typeface="Times New Roman" pitchFamily="18" charset="0"/>
              </a:rPr>
              <a:t>FormsModule</a:t>
            </a:r>
            <a:endParaRPr lang="en-US" sz="2400" b="1"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To work with Template-driven forms, we must import the </a:t>
            </a:r>
            <a:r>
              <a:rPr lang="en-US" sz="2400" dirty="0" err="1" smtClean="0">
                <a:latin typeface="Times New Roman" pitchFamily="18" charset="0"/>
                <a:cs typeface="Times New Roman" pitchFamily="18" charset="0"/>
              </a:rPr>
              <a:t>FormsModule</a:t>
            </a:r>
            <a:r>
              <a:rPr lang="en-US" sz="2400" dirty="0" smtClean="0">
                <a:latin typeface="Times New Roman" pitchFamily="18" charset="0"/>
                <a:cs typeface="Times New Roman" pitchFamily="18" charset="0"/>
              </a:rPr>
              <a:t>. We usually import it in root module or in a </a:t>
            </a:r>
            <a:r>
              <a:rPr lang="en-US" sz="2400" dirty="0" smtClean="0">
                <a:latin typeface="Times New Roman" pitchFamily="18" charset="0"/>
                <a:cs typeface="Times New Roman" pitchFamily="18" charset="0"/>
              </a:rPr>
              <a:t>shared module. </a:t>
            </a: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FormsModule</a:t>
            </a:r>
            <a:r>
              <a:rPr lang="en-US" sz="2400" dirty="0" smtClean="0">
                <a:latin typeface="Times New Roman" pitchFamily="18" charset="0"/>
                <a:cs typeface="Times New Roman" pitchFamily="18" charset="0"/>
              </a:rPr>
              <a:t> contains all the form directives and constructs for working with forms</a:t>
            </a:r>
          </a:p>
          <a:p>
            <a:pPr fontAlgn="base"/>
            <a:r>
              <a:rPr lang="en-US" sz="2400" dirty="0" smtClean="0">
                <a:latin typeface="Times New Roman" pitchFamily="18" charset="0"/>
                <a:cs typeface="Times New Roman" pitchFamily="18" charset="0"/>
              </a:rPr>
              <a:t> </a:t>
            </a:r>
            <a:r>
              <a:rPr lang="en-US" sz="2400" b="1" u="sng" dirty="0" err="1" smtClean="0">
                <a:latin typeface="Times New Roman" pitchFamily="18" charset="0"/>
                <a:cs typeface="Times New Roman" pitchFamily="18" charset="0"/>
              </a:rPr>
              <a:t>ngForm</a:t>
            </a:r>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Once, we have a form with few form elements, the angular automatically converts it into a Template-driven form. This is done by the </a:t>
            </a:r>
            <a:r>
              <a:rPr lang="en-US" sz="2400" dirty="0" err="1" smtClean="0">
                <a:latin typeface="Times New Roman" pitchFamily="18" charset="0"/>
                <a:cs typeface="Times New Roman" pitchFamily="18" charset="0"/>
              </a:rPr>
              <a:t>ngForm</a:t>
            </a:r>
            <a:r>
              <a:rPr lang="en-US" sz="2400" dirty="0" smtClean="0">
                <a:latin typeface="Times New Roman" pitchFamily="18" charset="0"/>
                <a:cs typeface="Times New Roman" pitchFamily="18" charset="0"/>
              </a:rPr>
              <a:t> directive.</a:t>
            </a:r>
          </a:p>
          <a:p>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ngForm</a:t>
            </a:r>
            <a:r>
              <a:rPr lang="en-US" sz="2400" dirty="0" smtClean="0">
                <a:latin typeface="Times New Roman" pitchFamily="18" charset="0"/>
                <a:cs typeface="Times New Roman" pitchFamily="18" charset="0"/>
              </a:rPr>
              <a:t> directive is what makes the Angular template-driven forms work. </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12634</TotalTime>
  <Words>167</Words>
  <Application>Microsoft Office PowerPoint</Application>
  <PresentationFormat>Custom</PresentationFormat>
  <Paragraphs>93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240</cp:revision>
  <dcterms:created xsi:type="dcterms:W3CDTF">2020-06-03T14:19:11Z</dcterms:created>
  <dcterms:modified xsi:type="dcterms:W3CDTF">2020-11-06T10:30:52Z</dcterms:modified>
</cp:coreProperties>
</file>