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16" r:id="rId4"/>
    <p:sldId id="446" r:id="rId5"/>
    <p:sldId id="447" r:id="rId6"/>
    <p:sldId id="448" r:id="rId7"/>
    <p:sldId id="449" r:id="rId8"/>
    <p:sldId id="3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3295394"/>
            <a:ext cx="7497214" cy="646331"/>
          </a:xfrm>
          <a:prstGeom prst="rect">
            <a:avLst/>
          </a:prstGeom>
        </p:spPr>
        <p:txBody>
          <a:bodyPr wrap="square">
            <a:spAutoFit/>
          </a:bodyPr>
          <a:lstStyle/>
          <a:p>
            <a:r>
              <a:rPr lang="en-US" sz="3600" b="1" dirty="0" smtClean="0">
                <a:solidFill>
                  <a:schemeClr val="accent2">
                    <a:lumMod val="75000"/>
                  </a:schemeClr>
                </a:solidFill>
              </a:rPr>
              <a:t>Non Functional aspects of web</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smtClean="0"/>
              <a:t>Non functional aspects of web</a:t>
            </a:r>
            <a:endParaRPr lang="en-US" sz="3600" b="1" cap="all" dirty="0"/>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xmlns="" id="{620A7DEA-950C-4954-B3B7-2672370FABF4}"/>
              </a:ext>
            </a:extLst>
          </p:cNvPr>
          <p:cNvSpPr/>
          <p:nvPr/>
        </p:nvSpPr>
        <p:spPr>
          <a:xfrm>
            <a:off x="297989" y="2988698"/>
            <a:ext cx="7999758" cy="461665"/>
          </a:xfrm>
          <a:prstGeom prst="rect">
            <a:avLst/>
          </a:prstGeom>
        </p:spPr>
        <p:txBody>
          <a:bodyPr wrap="square">
            <a:spAutoFit/>
          </a:bodyPr>
          <a:lstStyle/>
          <a:p>
            <a:r>
              <a:rPr lang="en-IN" sz="2400" b="1" dirty="0" smtClean="0">
                <a:solidFill>
                  <a:schemeClr val="tx1">
                    <a:lumMod val="95000"/>
                    <a:lumOff val="5000"/>
                  </a:schemeClr>
                </a:solidFill>
              </a:rPr>
              <a:t>Caching</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xmlns=""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Caching</a:t>
            </a:r>
            <a:endParaRPr lang="en-US" sz="2400" b="1" dirty="0">
              <a:solidFill>
                <a:schemeClr val="accent1">
                  <a:lumMod val="75000"/>
                </a:schemeClr>
              </a:solidFill>
            </a:endParaRPr>
          </a:p>
        </p:txBody>
      </p:sp>
      <p:sp>
        <p:nvSpPr>
          <p:cNvPr id="7" name="Rectangle 6"/>
          <p:cNvSpPr/>
          <p:nvPr/>
        </p:nvSpPr>
        <p:spPr>
          <a:xfrm>
            <a:off x="258618" y="2424882"/>
            <a:ext cx="10879249" cy="2862322"/>
          </a:xfrm>
          <a:prstGeom prst="rect">
            <a:avLst/>
          </a:prstGeom>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Cache </a:t>
            </a:r>
            <a:r>
              <a:rPr lang="en-US" sz="2400" dirty="0" smtClean="0">
                <a:latin typeface="Times New Roman" pitchFamily="18" charset="0"/>
                <a:cs typeface="Times New Roman" pitchFamily="18" charset="0"/>
              </a:rPr>
              <a:t>is a type of memory that is used to increase the speed of data access. </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Normally</a:t>
            </a:r>
            <a:r>
              <a:rPr lang="en-US" sz="2400" dirty="0" smtClean="0">
                <a:latin typeface="Times New Roman" pitchFamily="18" charset="0"/>
                <a:cs typeface="Times New Roman" pitchFamily="18" charset="0"/>
              </a:rPr>
              <a:t>, the data required for any process resides in the main memory. </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It </a:t>
            </a:r>
            <a:r>
              <a:rPr lang="en-US" sz="2400" dirty="0" smtClean="0">
                <a:latin typeface="Times New Roman" pitchFamily="18" charset="0"/>
                <a:cs typeface="Times New Roman" pitchFamily="18" charset="0"/>
              </a:rPr>
              <a:t>is transferred to the cache memory temporarily if it is used frequently enough. </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process of storing and accessing data from a cache is known as caching</a:t>
            </a:r>
            <a:r>
              <a:rPr lang="en-US" sz="2400" dirty="0" smtClean="0">
                <a:latin typeface="Times New Roman" pitchFamily="18" charset="0"/>
                <a:cs typeface="Times New Roman" pitchFamily="18" charset="0"/>
              </a:rPr>
              <a:t>.</a:t>
            </a:r>
          </a:p>
          <a:p>
            <a:pPr>
              <a:lnSpc>
                <a:spcPct val="150000"/>
              </a:lnSpc>
              <a:buFont typeface="Arial" pitchFamily="34" charset="0"/>
              <a:buChar char="•"/>
            </a:pPr>
            <a:endParaRPr lang="en-US" sz="2400" dirty="0">
              <a:solidFill>
                <a:srgbClr val="4A4A4A"/>
              </a:solidFill>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xmlns="" val="6650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Cache-Control Header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Caching</a:t>
            </a:r>
            <a:endParaRPr lang="en-US" sz="2400" b="1" dirty="0">
              <a:solidFill>
                <a:schemeClr val="accent1">
                  <a:lumMod val="75000"/>
                </a:schemeClr>
              </a:solidFill>
            </a:endParaRPr>
          </a:p>
        </p:txBody>
      </p:sp>
      <p:sp>
        <p:nvSpPr>
          <p:cNvPr id="7" name="Rectangle 6"/>
          <p:cNvSpPr/>
          <p:nvPr/>
        </p:nvSpPr>
        <p:spPr>
          <a:xfrm>
            <a:off x="249382" y="1251864"/>
            <a:ext cx="10879249" cy="2862322"/>
          </a:xfrm>
          <a:prstGeom prst="rect">
            <a:avLst/>
          </a:prstGeom>
        </p:spPr>
        <p:txBody>
          <a:bodyPr wrap="square">
            <a:spAutoFit/>
          </a:bodyPr>
          <a:lstStyle/>
          <a:p>
            <a:pPr>
              <a:lnSpc>
                <a:spcPct val="150000"/>
              </a:lnSpc>
            </a:pPr>
            <a:r>
              <a:rPr lang="en-IN" sz="2400" dirty="0" smtClean="0">
                <a:latin typeface="Times New Roman" pitchFamily="18" charset="0"/>
                <a:cs typeface="Times New Roman" pitchFamily="18" charset="0"/>
              </a:rPr>
              <a:t>Cache-control is an HTTP header used to specify browser caching policies in both client requests and server responses. Policies include how a resource is cached, where it’s cached and its maximum age before expiring (i.e., time to live).</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Standard</a:t>
            </a:r>
            <a:r>
              <a:rPr lang="en-IN" sz="2400" dirty="0" smtClean="0">
                <a:latin typeface="Times New Roman" pitchFamily="18" charset="0"/>
                <a:cs typeface="Times New Roman" pitchFamily="18" charset="0"/>
              </a:rPr>
              <a:t> Cache-Control directives that can be used by the client in an HTTP request.</a:t>
            </a:r>
            <a:endParaRPr lang="en-US" sz="2400" dirty="0" smtClean="0">
              <a:latin typeface="Times New Roman" pitchFamily="18" charset="0"/>
              <a:cs typeface="Times New Roman" pitchFamily="18" charset="0"/>
            </a:endParaRPr>
          </a:p>
          <a:p>
            <a:pPr>
              <a:lnSpc>
                <a:spcPct val="150000"/>
              </a:lnSpc>
            </a:pPr>
            <a:endParaRPr lang="en-US" sz="2400" dirty="0">
              <a:solidFill>
                <a:srgbClr val="4A4A4A"/>
              </a:solidFill>
              <a:latin typeface="Times New Roman" pitchFamily="18" charset="0"/>
              <a:ea typeface="Calibri" panose="020F0502020204030204" pitchFamily="34"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641206" y="3443720"/>
            <a:ext cx="4314825" cy="3295650"/>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Cache-Control Header - Expiration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Caching</a:t>
            </a:r>
            <a:endParaRPr lang="en-US" sz="2400" b="1" dirty="0">
              <a:solidFill>
                <a:schemeClr val="accent1">
                  <a:lumMod val="75000"/>
                </a:schemeClr>
              </a:solidFill>
            </a:endParaRPr>
          </a:p>
        </p:txBody>
      </p:sp>
      <p:sp>
        <p:nvSpPr>
          <p:cNvPr id="7" name="Rectangle 6"/>
          <p:cNvSpPr/>
          <p:nvPr/>
        </p:nvSpPr>
        <p:spPr>
          <a:xfrm>
            <a:off x="249382" y="1251864"/>
            <a:ext cx="10879249" cy="5632311"/>
          </a:xfrm>
          <a:prstGeom prst="rect">
            <a:avLst/>
          </a:prstGeom>
        </p:spPr>
        <p:txBody>
          <a:bodyPr wrap="square">
            <a:spAutoFit/>
          </a:bodyPr>
          <a:lstStyle/>
          <a:p>
            <a:r>
              <a:rPr lang="en-IN" sz="2400" b="1" u="sng" dirty="0" smtClean="0">
                <a:latin typeface="Times New Roman" pitchFamily="18" charset="0"/>
                <a:cs typeface="Times New Roman" pitchFamily="18" charset="0"/>
              </a:rPr>
              <a:t>max-age=&lt;seconds&gt;</a:t>
            </a:r>
            <a:endParaRPr lang="en-US" sz="2400" b="1" u="sng"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maximum amount of time a resource is considered fresh. Unlike Expires, this directive is relative to the time of the request</a:t>
            </a:r>
            <a:r>
              <a:rPr lang="en-IN"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IN" sz="2400" b="1" u="sng" dirty="0" smtClean="0">
                <a:latin typeface="Times New Roman" pitchFamily="18" charset="0"/>
                <a:cs typeface="Times New Roman" pitchFamily="18" charset="0"/>
              </a:rPr>
              <a:t>s-</a:t>
            </a:r>
            <a:r>
              <a:rPr lang="en-IN" sz="2400" b="1" u="sng" dirty="0" err="1" smtClean="0">
                <a:latin typeface="Times New Roman" pitchFamily="18" charset="0"/>
                <a:cs typeface="Times New Roman" pitchFamily="18" charset="0"/>
              </a:rPr>
              <a:t>maxage</a:t>
            </a:r>
            <a:r>
              <a:rPr lang="en-IN" sz="2400" b="1" u="sng" dirty="0" smtClean="0">
                <a:latin typeface="Times New Roman" pitchFamily="18" charset="0"/>
                <a:cs typeface="Times New Roman" pitchFamily="18" charset="0"/>
              </a:rPr>
              <a:t>=&lt;seconds&gt;</a:t>
            </a:r>
            <a:endParaRPr lang="en-US" sz="2400" b="1" u="sng"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Overrides max-age or the Expires header, but only for shared caches (e.g., proxies). Ignored by private caches</a:t>
            </a:r>
            <a:r>
              <a:rPr lang="en-IN"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IN" sz="2400" b="1" u="sng" dirty="0" smtClean="0">
                <a:latin typeface="Times New Roman" pitchFamily="18" charset="0"/>
                <a:cs typeface="Times New Roman" pitchFamily="18" charset="0"/>
              </a:rPr>
              <a:t>max-stale[=&lt;seconds&gt;]</a:t>
            </a:r>
            <a:endParaRPr lang="en-US" sz="2400" b="1" u="sng"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Indicates the client will accept a stale response. An optional value in seconds indicates the upper limit of staleness the client will accept</a:t>
            </a:r>
            <a:r>
              <a:rPr lang="en-IN"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IN" sz="2400" b="1" u="sng" dirty="0" smtClean="0">
                <a:latin typeface="Times New Roman" pitchFamily="18" charset="0"/>
                <a:cs typeface="Times New Roman" pitchFamily="18" charset="0"/>
              </a:rPr>
              <a:t>min-fresh=&lt;seconds&gt;</a:t>
            </a:r>
            <a:endParaRPr lang="en-US" sz="2400" b="1" u="sng"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Indicates the client wants a response that will still be fresh for </a:t>
            </a:r>
            <a:r>
              <a:rPr lang="en-IN" sz="2400" i="1" dirty="0" smtClean="0">
                <a:latin typeface="Times New Roman" pitchFamily="18" charset="0"/>
                <a:cs typeface="Times New Roman" pitchFamily="18" charset="0"/>
              </a:rPr>
              <a:t>at least</a:t>
            </a:r>
            <a:r>
              <a:rPr lang="en-IN" sz="2400" dirty="0" smtClean="0">
                <a:latin typeface="Times New Roman" pitchFamily="18" charset="0"/>
                <a:cs typeface="Times New Roman" pitchFamily="18" charset="0"/>
              </a:rPr>
              <a:t> the specified number of seconds.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66500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Additional HTTP cache headers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Caching</a:t>
            </a:r>
            <a:endParaRPr lang="en-US" sz="2400" b="1" dirty="0">
              <a:solidFill>
                <a:schemeClr val="accent1">
                  <a:lumMod val="75000"/>
                </a:schemeClr>
              </a:solidFill>
            </a:endParaRPr>
          </a:p>
        </p:txBody>
      </p:sp>
      <p:sp>
        <p:nvSpPr>
          <p:cNvPr id="7" name="Rectangle 6"/>
          <p:cNvSpPr/>
          <p:nvPr/>
        </p:nvSpPr>
        <p:spPr>
          <a:xfrm>
            <a:off x="0" y="1225689"/>
            <a:ext cx="10879249" cy="5632311"/>
          </a:xfrm>
          <a:prstGeom prst="rect">
            <a:avLst/>
          </a:prstGeom>
        </p:spPr>
        <p:txBody>
          <a:bodyPr wrap="square">
            <a:spAutoFit/>
          </a:bodyPr>
          <a:lstStyle/>
          <a:p>
            <a:r>
              <a:rPr lang="en-IN" sz="2400" dirty="0" smtClean="0">
                <a:latin typeface="Times New Roman" pitchFamily="18" charset="0"/>
                <a:cs typeface="Times New Roman" pitchFamily="18" charset="0"/>
              </a:rPr>
              <a:t>In addition to cache-control, notable HTTP cache headers include:</a:t>
            </a:r>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Expires</a:t>
            </a:r>
            <a:r>
              <a:rPr lang="en-IN" sz="2400" dirty="0" smtClean="0">
                <a:latin typeface="Times New Roman" pitchFamily="18" charset="0"/>
                <a:cs typeface="Times New Roman" pitchFamily="18" charset="0"/>
              </a:rPr>
              <a:t> – This header specifies a fixed date/time for the expiration of a cached resource. For example, Expires: Sat, 13 May 2017 07:00:00 GMT signals that the cached resource expires on May 13, 2017 at 7:00 am GMT. The expires header is ignored when a cache-control header containing a max-age directive is present</a:t>
            </a:r>
            <a:r>
              <a:rPr lang="en-IN" sz="2400" dirty="0" smtClean="0">
                <a:latin typeface="Times New Roman" pitchFamily="18" charset="0"/>
                <a:cs typeface="Times New Roman" pitchFamily="18" charset="0"/>
              </a:rPr>
              <a:t>.</a:t>
            </a:r>
          </a:p>
          <a:p>
            <a:pPr lvl="0"/>
            <a:endParaRPr lang="en-US" sz="2400" dirty="0" smtClean="0">
              <a:latin typeface="Times New Roman" pitchFamily="18" charset="0"/>
              <a:cs typeface="Times New Roman" pitchFamily="18" charset="0"/>
            </a:endParaRPr>
          </a:p>
          <a:p>
            <a:pPr lvl="0"/>
            <a:r>
              <a:rPr lang="en-IN" sz="2400" b="1" dirty="0" err="1" smtClean="0">
                <a:latin typeface="Times New Roman" pitchFamily="18" charset="0"/>
                <a:cs typeface="Times New Roman" pitchFamily="18" charset="0"/>
              </a:rPr>
              <a:t>ETag</a:t>
            </a:r>
            <a:r>
              <a:rPr lang="en-IN" sz="2400" dirty="0" smtClean="0">
                <a:latin typeface="Times New Roman" pitchFamily="18" charset="0"/>
                <a:cs typeface="Times New Roman" pitchFamily="18" charset="0"/>
              </a:rPr>
              <a:t> – A response header that identifies the version of served content according to a token – a string of characters in quotes, e.g., "675af34563dc-tr34" – that changes after a resource is modified. If a token is unchanged before a request is made, the browser continues to use its local version</a:t>
            </a:r>
            <a:r>
              <a:rPr lang="en-IN" sz="2400" dirty="0" smtClean="0">
                <a:latin typeface="Times New Roman" pitchFamily="18" charset="0"/>
                <a:cs typeface="Times New Roman" pitchFamily="18" charset="0"/>
              </a:rPr>
              <a:t>.</a:t>
            </a:r>
          </a:p>
          <a:p>
            <a:pPr lvl="0"/>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Vary </a:t>
            </a:r>
            <a:r>
              <a:rPr lang="en-IN" sz="2400" dirty="0" smtClean="0">
                <a:latin typeface="Times New Roman" pitchFamily="18" charset="0"/>
                <a:cs typeface="Times New Roman" pitchFamily="18" charset="0"/>
              </a:rPr>
              <a:t>– A header that determines the responses that must match a cached resource for it to be considered valid. For example, the header Vary: Accept-Language, User-Agent specifies that a cached version must exist for each combination of user agent and language.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66500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Additional HTTP cache headers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Caching</a:t>
            </a:r>
            <a:endParaRPr lang="en-US" sz="2400" b="1" dirty="0">
              <a:solidFill>
                <a:schemeClr val="accent1">
                  <a:lumMod val="75000"/>
                </a:schemeClr>
              </a:solidFill>
            </a:endParaRPr>
          </a:p>
        </p:txBody>
      </p:sp>
      <p:sp>
        <p:nvSpPr>
          <p:cNvPr id="7" name="Rectangle 6"/>
          <p:cNvSpPr/>
          <p:nvPr/>
        </p:nvSpPr>
        <p:spPr>
          <a:xfrm>
            <a:off x="240145" y="1225689"/>
            <a:ext cx="10879249" cy="5632311"/>
          </a:xfrm>
          <a:prstGeom prst="rect">
            <a:avLst/>
          </a:prstGeom>
        </p:spPr>
        <p:txBody>
          <a:bodyPr wrap="square">
            <a:spAutoFit/>
          </a:bodyPr>
          <a:lstStyle/>
          <a:p>
            <a:pPr>
              <a:lnSpc>
                <a:spcPct val="150000"/>
              </a:lnSpc>
              <a:buFont typeface="Arial" pitchFamily="34" charset="0"/>
              <a:buChar char="•"/>
            </a:pPr>
            <a:r>
              <a:rPr lang="en-IN" sz="2400" dirty="0" smtClean="0">
                <a:latin typeface="Times New Roman" pitchFamily="18" charset="0"/>
                <a:cs typeface="Times New Roman" pitchFamily="18" charset="0"/>
              </a:rPr>
              <a:t>   Disk </a:t>
            </a:r>
            <a:r>
              <a:rPr lang="en-IN" sz="2400" dirty="0" smtClean="0">
                <a:latin typeface="Times New Roman" pitchFamily="18" charset="0"/>
                <a:cs typeface="Times New Roman" pitchFamily="18" charset="0"/>
              </a:rPr>
              <a:t>cache is RAM memory, that contains a copy of the information on the disk. Typically, when you access something on the drive, the whole page is brought into cache, on the assumption that the next access will be in that page. The first disk seek might take 8ms, while seeks from cache 100 </a:t>
            </a:r>
            <a:r>
              <a:rPr lang="en-IN" sz="2400" dirty="0" smtClean="0">
                <a:latin typeface="Times New Roman" pitchFamily="18" charset="0"/>
                <a:cs typeface="Times New Roman" pitchFamily="18" charset="0"/>
              </a:rPr>
              <a:t>ns</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IN" sz="2400" dirty="0" smtClean="0">
                <a:latin typeface="Times New Roman" pitchFamily="18" charset="0"/>
                <a:cs typeface="Times New Roman" pitchFamily="18" charset="0"/>
              </a:rPr>
              <a:t>   Memory </a:t>
            </a:r>
            <a:r>
              <a:rPr lang="en-IN" sz="2400" dirty="0" smtClean="0">
                <a:latin typeface="Times New Roman" pitchFamily="18" charset="0"/>
                <a:cs typeface="Times New Roman" pitchFamily="18" charset="0"/>
              </a:rPr>
              <a:t>cache is the same concept, but the cache is located on the CPU chip. So the original memory access is 100ns, the L1 cache access can be 0.5 ns.</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Browser </a:t>
            </a:r>
            <a:r>
              <a:rPr lang="en-IN" sz="2400" dirty="0" smtClean="0">
                <a:latin typeface="Times New Roman" pitchFamily="18" charset="0"/>
                <a:cs typeface="Times New Roman" pitchFamily="18" charset="0"/>
              </a:rPr>
              <a:t>cache is similar, but stores resources like images, </a:t>
            </a:r>
            <a:r>
              <a:rPr lang="en-IN" sz="2400" dirty="0" err="1" smtClean="0">
                <a:latin typeface="Times New Roman" pitchFamily="18" charset="0"/>
                <a:cs typeface="Times New Roman" pitchFamily="18" charset="0"/>
              </a:rPr>
              <a:t>javascript</a:t>
            </a:r>
            <a:r>
              <a:rPr lang="en-IN" sz="2400" dirty="0" smtClean="0">
                <a:latin typeface="Times New Roman" pitchFamily="18" charset="0"/>
                <a:cs typeface="Times New Roman" pitchFamily="18" charset="0"/>
              </a:rPr>
              <a:t> files, etc. on your hard-drive instead of the web page. Once you access a website, these static resources are stored locally in the browser cache for quicker access the second time you need it.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66500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xmlns="" val="145950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10407</TotalTime>
  <Words>311</Words>
  <Application>Microsoft Office PowerPoint</Application>
  <PresentationFormat>Custom</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231</cp:revision>
  <dcterms:created xsi:type="dcterms:W3CDTF">2020-06-03T14:19:11Z</dcterms:created>
  <dcterms:modified xsi:type="dcterms:W3CDTF">2020-11-09T10:44:46Z</dcterms:modified>
</cp:coreProperties>
</file>