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8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803E4-1542-4759-88F9-7DF256F171A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C2D85-8479-4692-8966-4C46FDAD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7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053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55A1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4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55A1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999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36319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658856" y="469391"/>
            <a:ext cx="934211" cy="1399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55A1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58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618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658856" y="469391"/>
            <a:ext cx="934211" cy="13990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6964" y="1692351"/>
            <a:ext cx="387807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55A1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43733" y="3231006"/>
            <a:ext cx="7304532" cy="174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360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ANALYTICS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730824"/>
            <a:ext cx="77915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Unit 2:Distance and Similarity Measures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Mamatha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 R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Department of Computer Science and Engineering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1" y="748260"/>
            <a:ext cx="3105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Mahalanobis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Distance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93D9E010-BBA3-498F-8DAB-7A16FC31F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443335"/>
            <a:ext cx="2743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Covariance Matrix: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D910B7E-B89B-41B0-9E4D-09206BFC852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477000" y="1905000"/>
          <a:ext cx="2349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4" imgW="939800" imgH="457200" progId="Equation.3">
                  <p:embed/>
                </p:oleObj>
              </mc:Choice>
              <mc:Fallback>
                <p:oleObj name="Equation" r:id="rId4" imgW="939800" imgH="45720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D910B7E-B89B-41B0-9E4D-09206BFC85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905000"/>
                        <a:ext cx="23495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2">
            <a:extLst>
              <a:ext uri="{FF2B5EF4-FFF2-40B4-BE49-F238E27FC236}">
                <a16:creationId xmlns:a16="http://schemas.microsoft.com/office/drawing/2014/main" id="{8D653ECF-9E45-4C7C-8799-D5C263006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200400"/>
            <a:ext cx="22860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A: (0.5, 0.5)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B: (0, 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C: (1.5, 1.5)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Mahal(A,B) =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Mahal(A,C) = 4 </a:t>
            </a:r>
          </a:p>
        </p:txBody>
      </p:sp>
      <p:grpSp>
        <p:nvGrpSpPr>
          <p:cNvPr id="11" name="Group 13">
            <a:extLst>
              <a:ext uri="{FF2B5EF4-FFF2-40B4-BE49-F238E27FC236}">
                <a16:creationId xmlns:a16="http://schemas.microsoft.com/office/drawing/2014/main" id="{395C4A5E-CF58-4EA4-8427-36FACC41F99F}"/>
              </a:ext>
            </a:extLst>
          </p:cNvPr>
          <p:cNvGrpSpPr>
            <a:grpSpLocks/>
          </p:cNvGrpSpPr>
          <p:nvPr/>
        </p:nvGrpSpPr>
        <p:grpSpPr bwMode="auto">
          <a:xfrm>
            <a:off x="0" y="1545729"/>
            <a:ext cx="6477000" cy="4857750"/>
            <a:chOff x="144" y="768"/>
            <a:chExt cx="4080" cy="3060"/>
          </a:xfrm>
        </p:grpSpPr>
        <p:pic>
          <p:nvPicPr>
            <p:cNvPr id="12" name="Picture 14">
              <a:extLst>
                <a:ext uri="{FF2B5EF4-FFF2-40B4-BE49-F238E27FC236}">
                  <a16:creationId xmlns:a16="http://schemas.microsoft.com/office/drawing/2014/main" id="{A3578D7E-3573-44EA-8D62-0D723928B9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92" t="4398" r="6593" b="4733"/>
            <a:stretch>
              <a:fillRect/>
            </a:stretch>
          </p:blipFill>
          <p:spPr bwMode="auto">
            <a:xfrm>
              <a:off x="144" y="768"/>
              <a:ext cx="4080" cy="3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03324A55-5B68-4F9D-ACE4-CF91BE1F99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1872"/>
              <a:ext cx="120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E6459B48-6407-4DF5-9DC3-BD22A45071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04" y="225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902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1" y="748260"/>
            <a:ext cx="46767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Common Properties of a Similarity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B63073C-D6A8-4FE9-B842-F8FD786B785A}"/>
              </a:ext>
            </a:extLst>
          </p:cNvPr>
          <p:cNvSpPr txBox="1">
            <a:spLocks noChangeArrowheads="1"/>
          </p:cNvSpPr>
          <p:nvPr/>
        </p:nvSpPr>
        <p:spPr>
          <a:xfrm>
            <a:off x="388580" y="1428750"/>
            <a:ext cx="7802920" cy="5067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Similarities, also have some well known properties.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90600" marR="0" lvl="1" indent="-5334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) = 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(or maximum similarity) only if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(does not always hold, e.g., cosine)</a:t>
            </a:r>
          </a:p>
          <a:p>
            <a:pPr marL="990600" marR="0" lvl="1" indent="-5334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)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for all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(Symmetry)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33400" marR="0" lvl="0" indent="-5334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where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the similarity between points (data objects),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4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1" y="748260"/>
            <a:ext cx="4619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Similarity Between Binary Vectors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E3807F8-E8AE-4F9B-9342-792766510B46}"/>
              </a:ext>
            </a:extLst>
          </p:cNvPr>
          <p:cNvSpPr txBox="1">
            <a:spLocks noChangeArrowheads="1"/>
          </p:cNvSpPr>
          <p:nvPr/>
        </p:nvSpPr>
        <p:spPr>
          <a:xfrm>
            <a:off x="304801" y="1371199"/>
            <a:ext cx="8300051" cy="4855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Common situation is that objects,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have only binary attributes</a:t>
            </a:r>
          </a:p>
          <a:p>
            <a:pPr marL="2171700" marR="0" lvl="4" indent="-342900" algn="just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33400" marR="0" lvl="0" indent="-53340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Matching and Jaccard Coefficients 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914400" algn="l"/>
                <a:tab pos="13716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SMC 	=  number of matches / number of attributes 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914400" algn="l"/>
                <a:tab pos="13716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                	=  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11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+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00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) / 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01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+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10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+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11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+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00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914400" algn="l"/>
                <a:tab pos="137160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anose="02020603050405020304" pitchFamily="18" charset="0"/>
            </a:endParaRPr>
          </a:p>
          <a:p>
            <a:pPr marL="533400" marR="0" lvl="0" indent="-53340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914400" algn="l"/>
                <a:tab pos="13716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	J 	= number of 11 matches / number of non-zero attributes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914400" algn="l"/>
                <a:tab pos="13716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  	  	= 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11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) / 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01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+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10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+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11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)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anose="02020603050405020304" pitchFamily="18" charset="0"/>
            </a:endParaRPr>
          </a:p>
          <a:p>
            <a:pPr marL="533400" marR="0" lvl="0" indent="-53340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914400" algn="l"/>
                <a:tab pos="1371600" algn="l"/>
              </a:tabLst>
              <a:defRPr/>
            </a:pPr>
            <a:endParaRPr lang="en-US" sz="2400" dirty="0">
              <a:solidFill>
                <a:prstClr val="black"/>
              </a:solidFill>
              <a:latin typeface="Calibri"/>
              <a:cs typeface="Times New Roman" panose="02020603050405020304" pitchFamily="18" charset="0"/>
            </a:endParaRPr>
          </a:p>
          <a:p>
            <a:pPr marL="533400" marR="0" lvl="0" indent="-53340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914400" algn="l"/>
                <a:tab pos="137160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1" y="748260"/>
            <a:ext cx="4048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SMC versus Jaccard: Example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F28B47C-559B-4B1D-A2F4-1AC3514DB0F2}"/>
              </a:ext>
            </a:extLst>
          </p:cNvPr>
          <p:cNvSpPr txBox="1">
            <a:spLocks noChangeArrowheads="1"/>
          </p:cNvSpPr>
          <p:nvPr/>
        </p:nvSpPr>
        <p:spPr>
          <a:xfrm>
            <a:off x="453730" y="1324234"/>
            <a:ext cx="7798389" cy="4909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6858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=  1 0 0 0 0 0 0 0 0 0    	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	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anose="02020603050405020304" pitchFamily="18" charset="0"/>
            </a:endParaRPr>
          </a:p>
          <a:p>
            <a:pPr marL="533400" marR="0" lvl="0" indent="-5334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6858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=  0 0 0 0 0 0 1 0 0 1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685800" algn="l"/>
              </a:tabLst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anose="02020603050405020304" pitchFamily="18" charset="0"/>
            </a:endParaRPr>
          </a:p>
          <a:p>
            <a:pPr marL="533400" marR="0" lvl="0" indent="-5334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685800" algn="l"/>
              </a:tabLst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01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= 2   (the number of attributes where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was 0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was 1)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685800" algn="l"/>
              </a:tabLst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10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= 1   (the number of attributes where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was 1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was 0)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685800" algn="l"/>
              </a:tabLst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00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= 7   (the number of attributes where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was 0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was 0)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685800" algn="l"/>
              </a:tabLst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11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= 0   (the number of attributes where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was 1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was 1)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685800" algn="l"/>
              </a:tabLst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	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914400" algn="l"/>
                <a:tab pos="13716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SMC 	= 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11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+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00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) / 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01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+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10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+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11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+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00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6858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			= (0+7) / (2+1+0+7) = 0.7 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68580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anose="02020603050405020304" pitchFamily="18" charset="0"/>
            </a:endParaRPr>
          </a:p>
          <a:p>
            <a:pPr marL="533400" marR="0" lvl="0" indent="-5334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6858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J = 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11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) / 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01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+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10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+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11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) = 0 / (2 + 1 + 0) = 0 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685800" algn="l"/>
              </a:tabLst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78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1" y="748260"/>
            <a:ext cx="25336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Cosine Similarity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4646B8F-404B-4289-8ED3-F504EAD51CE1}"/>
              </a:ext>
            </a:extLst>
          </p:cNvPr>
          <p:cNvSpPr txBox="1">
            <a:spLocks noChangeArrowheads="1"/>
          </p:cNvSpPr>
          <p:nvPr/>
        </p:nvSpPr>
        <p:spPr>
          <a:xfrm>
            <a:off x="496888" y="1400175"/>
            <a:ext cx="8001000" cy="5106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If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sz="2400" b="0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sz="2400" b="0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are two document vectors, then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            cos(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sz="24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sz="24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) =  &lt;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sz="24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sz="24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&gt; / ||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sz="2400" b="0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|| ||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sz="2400" b="0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|| ,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where &lt;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sz="24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sz="24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&gt; indicates inner product or vector dot product of vectors,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sz="24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sz="24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2,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|| d ||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is the   length of vector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 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Example: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 	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d</a:t>
            </a:r>
            <a:r>
              <a:rPr kumimoji="0" lang="en-US" sz="24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=  3 2 0 5 0 0 0 2 0 0 	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  	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d</a:t>
            </a:r>
            <a:r>
              <a:rPr kumimoji="0" lang="en-US" sz="24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=  1 0 0 0 0 0 0 1 0 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&lt;d</a:t>
            </a:r>
            <a:r>
              <a:rPr kumimoji="0" lang="en-US" sz="24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d2&gt;</a:t>
            </a:r>
            <a:r>
              <a:rPr kumimoji="0" lang="en-US" sz="24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=  3*1 + 2*0 + 0*0 + 5*0 + 0*0 + 0*0 + 0*0 + 2*1 + 0*0 + 0*2 = 5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||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d</a:t>
            </a:r>
            <a:r>
              <a:rPr kumimoji="0" lang="en-US" sz="24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|| = (3*3+2*2+0*0+5*5+0*0+0*0+0*0+2*2+0*0+0*0)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0.5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=  (42) 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0.5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= 6.481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||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d</a:t>
            </a:r>
            <a:r>
              <a:rPr kumimoji="0" lang="en-US" sz="24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|| = (1*1+0*0+0*0+0*0+0*0+0*0+0*0+1*1+0*0+2*2)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0.5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= (6) 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0.5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= 2.449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cos(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sz="24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sz="2400" b="1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) = 0.3150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5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0" y="748259"/>
            <a:ext cx="77091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Extended Jaccard Coefficient 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Tanimoto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Cosine Similarity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A73FBDA-29AC-4E28-BCD7-0BAE547F74EE}"/>
              </a:ext>
            </a:extLst>
          </p:cNvPr>
          <p:cNvSpPr txBox="1">
            <a:spLocks noChangeArrowheads="1"/>
          </p:cNvSpPr>
          <p:nvPr/>
        </p:nvSpPr>
        <p:spPr>
          <a:xfrm>
            <a:off x="411163" y="1533524"/>
            <a:ext cx="7880581" cy="479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Variation of Jaccard for continuous or count attributes</a:t>
            </a:r>
          </a:p>
          <a:p>
            <a:pPr marL="685800" marR="0" lvl="1" indent="-2286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685800" marR="0" lvl="1" indent="-2286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Reduces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Jaccard for binary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attributes</a:t>
            </a:r>
          </a:p>
          <a:p>
            <a:pPr marL="685800" marR="0" lvl="1" indent="-2286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685800" marR="0" lvl="1" indent="-2286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685800" marR="0" lvl="1" indent="-2286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685800" marR="0" lvl="1" indent="-2286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FFBEC582-5157-46B9-AFAC-00187DC34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01" y="2994804"/>
            <a:ext cx="60975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16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1" y="748259"/>
            <a:ext cx="7986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Correlation measures the linear relationship between objects</a:t>
            </a:r>
          </a:p>
        </p:txBody>
      </p:sp>
      <p:pic>
        <p:nvPicPr>
          <p:cNvPr id="7" name="Picture 168">
            <a:extLst>
              <a:ext uri="{FF2B5EF4-FFF2-40B4-BE49-F238E27FC236}">
                <a16:creationId xmlns:a16="http://schemas.microsoft.com/office/drawing/2014/main" id="{3AA5909F-DC04-4CCA-BC69-6DF73FE9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1" y="1416807"/>
            <a:ext cx="7196157" cy="521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8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1" y="748260"/>
            <a:ext cx="42862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Visually Evaluating Correlation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1D6619AB-55BF-45E2-9F15-E4CDBE425EC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28600" y="1371967"/>
          <a:ext cx="5581650" cy="5320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Bitmap Image" r:id="rId4" imgW="7542857" imgH="7228571" progId="Paint.Picture">
                  <p:embed/>
                </p:oleObj>
              </mc:Choice>
              <mc:Fallback>
                <p:oleObj name="Bitmap Image" r:id="rId4" imgW="7542857" imgH="7228571" progId="Paint.Picture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1D6619AB-55BF-45E2-9F15-E4CDBE425E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243" t="1854" r="5334" b="10373"/>
                      <a:stretch>
                        <a:fillRect/>
                      </a:stretch>
                    </p:blipFill>
                    <p:spPr bwMode="auto">
                      <a:xfrm>
                        <a:off x="228600" y="1371967"/>
                        <a:ext cx="5581650" cy="5320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>
            <a:extLst>
              <a:ext uri="{FF2B5EF4-FFF2-40B4-BE49-F238E27FC236}">
                <a16:creationId xmlns:a16="http://schemas.microsoft.com/office/drawing/2014/main" id="{E552E4A0-9176-4F2F-8C92-AEE596869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2600538"/>
            <a:ext cx="2286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Scatter plots showing the similarity from –1 to 1.</a:t>
            </a:r>
          </a:p>
        </p:txBody>
      </p:sp>
    </p:spTree>
    <p:extLst>
      <p:ext uri="{BB962C8B-B14F-4D97-AF65-F5344CB8AC3E}">
        <p14:creationId xmlns:p14="http://schemas.microsoft.com/office/powerpoint/2010/main" val="42585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1" y="748260"/>
            <a:ext cx="3371849" cy="461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Drawback of Correlation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8DD2E31-911B-466D-861F-E8835AC42B76}"/>
              </a:ext>
            </a:extLst>
          </p:cNvPr>
          <p:cNvSpPr txBox="1">
            <a:spLocks noChangeArrowheads="1"/>
          </p:cNvSpPr>
          <p:nvPr/>
        </p:nvSpPr>
        <p:spPr>
          <a:xfrm>
            <a:off x="393111" y="1314450"/>
            <a:ext cx="7898633" cy="4686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= (-3, -2, -1, 0, 1, 2, 3)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= (9, 4, 1, 0, 1, 4, 9)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2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anose="02020603050405020304" pitchFamily="18" charset="0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mean(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) = 0, mean(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) = 4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std(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) = 2.16, std(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y)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= 3.74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anose="02020603050405020304" pitchFamily="18" charset="0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corr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= (-3)(5)+(-2)(0)+(-1)(-3)+(0)(-4)+(1)(-3)+(2)(0)+3(5) / ( 6 * 2.16 * 3.74 )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           = 0</a:t>
            </a:r>
          </a:p>
        </p:txBody>
      </p:sp>
    </p:spTree>
    <p:extLst>
      <p:ext uri="{BB962C8B-B14F-4D97-AF65-F5344CB8AC3E}">
        <p14:creationId xmlns:p14="http://schemas.microsoft.com/office/powerpoint/2010/main" val="249158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1" y="748260"/>
            <a:ext cx="4772024" cy="461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Comparison of Proximity Measures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47FA52-5061-46B0-A776-2BF8E8B12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4" y="1409701"/>
            <a:ext cx="7751762" cy="4914898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Domain of application</a:t>
            </a:r>
          </a:p>
          <a:p>
            <a:pPr lvl="1" algn="just"/>
            <a:r>
              <a:rPr lang="en-US" dirty="0"/>
              <a:t>Similarity measures tend to be specific to the type of attribute and data </a:t>
            </a:r>
          </a:p>
          <a:p>
            <a:pPr lvl="1" algn="just"/>
            <a:r>
              <a:rPr lang="en-US" dirty="0"/>
              <a:t>Record data, images, graphs, sequences, 3D-protein structure, etc. tend to have different </a:t>
            </a:r>
            <a:r>
              <a:rPr lang="en-US" dirty="0" smtClean="0"/>
              <a:t>measures</a:t>
            </a:r>
          </a:p>
          <a:p>
            <a:pPr lvl="1" algn="just"/>
            <a:endParaRPr lang="en-US" dirty="0"/>
          </a:p>
          <a:p>
            <a:pPr algn="just"/>
            <a:r>
              <a:rPr lang="en-US" sz="2400" dirty="0"/>
              <a:t>However, one can talk about various properties that you would like a proximity measure to have</a:t>
            </a:r>
          </a:p>
          <a:p>
            <a:pPr lvl="1" algn="just"/>
            <a:r>
              <a:rPr lang="en-US" dirty="0"/>
              <a:t>Symmetry is a common one</a:t>
            </a:r>
          </a:p>
          <a:p>
            <a:pPr lvl="1" algn="just"/>
            <a:r>
              <a:rPr lang="en-US" dirty="0"/>
              <a:t>Tolerance to noise and outliers is another</a:t>
            </a:r>
          </a:p>
          <a:p>
            <a:pPr lvl="1" algn="just"/>
            <a:r>
              <a:rPr lang="en-US" dirty="0"/>
              <a:t>Ability to find more types of patterns? </a:t>
            </a:r>
          </a:p>
          <a:p>
            <a:pPr lvl="1" algn="just"/>
            <a:r>
              <a:rPr lang="en-US" dirty="0"/>
              <a:t>Many others possible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measure must be applicable to the data and produce results that agree with domain knowledge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4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2377" y="713437"/>
            <a:ext cx="5234973" cy="461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Similarity and Dissimilarity Measures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5FC04-040C-4D9C-B940-DA543891D5D7}"/>
              </a:ext>
            </a:extLst>
          </p:cNvPr>
          <p:cNvSpPr txBox="1"/>
          <p:nvPr/>
        </p:nvSpPr>
        <p:spPr>
          <a:xfrm>
            <a:off x="507206" y="1421190"/>
            <a:ext cx="778453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Similarity and dissimilarity are important because they are used by a number of data mining, data analytics and machine learning techniques, such as clustering, nearest neighbor classification, and anomaly detection.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many cases, the initial data set is not needed once these similarities or dissimilarities have been computed.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Such approaches can be viewed as transforming the data to a similarity (dissimilarity) space and then performing the analysis.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18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1" y="748259"/>
            <a:ext cx="59340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General Approach for Combining Similarities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C4499A2-3917-44E0-B6BE-F33968D21D50}"/>
              </a:ext>
            </a:extLst>
          </p:cNvPr>
          <p:cNvSpPr txBox="1">
            <a:spLocks noChangeArrowheads="1"/>
          </p:cNvSpPr>
          <p:nvPr/>
        </p:nvSpPr>
        <p:spPr>
          <a:xfrm>
            <a:off x="466725" y="1485910"/>
            <a:ext cx="7825019" cy="445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Sometimes attributes are of many different types, but an overall similarity is needed.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1: For the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k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attribute, compute a similarity,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in the range [0, 1].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2: Define an indicator variable,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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for the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k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attribute as follows:</a:t>
            </a:r>
          </a:p>
          <a:p>
            <a:pPr marL="990600" marR="0" lvl="1" indent="-5334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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0 if the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k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attribute is an asymmetric attribute and</a:t>
            </a:r>
          </a:p>
          <a:p>
            <a:pPr marL="990600" marR="0" lvl="1" indent="-5334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both objects have a value of 0, or if one of the objects   has a missing value for the kth attribute</a:t>
            </a:r>
          </a:p>
          <a:p>
            <a:pPr marL="990600" marR="0" lvl="1" indent="-5334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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1 otherwise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Compute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965C0E76-7E06-4E0C-95C3-02433AEB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125" y="5121035"/>
            <a:ext cx="553085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09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1" y="748260"/>
            <a:ext cx="51244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Using Weights to Combine Similarities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9C3A2E6B-99CA-4D07-978C-82B16B76DF4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11163" y="1447800"/>
                <a:ext cx="7751762" cy="48767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marR="0" lvl="0" indent="-228600" algn="just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May not want to treat all attributes the same.</a:t>
                </a:r>
              </a:p>
              <a:p>
                <a:pPr marL="685800" marR="0" lvl="1" indent="-228600" algn="just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Use non-negative weights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/>
                  </a:rPr>
                  <a:t>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  <m:t>𝜔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685800" marR="0" lvl="1" indent="-228600" algn="just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685800" marR="0" lvl="1" indent="-228600" algn="just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𝑠𝑖𝑚𝑖𝑙𝑎𝑟𝑖𝑡𝑦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𝐱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𝐲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</m:t>
                            </m:r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=1</m:t>
                            </m:r>
                          </m:sub>
                          <m:sup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/>
                                    <a:cs typeface="+mn-cs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/>
                                    <a:cs typeface="+mn-cs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𝐱</m:t>
                            </m:r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kumimoji="0" lang="en-US" sz="2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𝐲</m:t>
                            </m:r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</m:t>
                            </m:r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=1</m:t>
                            </m:r>
                          </m:sub>
                          <m:sup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/>
                                    <a:cs typeface="+mn-cs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/>
                                    <a:cs typeface="+mn-cs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685800" marR="0" lvl="1" indent="-228600" algn="just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228600" marR="0" lvl="0" indent="-228600" algn="just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Can also define a weighted form of distance</a:t>
                </a:r>
              </a:p>
              <a:p>
                <a:pPr marL="685800" marR="0" lvl="1" indent="-228600" algn="just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685800" marR="0" lvl="1" indent="-228600" algn="just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685800" marR="0" lvl="1" indent="-228600" algn="just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9C3A2E6B-99CA-4D07-978C-82B16B76D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63" y="1447800"/>
                <a:ext cx="7751762" cy="4876799"/>
              </a:xfrm>
              <a:prstGeom prst="rect">
                <a:avLst/>
              </a:prstGeom>
              <a:blipFill>
                <a:blip r:embed="rId3"/>
                <a:stretch>
                  <a:fillRect l="-1022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63941B3-325D-4F68-A4AA-84405F8E0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0"/>
            <a:ext cx="4572000" cy="1223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87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1" y="748260"/>
            <a:ext cx="13334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Density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B2E9B04-D065-4A8D-A03D-BE30CE2D2098}"/>
              </a:ext>
            </a:extLst>
          </p:cNvPr>
          <p:cNvSpPr txBox="1">
            <a:spLocks noChangeArrowheads="1"/>
          </p:cNvSpPr>
          <p:nvPr/>
        </p:nvSpPr>
        <p:spPr>
          <a:xfrm>
            <a:off x="478836" y="1533523"/>
            <a:ext cx="8056562" cy="4752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Measures the degree to which data objects are close to each other in a specified area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notion of density is closely related to that of proximity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Concept of density is typically used for clustering and anomaly detection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Examples:</a:t>
            </a:r>
          </a:p>
          <a:p>
            <a:pPr marL="685800" marR="0" lvl="1" indent="-2286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Euclidean density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Euclidean density = number of points per unit volume</a:t>
            </a:r>
          </a:p>
          <a:p>
            <a:pPr marL="685800" marR="0" lvl="1" indent="-2286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Probability density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Estimate what the distribution of the data looks like</a:t>
            </a:r>
          </a:p>
          <a:p>
            <a:pPr marL="685800" marR="0" lvl="1" indent="-2286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Graph-based density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Connectivity</a:t>
            </a:r>
          </a:p>
        </p:txBody>
      </p:sp>
    </p:spTree>
    <p:extLst>
      <p:ext uri="{BB962C8B-B14F-4D97-AF65-F5344CB8AC3E}">
        <p14:creationId xmlns:p14="http://schemas.microsoft.com/office/powerpoint/2010/main" val="295400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1" y="748259"/>
            <a:ext cx="5400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Euclidean Density: Grid-based Approach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2C9BAE3-78C4-44B3-AA50-85718D1A4CBB}"/>
              </a:ext>
            </a:extLst>
          </p:cNvPr>
          <p:cNvSpPr txBox="1">
            <a:spLocks noChangeArrowheads="1"/>
          </p:cNvSpPr>
          <p:nvPr/>
        </p:nvSpPr>
        <p:spPr>
          <a:xfrm>
            <a:off x="411163" y="1314450"/>
            <a:ext cx="7789862" cy="5076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Simplest approach is to divide region into a number of rectangular cells of equal volume and define density as # of points the cell contains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4D5D66F-6E60-4FCC-847C-AFFD029B3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" t="3334" r="2870" b="11636"/>
          <a:stretch>
            <a:fillRect/>
          </a:stretch>
        </p:blipFill>
        <p:spPr>
          <a:xfrm>
            <a:off x="334500" y="3047998"/>
            <a:ext cx="7866525" cy="33432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53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1" y="748260"/>
            <a:ext cx="4514849" cy="461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Euclidean Density: Center-Based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51552F2-C4F7-4EFA-8689-4F6D73D1BA37}"/>
              </a:ext>
            </a:extLst>
          </p:cNvPr>
          <p:cNvSpPr txBox="1">
            <a:spLocks noChangeArrowheads="1"/>
          </p:cNvSpPr>
          <p:nvPr/>
        </p:nvSpPr>
        <p:spPr>
          <a:xfrm>
            <a:off x="476250" y="1409711"/>
            <a:ext cx="7815494" cy="491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Euclidean density is the number of points within a specified radius of the point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5BEA5133-5C67-48CB-AA27-1B2221581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71"/>
          <a:stretch>
            <a:fillRect/>
          </a:stretch>
        </p:blipFill>
        <p:spPr>
          <a:xfrm>
            <a:off x="1483198" y="2362385"/>
            <a:ext cx="4960855" cy="2685866"/>
          </a:xfrm>
          <a:prstGeom prst="rect">
            <a:avLst/>
          </a:prstGeom>
          <a:noFill/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118E3789-7631-48C5-9FB2-9CDAABE4F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791200"/>
            <a:ext cx="5600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Illustration of center-based density.</a:t>
            </a:r>
          </a:p>
        </p:txBody>
      </p:sp>
    </p:spTree>
    <p:extLst>
      <p:ext uri="{BB962C8B-B14F-4D97-AF65-F5344CB8AC3E}">
        <p14:creationId xmlns:p14="http://schemas.microsoft.com/office/powerpoint/2010/main" val="138561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ANALYTICS</a:t>
            </a:r>
          </a:p>
        </p:txBody>
      </p:sp>
      <p:sp>
        <p:nvSpPr>
          <p:cNvPr id="2" name="Rectangle 1"/>
          <p:cNvSpPr/>
          <p:nvPr/>
        </p:nvSpPr>
        <p:spPr>
          <a:xfrm>
            <a:off x="393111" y="800039"/>
            <a:ext cx="2839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Exercise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4169" y="1371213"/>
            <a:ext cx="8117575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>
                <a:tab pos="457200" algn="l"/>
              </a:tabLst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A"/>
                </a:solidFill>
                <a:effectLst/>
                <a:uLnTx/>
                <a:uFillTx/>
                <a:latin typeface="Calibri"/>
                <a:ea typeface="Century Gothic" panose="020B0502020202020204" pitchFamily="34" charset="0"/>
                <a:cs typeface="Century Gothic" panose="020B0502020202020204" pitchFamily="34" charset="0"/>
              </a:rPr>
              <a:t>Mention and explain the different distance measures.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>
                <a:tab pos="457200" algn="l"/>
              </a:tabLst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A"/>
                </a:solidFill>
                <a:effectLst/>
                <a:uLnTx/>
                <a:uFillTx/>
                <a:latin typeface="Calibri"/>
                <a:ea typeface="Century Gothic" panose="020B0502020202020204" pitchFamily="34" charset="0"/>
                <a:cs typeface="Century Gothic" panose="020B0502020202020204" pitchFamily="34" charset="0"/>
              </a:rPr>
              <a:t>For each of the distance measure, find out an application  and explore how it  is used in that application.  </a:t>
            </a:r>
          </a:p>
        </p:txBody>
      </p:sp>
    </p:spTree>
    <p:extLst>
      <p:ext uri="{BB962C8B-B14F-4D97-AF65-F5344CB8AC3E}">
        <p14:creationId xmlns:p14="http://schemas.microsoft.com/office/powerpoint/2010/main" val="154256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ANALYTICS</a:t>
            </a:r>
          </a:p>
        </p:txBody>
      </p:sp>
      <p:sp>
        <p:nvSpPr>
          <p:cNvPr id="2" name="Rectangle 1"/>
          <p:cNvSpPr/>
          <p:nvPr/>
        </p:nvSpPr>
        <p:spPr>
          <a:xfrm>
            <a:off x="393111" y="800039"/>
            <a:ext cx="2839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References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4169" y="1371213"/>
            <a:ext cx="81175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en-US" sz="2000" dirty="0" smtClean="0">
                <a:latin typeface="+mj-lt"/>
              </a:rPr>
              <a:t>(R1) Data </a:t>
            </a:r>
            <a:r>
              <a:rPr lang="en-US" sz="2000" dirty="0">
                <a:latin typeface="+mj-lt"/>
              </a:rPr>
              <a:t>Mining: Concepts and </a:t>
            </a:r>
            <a:r>
              <a:rPr lang="en-US" sz="2000" dirty="0" smtClean="0">
                <a:latin typeface="+mj-lt"/>
              </a:rPr>
              <a:t>Techniques by </a:t>
            </a:r>
            <a:r>
              <a:rPr lang="en-US" sz="2000" dirty="0" err="1" smtClean="0">
                <a:latin typeface="+mj-lt"/>
              </a:rPr>
              <a:t>Jiawei</a:t>
            </a:r>
            <a:r>
              <a:rPr lang="en-US" sz="2000" dirty="0" smtClean="0">
                <a:latin typeface="+mj-lt"/>
              </a:rPr>
              <a:t> Han, </a:t>
            </a:r>
            <a:r>
              <a:rPr lang="en-US" sz="2000" dirty="0" err="1" smtClean="0">
                <a:latin typeface="+mj-lt"/>
              </a:rPr>
              <a:t>Micheline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Kamber</a:t>
            </a:r>
            <a:r>
              <a:rPr lang="en-US" sz="2000" dirty="0" smtClean="0">
                <a:latin typeface="+mj-lt"/>
              </a:rPr>
              <a:t> and Jian Pei  </a:t>
            </a:r>
          </a:p>
          <a:p>
            <a:pPr lvl="0" algn="just">
              <a:lnSpc>
                <a:spcPct val="115000"/>
              </a:lnSpc>
              <a:tabLst>
                <a:tab pos="457200" algn="l"/>
              </a:tabLst>
              <a:defRPr/>
            </a:pPr>
            <a:endParaRPr kumimoji="0" lang="en-US" sz="2000" b="0" i="0" u="sng" strike="noStrike" kern="1200" cap="none" spc="0" normalizeH="0" baseline="0" noProof="0" dirty="0" smtClean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kumimoji="0" lang="en-US" sz="2000" b="0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Introduction </a:t>
            </a:r>
            <a:r>
              <a:rPr kumimoji="0" lang="en-US" sz="20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to Data </a:t>
            </a:r>
            <a:r>
              <a:rPr kumimoji="0" lang="en-US" sz="2000" b="0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Mining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,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Tan, Steinbach, Kumar,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 2</a:t>
            </a:r>
            <a:r>
              <a:rPr kumimoji="0" lang="en-US" alt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nd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 Edition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A"/>
              </a:solidFill>
              <a:effectLst/>
              <a:uLnTx/>
              <a:uFillTx/>
              <a:latin typeface="Calibri"/>
              <a:ea typeface="Century Gothic" panose="020B0502020202020204" pitchFamily="34" charset="0"/>
              <a:cs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2377" y="713437"/>
            <a:ext cx="5234973" cy="461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Similarity and Dissimilarity Measures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382B095-FC0E-4055-AF89-C86446F7369E}"/>
              </a:ext>
            </a:extLst>
          </p:cNvPr>
          <p:cNvSpPr txBox="1">
            <a:spLocks noChangeArrowheads="1"/>
          </p:cNvSpPr>
          <p:nvPr/>
        </p:nvSpPr>
        <p:spPr>
          <a:xfrm>
            <a:off x="393111" y="1424160"/>
            <a:ext cx="7998414" cy="4862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Similarity measure</a:t>
            </a:r>
          </a:p>
          <a:p>
            <a:pPr marL="685800" marR="0" lvl="1" indent="-2286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Numerical measure of how alike two data objects are.</a:t>
            </a:r>
          </a:p>
          <a:p>
            <a:pPr marL="685800" marR="0" lvl="1" indent="-2286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higher when objects are more alike.</a:t>
            </a:r>
          </a:p>
          <a:p>
            <a:pPr marL="685800" marR="0" lvl="1" indent="-2286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Often falls in the range [0,1]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Dissimilarity measure</a:t>
            </a:r>
          </a:p>
          <a:p>
            <a:pPr marL="685800" marR="0" lvl="1" indent="-2286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Numerical measure of how different two data objects are </a:t>
            </a:r>
          </a:p>
          <a:p>
            <a:pPr marL="685800" marR="0" lvl="1" indent="-2286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Lower when objects are more alike</a:t>
            </a:r>
          </a:p>
          <a:p>
            <a:pPr marL="685800" marR="0" lvl="1" indent="-2286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Minimum dissimilarity is often 0</a:t>
            </a:r>
          </a:p>
          <a:p>
            <a:pPr marL="685800" marR="0" lvl="1" indent="-2286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Upper limit varies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Proximity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refers to a similarity or dissimilarity</a:t>
            </a:r>
          </a:p>
        </p:txBody>
      </p:sp>
    </p:spTree>
    <p:extLst>
      <p:ext uri="{BB962C8B-B14F-4D97-AF65-F5344CB8AC3E}">
        <p14:creationId xmlns:p14="http://schemas.microsoft.com/office/powerpoint/2010/main" val="212696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1" y="748261"/>
            <a:ext cx="6038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Similarity/Dissimilarity for Simple Attributes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339119C7-9D1F-439E-A561-AC6EF1A91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11" y="1362076"/>
            <a:ext cx="778886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following table shows the similarity and dissimilarity between two objects,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y,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with respect to a single, simple attribute.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68E054A7-CD59-4A31-8921-AF56EAD3B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7778"/>
            <a:ext cx="9286875" cy="329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72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1" y="748260"/>
            <a:ext cx="45338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Common Properties of a Distance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59D1FEE-3CB8-4815-AA6A-877A59111140}"/>
              </a:ext>
            </a:extLst>
          </p:cNvPr>
          <p:cNvSpPr txBox="1">
            <a:spLocks noChangeArrowheads="1"/>
          </p:cNvSpPr>
          <p:nvPr/>
        </p:nvSpPr>
        <p:spPr>
          <a:xfrm>
            <a:off x="468313" y="1390650"/>
            <a:ext cx="8001000" cy="510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Distances, such as the Euclidean distance, have some well known properties.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90600" marR="0" lvl="1" indent="-5334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  <a:sym typeface="Symbol" pitchFamily="18" charset="2"/>
              </a:rPr>
              <a:t>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0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all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) = 0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only if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(Positive definiteness)</a:t>
            </a:r>
          </a:p>
          <a:p>
            <a:pPr marL="990600" marR="0" lvl="1" indent="-5334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)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)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all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(Symmetry)</a:t>
            </a:r>
          </a:p>
          <a:p>
            <a:pPr marL="990600" marR="0" lvl="1" indent="-5334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z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) +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z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for all points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z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(Triangle Inequality)</a:t>
            </a:r>
          </a:p>
          <a:p>
            <a:pPr marL="990600" marR="0" lvl="1" indent="-53340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33400" marR="0" lvl="0" indent="-53340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where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the distance (dissimilarity) between points (data objects),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33400" marR="0" lvl="0" indent="-53340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distance that satisfies these properties is 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metric</a:t>
            </a:r>
          </a:p>
        </p:txBody>
      </p:sp>
    </p:spTree>
    <p:extLst>
      <p:ext uri="{BB962C8B-B14F-4D97-AF65-F5344CB8AC3E}">
        <p14:creationId xmlns:p14="http://schemas.microsoft.com/office/powerpoint/2010/main" val="395877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1" y="748260"/>
            <a:ext cx="2876549" cy="461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Minkowski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Distance</a:t>
            </a:r>
          </a:p>
        </p:txBody>
      </p:sp>
      <p:pic>
        <p:nvPicPr>
          <p:cNvPr id="9" name="Picture 48">
            <a:extLst>
              <a:ext uri="{FF2B5EF4-FFF2-40B4-BE49-F238E27FC236}">
                <a16:creationId xmlns:a16="http://schemas.microsoft.com/office/drawing/2014/main" id="{01E3E920-22BA-4FE4-A431-D7CF298CB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467" y="2133600"/>
            <a:ext cx="510942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F9BB22D3-5A20-461A-B9E3-FDC128F6D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1447800"/>
            <a:ext cx="7408862" cy="60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Minkowski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Distance is a generalization of Euclidean Distance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Where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parameter,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the number of dimensions (attributes) and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400" b="0" i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are, respectively, the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k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attributes (components) or data objects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037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1" y="748260"/>
            <a:ext cx="4248149" cy="461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Minkowski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Distance: Examples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966863C-A6DB-48BF-B484-C9464D175C62}"/>
              </a:ext>
            </a:extLst>
          </p:cNvPr>
          <p:cNvSpPr txBox="1">
            <a:spLocks noChangeArrowheads="1"/>
          </p:cNvSpPr>
          <p:nvPr/>
        </p:nvSpPr>
        <p:spPr>
          <a:xfrm>
            <a:off x="393111" y="1409700"/>
            <a:ext cx="7898633" cy="4857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= 1.  City block (Manhattan, taxicab, L</a:t>
            </a:r>
            <a:r>
              <a:rPr kumimoji="0" lang="en-US" sz="2400" b="0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norm) distance.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A common example of this for binary vectors is the Hamming distance, which is just the number of bits that are different between two binary vectors</a:t>
            </a:r>
          </a:p>
          <a:p>
            <a:pPr marL="2057400" marR="0" lvl="4" indent="-2286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= 2.  Euclidean distance</a:t>
            </a:r>
          </a:p>
          <a:p>
            <a:pPr marL="2057400" marR="0" lvl="4" indent="-2286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  <a:sym typeface="Symbol" pitchFamily="18" charset="2"/>
              </a:rPr>
              <a:t>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  “supremum”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L</a:t>
            </a:r>
            <a:r>
              <a:rPr kumimoji="0" lang="en-US" sz="2400" b="0" i="0" u="none" strike="noStrike" kern="1200" cap="none" spc="0" normalizeH="0" baseline="-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max</a:t>
            </a:r>
            <a:r>
              <a:rPr kumimoji="0" lang="en-US" sz="2400" b="0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norm, L</a:t>
            </a:r>
            <a:r>
              <a:rPr kumimoji="0" lang="en-US" sz="2400" b="0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  <a:sym typeface="Symbol" pitchFamily="18" charset="2"/>
              </a:rPr>
              <a:t></a:t>
            </a:r>
            <a:r>
              <a:rPr kumimoji="0" lang="en-US" sz="2400" b="0" i="0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norm) distance.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This is the maximum difference between any component of the vectors</a:t>
            </a:r>
          </a:p>
          <a:p>
            <a:pPr marL="2057400" marR="0" lvl="4" indent="-2286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Do not confuse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with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i.e., all these distances are defined for all numbers of dimensions.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38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1" y="748260"/>
            <a:ext cx="28860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Minkowski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Distance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A778B4BA-BE6B-400E-8B09-CFF09728849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04801" y="2586038"/>
          <a:ext cx="296227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Worksheet" r:id="rId4" imgW="1836725" imgH="846287" progId="Excel.Sheet.8">
                  <p:embed/>
                </p:oleObj>
              </mc:Choice>
              <mc:Fallback>
                <p:oleObj name="Worksheet" r:id="rId4" imgW="1836725" imgH="846287" progId="Excel.Sheet.8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A778B4BA-BE6B-400E-8B09-CFF0972884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1" y="2586038"/>
                        <a:ext cx="296227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9A6BB285-C107-4CCD-AC85-81CEB7630A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292225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Worksheet" r:id="rId6" imgW="3055925" imgH="846287" progId="Excel.Sheet.8">
                  <p:embed/>
                </p:oleObj>
              </mc:Choice>
              <mc:Fallback>
                <p:oleObj name="Worksheet" r:id="rId6" imgW="3055925" imgH="846287" progId="Excel.Sheet.8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9A6BB285-C107-4CCD-AC85-81CEB7630A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292225"/>
                        <a:ext cx="49276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2AED086B-52EE-42CB-B126-3A34CD620A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2816225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Worksheet" r:id="rId8" imgW="3055925" imgH="846287" progId="Excel.Sheet.8">
                  <p:embed/>
                </p:oleObj>
              </mc:Choice>
              <mc:Fallback>
                <p:oleObj name="Worksheet" r:id="rId8" imgW="3055925" imgH="846287" progId="Excel.Sheet.8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2AED086B-52EE-42CB-B126-3A34CD620A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816225"/>
                        <a:ext cx="49276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765E6245-C495-472B-92A1-AF8C8AAA55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4340225"/>
          <a:ext cx="487203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Worksheet" r:id="rId10" imgW="3055925" imgH="861243" progId="Excel.Sheet.8">
                  <p:embed/>
                </p:oleObj>
              </mc:Choice>
              <mc:Fallback>
                <p:oleObj name="Worksheet" r:id="rId10" imgW="3055925" imgH="861243" progId="Excel.Sheet.8">
                  <p:embed/>
                  <p:pic>
                    <p:nvPicPr>
                      <p:cNvPr id="11" name="Object 7">
                        <a:extLst>
                          <a:ext uri="{FF2B5EF4-FFF2-40B4-BE49-F238E27FC236}">
                            <a16:creationId xmlns:a16="http://schemas.microsoft.com/office/drawing/2014/main" id="{765E6245-C495-472B-92A1-AF8C8AAA55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340225"/>
                        <a:ext cx="4872038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">
            <a:extLst>
              <a:ext uri="{FF2B5EF4-FFF2-40B4-BE49-F238E27FC236}">
                <a16:creationId xmlns:a16="http://schemas.microsoft.com/office/drawing/2014/main" id="{C520CF75-34F6-4212-A4EC-273C35A03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649" y="5991225"/>
            <a:ext cx="24860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Distance Matrix</a:t>
            </a:r>
          </a:p>
        </p:txBody>
      </p:sp>
    </p:spTree>
    <p:extLst>
      <p:ext uri="{BB962C8B-B14F-4D97-AF65-F5344CB8AC3E}">
        <p14:creationId xmlns:p14="http://schemas.microsoft.com/office/powerpoint/2010/main" val="103483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1" y="748260"/>
            <a:ext cx="31813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Mahalanobis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Distance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D1369F0D-A6A1-4F0B-A14E-C733CCA06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" t="3334" r="7321"/>
          <a:stretch>
            <a:fillRect/>
          </a:stretch>
        </p:blipFill>
        <p:spPr>
          <a:xfrm>
            <a:off x="0" y="1981200"/>
            <a:ext cx="5502275" cy="3879850"/>
          </a:xfrm>
          <a:prstGeom prst="rect">
            <a:avLst/>
          </a:prstGeom>
          <a:noFill/>
        </p:spPr>
      </p:pic>
      <p:sp>
        <p:nvSpPr>
          <p:cNvPr id="9" name="Text Box 5">
            <a:extLst>
              <a:ext uri="{FF2B5EF4-FFF2-40B4-BE49-F238E27FC236}">
                <a16:creationId xmlns:a16="http://schemas.microsoft.com/office/drawing/2014/main" id="{BC1960CA-A23B-4A1E-B7BA-A99401387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11" y="5861050"/>
            <a:ext cx="83000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red points, the Euclidean distance is 14.7,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Mahalanobis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distance is 6.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75E82EA-3F8A-415E-8CF0-7E5945ABB7D2}"/>
                  </a:ext>
                </a:extLst>
              </p:cNvPr>
              <p:cNvSpPr/>
              <p:nvPr/>
            </p:nvSpPr>
            <p:spPr>
              <a:xfrm>
                <a:off x="393111" y="1385242"/>
                <a:ext cx="6278257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𝐦𝐚𝐡𝐚𝐥𝐚𝐧𝐨𝐛𝐢𝐬</m:t>
                          </m:r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𝐲</m:t>
                              </m:r>
                            </m:e>
                          </m:d>
                        </m:e>
                      </m:d>
                      <m:r>
                        <a:rPr kumimoji="0" lang="en-IN" sz="2400" b="0" i="1" u="none" strike="noStrike" kern="1200" cap="none" spc="0" normalizeH="0" baseline="3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(</m:t>
                          </m:r>
                          <m: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𝐲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Ʃ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75E82EA-3F8A-415E-8CF0-7E5945ABB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11" y="1385242"/>
                <a:ext cx="6278257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66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1689</Words>
  <Application>Microsoft Office PowerPoint</Application>
  <PresentationFormat>Widescreen</PresentationFormat>
  <Paragraphs>200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Calibri</vt:lpstr>
      <vt:lpstr>Cambria Math</vt:lpstr>
      <vt:lpstr>Carlito</vt:lpstr>
      <vt:lpstr>Century Gothic</vt:lpstr>
      <vt:lpstr>Monotype Sorts</vt:lpstr>
      <vt:lpstr>Symbol</vt:lpstr>
      <vt:lpstr>Times New Roman</vt:lpstr>
      <vt:lpstr>Wingdings</vt:lpstr>
      <vt:lpstr>1_Office Theme</vt:lpstr>
      <vt:lpstr>Worksheet</vt:lpstr>
      <vt:lpstr>Equation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Gowri Srinivasa</dc:creator>
  <cp:lastModifiedBy>Gowri Srinivasa</cp:lastModifiedBy>
  <cp:revision>10</cp:revision>
  <dcterms:created xsi:type="dcterms:W3CDTF">2020-09-30T14:47:34Z</dcterms:created>
  <dcterms:modified xsi:type="dcterms:W3CDTF">2020-10-01T15:04:21Z</dcterms:modified>
</cp:coreProperties>
</file>