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96" r:id="rId1"/>
  </p:sldMasterIdLst>
  <p:sldIdLst>
    <p:sldId id="256" r:id="rId2"/>
    <p:sldId id="257" r:id="rId3"/>
    <p:sldId id="272" r:id="rId4"/>
    <p:sldId id="263" r:id="rId5"/>
    <p:sldId id="264" r:id="rId6"/>
    <p:sldId id="267" r:id="rId7"/>
    <p:sldId id="265" r:id="rId8"/>
    <p:sldId id="273" r:id="rId9"/>
    <p:sldId id="266" r:id="rId10"/>
    <p:sldId id="269" r:id="rId11"/>
    <p:sldId id="258" r:id="rId12"/>
    <p:sldId id="268" r:id="rId13"/>
    <p:sldId id="259" r:id="rId14"/>
    <p:sldId id="260" r:id="rId15"/>
    <p:sldId id="261" r:id="rId16"/>
    <p:sldId id="262" r:id="rId17"/>
    <p:sldId id="27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2662E-78FD-44D3-B3ED-A7091C7D4087}" type="datetimeFigureOut">
              <a:rPr lang="en-IN" smtClean="0"/>
              <a:t>17-01-2020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9787D-2F20-4965-934D-CF6894D15E16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3001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2662E-78FD-44D3-B3ED-A7091C7D4087}" type="datetimeFigureOut">
              <a:rPr lang="en-IN" smtClean="0"/>
              <a:t>17-01-2020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9787D-2F20-4965-934D-CF6894D15E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3836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2662E-78FD-44D3-B3ED-A7091C7D4087}" type="datetimeFigureOut">
              <a:rPr lang="en-IN" smtClean="0"/>
              <a:t>17-01-2020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9787D-2F20-4965-934D-CF6894D15E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9188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2662E-78FD-44D3-B3ED-A7091C7D4087}" type="datetimeFigureOut">
              <a:rPr lang="en-IN" smtClean="0"/>
              <a:t>17-01-2020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9787D-2F20-4965-934D-CF6894D15E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3258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2662E-78FD-44D3-B3ED-A7091C7D4087}" type="datetimeFigureOut">
              <a:rPr lang="en-IN" smtClean="0"/>
              <a:t>17-01-2020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9787D-2F20-4965-934D-CF6894D15E16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6560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2662E-78FD-44D3-B3ED-A7091C7D4087}" type="datetimeFigureOut">
              <a:rPr lang="en-IN" smtClean="0"/>
              <a:t>17-01-2020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9787D-2F20-4965-934D-CF6894D15E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9491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2662E-78FD-44D3-B3ED-A7091C7D4087}" type="datetimeFigureOut">
              <a:rPr lang="en-IN" smtClean="0"/>
              <a:t>17-01-2020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9787D-2F20-4965-934D-CF6894D15E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3033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2662E-78FD-44D3-B3ED-A7091C7D4087}" type="datetimeFigureOut">
              <a:rPr lang="en-IN" smtClean="0"/>
              <a:t>17-01-2020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9787D-2F20-4965-934D-CF6894D15E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8403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2662E-78FD-44D3-B3ED-A7091C7D4087}" type="datetimeFigureOut">
              <a:rPr lang="en-IN" smtClean="0"/>
              <a:t>17-01-2020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9787D-2F20-4965-934D-CF6894D15E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1070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932662E-78FD-44D3-B3ED-A7091C7D4087}" type="datetimeFigureOut">
              <a:rPr lang="en-IN" smtClean="0"/>
              <a:t>17-01-2020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219787D-2F20-4965-934D-CF6894D15E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6627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2662E-78FD-44D3-B3ED-A7091C7D4087}" type="datetimeFigureOut">
              <a:rPr lang="en-IN" smtClean="0"/>
              <a:t>17-01-2020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9787D-2F20-4965-934D-CF6894D15E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5639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932662E-78FD-44D3-B3ED-A7091C7D4087}" type="datetimeFigureOut">
              <a:rPr lang="en-IN" smtClean="0"/>
              <a:t>17-01-2020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219787D-2F20-4965-934D-CF6894D15E16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2966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7" r:id="rId1"/>
    <p:sldLayoutId id="2147483998" r:id="rId2"/>
    <p:sldLayoutId id="2147483999" r:id="rId3"/>
    <p:sldLayoutId id="2147484000" r:id="rId4"/>
    <p:sldLayoutId id="2147484001" r:id="rId5"/>
    <p:sldLayoutId id="2147484002" r:id="rId6"/>
    <p:sldLayoutId id="2147484003" r:id="rId7"/>
    <p:sldLayoutId id="2147484004" r:id="rId8"/>
    <p:sldLayoutId id="2147484005" r:id="rId9"/>
    <p:sldLayoutId id="2147484006" r:id="rId10"/>
    <p:sldLayoutId id="214748400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639125"/>
          </a:xfrm>
        </p:spPr>
        <p:txBody>
          <a:bodyPr/>
          <a:lstStyle/>
          <a:p>
            <a:r>
              <a:rPr lang="en-US" b="1" dirty="0" smtClean="0"/>
              <a:t>UART 16550A</a:t>
            </a:r>
            <a:endParaRPr lang="en-IN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053751"/>
            <a:ext cx="9144000" cy="1271361"/>
          </a:xfrm>
        </p:spPr>
        <p:txBody>
          <a:bodyPr>
            <a:normAutofit fontScale="25000" lnSpcReduction="20000"/>
          </a:bodyPr>
          <a:lstStyle/>
          <a:p>
            <a:endParaRPr lang="en-US" dirty="0"/>
          </a:p>
          <a:p>
            <a:r>
              <a:rPr lang="en-US" sz="12800" dirty="0" smtClean="0"/>
              <a:t>Aniket </a:t>
            </a:r>
            <a:r>
              <a:rPr lang="en-US" sz="12800" dirty="0" err="1" smtClean="0"/>
              <a:t>Bhojane</a:t>
            </a:r>
            <a:endParaRPr lang="en-US" sz="12800" dirty="0" smtClean="0"/>
          </a:p>
          <a:p>
            <a:r>
              <a:rPr lang="en-US" sz="12800" dirty="0" smtClean="0"/>
              <a:t>BATCH </a:t>
            </a:r>
            <a:r>
              <a:rPr lang="en-US" sz="12800" dirty="0" smtClean="0"/>
              <a:t>85 </a:t>
            </a:r>
          </a:p>
          <a:p>
            <a:r>
              <a:rPr lang="en-IN" dirty="0" smtClean="0"/>
              <a:t> </a:t>
            </a:r>
            <a:endParaRPr lang="en-IN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56621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78" r="25249"/>
          <a:stretch/>
        </p:blipFill>
        <p:spPr bwMode="auto">
          <a:xfrm>
            <a:off x="2549191" y="763190"/>
            <a:ext cx="7087465" cy="5628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18320" y="116859"/>
            <a:ext cx="52158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atin typeface="+mj-lt"/>
              </a:rPr>
              <a:t>Line Status Register</a:t>
            </a:r>
            <a:endParaRPr lang="en-IN" sz="36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7969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587828" y="0"/>
            <a:ext cx="9862457" cy="981075"/>
          </a:xfrm>
        </p:spPr>
        <p:txBody>
          <a:bodyPr/>
          <a:lstStyle/>
          <a:p>
            <a:r>
              <a:rPr lang="en-US" b="1" dirty="0" err="1" smtClean="0"/>
              <a:t>Testbench</a:t>
            </a:r>
            <a:r>
              <a:rPr lang="en-US" b="1" dirty="0" smtClean="0"/>
              <a:t> Architecture</a:t>
            </a:r>
            <a:endParaRPr lang="en-IN" b="1" dirty="0"/>
          </a:p>
        </p:txBody>
      </p:sp>
      <p:pic>
        <p:nvPicPr>
          <p:cNvPr id="4" name="Google Shape;23861;p3">
            <a:extLst>
              <a:ext uri="{FF2B5EF4-FFF2-40B4-BE49-F238E27FC236}">
                <a16:creationId xmlns:lc="http://schemas.openxmlformats.org/drawingml/2006/lockedCanvas" xmlns:a16="http://schemas.microsoft.com/office/drawing/2014/main" xmlns="" id="{CF074B62-4B4D-784B-B8DF-BADBA97D3E2F}"/>
              </a:ext>
            </a:extLst>
          </p:cNvPr>
          <p:cNvPicPr preferRelativeResize="0">
            <a:picLocks noGrp="1"/>
          </p:cNvPicPr>
          <p:nvPr>
            <p:ph idx="4294967295"/>
          </p:nvPr>
        </p:nvPicPr>
        <p:blipFill rotWithShape="1">
          <a:blip r:embed="rId2">
            <a:alphaModFix/>
          </a:blip>
          <a:srcRect l="32941" t="22462" r="29722" b="28707"/>
          <a:stretch/>
        </p:blipFill>
        <p:spPr>
          <a:xfrm>
            <a:off x="2696547" y="1455284"/>
            <a:ext cx="6900863" cy="44211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97041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097280" y="874432"/>
            <a:ext cx="10058400" cy="1450757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dirty="0" err="1" smtClean="0"/>
              <a:t>Testcase</a:t>
            </a:r>
            <a:r>
              <a:rPr lang="en-US" dirty="0" smtClean="0"/>
              <a:t> </a:t>
            </a:r>
            <a:r>
              <a:rPr lang="en-US" dirty="0"/>
              <a:t>Scenarios</a:t>
            </a:r>
            <a:r>
              <a:rPr lang="en-IN" b="1" dirty="0"/>
              <a:t/>
            </a:r>
            <a:br>
              <a:rPr lang="en-IN" b="1" dirty="0"/>
            </a:b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194317" y="2015411"/>
            <a:ext cx="9218645" cy="4180116"/>
          </a:xfrm>
        </p:spPr>
        <p:txBody>
          <a:bodyPr>
            <a:normAutofit/>
          </a:bodyPr>
          <a:lstStyle/>
          <a:p>
            <a:pPr marL="114300">
              <a:spcBef>
                <a:spcPts val="0"/>
              </a:spcBef>
              <a:buClr>
                <a:schemeClr val="accent1"/>
              </a:buClr>
              <a:buSzPts val="1800"/>
            </a:pPr>
            <a:r>
              <a:rPr lang="en-US" dirty="0"/>
              <a:t>Operations</a:t>
            </a:r>
            <a:endParaRPr lang="en-IN" dirty="0"/>
          </a:p>
          <a:p>
            <a:pPr marL="571500" indent="-457200">
              <a:spcBef>
                <a:spcPts val="0"/>
              </a:spcBef>
              <a:buClr>
                <a:schemeClr val="accent1"/>
              </a:buClr>
              <a:buSzPts val="1800"/>
              <a:buFont typeface="Wingdings" panose="05000000000000000000" pitchFamily="2" charset="2"/>
              <a:buChar char="Ø"/>
            </a:pPr>
            <a:r>
              <a:rPr lang="en-IN" dirty="0"/>
              <a:t>Half</a:t>
            </a:r>
            <a:r>
              <a:rPr lang="en-US" dirty="0"/>
              <a:t> duplex</a:t>
            </a:r>
          </a:p>
          <a:p>
            <a:pPr marL="571500" indent="-457200">
              <a:spcBef>
                <a:spcPts val="0"/>
              </a:spcBef>
              <a:buClr>
                <a:schemeClr val="accent1"/>
              </a:buClr>
              <a:buSzPts val="1800"/>
              <a:buFont typeface="Wingdings" panose="05000000000000000000" pitchFamily="2" charset="2"/>
              <a:buChar char="Ø"/>
            </a:pPr>
            <a:r>
              <a:rPr lang="en-IN" dirty="0"/>
              <a:t>Full duplex</a:t>
            </a:r>
            <a:endParaRPr lang="en-US" dirty="0"/>
          </a:p>
          <a:p>
            <a:pPr marL="571500" indent="-457200">
              <a:spcBef>
                <a:spcPts val="0"/>
              </a:spcBef>
              <a:buClr>
                <a:schemeClr val="accent1"/>
              </a:buClr>
              <a:buSzPts val="1800"/>
              <a:buFont typeface="Wingdings" panose="05000000000000000000" pitchFamily="2" charset="2"/>
              <a:buChar char="Ø"/>
            </a:pPr>
            <a:r>
              <a:rPr lang="en-US" dirty="0"/>
              <a:t>Loop back</a:t>
            </a:r>
          </a:p>
          <a:p>
            <a:pPr marL="114300">
              <a:spcBef>
                <a:spcPts val="0"/>
              </a:spcBef>
              <a:buClr>
                <a:schemeClr val="accent1"/>
              </a:buClr>
              <a:buSzPts val="1800"/>
            </a:pPr>
            <a:endParaRPr lang="en-US" dirty="0"/>
          </a:p>
          <a:p>
            <a:pPr marL="114300">
              <a:spcBef>
                <a:spcPts val="0"/>
              </a:spcBef>
              <a:buClr>
                <a:schemeClr val="accent1"/>
              </a:buClr>
              <a:buSzPts val="1800"/>
            </a:pPr>
            <a:r>
              <a:rPr lang="en-US" dirty="0"/>
              <a:t>Error</a:t>
            </a:r>
          </a:p>
          <a:p>
            <a:pPr marL="571500" indent="-457200">
              <a:spcBef>
                <a:spcPts val="0"/>
              </a:spcBef>
              <a:buClr>
                <a:schemeClr val="accent1"/>
              </a:buClr>
              <a:buSzPts val="1800"/>
              <a:buFont typeface="Wingdings" panose="05000000000000000000" pitchFamily="2" charset="2"/>
              <a:buChar char="Ø"/>
            </a:pPr>
            <a:r>
              <a:rPr lang="en-US" dirty="0"/>
              <a:t>Parity Error</a:t>
            </a:r>
          </a:p>
          <a:p>
            <a:pPr marL="571500" indent="-457200">
              <a:spcBef>
                <a:spcPts val="0"/>
              </a:spcBef>
              <a:buClr>
                <a:schemeClr val="accent1"/>
              </a:buClr>
              <a:buSzPts val="1800"/>
              <a:buFont typeface="Wingdings" panose="05000000000000000000" pitchFamily="2" charset="2"/>
              <a:buChar char="Ø"/>
            </a:pPr>
            <a:r>
              <a:rPr lang="en-US" dirty="0"/>
              <a:t>Frame error</a:t>
            </a:r>
          </a:p>
          <a:p>
            <a:pPr marL="571500" indent="-457200">
              <a:spcBef>
                <a:spcPts val="0"/>
              </a:spcBef>
              <a:buClr>
                <a:schemeClr val="accent1"/>
              </a:buClr>
              <a:buSzPts val="1800"/>
              <a:buFont typeface="Wingdings" panose="05000000000000000000" pitchFamily="2" charset="2"/>
              <a:buChar char="Ø"/>
            </a:pPr>
            <a:r>
              <a:rPr lang="en-US" dirty="0"/>
              <a:t>Time out error</a:t>
            </a:r>
          </a:p>
          <a:p>
            <a:pPr marL="571500" indent="-457200">
              <a:spcBef>
                <a:spcPts val="0"/>
              </a:spcBef>
              <a:buClr>
                <a:schemeClr val="accent1"/>
              </a:buClr>
              <a:buSzPts val="1800"/>
              <a:buFont typeface="Wingdings" panose="05000000000000000000" pitchFamily="2" charset="2"/>
              <a:buChar char="Ø"/>
            </a:pPr>
            <a:r>
              <a:rPr lang="en-US" dirty="0"/>
              <a:t>Overrun error</a:t>
            </a:r>
          </a:p>
          <a:p>
            <a:pPr marL="571500" indent="-457200">
              <a:spcBef>
                <a:spcPts val="0"/>
              </a:spcBef>
              <a:buClr>
                <a:schemeClr val="accent1"/>
              </a:buClr>
              <a:buSzPts val="1800"/>
              <a:buFont typeface="Wingdings" panose="05000000000000000000" pitchFamily="2" charset="2"/>
              <a:buChar char="Ø"/>
            </a:pPr>
            <a:r>
              <a:rPr lang="en-US" dirty="0"/>
              <a:t>Break Interrupt error</a:t>
            </a:r>
          </a:p>
          <a:p>
            <a:pPr marL="571500" indent="-457200">
              <a:spcBef>
                <a:spcPts val="0"/>
              </a:spcBef>
              <a:buClr>
                <a:schemeClr val="accent1"/>
              </a:buClr>
              <a:buSzPts val="1800"/>
              <a:buFont typeface="Wingdings" panose="05000000000000000000" pitchFamily="2" charset="2"/>
              <a:buChar char="Ø"/>
            </a:pPr>
            <a:r>
              <a:rPr lang="en-US" dirty="0"/>
              <a:t>THR empty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7020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Transaction Details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845734"/>
            <a:ext cx="10127447" cy="4433768"/>
          </a:xfrm>
        </p:spPr>
        <p:txBody>
          <a:bodyPr>
            <a:normAutofit fontScale="70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900" dirty="0" smtClean="0"/>
              <a:t>We will randomize address, data and write enable.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900" dirty="0" smtClean="0"/>
              <a:t>While writing sequence, we need to use constraints to access different registers using their addresses and load required data into it.</a:t>
            </a:r>
          </a:p>
          <a:p>
            <a:pPr marL="0" indent="0">
              <a:buNone/>
            </a:pPr>
            <a:r>
              <a:rPr lang="en-US" sz="2900" dirty="0" smtClean="0"/>
              <a:t>Sequence Order.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900" dirty="0" smtClean="0"/>
              <a:t>LCR[7] = 1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900" dirty="0" smtClean="0"/>
              <a:t>DL MSB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900" dirty="0" smtClean="0"/>
              <a:t>DL LSB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900" dirty="0" smtClean="0"/>
              <a:t>LCR[7] = 0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900" dirty="0" smtClean="0"/>
              <a:t>IER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900" dirty="0" smtClean="0"/>
              <a:t>FCR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900" dirty="0" smtClean="0"/>
              <a:t>THR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900" dirty="0" smtClean="0"/>
              <a:t>IIR </a:t>
            </a:r>
            <a:endParaRPr lang="en-IN" sz="2900" dirty="0"/>
          </a:p>
        </p:txBody>
      </p:sp>
    </p:spTree>
    <p:extLst>
      <p:ext uri="{BB962C8B-B14F-4D97-AF65-F5344CB8AC3E}">
        <p14:creationId xmlns:p14="http://schemas.microsoft.com/office/powerpoint/2010/main" val="2959841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Coverage Model</a:t>
            </a:r>
            <a:endParaRPr lang="en-IN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9961" y="1846263"/>
            <a:ext cx="9122880" cy="4155023"/>
          </a:xfrm>
        </p:spPr>
      </p:pic>
    </p:spTree>
    <p:extLst>
      <p:ext uri="{BB962C8B-B14F-4D97-AF65-F5344CB8AC3E}">
        <p14:creationId xmlns:p14="http://schemas.microsoft.com/office/powerpoint/2010/main" val="1535080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Used by Modem to communicate with network.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GPS units.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Wireless Communication.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3150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9901"/>
          </a:xfrm>
        </p:spPr>
        <p:txBody>
          <a:bodyPr>
            <a:normAutofit/>
          </a:bodyPr>
          <a:lstStyle/>
          <a:p>
            <a:r>
              <a:rPr lang="en-US" dirty="0" smtClean="0"/>
              <a:t>Advantages and Disadvantages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Advantages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Includes 16 byte FIFO buffer.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Makes High Speed Communication more reliable.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Disadvantages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As UART uses serial communication, speed is less.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Baud rate of UART must be within 10% of each other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Requires Two wires.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At a time only two systems can communicate with each </a:t>
            </a:r>
            <a:r>
              <a:rPr lang="en-US" dirty="0"/>
              <a:t>o</a:t>
            </a:r>
            <a:r>
              <a:rPr lang="en-US" dirty="0" smtClean="0"/>
              <a:t>ther.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Does not support multiple master/Slave System.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83003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453951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/>
              <a:t>THANK YOU</a:t>
            </a:r>
            <a:endParaRPr lang="en-IN" sz="5400" dirty="0"/>
          </a:p>
        </p:txBody>
      </p:sp>
    </p:spTree>
    <p:extLst>
      <p:ext uri="{BB962C8B-B14F-4D97-AF65-F5344CB8AC3E}">
        <p14:creationId xmlns:p14="http://schemas.microsoft.com/office/powerpoint/2010/main" val="2420635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UART PROTOCOL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UART  is a computer hardware device for asynchronous serial communication </a:t>
            </a:r>
            <a:r>
              <a:rPr lang="en-US" dirty="0" smtClean="0"/>
              <a:t>which allows communication with external devices.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UART allows us to have configurable data format and transmission speeds.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Includes 16 Byte FIFO Buffer.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WISHBONE Interface in 32-bit and 8-bit data bus mode (configurable)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UARTs provide serial asynchronous </a:t>
            </a:r>
            <a:r>
              <a:rPr lang="en-US" dirty="0" smtClean="0"/>
              <a:t>receiver </a:t>
            </a:r>
            <a:r>
              <a:rPr lang="en-US" dirty="0"/>
              <a:t>data synchronization, parallel-to-serial and serial-to-parallel data conversion for both the transmitter and receiver sections</a:t>
            </a:r>
            <a:r>
              <a:rPr lang="en-US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Synchronization for the serial data stream is accomplished by adding start and stop bits to the transmit data to form a data </a:t>
            </a:r>
            <a:r>
              <a:rPr lang="en-US" dirty="0" smtClean="0"/>
              <a:t>character.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Data integrity is ensured by attaching a parity bit to the data character. The parity bit is checked by the receiver for any transmission bit errors.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87454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4294967295"/>
              </p:nvPr>
            </p:nvSpPr>
            <p:spPr>
              <a:xfrm>
                <a:off x="793630" y="2441275"/>
                <a:ext cx="10274061" cy="3819824"/>
              </a:xfrm>
            </p:spPr>
            <p:txBody>
              <a:bodyPr/>
              <a:lstStyle/>
              <a:p>
                <a:r>
                  <a:rPr lang="en-US" dirty="0" smtClean="0"/>
                  <a:t>UART Module has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 PISO (at </a:t>
                </a:r>
                <a:r>
                  <a:rPr lang="en-US" dirty="0" err="1" smtClean="0"/>
                  <a:t>Tx</a:t>
                </a:r>
                <a:r>
                  <a:rPr lang="en-US" dirty="0" smtClean="0"/>
                  <a:t>) and SIPO (at Rx) registers.</a:t>
                </a:r>
                <a:endParaRPr lang="en-IN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 16 Byte FIFO Buffer.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H</a:t>
                </a:r>
                <a:r>
                  <a:rPr lang="en-US" dirty="0" smtClean="0"/>
                  <a:t>ave to Calculate DLV for both UART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Divisor Latch Value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𝐼𝑛𝑝𝑢𝑡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𝑐𝑙𝑜𝑐𝑘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𝑓𝑟𝑒𝑞𝑢𝑒𝑛𝑐𝑦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16 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𝑐𝑜𝑚𝑚𝑢𝑛𝑖𝑐𝑎𝑡𝑖𝑜𝑛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𝐵𝑎𝑢𝑑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𝑟𝑎𝑡𝑒</m:t>
                        </m:r>
                      </m:den>
                    </m:f>
                  </m:oMath>
                </a14:m>
                <a:endParaRPr lang="en-US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One Baud Out is obtained after DLV number of clock Pulses.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For every 16 Baud Out, 1 bit of data will be </a:t>
                </a:r>
                <a:r>
                  <a:rPr lang="en-US" dirty="0" err="1" smtClean="0"/>
                  <a:t>transmited</a:t>
                </a:r>
                <a:r>
                  <a:rPr lang="en-US" dirty="0" smtClean="0"/>
                  <a:t>.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793630" y="2441275"/>
                <a:ext cx="10274061" cy="3819824"/>
              </a:xfrm>
              <a:blipFill rotWithShape="0">
                <a:blip r:embed="rId2"/>
                <a:stretch>
                  <a:fillRect l="-1423" t="-159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3047" y="303123"/>
            <a:ext cx="4975225" cy="2438400"/>
          </a:xfrm>
        </p:spPr>
      </p:pic>
    </p:spTree>
    <p:extLst>
      <p:ext uri="{BB962C8B-B14F-4D97-AF65-F5344CB8AC3E}">
        <p14:creationId xmlns:p14="http://schemas.microsoft.com/office/powerpoint/2010/main" val="423150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754722" y="147754"/>
            <a:ext cx="9845040" cy="819085"/>
          </a:xfrm>
        </p:spPr>
        <p:txBody>
          <a:bodyPr/>
          <a:lstStyle/>
          <a:p>
            <a:r>
              <a:rPr lang="en-US" b="1" dirty="0" smtClean="0"/>
              <a:t>Registers List</a:t>
            </a:r>
            <a:endParaRPr lang="en-IN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1929" y="1261873"/>
            <a:ext cx="5978912" cy="4616259"/>
          </a:xfrm>
        </p:spPr>
      </p:pic>
    </p:spTree>
    <p:extLst>
      <p:ext uri="{BB962C8B-B14F-4D97-AF65-F5344CB8AC3E}">
        <p14:creationId xmlns:p14="http://schemas.microsoft.com/office/powerpoint/2010/main" val="2496607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678625" y="0"/>
            <a:ext cx="10058400" cy="1014984"/>
          </a:xfrm>
        </p:spPr>
        <p:txBody>
          <a:bodyPr/>
          <a:lstStyle/>
          <a:p>
            <a:r>
              <a:rPr lang="en-US" b="1" dirty="0" smtClean="0"/>
              <a:t>Interrupt Enable Register</a:t>
            </a:r>
            <a:endParaRPr lang="en-IN" b="1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7589" y="1478715"/>
            <a:ext cx="7225420" cy="4410904"/>
          </a:xfrm>
        </p:spPr>
      </p:pic>
    </p:spTree>
    <p:extLst>
      <p:ext uri="{BB962C8B-B14F-4D97-AF65-F5344CB8AC3E}">
        <p14:creationId xmlns:p14="http://schemas.microsoft.com/office/powerpoint/2010/main" val="1407595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7441" y="1307592"/>
            <a:ext cx="7498080" cy="4800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56665" y="245582"/>
            <a:ext cx="89062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latin typeface="+mj-lt"/>
              </a:rPr>
              <a:t>Interrupt Identification Register (IIR)</a:t>
            </a:r>
            <a:endParaRPr lang="en-IN" sz="44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52926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3920" y="1309662"/>
            <a:ext cx="6942727" cy="4393963"/>
          </a:xfrm>
        </p:spPr>
      </p:pic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606490" y="278194"/>
            <a:ext cx="8360228" cy="755078"/>
          </a:xfrm>
        </p:spPr>
        <p:txBody>
          <a:bodyPr>
            <a:noAutofit/>
          </a:bodyPr>
          <a:lstStyle/>
          <a:p>
            <a:r>
              <a:rPr lang="en-US" b="1" dirty="0" smtClean="0"/>
              <a:t>FIFO Control Register (FCR)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258829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90113" y="172529"/>
            <a:ext cx="59004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atin typeface="+mj-lt"/>
              </a:rPr>
              <a:t>Line Control Register</a:t>
            </a:r>
            <a:endParaRPr lang="en-IN" sz="3600" b="1" dirty="0">
              <a:latin typeface="+mj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9358" y="810232"/>
            <a:ext cx="5106838" cy="5603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0425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6937" y="1197864"/>
            <a:ext cx="6408976" cy="485656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616256" y="157643"/>
            <a:ext cx="9871352" cy="837374"/>
          </a:xfrm>
        </p:spPr>
        <p:txBody>
          <a:bodyPr>
            <a:noAutofit/>
          </a:bodyPr>
          <a:lstStyle/>
          <a:p>
            <a:r>
              <a:rPr lang="en-US" b="1" dirty="0" smtClean="0"/>
              <a:t>Modem Control Register (MCR)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899543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375</TotalTime>
  <Words>342</Words>
  <Application>Microsoft Office PowerPoint</Application>
  <PresentationFormat>Widescreen</PresentationFormat>
  <Paragraphs>74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Wingdings</vt:lpstr>
      <vt:lpstr>Retrospect</vt:lpstr>
      <vt:lpstr>UART 16550A</vt:lpstr>
      <vt:lpstr>UART PROTOCOL</vt:lpstr>
      <vt:lpstr>PowerPoint Presentation</vt:lpstr>
      <vt:lpstr>Registers List</vt:lpstr>
      <vt:lpstr>Interrupt Enable Register</vt:lpstr>
      <vt:lpstr>PowerPoint Presentation</vt:lpstr>
      <vt:lpstr>FIFO Control Register (FCR)</vt:lpstr>
      <vt:lpstr>PowerPoint Presentation</vt:lpstr>
      <vt:lpstr>Modem Control Register (MCR)</vt:lpstr>
      <vt:lpstr>PowerPoint Presentation</vt:lpstr>
      <vt:lpstr>Testbench Architecture</vt:lpstr>
      <vt:lpstr>                           Testcase Scenarios </vt:lpstr>
      <vt:lpstr>Transaction Details</vt:lpstr>
      <vt:lpstr>Coverage Model</vt:lpstr>
      <vt:lpstr>Application</vt:lpstr>
      <vt:lpstr>Advantages and Disadvantages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UART 16550A</dc:title>
  <dc:creator>Aniket</dc:creator>
  <cp:lastModifiedBy>Aniket</cp:lastModifiedBy>
  <cp:revision>27</cp:revision>
  <dcterms:created xsi:type="dcterms:W3CDTF">2020-01-15T10:33:25Z</dcterms:created>
  <dcterms:modified xsi:type="dcterms:W3CDTF">2020-01-17T07:48:42Z</dcterms:modified>
</cp:coreProperties>
</file>