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87" r:id="rId3"/>
  </p:sldMasterIdLst>
  <p:notesMasterIdLst>
    <p:notesMasterId r:id="rId23"/>
  </p:notesMasterIdLst>
  <p:sldIdLst>
    <p:sldId id="292" r:id="rId4"/>
    <p:sldId id="296" r:id="rId5"/>
    <p:sldId id="278" r:id="rId6"/>
    <p:sldId id="279" r:id="rId7"/>
    <p:sldId id="280" r:id="rId8"/>
    <p:sldId id="285" r:id="rId9"/>
    <p:sldId id="286" r:id="rId10"/>
    <p:sldId id="287" r:id="rId11"/>
    <p:sldId id="288" r:id="rId12"/>
    <p:sldId id="283" r:id="rId13"/>
    <p:sldId id="290" r:id="rId14"/>
    <p:sldId id="291" r:id="rId15"/>
    <p:sldId id="302" r:id="rId16"/>
    <p:sldId id="300" r:id="rId17"/>
    <p:sldId id="301" r:id="rId18"/>
    <p:sldId id="297" r:id="rId19"/>
    <p:sldId id="298" r:id="rId20"/>
    <p:sldId id="299" r:id="rId21"/>
    <p:sldId id="271" r:id="rId2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816" y="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5F82E5-E4DD-434B-A9C9-474348E677E4}" type="datetimeFigureOut">
              <a:rPr lang="en-US" smtClean="0"/>
              <a:pPr/>
              <a:t>11/7/2021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7A786F-767C-4421-84FD-A2E3DEB450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13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3537000" y="1578240"/>
            <a:ext cx="5017320" cy="157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3537000" y="1578240"/>
            <a:ext cx="5017320" cy="157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3537000" y="1578240"/>
            <a:ext cx="5017320" cy="157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3" name="Picture 52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54" name="Picture 53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537000" y="1578240"/>
            <a:ext cx="5017320" cy="157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537000" y="1578240"/>
            <a:ext cx="5017320" cy="157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3537000" y="1578240"/>
            <a:ext cx="5017320" cy="157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3537000" y="1578240"/>
            <a:ext cx="5017320" cy="157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subTitle"/>
          </p:nvPr>
        </p:nvSpPr>
        <p:spPr>
          <a:xfrm>
            <a:off x="3537000" y="1578240"/>
            <a:ext cx="5017320" cy="7318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3537000" y="1578240"/>
            <a:ext cx="5017320" cy="157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3537000" y="1578240"/>
            <a:ext cx="5017320" cy="157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3537000" y="1578240"/>
            <a:ext cx="5017320" cy="157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3537000" y="1578240"/>
            <a:ext cx="5017320" cy="157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3537000" y="1578240"/>
            <a:ext cx="5017320" cy="157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3537000" y="1578240"/>
            <a:ext cx="5017320" cy="157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3537000" y="1578240"/>
            <a:ext cx="5017320" cy="157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6" name="Picture 95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97" name="Picture 96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3537000" y="1578240"/>
            <a:ext cx="5017320" cy="157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3537000" y="1578240"/>
            <a:ext cx="5017320" cy="157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3537000" y="1578240"/>
            <a:ext cx="5017320" cy="157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3537000" y="1578240"/>
            <a:ext cx="5017320" cy="157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537000" y="1578240"/>
            <a:ext cx="5017320" cy="157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subTitle"/>
          </p:nvPr>
        </p:nvSpPr>
        <p:spPr>
          <a:xfrm>
            <a:off x="3537000" y="1578240"/>
            <a:ext cx="5017320" cy="7318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3537000" y="1578240"/>
            <a:ext cx="5017320" cy="157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2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3537000" y="1578240"/>
            <a:ext cx="5017320" cy="157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3537000" y="1578240"/>
            <a:ext cx="5017320" cy="157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3537000" y="1578240"/>
            <a:ext cx="5017320" cy="157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3537000" y="1578240"/>
            <a:ext cx="5017320" cy="157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8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3537000" y="1578240"/>
            <a:ext cx="5017320" cy="157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82" name="Picture 181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183" name="Picture 182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3537000" y="1578240"/>
            <a:ext cx="5017320" cy="157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3537000" y="1578240"/>
            <a:ext cx="5017320" cy="157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subTitle"/>
          </p:nvPr>
        </p:nvSpPr>
        <p:spPr>
          <a:xfrm>
            <a:off x="3537000" y="1578240"/>
            <a:ext cx="5017320" cy="7318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3537000" y="1578240"/>
            <a:ext cx="5017320" cy="157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3537000" y="1578240"/>
            <a:ext cx="5017320" cy="157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3537000" y="1578240"/>
            <a:ext cx="5017320" cy="157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21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ustomShape 1"/>
          <p:cNvSpPr/>
          <p:nvPr/>
        </p:nvSpPr>
        <p:spPr>
          <a:xfrm rot="5400000">
            <a:off x="4408200" y="-1800"/>
            <a:ext cx="4733640" cy="4737240"/>
          </a:xfrm>
          <a:prstGeom prst="diagStripe">
            <a:avLst>
              <a:gd name="adj" fmla="val 49469"/>
            </a:avLst>
          </a:prstGeom>
          <a:solidFill>
            <a:schemeClr val="lt1">
              <a:alpha val="346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" name="CustomShape 2"/>
          <p:cNvSpPr/>
          <p:nvPr/>
        </p:nvSpPr>
        <p:spPr>
          <a:xfrm rot="5400000">
            <a:off x="4841280" y="5400"/>
            <a:ext cx="4297680" cy="4286520"/>
          </a:xfrm>
          <a:prstGeom prst="diagStripe">
            <a:avLst>
              <a:gd name="adj" fmla="val 0"/>
            </a:avLst>
          </a:prstGeom>
          <a:solidFill>
            <a:schemeClr val="lt1">
              <a:alpha val="346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CustomShape 3"/>
          <p:cNvSpPr/>
          <p:nvPr/>
        </p:nvSpPr>
        <p:spPr>
          <a:xfrm rot="16200000">
            <a:off x="5618520" y="1236600"/>
            <a:ext cx="808560" cy="808560"/>
          </a:xfrm>
          <a:prstGeom prst="diagStripe">
            <a:avLst>
              <a:gd name="adj" fmla="val 50000"/>
            </a:avLst>
          </a:prstGeom>
          <a:solidFill>
            <a:schemeClr val="lt1">
              <a:alpha val="731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CustomShape 4"/>
          <p:cNvSpPr/>
          <p:nvPr/>
        </p:nvSpPr>
        <p:spPr>
          <a:xfrm flipH="1">
            <a:off x="5850000" y="1443960"/>
            <a:ext cx="808560" cy="808560"/>
          </a:xfrm>
          <a:prstGeom prst="diagStripe">
            <a:avLst>
              <a:gd name="adj" fmla="val 50000"/>
            </a:avLst>
          </a:prstGeom>
          <a:solidFill>
            <a:schemeClr val="lt1">
              <a:alpha val="731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CustomShape 5"/>
          <p:cNvSpPr/>
          <p:nvPr/>
        </p:nvSpPr>
        <p:spPr>
          <a:xfrm rot="16200000">
            <a:off x="5987160" y="2469600"/>
            <a:ext cx="808560" cy="808560"/>
          </a:xfrm>
          <a:prstGeom prst="diagStripe">
            <a:avLst>
              <a:gd name="adj" fmla="val 50000"/>
            </a:avLst>
          </a:prstGeom>
          <a:solidFill>
            <a:schemeClr val="lt1">
              <a:alpha val="731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" name="CustomShape 6"/>
          <p:cNvSpPr/>
          <p:nvPr/>
        </p:nvSpPr>
        <p:spPr>
          <a:xfrm flipH="1">
            <a:off x="6222240" y="2676960"/>
            <a:ext cx="808560" cy="808560"/>
          </a:xfrm>
          <a:prstGeom prst="diagStripe">
            <a:avLst>
              <a:gd name="adj" fmla="val 50000"/>
            </a:avLst>
          </a:prstGeom>
          <a:solidFill>
            <a:schemeClr val="lt1">
              <a:alpha val="731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CustomShape 7"/>
          <p:cNvSpPr/>
          <p:nvPr/>
        </p:nvSpPr>
        <p:spPr>
          <a:xfrm rot="16200000">
            <a:off x="6675480" y="1862280"/>
            <a:ext cx="808560" cy="808560"/>
          </a:xfrm>
          <a:prstGeom prst="diagStripe">
            <a:avLst>
              <a:gd name="adj" fmla="val 50000"/>
            </a:avLst>
          </a:prstGeom>
          <a:solidFill>
            <a:schemeClr val="lt1">
              <a:alpha val="731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CustomShape 8"/>
          <p:cNvSpPr/>
          <p:nvPr/>
        </p:nvSpPr>
        <p:spPr>
          <a:xfrm flipH="1">
            <a:off x="6908040" y="2069640"/>
            <a:ext cx="808560" cy="808560"/>
          </a:xfrm>
          <a:prstGeom prst="diagStripe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" name="CustomShape 9"/>
          <p:cNvSpPr/>
          <p:nvPr/>
        </p:nvSpPr>
        <p:spPr>
          <a:xfrm rot="16200000">
            <a:off x="6861240" y="2477880"/>
            <a:ext cx="808560" cy="808560"/>
          </a:xfrm>
          <a:prstGeom prst="diagStripe">
            <a:avLst>
              <a:gd name="adj" fmla="val 50000"/>
            </a:avLst>
          </a:prstGeom>
          <a:solidFill>
            <a:schemeClr val="lt1">
              <a:alpha val="731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" name="CustomShape 10"/>
          <p:cNvSpPr/>
          <p:nvPr/>
        </p:nvSpPr>
        <p:spPr>
          <a:xfrm flipH="1">
            <a:off x="7965360" y="2692800"/>
            <a:ext cx="808560" cy="808560"/>
          </a:xfrm>
          <a:prstGeom prst="diagStripe">
            <a:avLst>
              <a:gd name="adj" fmla="val 50000"/>
            </a:avLst>
          </a:prstGeom>
          <a:solidFill>
            <a:schemeClr val="lt1">
              <a:alpha val="731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" name="CustomShape 11"/>
          <p:cNvSpPr/>
          <p:nvPr/>
        </p:nvSpPr>
        <p:spPr>
          <a:xfrm flipH="1">
            <a:off x="8145000" y="3308760"/>
            <a:ext cx="808560" cy="808560"/>
          </a:xfrm>
          <a:prstGeom prst="diagStripe">
            <a:avLst>
              <a:gd name="adj" fmla="val 50000"/>
            </a:avLst>
          </a:prstGeom>
          <a:solidFill>
            <a:schemeClr val="lt1">
              <a:alpha val="731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" name="CustomShape 12"/>
          <p:cNvSpPr/>
          <p:nvPr/>
        </p:nvSpPr>
        <p:spPr>
          <a:xfrm rot="16200000">
            <a:off x="7047720" y="3095280"/>
            <a:ext cx="808560" cy="808560"/>
          </a:xfrm>
          <a:prstGeom prst="diagStripe">
            <a:avLst>
              <a:gd name="adj" fmla="val 50000"/>
            </a:avLst>
          </a:prstGeom>
          <a:solidFill>
            <a:schemeClr val="lt1">
              <a:alpha val="731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" name="CustomShape 13"/>
          <p:cNvSpPr/>
          <p:nvPr/>
        </p:nvSpPr>
        <p:spPr>
          <a:xfrm flipH="1">
            <a:off x="7276680" y="3302640"/>
            <a:ext cx="808560" cy="808560"/>
          </a:xfrm>
          <a:prstGeom prst="diagStripe">
            <a:avLst>
              <a:gd name="adj" fmla="val 50000"/>
            </a:avLst>
          </a:prstGeom>
          <a:solidFill>
            <a:schemeClr val="lt1">
              <a:alpha val="731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" name="CustomShape 14"/>
          <p:cNvSpPr/>
          <p:nvPr/>
        </p:nvSpPr>
        <p:spPr>
          <a:xfrm rot="16200000">
            <a:off x="7227360" y="3710880"/>
            <a:ext cx="808560" cy="808560"/>
          </a:xfrm>
          <a:prstGeom prst="diagStrip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" name="CustomShape 15"/>
          <p:cNvSpPr/>
          <p:nvPr/>
        </p:nvSpPr>
        <p:spPr>
          <a:xfrm flipH="1">
            <a:off x="7462440" y="3918240"/>
            <a:ext cx="808560" cy="808560"/>
          </a:xfrm>
          <a:prstGeom prst="diagStripe">
            <a:avLst>
              <a:gd name="adj" fmla="val 50000"/>
            </a:avLst>
          </a:prstGeom>
          <a:solidFill>
            <a:schemeClr val="lt1">
              <a:alpha val="731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" name="CustomShape 16"/>
          <p:cNvSpPr/>
          <p:nvPr/>
        </p:nvSpPr>
        <p:spPr>
          <a:xfrm rot="16200000">
            <a:off x="8102520" y="3718800"/>
            <a:ext cx="808560" cy="808560"/>
          </a:xfrm>
          <a:prstGeom prst="diagStripe">
            <a:avLst>
              <a:gd name="adj" fmla="val 50000"/>
            </a:avLst>
          </a:prstGeom>
          <a:solidFill>
            <a:schemeClr val="lt1">
              <a:alpha val="731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" name="CustomShape 17"/>
          <p:cNvSpPr/>
          <p:nvPr/>
        </p:nvSpPr>
        <p:spPr>
          <a:xfrm flipH="1">
            <a:off x="8334360" y="3925800"/>
            <a:ext cx="808560" cy="808560"/>
          </a:xfrm>
          <a:prstGeom prst="diagStripe">
            <a:avLst>
              <a:gd name="adj" fmla="val 50000"/>
            </a:avLst>
          </a:prstGeom>
          <a:solidFill>
            <a:schemeClr val="lt1">
              <a:alpha val="731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" name="CustomShape 18"/>
          <p:cNvSpPr/>
          <p:nvPr/>
        </p:nvSpPr>
        <p:spPr>
          <a:xfrm rot="16200000">
            <a:off x="8288280" y="4334400"/>
            <a:ext cx="808560" cy="808560"/>
          </a:xfrm>
          <a:prstGeom prst="diagStripe">
            <a:avLst>
              <a:gd name="adj" fmla="val 50000"/>
            </a:avLst>
          </a:prstGeom>
          <a:solidFill>
            <a:schemeClr val="lt1">
              <a:alpha val="731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" name="PlaceHolder 19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/>
          <a:lstStyle/>
          <a:p>
            <a:pPr algn="r">
              <a:lnSpc>
                <a:spcPct val="100000"/>
              </a:lnSpc>
            </a:pPr>
            <a:fld id="{369DA020-9096-476D-9889-642214BCD3FC}" type="slidenum">
              <a:rPr lang="en-IN" sz="1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pPr algn="r">
                <a:lnSpc>
                  <a:spcPct val="100000"/>
                </a:lnSpc>
              </a:pPr>
              <a:t>‹#›</a:t>
            </a:fld>
            <a:endParaRPr lang="en-IN" sz="1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9" name="PlaceHolder 20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</p:spPr>
        <p:txBody>
          <a:bodyPr tIns="91440" bIns="9144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1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21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ustomShape 1"/>
          <p:cNvSpPr/>
          <p:nvPr/>
        </p:nvSpPr>
        <p:spPr>
          <a:xfrm>
            <a:off x="0" y="0"/>
            <a:ext cx="632520" cy="588240"/>
          </a:xfrm>
          <a:prstGeom prst="rect">
            <a:avLst/>
          </a:prstGeom>
          <a:solidFill>
            <a:srgbClr val="1B212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6" name="CustomShape 2"/>
          <p:cNvSpPr/>
          <p:nvPr/>
        </p:nvSpPr>
        <p:spPr>
          <a:xfrm>
            <a:off x="212040" y="221760"/>
            <a:ext cx="219240" cy="18720"/>
          </a:xfrm>
          <a:prstGeom prst="rect">
            <a:avLst/>
          </a:prstGeom>
          <a:solidFill>
            <a:srgbClr val="55688B">
              <a:alpha val="3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" name="CustomShape 3"/>
          <p:cNvSpPr/>
          <p:nvPr/>
        </p:nvSpPr>
        <p:spPr>
          <a:xfrm>
            <a:off x="212040" y="284400"/>
            <a:ext cx="219240" cy="18720"/>
          </a:xfrm>
          <a:prstGeom prst="rect">
            <a:avLst/>
          </a:prstGeom>
          <a:solidFill>
            <a:srgbClr val="55688B">
              <a:alpha val="3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8" name="CustomShape 4"/>
          <p:cNvSpPr/>
          <p:nvPr/>
        </p:nvSpPr>
        <p:spPr>
          <a:xfrm>
            <a:off x="212040" y="346680"/>
            <a:ext cx="219240" cy="18720"/>
          </a:xfrm>
          <a:prstGeom prst="rect">
            <a:avLst/>
          </a:prstGeom>
          <a:solidFill>
            <a:srgbClr val="55688B">
              <a:alpha val="3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" name="CustomShape 5"/>
          <p:cNvSpPr/>
          <p:nvPr/>
        </p:nvSpPr>
        <p:spPr>
          <a:xfrm rot="16200000">
            <a:off x="0" y="381240"/>
            <a:ext cx="808560" cy="808560"/>
          </a:xfrm>
          <a:prstGeom prst="diagStrip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0" name="CustomShape 6"/>
          <p:cNvSpPr/>
          <p:nvPr/>
        </p:nvSpPr>
        <p:spPr>
          <a:xfrm flipH="1">
            <a:off x="228960" y="588600"/>
            <a:ext cx="808560" cy="808560"/>
          </a:xfrm>
          <a:prstGeom prst="diagStripe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1" name="PlaceHolder 7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</p:spPr>
        <p:txBody>
          <a:bodyPr tIns="91440" bIns="9144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8"/>
          <p:cNvSpPr>
            <a:spLocks noGrp="1"/>
          </p:cNvSpPr>
          <p:nvPr>
            <p:ph type="body"/>
          </p:nvPr>
        </p:nvSpPr>
        <p:spPr>
          <a:xfrm>
            <a:off x="1297440" y="1567440"/>
            <a:ext cx="7038720" cy="2910960"/>
          </a:xfrm>
          <a:prstGeom prst="rect">
            <a:avLst/>
          </a:prstGeom>
        </p:spPr>
        <p:txBody>
          <a:bodyPr tIns="91440" bIns="91440"/>
          <a:lstStyle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1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IN" sz="1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1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IN" sz="1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1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1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1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  <p:sp>
        <p:nvSpPr>
          <p:cNvPr id="63" name="PlaceHolder 9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/>
          <a:lstStyle/>
          <a:p>
            <a:pPr algn="r">
              <a:lnSpc>
                <a:spcPct val="100000"/>
              </a:lnSpc>
            </a:pPr>
            <a:fld id="{6B24C262-153A-4571-8FE3-0A86407D26B9}" type="slidenum">
              <a:rPr lang="en-IN" sz="1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pPr algn="r">
                <a:lnSpc>
                  <a:spcPct val="100000"/>
                </a:lnSpc>
              </a:pPr>
              <a:t>‹#›</a:t>
            </a:fld>
            <a:endParaRPr lang="en-IN" sz="1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21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0;p2"/>
          <p:cNvPicPr/>
          <p:nvPr/>
        </p:nvPicPr>
        <p:blipFill>
          <a:blip r:embed="rId14"/>
          <a:srcRect l="20988" t="2689" r="40108" b="39559"/>
          <a:stretch/>
        </p:blipFill>
        <p:spPr>
          <a:xfrm>
            <a:off x="0" y="0"/>
            <a:ext cx="5157720" cy="5143320"/>
          </a:xfrm>
          <a:prstGeom prst="rect">
            <a:avLst/>
          </a:prstGeom>
          <a:ln>
            <a:noFill/>
          </a:ln>
        </p:spPr>
      </p:pic>
      <p:pic>
        <p:nvPicPr>
          <p:cNvPr id="144" name="Google Shape;11;p2"/>
          <p:cNvPicPr/>
          <p:nvPr/>
        </p:nvPicPr>
        <p:blipFill>
          <a:blip r:embed="rId15" cstate="print"/>
          <a:srcRect l="14007" t="35828" r="43283" b="11296"/>
          <a:stretch/>
        </p:blipFill>
        <p:spPr>
          <a:xfrm rot="10800000">
            <a:off x="9144000" y="2012760"/>
            <a:ext cx="2166840" cy="2012400"/>
          </a:xfrm>
          <a:prstGeom prst="rect">
            <a:avLst/>
          </a:prstGeom>
          <a:ln>
            <a:noFill/>
          </a:ln>
        </p:spPr>
      </p:pic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3537000" y="1578240"/>
            <a:ext cx="5017320" cy="1578600"/>
          </a:xfrm>
          <a:prstGeom prst="rect">
            <a:avLst/>
          </a:prstGeom>
        </p:spPr>
        <p:txBody>
          <a:bodyPr tIns="91440" bIns="9144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/>
          <a:lstStyle/>
          <a:p>
            <a:pPr algn="r">
              <a:lnSpc>
                <a:spcPct val="100000"/>
              </a:lnSpc>
            </a:pPr>
            <a:fld id="{41F58B91-E24A-42DA-8DC4-EF0BE8DE7728}" type="slidenum">
              <a:rPr lang="en-IN" sz="1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pPr algn="r">
                <a:lnSpc>
                  <a:spcPct val="100000"/>
                </a:lnSpc>
              </a:pPr>
              <a:t>‹#›</a:t>
            </a:fld>
            <a:endParaRPr lang="en-IN" sz="1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47" name="CustomShape 3"/>
          <p:cNvSpPr/>
          <p:nvPr/>
        </p:nvSpPr>
        <p:spPr>
          <a:xfrm rot="16200000">
            <a:off x="5760" y="-3960"/>
            <a:ext cx="2291040" cy="2299680"/>
          </a:xfrm>
          <a:prstGeom prst="diagStrip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8" name="CustomShape 4"/>
          <p:cNvSpPr/>
          <p:nvPr/>
        </p:nvSpPr>
        <p:spPr>
          <a:xfrm flipH="1">
            <a:off x="652680" y="576720"/>
            <a:ext cx="2299680" cy="2291040"/>
          </a:xfrm>
          <a:prstGeom prst="diagStripe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9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CustomShape 2"/>
          <p:cNvSpPr txBox="1"/>
          <p:nvPr/>
        </p:nvSpPr>
        <p:spPr>
          <a:xfrm>
            <a:off x="303693" y="1961862"/>
            <a:ext cx="7147437" cy="6093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38" tIns="91438" rIns="91438" bIns="91438" anchor="ctr">
            <a:spAutoFit/>
          </a:bodyPr>
          <a:lstStyle>
            <a:lvl1pPr>
              <a:lnSpc>
                <a:spcPct val="115000"/>
              </a:lnSpc>
              <a:defRPr sz="2400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  <a:cs typeface="Lato"/>
                <a:sym typeface="Lato"/>
              </a:defRPr>
            </a:lvl1pPr>
          </a:lstStyle>
          <a:p>
            <a:r>
              <a:t>                       </a:t>
            </a:r>
          </a:p>
        </p:txBody>
      </p:sp>
      <p:sp>
        <p:nvSpPr>
          <p:cNvPr id="494" name="Presented by…"/>
          <p:cNvSpPr txBox="1"/>
          <p:nvPr/>
        </p:nvSpPr>
        <p:spPr>
          <a:xfrm>
            <a:off x="4779119" y="3486150"/>
            <a:ext cx="5344022" cy="13234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8" tIns="45718" rIns="45718" bIns="45718">
            <a:spAutoFit/>
          </a:bodyPr>
          <a:lstStyle/>
          <a:p>
            <a:pPr>
              <a:defRPr>
                <a:solidFill>
                  <a:srgbClr val="4CA7F0"/>
                </a:solidFill>
              </a:defRPr>
            </a:pPr>
            <a:r>
              <a:rPr sz="1600" b="1" i="1" dirty="0"/>
              <a:t>Presented b</a:t>
            </a:r>
            <a:r>
              <a:rPr lang="en-IN" sz="1600" b="1" i="1" dirty="0"/>
              <a:t>y,</a:t>
            </a:r>
          </a:p>
          <a:p>
            <a:pPr>
              <a:defRPr>
                <a:solidFill>
                  <a:srgbClr val="4CA7F0"/>
                </a:solidFill>
              </a:defRPr>
            </a:pPr>
            <a:r>
              <a:rPr lang="en-US" sz="1600" i="1" dirty="0">
                <a:solidFill>
                  <a:schemeClr val="bg1"/>
                </a:solidFill>
              </a:rPr>
              <a:t>	Aniket Bharti</a:t>
            </a:r>
          </a:p>
          <a:p>
            <a:pPr>
              <a:defRPr>
                <a:solidFill>
                  <a:srgbClr val="4CA7F0"/>
                </a:solidFill>
              </a:defRPr>
            </a:pPr>
            <a:r>
              <a:rPr lang="en-US" sz="1600" i="1" dirty="0">
                <a:solidFill>
                  <a:schemeClr val="bg1"/>
                </a:solidFill>
              </a:rPr>
              <a:t>	Atul Singh</a:t>
            </a:r>
          </a:p>
          <a:p>
            <a:pPr>
              <a:defRPr>
                <a:solidFill>
                  <a:srgbClr val="4CA7F0"/>
                </a:solidFill>
              </a:defRPr>
            </a:pPr>
            <a:r>
              <a:rPr lang="en-US" sz="1600" i="1" dirty="0">
                <a:solidFill>
                  <a:schemeClr val="bg1"/>
                </a:solidFill>
              </a:rPr>
              <a:t>	Karan Shah</a:t>
            </a:r>
          </a:p>
          <a:p>
            <a:pPr>
              <a:defRPr>
                <a:solidFill>
                  <a:srgbClr val="4CA7F0"/>
                </a:solidFill>
              </a:defRPr>
            </a:pPr>
            <a:r>
              <a:rPr lang="en-US" sz="1600" i="1" dirty="0">
                <a:solidFill>
                  <a:schemeClr val="bg1"/>
                </a:solidFill>
              </a:rPr>
              <a:t>	</a:t>
            </a:r>
            <a:r>
              <a:rPr lang="en-US" sz="1600" i="1" dirty="0" err="1">
                <a:solidFill>
                  <a:schemeClr val="bg1"/>
                </a:solidFill>
              </a:rPr>
              <a:t>Kshitij</a:t>
            </a:r>
            <a:r>
              <a:rPr lang="en-US" sz="1600" i="1" dirty="0">
                <a:solidFill>
                  <a:schemeClr val="bg1"/>
                </a:solidFill>
              </a:rPr>
              <a:t> </a:t>
            </a:r>
            <a:r>
              <a:rPr lang="en-US" sz="1600" i="1" dirty="0" err="1">
                <a:solidFill>
                  <a:schemeClr val="bg1"/>
                </a:solidFill>
              </a:rPr>
              <a:t>Chhajed</a:t>
            </a:r>
            <a:endParaRPr sz="1600" i="1" dirty="0">
              <a:solidFill>
                <a:schemeClr val="bg1"/>
              </a:solidFill>
            </a:endParaRPr>
          </a:p>
        </p:txBody>
      </p:sp>
      <p:sp>
        <p:nvSpPr>
          <p:cNvPr id="495" name="(Paper ID: MATR-D-20-11758)"/>
          <p:cNvSpPr txBox="1"/>
          <p:nvPr/>
        </p:nvSpPr>
        <p:spPr>
          <a:xfrm>
            <a:off x="2993439" y="2473919"/>
            <a:ext cx="92394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F7F0ED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8" name="CustomShape 1"/>
          <p:cNvSpPr/>
          <p:nvPr/>
        </p:nvSpPr>
        <p:spPr>
          <a:xfrm>
            <a:off x="303693" y="2175650"/>
            <a:ext cx="8382000" cy="79121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/>
          <a:lstStyle/>
          <a:p>
            <a:pPr>
              <a:lnSpc>
                <a:spcPct val="100000"/>
              </a:lnSpc>
            </a:pPr>
            <a:r>
              <a:rPr lang="en-IN" sz="24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erriweather"/>
              </a:rPr>
              <a:t>Enhanced Adaptive Watermarking System: EAWS</a:t>
            </a:r>
            <a:endParaRPr lang="en-IN" sz="2400" b="1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2400" b="1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42804" y="2600378"/>
            <a:ext cx="3708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~An Approach to Preserve Identity</a:t>
            </a:r>
          </a:p>
        </p:txBody>
      </p:sp>
    </p:spTree>
    <p:extLst>
      <p:ext uri="{BB962C8B-B14F-4D97-AF65-F5344CB8AC3E}">
        <p14:creationId xmlns:p14="http://schemas.microsoft.com/office/powerpoint/2010/main" val="33036250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TextShape 1"/>
          <p:cNvSpPr txBox="1"/>
          <p:nvPr/>
        </p:nvSpPr>
        <p:spPr>
          <a:xfrm>
            <a:off x="990600" y="285750"/>
            <a:ext cx="7038720" cy="9136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IN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Impact"/>
              </a:rPr>
              <a:t>Experimental Results </a:t>
            </a:r>
            <a:endParaRPr lang="en-IN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" name="Picture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3" t="1961" r="1163" b="1961"/>
          <a:stretch>
            <a:fillRect/>
          </a:stretch>
        </p:blipFill>
        <p:spPr bwMode="auto">
          <a:xfrm>
            <a:off x="1143000" y="1047750"/>
            <a:ext cx="6400800" cy="373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TextShape 1"/>
          <p:cNvSpPr txBox="1"/>
          <p:nvPr/>
        </p:nvSpPr>
        <p:spPr>
          <a:xfrm>
            <a:off x="990600" y="285750"/>
            <a:ext cx="7038720" cy="9136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IN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Impact"/>
              </a:rPr>
              <a:t>Experimental Results </a:t>
            </a:r>
            <a:endParaRPr lang="en-IN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0" t="1987" r="1218" b="1922"/>
          <a:stretch>
            <a:fillRect/>
          </a:stretch>
        </p:blipFill>
        <p:spPr bwMode="auto">
          <a:xfrm>
            <a:off x="1143000" y="1047750"/>
            <a:ext cx="6248400" cy="3905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3875874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TextShape 1"/>
          <p:cNvSpPr txBox="1"/>
          <p:nvPr/>
        </p:nvSpPr>
        <p:spPr>
          <a:xfrm>
            <a:off x="990600" y="285750"/>
            <a:ext cx="7038720" cy="9136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IN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Impact"/>
              </a:rPr>
              <a:t>Experimental Results </a:t>
            </a:r>
            <a:endParaRPr lang="en-IN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3" t="2031" r="1123" b="2041"/>
          <a:stretch>
            <a:fillRect/>
          </a:stretch>
        </p:blipFill>
        <p:spPr bwMode="auto">
          <a:xfrm>
            <a:off x="1143000" y="971550"/>
            <a:ext cx="6324600" cy="381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3875874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TextShape 1"/>
          <p:cNvSpPr txBox="1"/>
          <p:nvPr/>
        </p:nvSpPr>
        <p:spPr>
          <a:xfrm>
            <a:off x="1036982" y="590550"/>
            <a:ext cx="7038720" cy="9136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IN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Impact"/>
              </a:rPr>
              <a:t>Comparative Performance </a:t>
            </a:r>
            <a:endParaRPr lang="en-IN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03852" y="1377287"/>
            <a:ext cx="623514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</a:rPr>
              <a:t>Copyright Protection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</a:rPr>
              <a:t>Applicability for Image, Audio, Video files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</a:rPr>
              <a:t>Various image formats such as .jpg, .tiff, .</a:t>
            </a:r>
            <a:r>
              <a:rPr lang="en-US" sz="2000" dirty="0" err="1">
                <a:solidFill>
                  <a:schemeClr val="bg1"/>
                </a:solidFill>
              </a:rPr>
              <a:t>png</a:t>
            </a:r>
            <a:r>
              <a:rPr lang="en-US" sz="2000" dirty="0">
                <a:solidFill>
                  <a:schemeClr val="bg1"/>
                </a:solidFill>
              </a:rPr>
              <a:t> etc.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</a:rPr>
              <a:t>Content data protection</a:t>
            </a:r>
          </a:p>
        </p:txBody>
      </p:sp>
    </p:spTree>
    <p:extLst>
      <p:ext uri="{BB962C8B-B14F-4D97-AF65-F5344CB8AC3E}">
        <p14:creationId xmlns:p14="http://schemas.microsoft.com/office/powerpoint/2010/main" val="67433243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TextShape 1"/>
          <p:cNvSpPr txBox="1"/>
          <p:nvPr/>
        </p:nvSpPr>
        <p:spPr>
          <a:xfrm>
            <a:off x="990600" y="285750"/>
            <a:ext cx="7038720" cy="9136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IN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Impact"/>
              </a:rPr>
              <a:t>Conclusion</a:t>
            </a:r>
            <a:endParaRPr lang="en-IN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5" name="TextShape 2"/>
          <p:cNvSpPr txBox="1"/>
          <p:nvPr/>
        </p:nvSpPr>
        <p:spPr>
          <a:xfrm>
            <a:off x="1245240" y="1510920"/>
            <a:ext cx="7038720" cy="30805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00000"/>
              </a:lnSpc>
            </a:pPr>
            <a:endParaRPr lang="en-IN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3962400" y="3333750"/>
            <a:ext cx="1600200" cy="1676400"/>
            <a:chOff x="4926024" y="3217321"/>
            <a:chExt cx="1674484" cy="1924698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42" name="Hexagon 41"/>
            <p:cNvSpPr/>
            <p:nvPr/>
          </p:nvSpPr>
          <p:spPr>
            <a:xfrm rot="5400000">
              <a:off x="4800917" y="3342428"/>
              <a:ext cx="1924698" cy="1674484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</p:sp>
        <p:sp>
          <p:nvSpPr>
            <p:cNvPr id="43" name="Hexagon 4"/>
            <p:cNvSpPr/>
            <p:nvPr/>
          </p:nvSpPr>
          <p:spPr>
            <a:xfrm>
              <a:off x="5165235" y="3501652"/>
              <a:ext cx="1152603" cy="132483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kern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Provides Faster Results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362200" y="742950"/>
            <a:ext cx="1542440" cy="1619898"/>
            <a:chOff x="1841790" y="2201"/>
            <a:chExt cx="1674487" cy="1924698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38" name="Hexagon 37"/>
            <p:cNvSpPr/>
            <p:nvPr/>
          </p:nvSpPr>
          <p:spPr>
            <a:xfrm rot="5400000">
              <a:off x="1716685" y="127306"/>
              <a:ext cx="1924698" cy="1674487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</p:sp>
        <p:sp>
          <p:nvSpPr>
            <p:cNvPr id="39" name="Hexagon 8"/>
            <p:cNvSpPr/>
            <p:nvPr/>
          </p:nvSpPr>
          <p:spPr>
            <a:xfrm>
              <a:off x="2102731" y="302133"/>
              <a:ext cx="1152605" cy="132483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kern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Protection Against </a:t>
              </a:r>
            </a:p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kern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Scaling Attacks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124200" y="2114551"/>
            <a:ext cx="1524000" cy="1600200"/>
            <a:chOff x="2764853" y="1635886"/>
            <a:chExt cx="1674487" cy="1924698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36" name="Hexagon 35"/>
            <p:cNvSpPr/>
            <p:nvPr/>
          </p:nvSpPr>
          <p:spPr>
            <a:xfrm rot="5400000">
              <a:off x="2639748" y="1760991"/>
              <a:ext cx="1924698" cy="1674487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</p:sp>
        <p:sp>
          <p:nvSpPr>
            <p:cNvPr id="37" name="Hexagon 10"/>
            <p:cNvSpPr/>
            <p:nvPr/>
          </p:nvSpPr>
          <p:spPr>
            <a:xfrm>
              <a:off x="3025794" y="1935817"/>
              <a:ext cx="1152605" cy="132483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Protection Against </a:t>
              </a:r>
            </a:p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Cropping Attacks</a:t>
              </a:r>
            </a:p>
          </p:txBody>
        </p:sp>
      </p:grpSp>
      <p:sp>
        <p:nvSpPr>
          <p:cNvPr id="34" name="Rectangle 33"/>
          <p:cNvSpPr/>
          <p:nvPr/>
        </p:nvSpPr>
        <p:spPr>
          <a:xfrm>
            <a:off x="6400799" y="2419350"/>
            <a:ext cx="1752601" cy="838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Improved performance and Easy to maintain </a:t>
            </a:r>
          </a:p>
        </p:txBody>
      </p:sp>
      <p:sp>
        <p:nvSpPr>
          <p:cNvPr id="35" name="Rectangle 34"/>
          <p:cNvSpPr/>
          <p:nvPr/>
        </p:nvSpPr>
        <p:spPr>
          <a:xfrm>
            <a:off x="762000" y="2495551"/>
            <a:ext cx="2286000" cy="838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0960" tIns="60960" rIns="60960" bIns="60960" numCol="1" spcCol="1270" anchor="ctr" anchorCtr="0">
            <a:no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Supports various format of images  </a:t>
            </a:r>
            <a:endPara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3962412" y="742951"/>
            <a:ext cx="1537641" cy="1642916"/>
            <a:chOff x="4550996" y="1635885"/>
            <a:chExt cx="1674487" cy="1924698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32" name="Hexagon 31"/>
            <p:cNvSpPr/>
            <p:nvPr/>
          </p:nvSpPr>
          <p:spPr>
            <a:xfrm rot="5400000">
              <a:off x="4425891" y="1760990"/>
              <a:ext cx="1924698" cy="1674487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</p:sp>
        <p:sp>
          <p:nvSpPr>
            <p:cNvPr id="33" name="Hexagon 14"/>
            <p:cNvSpPr/>
            <p:nvPr/>
          </p:nvSpPr>
          <p:spPr>
            <a:xfrm>
              <a:off x="4811937" y="1935817"/>
              <a:ext cx="1152605" cy="132483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Protection Against </a:t>
              </a:r>
            </a:p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Gaussian</a:t>
              </a:r>
            </a:p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Noise  Attacks</a:t>
              </a:r>
            </a:p>
          </p:txBody>
        </p:sp>
      </p:grpSp>
      <p:sp>
        <p:nvSpPr>
          <p:cNvPr id="30" name="Hexagon 29"/>
          <p:cNvSpPr/>
          <p:nvPr/>
        </p:nvSpPr>
        <p:spPr>
          <a:xfrm rot="5400000">
            <a:off x="4757267" y="2081683"/>
            <a:ext cx="1610666" cy="15240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</p:sp>
      <p:sp>
        <p:nvSpPr>
          <p:cNvPr id="31" name="Hexagon 16"/>
          <p:cNvSpPr/>
          <p:nvPr/>
        </p:nvSpPr>
        <p:spPr>
          <a:xfrm>
            <a:off x="4970780" y="2301278"/>
            <a:ext cx="1049020" cy="11086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60960" tIns="60960" rIns="60960" bIns="60960" numCol="1" spcCol="1270" anchor="ctr" anchorCtr="0">
            <a:no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Reliable and Easier to use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5562600" y="1123950"/>
            <a:ext cx="2209800" cy="838200"/>
            <a:chOff x="5442446" y="3676808"/>
            <a:chExt cx="2147963" cy="1154819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28" name="Rectangle 27"/>
            <p:cNvSpPr/>
            <p:nvPr/>
          </p:nvSpPr>
          <p:spPr>
            <a:xfrm>
              <a:off x="5442446" y="3676808"/>
              <a:ext cx="2147963" cy="1154819"/>
            </a:xfrm>
            <a:prstGeom prst="rect">
              <a:avLst/>
            </a:prstGeom>
            <a:grpFill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5442446" y="3676808"/>
              <a:ext cx="2147963" cy="115481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Facilitates LSB method</a:t>
              </a:r>
            </a:p>
            <a:p>
              <a:pPr lvl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of Steganography</a:t>
              </a:r>
              <a:endParaRPr lang="en-US" sz="1600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2286000" y="3390900"/>
            <a:ext cx="1600200" cy="1619250"/>
            <a:chOff x="1841790" y="3269569"/>
            <a:chExt cx="1674487" cy="1924698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26" name="Hexagon 25"/>
            <p:cNvSpPr/>
            <p:nvPr/>
          </p:nvSpPr>
          <p:spPr>
            <a:xfrm rot="5400000">
              <a:off x="1716685" y="3394674"/>
              <a:ext cx="1924698" cy="1674487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</p:sp>
        <p:sp>
          <p:nvSpPr>
            <p:cNvPr id="27" name="Hexagon 20"/>
            <p:cNvSpPr/>
            <p:nvPr/>
          </p:nvSpPr>
          <p:spPr>
            <a:xfrm>
              <a:off x="2102731" y="3569501"/>
              <a:ext cx="1152605" cy="132483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Protection Against </a:t>
              </a:r>
            </a:p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Rotation Attacks</a:t>
              </a: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5638800" y="3333750"/>
            <a:ext cx="1524000" cy="1600200"/>
            <a:chOff x="4926024" y="3217321"/>
            <a:chExt cx="1674484" cy="1924698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47" name="Hexagon 46"/>
            <p:cNvSpPr/>
            <p:nvPr/>
          </p:nvSpPr>
          <p:spPr>
            <a:xfrm rot="5400000">
              <a:off x="4800917" y="3342428"/>
              <a:ext cx="1924698" cy="1674484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</p:sp>
        <p:sp>
          <p:nvSpPr>
            <p:cNvPr id="48" name="Hexagon 4"/>
            <p:cNvSpPr/>
            <p:nvPr/>
          </p:nvSpPr>
          <p:spPr>
            <a:xfrm>
              <a:off x="5093473" y="3542228"/>
              <a:ext cx="1423310" cy="132483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kern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Achieves higher PSNR and lower Mean Square Error value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4700468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TextShape 1"/>
          <p:cNvSpPr txBox="1"/>
          <p:nvPr/>
        </p:nvSpPr>
        <p:spPr>
          <a:xfrm>
            <a:off x="1020417" y="514350"/>
            <a:ext cx="7038720" cy="9136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IN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Impact"/>
              </a:rPr>
              <a:t>Applications </a:t>
            </a:r>
            <a:endParaRPr lang="en-IN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20416" y="1426852"/>
            <a:ext cx="720918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</a:rPr>
              <a:t>Copyright Protection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</a:rPr>
              <a:t>Applicability for Image, Audio, Video files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</a:rPr>
              <a:t>Various image formats such as .jpg, .tiff, .</a:t>
            </a:r>
            <a:r>
              <a:rPr lang="en-US" sz="2400" dirty="0" err="1">
                <a:solidFill>
                  <a:schemeClr val="bg1"/>
                </a:solidFill>
              </a:rPr>
              <a:t>png</a:t>
            </a:r>
            <a:r>
              <a:rPr lang="en-US" sz="2400" dirty="0">
                <a:solidFill>
                  <a:schemeClr val="bg1"/>
                </a:solidFill>
              </a:rPr>
              <a:t> etc.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</a:rPr>
              <a:t>Content data protection</a:t>
            </a:r>
          </a:p>
        </p:txBody>
      </p:sp>
    </p:spTree>
    <p:extLst>
      <p:ext uri="{BB962C8B-B14F-4D97-AF65-F5344CB8AC3E}">
        <p14:creationId xmlns:p14="http://schemas.microsoft.com/office/powerpoint/2010/main" val="92921336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TextShape 1"/>
          <p:cNvSpPr txBox="1"/>
          <p:nvPr/>
        </p:nvSpPr>
        <p:spPr>
          <a:xfrm>
            <a:off x="990600" y="285750"/>
            <a:ext cx="7038720" cy="533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IN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Impact"/>
              </a:rPr>
              <a:t>REFERENCES</a:t>
            </a:r>
            <a:endParaRPr lang="en-IN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20416" y="819978"/>
            <a:ext cx="7008903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Wingdings" pitchFamily="2" charset="2"/>
              <a:buChar char="Ø"/>
              <a:tabLst>
                <a:tab pos="447675" algn="l"/>
              </a:tabLst>
            </a:pPr>
            <a:r>
              <a:rPr lang="en-US" sz="1400" dirty="0">
                <a:solidFill>
                  <a:schemeClr val="bg1"/>
                </a:solidFill>
              </a:rPr>
              <a:t>[1]	</a:t>
            </a:r>
            <a:r>
              <a:rPr lang="en-US" sz="1400" dirty="0" err="1">
                <a:solidFill>
                  <a:schemeClr val="bg1"/>
                </a:solidFill>
              </a:rPr>
              <a:t>Phong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Tuam</a:t>
            </a:r>
            <a:r>
              <a:rPr lang="en-US" sz="1400" dirty="0">
                <a:solidFill>
                  <a:schemeClr val="bg1"/>
                </a:solidFill>
              </a:rPr>
              <a:t> Ngo and Hung </a:t>
            </a:r>
            <a:r>
              <a:rPr lang="en-US" sz="1400" dirty="0" err="1">
                <a:solidFill>
                  <a:schemeClr val="bg1"/>
                </a:solidFill>
              </a:rPr>
              <a:t>Quang</a:t>
            </a:r>
            <a:r>
              <a:rPr lang="en-US" sz="1400" dirty="0">
                <a:solidFill>
                  <a:schemeClr val="bg1"/>
                </a:solidFill>
              </a:rPr>
              <a:t> Ta, “An Improved Blind Watermarking Technique Against JPEG Compression Attack”, 2018 International Conference on Advanced Technologies for Communications.</a:t>
            </a:r>
          </a:p>
          <a:p>
            <a:pPr algn="just">
              <a:buFont typeface="Wingdings" pitchFamily="2" charset="2"/>
              <a:buChar char="Ø"/>
            </a:pPr>
            <a:endParaRPr lang="en-US" sz="1400" dirty="0">
              <a:solidFill>
                <a:schemeClr val="bg1"/>
              </a:solidFill>
            </a:endParaRPr>
          </a:p>
          <a:p>
            <a:pPr algn="just">
              <a:buFont typeface="Wingdings" pitchFamily="2" charset="2"/>
              <a:buChar char="Ø"/>
              <a:tabLst>
                <a:tab pos="447675" algn="l"/>
              </a:tabLst>
            </a:pPr>
            <a:r>
              <a:rPr lang="en-US" sz="1400" dirty="0">
                <a:solidFill>
                  <a:schemeClr val="bg1"/>
                </a:solidFill>
              </a:rPr>
              <a:t>[2]	</a:t>
            </a:r>
            <a:r>
              <a:rPr lang="en-US" sz="1400" dirty="0" err="1">
                <a:solidFill>
                  <a:schemeClr val="bg1"/>
                </a:solidFill>
              </a:rPr>
              <a:t>Neena</a:t>
            </a:r>
            <a:r>
              <a:rPr lang="en-US" sz="1400" dirty="0">
                <a:solidFill>
                  <a:schemeClr val="bg1"/>
                </a:solidFill>
              </a:rPr>
              <a:t> Raj N. R. and </a:t>
            </a:r>
            <a:r>
              <a:rPr lang="en-US" sz="1400" dirty="0" err="1">
                <a:solidFill>
                  <a:schemeClr val="bg1"/>
                </a:solidFill>
              </a:rPr>
              <a:t>Shreelekshmi</a:t>
            </a:r>
            <a:r>
              <a:rPr lang="en-US" sz="1400" dirty="0">
                <a:solidFill>
                  <a:schemeClr val="bg1"/>
                </a:solidFill>
              </a:rPr>
              <a:t> R., “</a:t>
            </a:r>
            <a:r>
              <a:rPr lang="en-US" sz="1400" dirty="0" err="1">
                <a:solidFill>
                  <a:schemeClr val="bg1"/>
                </a:solidFill>
              </a:rPr>
              <a:t>Blockwise</a:t>
            </a:r>
            <a:r>
              <a:rPr lang="en-US" sz="1400" dirty="0">
                <a:solidFill>
                  <a:schemeClr val="bg1"/>
                </a:solidFill>
              </a:rPr>
              <a:t> Fragile Watermarking Schemes for Tamper </a:t>
            </a:r>
          </a:p>
          <a:p>
            <a:pPr algn="just">
              <a:buFont typeface="Wingdings" pitchFamily="2" charset="2"/>
              <a:buChar char="Ø"/>
            </a:pPr>
            <a:endParaRPr lang="en-US" sz="1400" dirty="0">
              <a:solidFill>
                <a:schemeClr val="bg1"/>
              </a:solidFill>
            </a:endParaRPr>
          </a:p>
          <a:p>
            <a:pPr algn="just" defTabSz="447675">
              <a:buFont typeface="Wingdings" pitchFamily="2" charset="2"/>
              <a:buChar char="Ø"/>
            </a:pPr>
            <a:r>
              <a:rPr lang="en-US" sz="1400" dirty="0">
                <a:solidFill>
                  <a:schemeClr val="bg1"/>
                </a:solidFill>
              </a:rPr>
              <a:t>[3]	Localization in Digital Images”, 2018 International CET Conference on Control, Communication, and Computing (IC4) | July 05-07, 2018 | Trivandrum.</a:t>
            </a:r>
          </a:p>
          <a:p>
            <a:pPr algn="just">
              <a:buFont typeface="Wingdings" pitchFamily="2" charset="2"/>
              <a:buChar char="Ø"/>
            </a:pPr>
            <a:endParaRPr lang="en-US" sz="1400" dirty="0">
              <a:solidFill>
                <a:schemeClr val="bg1"/>
              </a:solidFill>
            </a:endParaRPr>
          </a:p>
          <a:p>
            <a:pPr algn="just">
              <a:buFont typeface="Wingdings" pitchFamily="2" charset="2"/>
              <a:buChar char="Ø"/>
              <a:tabLst>
                <a:tab pos="447675" algn="l"/>
              </a:tabLst>
            </a:pPr>
            <a:r>
              <a:rPr lang="en-US" sz="1400" dirty="0">
                <a:solidFill>
                  <a:schemeClr val="bg1"/>
                </a:solidFill>
              </a:rPr>
              <a:t>[4]	Naveen Kumar </a:t>
            </a:r>
            <a:r>
              <a:rPr lang="en-US" sz="1400" dirty="0" err="1">
                <a:solidFill>
                  <a:schemeClr val="bg1"/>
                </a:solidFill>
              </a:rPr>
              <a:t>Yadav</a:t>
            </a:r>
            <a:r>
              <a:rPr lang="en-US" sz="1400" dirty="0">
                <a:solidFill>
                  <a:schemeClr val="bg1"/>
                </a:solidFill>
              </a:rPr>
              <a:t> and S. </a:t>
            </a:r>
            <a:r>
              <a:rPr lang="en-US" sz="1400" dirty="0" err="1">
                <a:solidFill>
                  <a:schemeClr val="bg1"/>
                </a:solidFill>
              </a:rPr>
              <a:t>Selvakumar</a:t>
            </a:r>
            <a:r>
              <a:rPr lang="en-US" sz="1400" dirty="0">
                <a:solidFill>
                  <a:schemeClr val="bg1"/>
                </a:solidFill>
              </a:rPr>
              <a:t>, “An Optimized Transform Domain Watermarking Technique for </a:t>
            </a:r>
            <a:r>
              <a:rPr lang="en-US" sz="1400" dirty="0" err="1">
                <a:solidFill>
                  <a:schemeClr val="bg1"/>
                </a:solidFill>
              </a:rPr>
              <a:t>Grayscale</a:t>
            </a:r>
            <a:r>
              <a:rPr lang="en-US" sz="1400" dirty="0">
                <a:solidFill>
                  <a:schemeClr val="bg1"/>
                </a:solidFill>
              </a:rPr>
              <a:t> Images of Medical Applications”, 2018 3rd International Conference for Convergence in Technology (I2CT) The Gateway Hotel, XION Complex, </a:t>
            </a:r>
            <a:r>
              <a:rPr lang="en-US" sz="1400" dirty="0" err="1">
                <a:solidFill>
                  <a:schemeClr val="bg1"/>
                </a:solidFill>
              </a:rPr>
              <a:t>Wakad</a:t>
            </a:r>
            <a:r>
              <a:rPr lang="en-US" sz="1400" dirty="0">
                <a:solidFill>
                  <a:schemeClr val="bg1"/>
                </a:solidFill>
              </a:rPr>
              <a:t> Road, Pune, India. Apr 06-08, 2018.</a:t>
            </a:r>
          </a:p>
          <a:p>
            <a:pPr algn="just"/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464696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TextShape 1"/>
          <p:cNvSpPr txBox="1"/>
          <p:nvPr/>
        </p:nvSpPr>
        <p:spPr>
          <a:xfrm>
            <a:off x="990600" y="285750"/>
            <a:ext cx="7038720" cy="533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IN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Impact"/>
              </a:rPr>
              <a:t>REFERENCES</a:t>
            </a:r>
            <a:endParaRPr lang="en-IN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20416" y="819978"/>
            <a:ext cx="6675784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447675">
              <a:buFont typeface="Wingdings" pitchFamily="2" charset="2"/>
              <a:buChar char="Ø"/>
            </a:pPr>
            <a:r>
              <a:rPr lang="en-US" sz="1600" dirty="0">
                <a:solidFill>
                  <a:schemeClr val="bg1"/>
                </a:solidFill>
              </a:rPr>
              <a:t>[5]	</a:t>
            </a:r>
            <a:r>
              <a:rPr lang="en-US" sz="1400" dirty="0" err="1">
                <a:solidFill>
                  <a:schemeClr val="bg1"/>
                </a:solidFill>
              </a:rPr>
              <a:t>Yuanfang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Gua</a:t>
            </a:r>
            <a:r>
              <a:rPr lang="en-US" sz="1400" dirty="0">
                <a:solidFill>
                  <a:schemeClr val="bg1"/>
                </a:solidFill>
              </a:rPr>
              <a:t>, </a:t>
            </a:r>
            <a:r>
              <a:rPr lang="en-US" sz="1400" dirty="0" err="1">
                <a:solidFill>
                  <a:schemeClr val="bg1"/>
                </a:solidFill>
              </a:rPr>
              <a:t>Xiaochun</a:t>
            </a:r>
            <a:r>
              <a:rPr lang="en-US" sz="1400" dirty="0">
                <a:solidFill>
                  <a:schemeClr val="bg1"/>
                </a:solidFill>
              </a:rPr>
              <a:t> Cao, </a:t>
            </a:r>
            <a:r>
              <a:rPr lang="en-US" sz="1400" dirty="0" err="1">
                <a:solidFill>
                  <a:schemeClr val="bg1"/>
                </a:solidFill>
              </a:rPr>
              <a:t>Rui</a:t>
            </a:r>
            <a:r>
              <a:rPr lang="en-US" sz="1400" dirty="0">
                <a:solidFill>
                  <a:schemeClr val="bg1"/>
                </a:solidFill>
              </a:rPr>
              <a:t> Wang and Cheng Jin, “A New Data Embedding Method with a New Data Embedding Domain for JPEF Images”, 2018 IEEE Fourth International Conference on Multimedia Big Data (</a:t>
            </a:r>
            <a:r>
              <a:rPr lang="en-US" sz="1400" dirty="0" err="1">
                <a:solidFill>
                  <a:schemeClr val="bg1"/>
                </a:solidFill>
              </a:rPr>
              <a:t>BigMM</a:t>
            </a:r>
            <a:r>
              <a:rPr lang="en-US" sz="1400" dirty="0">
                <a:solidFill>
                  <a:schemeClr val="bg1"/>
                </a:solidFill>
              </a:rPr>
              <a:t>). </a:t>
            </a:r>
          </a:p>
          <a:p>
            <a:pPr algn="just"/>
            <a:endParaRPr lang="en-US" sz="1400" dirty="0">
              <a:solidFill>
                <a:schemeClr val="bg1"/>
              </a:solidFill>
            </a:endParaRPr>
          </a:p>
          <a:p>
            <a:pPr algn="just" defTabSz="447675">
              <a:buFont typeface="Wingdings" pitchFamily="2" charset="2"/>
              <a:buChar char="Ø"/>
            </a:pPr>
            <a:r>
              <a:rPr lang="en-US" sz="1400" dirty="0">
                <a:solidFill>
                  <a:schemeClr val="bg1"/>
                </a:solidFill>
              </a:rPr>
              <a:t>[6]	Salah </a:t>
            </a:r>
            <a:r>
              <a:rPr lang="en-US" sz="1400" dirty="0" err="1">
                <a:solidFill>
                  <a:schemeClr val="bg1"/>
                </a:solidFill>
              </a:rPr>
              <a:t>Mokhnache</a:t>
            </a:r>
            <a:r>
              <a:rPr lang="en-US" sz="1400" dirty="0">
                <a:solidFill>
                  <a:schemeClr val="bg1"/>
                </a:solidFill>
              </a:rPr>
              <a:t>, Tewfik </a:t>
            </a:r>
            <a:r>
              <a:rPr lang="en-US" sz="1400" dirty="0" err="1">
                <a:solidFill>
                  <a:schemeClr val="bg1"/>
                </a:solidFill>
              </a:rPr>
              <a:t>Bekkouche</a:t>
            </a:r>
            <a:r>
              <a:rPr lang="en-US" sz="1400" dirty="0">
                <a:solidFill>
                  <a:schemeClr val="bg1"/>
                </a:solidFill>
              </a:rPr>
              <a:t> and </a:t>
            </a:r>
            <a:r>
              <a:rPr lang="en-US" sz="1400" dirty="0" err="1">
                <a:solidFill>
                  <a:schemeClr val="bg1"/>
                </a:solidFill>
              </a:rPr>
              <a:t>Djamel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Chikouche</a:t>
            </a:r>
            <a:r>
              <a:rPr lang="en-US" sz="1400" dirty="0">
                <a:solidFill>
                  <a:schemeClr val="bg1"/>
                </a:solidFill>
              </a:rPr>
              <a:t>, “A Robust Watermarking Scheme Based on DWT and DCT Using Image Gradient”, International Journal of Applied Engineering Research ISSN 0973-4562 Volume 13,Number 4 (2018) pp. 1900-1907.</a:t>
            </a:r>
          </a:p>
          <a:p>
            <a:pPr algn="just">
              <a:buFont typeface="Wingdings" pitchFamily="2" charset="2"/>
              <a:buChar char="Ø"/>
            </a:pPr>
            <a:endParaRPr lang="en-US" sz="1400" dirty="0">
              <a:solidFill>
                <a:schemeClr val="bg1"/>
              </a:solidFill>
            </a:endParaRPr>
          </a:p>
          <a:p>
            <a:pPr algn="just" defTabSz="447675">
              <a:buFont typeface="Wingdings" pitchFamily="2" charset="2"/>
              <a:buChar char="Ø"/>
            </a:pPr>
            <a:r>
              <a:rPr lang="en-US" sz="1400" dirty="0">
                <a:solidFill>
                  <a:schemeClr val="bg1"/>
                </a:solidFill>
              </a:rPr>
              <a:t>[7]	</a:t>
            </a:r>
            <a:r>
              <a:rPr lang="en-US" sz="1400" dirty="0" err="1">
                <a:solidFill>
                  <a:schemeClr val="bg1"/>
                </a:solidFill>
              </a:rPr>
              <a:t>Xinchun</a:t>
            </a:r>
            <a:r>
              <a:rPr lang="en-US" sz="1400" dirty="0">
                <a:solidFill>
                  <a:schemeClr val="bg1"/>
                </a:solidFill>
              </a:rPr>
              <a:t> Cui, </a:t>
            </a:r>
            <a:r>
              <a:rPr lang="en-US" sz="1400" dirty="0" err="1">
                <a:solidFill>
                  <a:schemeClr val="bg1"/>
                </a:solidFill>
              </a:rPr>
              <a:t>Yuyibg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Niu</a:t>
            </a:r>
            <a:r>
              <a:rPr lang="en-US" sz="1400" dirty="0">
                <a:solidFill>
                  <a:schemeClr val="bg1"/>
                </a:solidFill>
              </a:rPr>
              <a:t>, </a:t>
            </a:r>
            <a:r>
              <a:rPr lang="en-US" sz="1400" dirty="0" err="1">
                <a:solidFill>
                  <a:schemeClr val="bg1"/>
                </a:solidFill>
              </a:rPr>
              <a:t>Xiangwei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Zheng</a:t>
            </a:r>
            <a:r>
              <a:rPr lang="en-US" sz="1400" dirty="0">
                <a:solidFill>
                  <a:schemeClr val="bg1"/>
                </a:solidFill>
              </a:rPr>
              <a:t> and </a:t>
            </a:r>
            <a:r>
              <a:rPr lang="en-US" sz="1400" dirty="0" err="1">
                <a:solidFill>
                  <a:schemeClr val="bg1"/>
                </a:solidFill>
              </a:rPr>
              <a:t>Yingshuai</a:t>
            </a:r>
            <a:r>
              <a:rPr lang="en-US" sz="1400" dirty="0">
                <a:solidFill>
                  <a:schemeClr val="bg1"/>
                </a:solidFill>
              </a:rPr>
              <a:t> Han, “An optimized digital watermarking algorithm in wavelet domain based on differential evolution for color </a:t>
            </a:r>
            <a:r>
              <a:rPr lang="en-US" sz="1400" dirty="0" err="1">
                <a:solidFill>
                  <a:schemeClr val="bg1"/>
                </a:solidFill>
              </a:rPr>
              <a:t>image”,PLOS</a:t>
            </a:r>
            <a:r>
              <a:rPr lang="en-US" sz="1400" dirty="0">
                <a:solidFill>
                  <a:schemeClr val="bg1"/>
                </a:solidFill>
              </a:rPr>
              <a:t> ONE | https://doi.org/10.1371/journal.pone.0196306 May 21, </a:t>
            </a:r>
            <a:r>
              <a:rPr lang="en-US" sz="1600" dirty="0">
                <a:solidFill>
                  <a:schemeClr val="bg1"/>
                </a:solidFill>
              </a:rPr>
              <a:t>2018.</a:t>
            </a:r>
          </a:p>
          <a:p>
            <a:pPr algn="just"/>
            <a:endParaRPr lang="en-US" sz="1600" dirty="0">
              <a:solidFill>
                <a:schemeClr val="bg1"/>
              </a:solidFill>
            </a:endParaRPr>
          </a:p>
          <a:p>
            <a:pPr algn="just" defTabSz="447675">
              <a:buFont typeface="Wingdings" pitchFamily="2" charset="2"/>
              <a:buChar char="Ø"/>
            </a:pPr>
            <a:r>
              <a:rPr lang="en-US" sz="1400" dirty="0">
                <a:solidFill>
                  <a:schemeClr val="bg1"/>
                </a:solidFill>
              </a:rPr>
              <a:t>[8]</a:t>
            </a:r>
            <a:r>
              <a:rPr lang="en-US" sz="1600" dirty="0">
                <a:solidFill>
                  <a:schemeClr val="bg1"/>
                </a:solidFill>
              </a:rPr>
              <a:t>	</a:t>
            </a:r>
            <a:r>
              <a:rPr lang="en-US" sz="1400" dirty="0" err="1">
                <a:solidFill>
                  <a:schemeClr val="bg1"/>
                </a:solidFill>
              </a:rPr>
              <a:t>Yongzhong</a:t>
            </a:r>
            <a:r>
              <a:rPr lang="en-US" sz="1400" dirty="0">
                <a:solidFill>
                  <a:schemeClr val="bg1"/>
                </a:solidFill>
              </a:rPr>
              <a:t> Li, </a:t>
            </a:r>
            <a:r>
              <a:rPr lang="en-US" sz="1400" dirty="0" err="1">
                <a:solidFill>
                  <a:schemeClr val="bg1"/>
                </a:solidFill>
              </a:rPr>
              <a:t>YiLi</a:t>
            </a:r>
            <a:r>
              <a:rPr lang="en-US" sz="1400" dirty="0">
                <a:solidFill>
                  <a:schemeClr val="bg1"/>
                </a:solidFill>
              </a:rPr>
              <a:t> and </a:t>
            </a:r>
            <a:r>
              <a:rPr lang="en-US" sz="1400" dirty="0" err="1">
                <a:solidFill>
                  <a:schemeClr val="bg1"/>
                </a:solidFill>
              </a:rPr>
              <a:t>Xuan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Luo</a:t>
            </a:r>
            <a:r>
              <a:rPr lang="en-US" sz="1400" dirty="0">
                <a:solidFill>
                  <a:schemeClr val="bg1"/>
                </a:solidFill>
              </a:rPr>
              <a:t>, “An Adaptive Blind Watermarking Algorithm Based on DCT and Its Application in Big Data”, 2018 Sixth International Conference on Advanced Cloud and Big Data.</a:t>
            </a:r>
          </a:p>
        </p:txBody>
      </p:sp>
    </p:spTree>
    <p:extLst>
      <p:ext uri="{BB962C8B-B14F-4D97-AF65-F5344CB8AC3E}">
        <p14:creationId xmlns:p14="http://schemas.microsoft.com/office/powerpoint/2010/main" val="210982727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TextShape 1"/>
          <p:cNvSpPr txBox="1"/>
          <p:nvPr/>
        </p:nvSpPr>
        <p:spPr>
          <a:xfrm>
            <a:off x="990600" y="285750"/>
            <a:ext cx="7038720" cy="533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IN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Impact"/>
              </a:rPr>
              <a:t>REFERENCES</a:t>
            </a:r>
            <a:endParaRPr lang="en-IN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20416" y="819978"/>
            <a:ext cx="7008903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357188">
              <a:buFont typeface="Wingdings" pitchFamily="2" charset="2"/>
              <a:buChar char="Ø"/>
            </a:pPr>
            <a:r>
              <a:rPr lang="en-US" sz="1400" dirty="0">
                <a:solidFill>
                  <a:schemeClr val="bg1"/>
                </a:solidFill>
              </a:rPr>
              <a:t>[8]	</a:t>
            </a:r>
            <a:r>
              <a:rPr lang="en-US" sz="1400" dirty="0" err="1">
                <a:solidFill>
                  <a:schemeClr val="bg1"/>
                </a:solidFill>
              </a:rPr>
              <a:t>Yongzhong</a:t>
            </a:r>
            <a:r>
              <a:rPr lang="en-US" sz="1400" dirty="0">
                <a:solidFill>
                  <a:schemeClr val="bg1"/>
                </a:solidFill>
              </a:rPr>
              <a:t> Li, </a:t>
            </a:r>
            <a:r>
              <a:rPr lang="en-US" sz="1400" dirty="0" err="1">
                <a:solidFill>
                  <a:schemeClr val="bg1"/>
                </a:solidFill>
              </a:rPr>
              <a:t>YiLi</a:t>
            </a:r>
            <a:r>
              <a:rPr lang="en-US" sz="1400" dirty="0">
                <a:solidFill>
                  <a:schemeClr val="bg1"/>
                </a:solidFill>
              </a:rPr>
              <a:t> and </a:t>
            </a:r>
            <a:r>
              <a:rPr lang="en-US" sz="1400" dirty="0" err="1">
                <a:solidFill>
                  <a:schemeClr val="bg1"/>
                </a:solidFill>
              </a:rPr>
              <a:t>Xuan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Luo</a:t>
            </a:r>
            <a:r>
              <a:rPr lang="en-US" sz="1400" dirty="0">
                <a:solidFill>
                  <a:schemeClr val="bg1"/>
                </a:solidFill>
              </a:rPr>
              <a:t>, “An Adaptive Blind Watermarking Algorithm Based on DCT and Its Application in Big Data”, 2018 Sixth International Conference on Advanced Cloud and Big Data.</a:t>
            </a:r>
          </a:p>
          <a:p>
            <a:pPr algn="just">
              <a:buFont typeface="Wingdings" pitchFamily="2" charset="2"/>
              <a:buChar char="Ø"/>
            </a:pPr>
            <a:endParaRPr lang="en-US" sz="1400" dirty="0">
              <a:solidFill>
                <a:schemeClr val="bg1"/>
              </a:solidFill>
            </a:endParaRPr>
          </a:p>
          <a:p>
            <a:pPr algn="just" defTabSz="357188">
              <a:buFont typeface="Wingdings" pitchFamily="2" charset="2"/>
              <a:buChar char="Ø"/>
            </a:pPr>
            <a:r>
              <a:rPr lang="en-US" sz="1400" dirty="0">
                <a:solidFill>
                  <a:schemeClr val="bg1"/>
                </a:solidFill>
              </a:rPr>
              <a:t>[9]	</a:t>
            </a:r>
            <a:r>
              <a:rPr lang="en-US" sz="1400" dirty="0" err="1">
                <a:solidFill>
                  <a:schemeClr val="bg1"/>
                </a:solidFill>
              </a:rPr>
              <a:t>Deepa</a:t>
            </a:r>
            <a:r>
              <a:rPr lang="en-US" sz="1400" dirty="0">
                <a:solidFill>
                  <a:schemeClr val="bg1"/>
                </a:solidFill>
              </a:rPr>
              <a:t> B. </a:t>
            </a:r>
            <a:r>
              <a:rPr lang="en-US" sz="1400" dirty="0" err="1">
                <a:solidFill>
                  <a:schemeClr val="bg1"/>
                </a:solidFill>
              </a:rPr>
              <a:t>Maheshwari</a:t>
            </a:r>
            <a:r>
              <a:rPr lang="en-US" sz="1400" dirty="0">
                <a:solidFill>
                  <a:schemeClr val="bg1"/>
                </a:solidFill>
              </a:rPr>
              <a:t>, “An Analysis of Wavelet Based Dual Digital Image Watermarking Using SVD”, 2018 International Conference On Advances in Communication and Computing Technology (ICACCI) </a:t>
            </a:r>
            <a:r>
              <a:rPr lang="en-US" sz="1400" dirty="0" err="1">
                <a:solidFill>
                  <a:schemeClr val="bg1"/>
                </a:solidFill>
              </a:rPr>
              <a:t>Amrutvahini</a:t>
            </a:r>
            <a:r>
              <a:rPr lang="en-US" sz="1400" dirty="0">
                <a:solidFill>
                  <a:schemeClr val="bg1"/>
                </a:solidFill>
              </a:rPr>
              <a:t> College of Engineering, </a:t>
            </a:r>
            <a:r>
              <a:rPr lang="en-US" sz="1400" dirty="0" err="1">
                <a:solidFill>
                  <a:schemeClr val="bg1"/>
                </a:solidFill>
              </a:rPr>
              <a:t>Sangamner</a:t>
            </a:r>
            <a:r>
              <a:rPr lang="en-US" sz="1400" dirty="0">
                <a:solidFill>
                  <a:schemeClr val="bg1"/>
                </a:solidFill>
              </a:rPr>
              <a:t>, </a:t>
            </a:r>
            <a:r>
              <a:rPr lang="en-US" sz="1400" dirty="0" err="1">
                <a:solidFill>
                  <a:schemeClr val="bg1"/>
                </a:solidFill>
              </a:rPr>
              <a:t>Ahmednagar</a:t>
            </a:r>
            <a:r>
              <a:rPr lang="en-US" sz="1400" dirty="0">
                <a:solidFill>
                  <a:schemeClr val="bg1"/>
                </a:solidFill>
              </a:rPr>
              <a:t>, India. Feb 8-9. 2018.  </a:t>
            </a:r>
          </a:p>
          <a:p>
            <a:pPr algn="just">
              <a:buFont typeface="Wingdings" pitchFamily="2" charset="2"/>
              <a:buChar char="Ø"/>
            </a:pPr>
            <a:endParaRPr lang="en-US" sz="1400" dirty="0">
              <a:solidFill>
                <a:schemeClr val="bg1"/>
              </a:solidFill>
            </a:endParaRPr>
          </a:p>
          <a:p>
            <a:pPr algn="just" defTabSz="177800">
              <a:buFont typeface="Wingdings" pitchFamily="2" charset="2"/>
              <a:buChar char="Ø"/>
            </a:pPr>
            <a:r>
              <a:rPr lang="en-US" sz="1400" dirty="0">
                <a:solidFill>
                  <a:schemeClr val="bg1"/>
                </a:solidFill>
              </a:rPr>
              <a:t>[10]	</a:t>
            </a:r>
            <a:r>
              <a:rPr lang="en-US" sz="1400" dirty="0" err="1">
                <a:solidFill>
                  <a:schemeClr val="bg1"/>
                </a:solidFill>
              </a:rPr>
              <a:t>Purnima</a:t>
            </a:r>
            <a:r>
              <a:rPr lang="en-US" sz="1400" dirty="0">
                <a:solidFill>
                  <a:schemeClr val="bg1"/>
                </a:solidFill>
              </a:rPr>
              <a:t> Pal, Harsh </a:t>
            </a:r>
            <a:r>
              <a:rPr lang="en-US" sz="1400" dirty="0" err="1">
                <a:solidFill>
                  <a:schemeClr val="bg1"/>
                </a:solidFill>
              </a:rPr>
              <a:t>Vikram</a:t>
            </a:r>
            <a:r>
              <a:rPr lang="en-US" sz="1400" dirty="0">
                <a:solidFill>
                  <a:schemeClr val="bg1"/>
                </a:solidFill>
              </a:rPr>
              <a:t> Singh and </a:t>
            </a:r>
            <a:r>
              <a:rPr lang="en-US" sz="1400" dirty="0" err="1">
                <a:solidFill>
                  <a:schemeClr val="bg1"/>
                </a:solidFill>
              </a:rPr>
              <a:t>Sarvesh</a:t>
            </a:r>
            <a:r>
              <a:rPr lang="en-US" sz="1400" dirty="0">
                <a:solidFill>
                  <a:schemeClr val="bg1"/>
                </a:solidFill>
              </a:rPr>
              <a:t> Kumar </a:t>
            </a:r>
            <a:r>
              <a:rPr lang="en-US" sz="1400" dirty="0" err="1">
                <a:solidFill>
                  <a:schemeClr val="bg1"/>
                </a:solidFill>
              </a:rPr>
              <a:t>Verma</a:t>
            </a:r>
            <a:r>
              <a:rPr lang="en-US" sz="1400" dirty="0">
                <a:solidFill>
                  <a:schemeClr val="bg1"/>
                </a:solidFill>
              </a:rPr>
              <a:t>, “Study on Watermarking Techniques in Digital Images”, Proceedings of the 2nd International </a:t>
            </a:r>
            <a:r>
              <a:rPr lang="en-US" sz="1400" dirty="0" err="1">
                <a:solidFill>
                  <a:schemeClr val="bg1"/>
                </a:solidFill>
              </a:rPr>
              <a:t>Confdrence</a:t>
            </a:r>
            <a:r>
              <a:rPr lang="en-US" sz="1400" dirty="0">
                <a:solidFill>
                  <a:schemeClr val="bg1"/>
                </a:solidFill>
              </a:rPr>
              <a:t> on Trends in Electronic and </a:t>
            </a:r>
            <a:r>
              <a:rPr lang="en-US" sz="1400" dirty="0" err="1">
                <a:solidFill>
                  <a:schemeClr val="bg1"/>
                </a:solidFill>
              </a:rPr>
              <a:t>Infomratics</a:t>
            </a:r>
            <a:r>
              <a:rPr lang="en-US" sz="1400" dirty="0">
                <a:solidFill>
                  <a:schemeClr val="bg1"/>
                </a:solidFill>
              </a:rPr>
              <a:t> (ICOEI 2018) IEEE Conference Record: # 42666; IEEE </a:t>
            </a:r>
            <a:r>
              <a:rPr lang="en-US" sz="1400" dirty="0" err="1">
                <a:solidFill>
                  <a:schemeClr val="bg1"/>
                </a:solidFill>
              </a:rPr>
              <a:t>Xplore</a:t>
            </a:r>
            <a:r>
              <a:rPr lang="en-US" sz="1400" dirty="0">
                <a:solidFill>
                  <a:schemeClr val="bg1"/>
                </a:solidFill>
              </a:rPr>
              <a:t> ISBN: 978-1-5386-3570-4.</a:t>
            </a:r>
          </a:p>
          <a:p>
            <a:pPr algn="just">
              <a:buFont typeface="Wingdings" pitchFamily="2" charset="2"/>
              <a:buChar char="Ø"/>
            </a:pPr>
            <a:endParaRPr lang="en-US" sz="1400" dirty="0">
              <a:solidFill>
                <a:schemeClr val="bg1"/>
              </a:solidFill>
            </a:endParaRPr>
          </a:p>
          <a:p>
            <a:pPr algn="just">
              <a:buFont typeface="Wingdings" pitchFamily="2" charset="2"/>
              <a:buChar char="Ø"/>
              <a:tabLst>
                <a:tab pos="536575" algn="l"/>
              </a:tabLst>
            </a:pPr>
            <a:r>
              <a:rPr lang="en-US" sz="1400" dirty="0">
                <a:solidFill>
                  <a:schemeClr val="bg1"/>
                </a:solidFill>
              </a:rPr>
              <a:t>[11]	</a:t>
            </a:r>
            <a:r>
              <a:rPr lang="en-US" sz="1400" dirty="0" err="1">
                <a:solidFill>
                  <a:schemeClr val="bg1"/>
                </a:solidFill>
              </a:rPr>
              <a:t>Shailesh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Sapkal</a:t>
            </a:r>
            <a:r>
              <a:rPr lang="en-US" sz="1400" dirty="0">
                <a:solidFill>
                  <a:schemeClr val="bg1"/>
                </a:solidFill>
              </a:rPr>
              <a:t> and B. G. </a:t>
            </a:r>
            <a:r>
              <a:rPr lang="en-US" sz="1400" dirty="0" err="1">
                <a:solidFill>
                  <a:schemeClr val="bg1"/>
                </a:solidFill>
              </a:rPr>
              <a:t>Hogade</a:t>
            </a:r>
            <a:r>
              <a:rPr lang="en-US" sz="1400" dirty="0">
                <a:solidFill>
                  <a:schemeClr val="bg1"/>
                </a:solidFill>
              </a:rPr>
              <a:t>, "</a:t>
            </a:r>
            <a:r>
              <a:rPr lang="en-US" sz="1400" dirty="0" err="1">
                <a:solidFill>
                  <a:schemeClr val="bg1"/>
                </a:solidFill>
              </a:rPr>
              <a:t>Colour</a:t>
            </a:r>
            <a:r>
              <a:rPr lang="en-US" sz="1400" dirty="0">
                <a:solidFill>
                  <a:schemeClr val="bg1"/>
                </a:solidFill>
              </a:rPr>
              <a:t>-Adaptive Digital Image Watermarking Technique</a:t>
            </a:r>
            <a:r>
              <a:rPr lang="en-US" dirty="0">
                <a:solidFill>
                  <a:schemeClr val="bg1"/>
                </a:solidFill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0982727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TextShape 1"/>
          <p:cNvSpPr txBox="1"/>
          <p:nvPr/>
        </p:nvSpPr>
        <p:spPr>
          <a:xfrm>
            <a:off x="5328000" y="2592000"/>
            <a:ext cx="5199840" cy="8557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IN" sz="3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erriweather"/>
                <a:ea typeface="Merriweather"/>
              </a:rPr>
              <a:t>Thank You</a:t>
            </a:r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4" name="TextShape 2"/>
          <p:cNvSpPr txBox="1"/>
          <p:nvPr/>
        </p:nvSpPr>
        <p:spPr>
          <a:xfrm>
            <a:off x="3217320" y="2318760"/>
            <a:ext cx="5848200" cy="10414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15000"/>
              </a:lnSpc>
            </a:pPr>
            <a:endParaRPr lang="en-IN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lang="en-IN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5" name="CustomShape 3"/>
          <p:cNvSpPr/>
          <p:nvPr/>
        </p:nvSpPr>
        <p:spPr>
          <a:xfrm>
            <a:off x="4011840" y="2761560"/>
            <a:ext cx="7335720" cy="855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TextShape 1"/>
          <p:cNvSpPr txBox="1"/>
          <p:nvPr/>
        </p:nvSpPr>
        <p:spPr>
          <a:xfrm>
            <a:off x="685800" y="1504950"/>
            <a:ext cx="7038720" cy="9136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IN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Impact"/>
              </a:rPr>
              <a:t>Aim</a:t>
            </a:r>
            <a:endParaRPr lang="en-IN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9" name="TextShape 3"/>
          <p:cNvSpPr txBox="1"/>
          <p:nvPr/>
        </p:nvSpPr>
        <p:spPr>
          <a:xfrm>
            <a:off x="838200" y="1657350"/>
            <a:ext cx="5877000" cy="8085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00000"/>
              </a:lnSpc>
              <a:buFont typeface="Wingdings" pitchFamily="2" charset="2"/>
              <a:buChar char="Ø"/>
            </a:pPr>
            <a:endParaRPr lang="en-IN" sz="1400" b="1" i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0" name="CustomShape 4"/>
          <p:cNvSpPr/>
          <p:nvPr/>
        </p:nvSpPr>
        <p:spPr>
          <a:xfrm>
            <a:off x="1297440" y="2658600"/>
            <a:ext cx="732600" cy="808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</a:pPr>
            <a:endParaRPr lang="en-IN" sz="1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1" name="TextShape 5"/>
          <p:cNvSpPr txBox="1"/>
          <p:nvPr/>
        </p:nvSpPr>
        <p:spPr>
          <a:xfrm>
            <a:off x="2030400" y="2658600"/>
            <a:ext cx="5877000" cy="8085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00000"/>
              </a:lnSpc>
            </a:pPr>
            <a:endParaRPr lang="en-IN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90600" y="1962150"/>
            <a:ext cx="8001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>
                <a:solidFill>
                  <a:schemeClr val="bg1"/>
                </a:solidFill>
              </a:rPr>
              <a:t>The novel system innovates </a:t>
            </a:r>
            <a:r>
              <a:rPr lang="en-US" sz="1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Adaptive Watermarking techniques</a:t>
            </a:r>
            <a:r>
              <a:rPr lang="en-US" sz="1600" dirty="0">
                <a:solidFill>
                  <a:schemeClr val="bg1"/>
                </a:solidFill>
              </a:rPr>
              <a:t> that assists in</a:t>
            </a: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embedding encoded watermarks</a:t>
            </a:r>
            <a:r>
              <a:rPr lang="en-US" sz="1600" dirty="0">
                <a:solidFill>
                  <a:schemeClr val="bg1"/>
                </a:solidFill>
              </a:rPr>
              <a:t> within images incorporating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Least Significant Bit (LSB) methodology</a:t>
            </a:r>
            <a:r>
              <a:rPr lang="en-US" sz="1600" dirty="0">
                <a:solidFill>
                  <a:schemeClr val="bg1"/>
                </a:solidFill>
              </a:rPr>
              <a:t> offering a highly secure, reliable, and robust system for watermarks. </a:t>
            </a:r>
          </a:p>
        </p:txBody>
      </p:sp>
      <p:sp>
        <p:nvSpPr>
          <p:cNvPr id="10" name="TextShape 3"/>
          <p:cNvSpPr txBox="1"/>
          <p:nvPr/>
        </p:nvSpPr>
        <p:spPr>
          <a:xfrm>
            <a:off x="3048000" y="3572768"/>
            <a:ext cx="5877000" cy="8085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00000"/>
              </a:lnSpc>
            </a:pPr>
            <a:endParaRPr lang="en-IN" sz="1400" b="1" i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66800" y="3790956"/>
            <a:ext cx="8077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sz="1600" dirty="0">
                <a:solidFill>
                  <a:schemeClr val="bg1"/>
                </a:solidFill>
              </a:rPr>
              <a:t>Published Patent entitled “</a:t>
            </a:r>
            <a:r>
              <a:rPr lang="en-US" sz="1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System and Methods for Protecting Digital Images</a:t>
            </a:r>
            <a:r>
              <a:rPr lang="en-US" sz="1600" dirty="0">
                <a:solidFill>
                  <a:schemeClr val="bg1"/>
                </a:solidFill>
              </a:rPr>
              <a:t>” with Patent Application Number: </a:t>
            </a:r>
            <a:r>
              <a:rPr lang="en-US" sz="1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202021025628 </a:t>
            </a: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[Under Examinations].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85800" y="3409950"/>
            <a:ext cx="9352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IN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Impact"/>
              </a:rPr>
              <a:t>Novelty:</a:t>
            </a:r>
            <a:endParaRPr lang="en-I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265916389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TextShape 1"/>
          <p:cNvSpPr txBox="1"/>
          <p:nvPr/>
        </p:nvSpPr>
        <p:spPr>
          <a:xfrm>
            <a:off x="1066800" y="285750"/>
            <a:ext cx="7038720" cy="9136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IN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Impact"/>
              </a:rPr>
              <a:t>Work Flow &amp; Objectives </a:t>
            </a:r>
            <a:endParaRPr lang="en-IN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9" name="TextShape 2"/>
          <p:cNvSpPr txBox="1"/>
          <p:nvPr/>
        </p:nvSpPr>
        <p:spPr>
          <a:xfrm>
            <a:off x="1245240" y="1328760"/>
            <a:ext cx="7038720" cy="3263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00000"/>
              </a:lnSpc>
            </a:pPr>
            <a:endParaRPr lang="en-IN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76600" y="952440"/>
            <a:ext cx="2133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Objectives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733800" y="1352550"/>
            <a:ext cx="52578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1600" dirty="0">
                <a:solidFill>
                  <a:schemeClr val="bg1"/>
                </a:solidFill>
              </a:rPr>
              <a:t>To </a:t>
            </a:r>
            <a:r>
              <a:rPr lang="en-US" sz="1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Generate QR-Code </a:t>
            </a:r>
            <a:r>
              <a:rPr lang="en-US" sz="1600" b="1" dirty="0">
                <a:solidFill>
                  <a:schemeClr val="bg1"/>
                </a:solidFill>
              </a:rPr>
              <a:t>f</a:t>
            </a:r>
            <a:r>
              <a:rPr lang="en-US" sz="1600" dirty="0">
                <a:solidFill>
                  <a:schemeClr val="bg1"/>
                </a:solidFill>
              </a:rPr>
              <a:t>rom the watermark.</a:t>
            </a:r>
          </a:p>
          <a:p>
            <a:pPr algn="just"/>
            <a:endParaRPr lang="en-US" sz="1600" dirty="0">
              <a:solidFill>
                <a:schemeClr val="bg1"/>
              </a:solidFill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1600" dirty="0">
                <a:solidFill>
                  <a:schemeClr val="bg1"/>
                </a:solidFill>
              </a:rPr>
              <a:t>To </a:t>
            </a:r>
            <a:r>
              <a:rPr lang="en-US" sz="1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resize the QR-Code</a:t>
            </a:r>
            <a:r>
              <a:rPr lang="en-US" sz="1600" dirty="0">
                <a:solidFill>
                  <a:schemeClr val="bg1"/>
                </a:solidFill>
              </a:rPr>
              <a:t> generated to embed within Image.</a:t>
            </a:r>
          </a:p>
          <a:p>
            <a:pPr algn="just"/>
            <a:endParaRPr lang="en-US" sz="1600" dirty="0">
              <a:solidFill>
                <a:schemeClr val="bg1"/>
              </a:solidFill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1600" dirty="0">
                <a:solidFill>
                  <a:schemeClr val="bg1"/>
                </a:solidFill>
              </a:rPr>
              <a:t>To </a:t>
            </a:r>
            <a:r>
              <a:rPr lang="en-US" sz="1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Computer size of base image</a:t>
            </a:r>
            <a:r>
              <a:rPr lang="en-US" sz="1600" dirty="0">
                <a:solidFill>
                  <a:schemeClr val="bg1"/>
                </a:solidFill>
              </a:rPr>
              <a:t> and </a:t>
            </a:r>
            <a:r>
              <a:rPr lang="en-US" sz="1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QR-Code</a:t>
            </a:r>
            <a:r>
              <a:rPr lang="en-US" sz="1600" dirty="0">
                <a:solidFill>
                  <a:schemeClr val="bg1"/>
                </a:solidFill>
              </a:rPr>
              <a:t>.</a:t>
            </a:r>
          </a:p>
          <a:p>
            <a:pPr algn="just"/>
            <a:endParaRPr lang="en-US" sz="1600" dirty="0">
              <a:solidFill>
                <a:schemeClr val="bg1"/>
              </a:solidFill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1600" dirty="0">
                <a:solidFill>
                  <a:schemeClr val="bg1"/>
                </a:solidFill>
              </a:rPr>
              <a:t>To </a:t>
            </a:r>
            <a:r>
              <a:rPr lang="en-US" sz="1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encode QR-Code </a:t>
            </a:r>
            <a:r>
              <a:rPr lang="en-US" sz="1600" dirty="0">
                <a:solidFill>
                  <a:schemeClr val="bg1"/>
                </a:solidFill>
              </a:rPr>
              <a:t>using “NOT” operation.</a:t>
            </a:r>
          </a:p>
          <a:p>
            <a:pPr algn="just">
              <a:buFont typeface="Wingdings" pitchFamily="2" charset="2"/>
              <a:buChar char="Ø"/>
            </a:pPr>
            <a:endParaRPr lang="en-US" sz="1600" dirty="0">
              <a:solidFill>
                <a:schemeClr val="bg1"/>
              </a:solidFill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1600" dirty="0">
                <a:solidFill>
                  <a:schemeClr val="bg1"/>
                </a:solidFill>
              </a:rPr>
              <a:t>To </a:t>
            </a:r>
            <a:r>
              <a:rPr lang="en-US" sz="1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embed multiple encoded QR-Code</a:t>
            </a:r>
            <a:r>
              <a:rPr lang="en-US" sz="1600" dirty="0">
                <a:solidFill>
                  <a:schemeClr val="bg1"/>
                </a:solidFill>
              </a:rPr>
              <a:t> using </a:t>
            </a:r>
            <a:r>
              <a:rPr lang="en-US" sz="1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LSB</a:t>
            </a:r>
            <a:r>
              <a:rPr lang="en-US" sz="1600" dirty="0">
                <a:solidFill>
                  <a:schemeClr val="bg1"/>
                </a:solidFill>
              </a:rPr>
              <a:t> technique within base image.</a:t>
            </a:r>
          </a:p>
          <a:p>
            <a:pPr algn="just">
              <a:buFont typeface="Wingdings" pitchFamily="2" charset="2"/>
              <a:buChar char="Ø"/>
            </a:pPr>
            <a:endParaRPr lang="en-US" sz="1600" dirty="0">
              <a:solidFill>
                <a:schemeClr val="bg1"/>
              </a:solidFill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1600" dirty="0">
                <a:solidFill>
                  <a:schemeClr val="bg1"/>
                </a:solidFill>
              </a:rPr>
              <a:t>To </a:t>
            </a:r>
            <a:r>
              <a:rPr lang="en-US" sz="1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decode watermarked image </a:t>
            </a:r>
            <a:r>
              <a:rPr lang="en-US" sz="1600" dirty="0">
                <a:solidFill>
                  <a:schemeClr val="bg1"/>
                </a:solidFill>
              </a:rPr>
              <a:t>by extracting watermark from QR-Code.   </a:t>
            </a:r>
          </a:p>
        </p:txBody>
      </p:sp>
      <p:pic>
        <p:nvPicPr>
          <p:cNvPr id="9" name="Picture 8" descr="EAWS_SystemArch-Workflow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19200" y="1200156"/>
            <a:ext cx="1828800" cy="364624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TextShape 1"/>
          <p:cNvSpPr txBox="1"/>
          <p:nvPr/>
        </p:nvSpPr>
        <p:spPr>
          <a:xfrm>
            <a:off x="1066800" y="285750"/>
            <a:ext cx="7038720" cy="9136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IN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Impact"/>
              </a:rPr>
              <a:t>System Architecture  </a:t>
            </a:r>
            <a:endParaRPr lang="en-IN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pic>
        <p:nvPicPr>
          <p:cNvPr id="4" name="Picture 3" descr="EAWS_SystemArch-System Architecture1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10000"/>
          </a:blip>
          <a:stretch>
            <a:fillRect/>
          </a:stretch>
        </p:blipFill>
        <p:spPr>
          <a:xfrm>
            <a:off x="1447800" y="870012"/>
            <a:ext cx="6324600" cy="42066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TextShape 1"/>
          <p:cNvSpPr txBox="1"/>
          <p:nvPr/>
        </p:nvSpPr>
        <p:spPr>
          <a:xfrm>
            <a:off x="1066800" y="285750"/>
            <a:ext cx="7038720" cy="9136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r>
              <a:rPr lang="en-IN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Impact"/>
              </a:rPr>
              <a:t>QR-Code Representation</a:t>
            </a:r>
            <a:endParaRPr lang="en-IN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209" name="TextShape 2"/>
          <p:cNvSpPr txBox="1"/>
          <p:nvPr/>
        </p:nvSpPr>
        <p:spPr>
          <a:xfrm>
            <a:off x="1219200" y="1428750"/>
            <a:ext cx="7038720" cy="3263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00000"/>
              </a:lnSpc>
            </a:pPr>
            <a:endParaRPr lang="en-IN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85800" y="1352556"/>
            <a:ext cx="205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QR-CODE :</a:t>
            </a:r>
          </a:p>
        </p:txBody>
      </p:sp>
      <p:grpSp>
        <p:nvGrpSpPr>
          <p:cNvPr id="51" name="Group 50"/>
          <p:cNvGrpSpPr/>
          <p:nvPr/>
        </p:nvGrpSpPr>
        <p:grpSpPr>
          <a:xfrm>
            <a:off x="1447800" y="1504950"/>
            <a:ext cx="5867400" cy="3429000"/>
            <a:chOff x="1066800" y="1581150"/>
            <a:chExt cx="5867400" cy="3429000"/>
          </a:xfrm>
        </p:grpSpPr>
        <p:pic>
          <p:nvPicPr>
            <p:cNvPr id="1034" name="Picture 10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752600" y="1581150"/>
              <a:ext cx="1295399" cy="13608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035" name="Picture 11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676400" y="3448050"/>
              <a:ext cx="1371600" cy="1333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036" name="Picture 12"/>
            <p:cNvPicPr>
              <a:picLocks noChangeAspect="1" noChangeArrowheads="1"/>
            </p:cNvPicPr>
            <p:nvPr/>
          </p:nvPicPr>
          <p:blipFill>
            <a:blip r:embed="rId4"/>
            <a:srcRect l="3747" t="4512" r="4450" b="2997"/>
            <a:stretch>
              <a:fillRect/>
            </a:stretch>
          </p:blipFill>
          <p:spPr bwMode="auto">
            <a:xfrm>
              <a:off x="4495800" y="1733550"/>
              <a:ext cx="1295400" cy="10839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038" name="Picture 14"/>
            <p:cNvPicPr>
              <a:picLocks noChangeAspect="1" noChangeArrowheads="1"/>
            </p:cNvPicPr>
            <p:nvPr/>
          </p:nvPicPr>
          <p:blipFill>
            <a:blip r:embed="rId5"/>
            <a:srcRect l="3448" t="4328" r="8727" b="4785"/>
            <a:stretch>
              <a:fillRect/>
            </a:stretch>
          </p:blipFill>
          <p:spPr bwMode="auto">
            <a:xfrm>
              <a:off x="4495800" y="3637268"/>
              <a:ext cx="1295400" cy="10680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42" name="TextBox 41"/>
            <p:cNvSpPr txBox="1"/>
            <p:nvPr/>
          </p:nvSpPr>
          <p:spPr>
            <a:xfrm>
              <a:off x="1514693" y="2876550"/>
              <a:ext cx="19143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QR-Code Representation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119291" y="2876550"/>
              <a:ext cx="21291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Pixel Format Representation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066800" y="4733151"/>
              <a:ext cx="256192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Encoded QR-Code Representation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883365" y="4733151"/>
              <a:ext cx="30508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Encoded Pixel Format QR Representation</a:t>
              </a:r>
            </a:p>
          </p:txBody>
        </p:sp>
        <p:sp>
          <p:nvSpPr>
            <p:cNvPr id="46" name="Right Arrow 45"/>
            <p:cNvSpPr/>
            <p:nvPr/>
          </p:nvSpPr>
          <p:spPr>
            <a:xfrm>
              <a:off x="3276600" y="2114550"/>
              <a:ext cx="990600" cy="3810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ight Arrow 46"/>
            <p:cNvSpPr/>
            <p:nvPr/>
          </p:nvSpPr>
          <p:spPr>
            <a:xfrm rot="5400000">
              <a:off x="4953000" y="3257550"/>
              <a:ext cx="381000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ight Arrow 47"/>
            <p:cNvSpPr/>
            <p:nvPr/>
          </p:nvSpPr>
          <p:spPr>
            <a:xfrm rot="10800000">
              <a:off x="3200401" y="4019550"/>
              <a:ext cx="990600" cy="3810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1066808" y="999357"/>
            <a:ext cx="25949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E.g. Watermark Text: Hello World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TextShape 1"/>
          <p:cNvSpPr txBox="1"/>
          <p:nvPr/>
        </p:nvSpPr>
        <p:spPr>
          <a:xfrm>
            <a:off x="1066800" y="285750"/>
            <a:ext cx="7038720" cy="9136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r>
              <a:rPr lang="en-IN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Impact"/>
              </a:rPr>
              <a:t>Least Significant Bit Methodology</a:t>
            </a:r>
            <a:endParaRPr lang="en-IN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209" name="TextShape 2"/>
          <p:cNvSpPr txBox="1"/>
          <p:nvPr/>
        </p:nvSpPr>
        <p:spPr>
          <a:xfrm>
            <a:off x="1219200" y="1352550"/>
            <a:ext cx="7038720" cy="3263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00000"/>
              </a:lnSpc>
            </a:pPr>
            <a:endParaRPr lang="en-IN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pSp>
        <p:nvGrpSpPr>
          <p:cNvPr id="2" name="Group 32"/>
          <p:cNvGrpSpPr/>
          <p:nvPr/>
        </p:nvGrpSpPr>
        <p:grpSpPr>
          <a:xfrm>
            <a:off x="1600200" y="1428756"/>
            <a:ext cx="6019800" cy="1570456"/>
            <a:chOff x="381000" y="1720104"/>
            <a:chExt cx="6019800" cy="1570456"/>
          </a:xfrm>
        </p:grpSpPr>
        <p:grpSp>
          <p:nvGrpSpPr>
            <p:cNvPr id="3" name="Group 24"/>
            <p:cNvGrpSpPr/>
            <p:nvPr/>
          </p:nvGrpSpPr>
          <p:grpSpPr>
            <a:xfrm>
              <a:off x="381000" y="1720104"/>
              <a:ext cx="4495800" cy="623046"/>
              <a:chOff x="304800" y="1491504"/>
              <a:chExt cx="4495800" cy="623046"/>
            </a:xfrm>
          </p:grpSpPr>
          <p:grpSp>
            <p:nvGrpSpPr>
              <p:cNvPr id="4" name="Group 15"/>
              <p:cNvGrpSpPr/>
              <p:nvPr/>
            </p:nvGrpSpPr>
            <p:grpSpPr>
              <a:xfrm>
                <a:off x="304800" y="1504950"/>
                <a:ext cx="3198311" cy="609600"/>
                <a:chOff x="459289" y="1657350"/>
                <a:chExt cx="3198311" cy="609600"/>
              </a:xfrm>
            </p:grpSpPr>
            <p:pic>
              <p:nvPicPr>
                <p:cNvPr id="1027" name="Picture 3"/>
                <p:cNvPicPr>
                  <a:picLocks noChangeAspect="1" noChangeArrowheads="1"/>
                </p:cNvPicPr>
                <p:nvPr/>
              </p:nvPicPr>
              <p:blipFill>
                <a:blip r:embed="rId2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rcRect/>
                <a:stretch>
                  <a:fillRect/>
                </a:stretch>
              </p:blipFill>
              <p:spPr bwMode="auto">
                <a:xfrm>
                  <a:off x="533400" y="1657350"/>
                  <a:ext cx="2886075" cy="40957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sp>
              <p:nvSpPr>
                <p:cNvPr id="15" name="TextBox 14"/>
                <p:cNvSpPr txBox="1"/>
                <p:nvPr/>
              </p:nvSpPr>
              <p:spPr>
                <a:xfrm>
                  <a:off x="459289" y="2005340"/>
                  <a:ext cx="3198311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dirty="0">
                      <a:solidFill>
                        <a:schemeClr val="bg1"/>
                      </a:solidFill>
                    </a:rPr>
                    <a:t>Pixel Representation for Mono chromatic Image </a:t>
                  </a:r>
                </a:p>
              </p:txBody>
            </p:sp>
          </p:grpSp>
          <p:pic>
            <p:nvPicPr>
              <p:cNvPr id="1028" name="Picture 4"/>
              <p:cNvPicPr>
                <a:picLocks noChangeAspect="1" noChangeArrowheads="1"/>
              </p:cNvPicPr>
              <p:nvPr/>
            </p:nvPicPr>
            <p:blipFill>
              <a:blip r:embed="rId3">
                <a:grayscl/>
                <a:lum contrast="40000"/>
              </a:blip>
              <a:srcRect l="4399" t="3660" r="7618" b="7472"/>
              <a:stretch>
                <a:fillRect/>
              </a:stretch>
            </p:blipFill>
            <p:spPr bwMode="auto">
              <a:xfrm>
                <a:off x="3886200" y="1491504"/>
                <a:ext cx="304800" cy="3944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23" name="Right Arrow 22"/>
              <p:cNvSpPr/>
              <p:nvPr/>
            </p:nvSpPr>
            <p:spPr>
              <a:xfrm>
                <a:off x="3352800" y="1581150"/>
                <a:ext cx="381000" cy="15240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3810000" y="1852940"/>
                <a:ext cx="99060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>
                    <a:solidFill>
                      <a:schemeClr val="bg1"/>
                    </a:solidFill>
                  </a:rPr>
                  <a:t>LSB</a:t>
                </a:r>
              </a:p>
            </p:txBody>
          </p:sp>
        </p:grpSp>
        <p:grpSp>
          <p:nvGrpSpPr>
            <p:cNvPr id="5" name="Group 31"/>
            <p:cNvGrpSpPr/>
            <p:nvPr/>
          </p:nvGrpSpPr>
          <p:grpSpPr>
            <a:xfrm>
              <a:off x="457200" y="2571750"/>
              <a:ext cx="5943600" cy="718810"/>
              <a:chOff x="457200" y="2571750"/>
              <a:chExt cx="5943600" cy="718810"/>
            </a:xfrm>
          </p:grpSpPr>
          <p:grpSp>
            <p:nvGrpSpPr>
              <p:cNvPr id="6" name="Group 30"/>
              <p:cNvGrpSpPr/>
              <p:nvPr/>
            </p:nvGrpSpPr>
            <p:grpSpPr>
              <a:xfrm>
                <a:off x="457200" y="2571750"/>
                <a:ext cx="5486400" cy="718810"/>
                <a:chOff x="381000" y="2952750"/>
                <a:chExt cx="5486400" cy="718810"/>
              </a:xfrm>
            </p:grpSpPr>
            <p:pic>
              <p:nvPicPr>
                <p:cNvPr id="1029" name="Picture 5"/>
                <p:cNvPicPr>
                  <a:picLocks noChangeAspect="1" noChangeArrowheads="1"/>
                </p:cNvPicPr>
                <p:nvPr/>
              </p:nvPicPr>
              <p:blipFill>
                <a:blip r:embed="rId4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rcRect/>
                <a:stretch>
                  <a:fillRect/>
                </a:stretch>
              </p:blipFill>
              <p:spPr bwMode="auto">
                <a:xfrm>
                  <a:off x="381000" y="2952750"/>
                  <a:ext cx="4331048" cy="4572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sp>
              <p:nvSpPr>
                <p:cNvPr id="26" name="TextBox 25"/>
                <p:cNvSpPr txBox="1"/>
                <p:nvPr/>
              </p:nvSpPr>
              <p:spPr>
                <a:xfrm>
                  <a:off x="838200" y="3409950"/>
                  <a:ext cx="3340979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dirty="0">
                      <a:solidFill>
                        <a:schemeClr val="bg1"/>
                      </a:solidFill>
                    </a:rPr>
                    <a:t>Pixel Representation for Colored chromatic Image </a:t>
                  </a:r>
                </a:p>
              </p:txBody>
            </p:sp>
            <p:grpSp>
              <p:nvGrpSpPr>
                <p:cNvPr id="7" name="Group 27"/>
                <p:cNvGrpSpPr/>
                <p:nvPr/>
              </p:nvGrpSpPr>
              <p:grpSpPr>
                <a:xfrm>
                  <a:off x="5257800" y="2952750"/>
                  <a:ext cx="609600" cy="457200"/>
                  <a:chOff x="5105400" y="590550"/>
                  <a:chExt cx="4419600" cy="3657600"/>
                </a:xfrm>
              </p:grpSpPr>
              <p:pic>
                <p:nvPicPr>
                  <p:cNvPr id="1031" name="Picture 7"/>
                  <p:cNvPicPr>
                    <a:picLocks noChangeAspect="1" noChangeArrowheads="1"/>
                  </p:cNvPicPr>
                  <p:nvPr/>
                </p:nvPicPr>
                <p:blipFill>
                  <a:blip r:embed="rId5">
                    <a:clrChange>
                      <a:clrFrom>
                        <a:srgbClr val="FFFFFF"/>
                      </a:clrFrom>
                      <a:clrTo>
                        <a:srgbClr val="FFFFFF">
                          <a:alpha val="0"/>
                        </a:srgbClr>
                      </a:clrTo>
                    </a:clrChange>
                  </a:blip>
                  <a:srcRect t="1633" r="5418" b="2521"/>
                  <a:stretch>
                    <a:fillRect/>
                  </a:stretch>
                </p:blipFill>
                <p:spPr bwMode="auto">
                  <a:xfrm>
                    <a:off x="6629400" y="590550"/>
                    <a:ext cx="1495292" cy="365760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</p:pic>
              <p:pic>
                <p:nvPicPr>
                  <p:cNvPr id="1032" name="Picture 8"/>
                  <p:cNvPicPr>
                    <a:picLocks noChangeAspect="1" noChangeArrowheads="1"/>
                  </p:cNvPicPr>
                  <p:nvPr/>
                </p:nvPicPr>
                <p:blipFill>
                  <a:blip r:embed="rId6">
                    <a:clrChange>
                      <a:clrFrom>
                        <a:srgbClr val="FFFFFF"/>
                      </a:clrFrom>
                      <a:clrTo>
                        <a:srgbClr val="FFFFFF">
                          <a:alpha val="0"/>
                        </a:srgbClr>
                      </a:clrTo>
                    </a:clrChange>
                  </a:blip>
                  <a:srcRect t="1983" r="5263" b="2822"/>
                  <a:stretch>
                    <a:fillRect/>
                  </a:stretch>
                </p:blipFill>
                <p:spPr bwMode="auto">
                  <a:xfrm>
                    <a:off x="8153399" y="590550"/>
                    <a:ext cx="1371601" cy="365760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</p:pic>
              <p:pic>
                <p:nvPicPr>
                  <p:cNvPr id="27" name="Picture 6"/>
                  <p:cNvPicPr>
                    <a:picLocks noChangeAspect="1" noChangeArrowheads="1"/>
                  </p:cNvPicPr>
                  <p:nvPr/>
                </p:nvPicPr>
                <p:blipFill>
                  <a:blip r:embed="rId7">
                    <a:clrChange>
                      <a:clrFrom>
                        <a:srgbClr val="FFFFFF"/>
                      </a:clrFrom>
                      <a:clrTo>
                        <a:srgbClr val="FFFFFF">
                          <a:alpha val="0"/>
                        </a:srgbClr>
                      </a:clrTo>
                    </a:clrChange>
                  </a:blip>
                  <a:srcRect r="4762" b="2521"/>
                  <a:stretch>
                    <a:fillRect/>
                  </a:stretch>
                </p:blipFill>
                <p:spPr bwMode="auto">
                  <a:xfrm>
                    <a:off x="5105400" y="590550"/>
                    <a:ext cx="1524000" cy="365760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</p:pic>
            </p:grpSp>
            <p:sp>
              <p:nvSpPr>
                <p:cNvPr id="29" name="Right Arrow 28"/>
                <p:cNvSpPr/>
                <p:nvPr/>
              </p:nvSpPr>
              <p:spPr>
                <a:xfrm>
                  <a:off x="4800600" y="3105150"/>
                  <a:ext cx="381000" cy="152400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0" name="TextBox 29"/>
              <p:cNvSpPr txBox="1"/>
              <p:nvPr/>
            </p:nvSpPr>
            <p:spPr>
              <a:xfrm>
                <a:off x="5410200" y="2995940"/>
                <a:ext cx="99060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>
                    <a:solidFill>
                      <a:schemeClr val="bg1"/>
                    </a:solidFill>
                  </a:rPr>
                  <a:t>LSB</a:t>
                </a:r>
              </a:p>
            </p:txBody>
          </p:sp>
        </p:grpSp>
      </p:grpSp>
      <p:sp>
        <p:nvSpPr>
          <p:cNvPr id="34" name="TextBox 33"/>
          <p:cNvSpPr txBox="1"/>
          <p:nvPr/>
        </p:nvSpPr>
        <p:spPr>
          <a:xfrm>
            <a:off x="1752600" y="3257556"/>
            <a:ext cx="35157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1200" dirty="0">
                <a:solidFill>
                  <a:schemeClr val="bg1"/>
                </a:solidFill>
              </a:rPr>
              <a:t>In Monochromatic Images we have only 1 LSB.</a:t>
            </a:r>
          </a:p>
          <a:p>
            <a:pPr>
              <a:buFont typeface="Wingdings" pitchFamily="2" charset="2"/>
              <a:buChar char="Ø"/>
            </a:pPr>
            <a:r>
              <a:rPr lang="en-US" sz="1200" dirty="0">
                <a:solidFill>
                  <a:schemeClr val="bg1"/>
                </a:solidFill>
              </a:rPr>
              <a:t>In Colored Images we have 3 LSB’s.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TextShape 1"/>
          <p:cNvSpPr txBox="1"/>
          <p:nvPr/>
        </p:nvSpPr>
        <p:spPr>
          <a:xfrm>
            <a:off x="1066800" y="285750"/>
            <a:ext cx="7038720" cy="9136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r>
              <a:rPr lang="en-IN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Impact"/>
              </a:rPr>
              <a:t>Embedding QR-Code in Base Image</a:t>
            </a:r>
            <a:endParaRPr lang="en-IN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209" name="TextShape 2"/>
          <p:cNvSpPr txBox="1"/>
          <p:nvPr/>
        </p:nvSpPr>
        <p:spPr>
          <a:xfrm>
            <a:off x="1219200" y="1428750"/>
            <a:ext cx="7038720" cy="3263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00000"/>
              </a:lnSpc>
            </a:pPr>
            <a:endParaRPr lang="en-IN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066800" y="999357"/>
            <a:ext cx="2667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Watermark Encoding Scheme: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1981211" y="1581156"/>
            <a:ext cx="6334219" cy="3324999"/>
            <a:chOff x="1371600" y="1657350"/>
            <a:chExt cx="6334219" cy="3324999"/>
          </a:xfrm>
        </p:grpSpPr>
        <p:sp>
          <p:nvSpPr>
            <p:cNvPr id="42" name="TextBox 41"/>
            <p:cNvSpPr txBox="1"/>
            <p:nvPr/>
          </p:nvSpPr>
          <p:spPr>
            <a:xfrm>
              <a:off x="1905000" y="2876550"/>
              <a:ext cx="10470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Base Image 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843964" y="2800350"/>
              <a:ext cx="15568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Embedding Process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371600" y="4580751"/>
              <a:ext cx="21843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Watermark Embedded Image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930426" y="4705350"/>
              <a:ext cx="377539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Embedded Pixel Format Base Image Representation</a:t>
              </a:r>
            </a:p>
          </p:txBody>
        </p:sp>
        <p:sp>
          <p:nvSpPr>
            <p:cNvPr id="46" name="Right Arrow 45"/>
            <p:cNvSpPr/>
            <p:nvPr/>
          </p:nvSpPr>
          <p:spPr>
            <a:xfrm>
              <a:off x="3124200" y="2190750"/>
              <a:ext cx="914400" cy="3810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ight Arrow 46"/>
            <p:cNvSpPr/>
            <p:nvPr/>
          </p:nvSpPr>
          <p:spPr>
            <a:xfrm rot="5400000">
              <a:off x="5486400" y="3181350"/>
              <a:ext cx="381000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ight Arrow 47"/>
            <p:cNvSpPr/>
            <p:nvPr/>
          </p:nvSpPr>
          <p:spPr>
            <a:xfrm rot="10800000">
              <a:off x="3276600" y="4019550"/>
              <a:ext cx="990600" cy="3810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/>
            <a:srcRect l="4348" t="4513" r="4348" b="4152"/>
            <a:stretch>
              <a:fillRect/>
            </a:stretch>
          </p:blipFill>
          <p:spPr bwMode="auto">
            <a:xfrm>
              <a:off x="1828800" y="1657350"/>
              <a:ext cx="1143000" cy="11974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3"/>
            <a:srcRect l="1936" r="4110" b="4348"/>
            <a:stretch>
              <a:fillRect/>
            </a:stretch>
          </p:blipFill>
          <p:spPr bwMode="auto">
            <a:xfrm>
              <a:off x="1828800" y="3333750"/>
              <a:ext cx="1143000" cy="1257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052" name="Picture 4"/>
            <p:cNvPicPr>
              <a:picLocks noChangeAspect="1" noChangeArrowheads="1"/>
            </p:cNvPicPr>
            <p:nvPr/>
          </p:nvPicPr>
          <p:blipFill>
            <a:blip r:embed="rId4"/>
            <a:srcRect l="1068" r="1736" b="4167"/>
            <a:stretch>
              <a:fillRect/>
            </a:stretch>
          </p:blipFill>
          <p:spPr bwMode="auto">
            <a:xfrm>
              <a:off x="4114800" y="1885950"/>
              <a:ext cx="2882348" cy="8499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053" name="Picture 5"/>
            <p:cNvPicPr>
              <a:picLocks noChangeAspect="1" noChangeArrowheads="1"/>
            </p:cNvPicPr>
            <p:nvPr/>
          </p:nvPicPr>
          <p:blipFill>
            <a:blip r:embed="rId5"/>
            <a:srcRect l="1733" t="3042" r="388" b="2662"/>
            <a:stretch>
              <a:fillRect/>
            </a:stretch>
          </p:blipFill>
          <p:spPr bwMode="auto">
            <a:xfrm>
              <a:off x="4724400" y="3714750"/>
              <a:ext cx="1981200" cy="9748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TextShape 1"/>
          <p:cNvSpPr txBox="1"/>
          <p:nvPr/>
        </p:nvSpPr>
        <p:spPr>
          <a:xfrm>
            <a:off x="1066800" y="285750"/>
            <a:ext cx="7543800" cy="9136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r>
              <a:rPr lang="en-IN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Impact"/>
              </a:rPr>
              <a:t>Extracting Multiple Watermark Instances within Images</a:t>
            </a:r>
            <a:endParaRPr lang="en-IN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209" name="TextShape 2"/>
          <p:cNvSpPr txBox="1"/>
          <p:nvPr/>
        </p:nvSpPr>
        <p:spPr>
          <a:xfrm>
            <a:off x="1219200" y="1428750"/>
            <a:ext cx="7038720" cy="3263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00000"/>
              </a:lnSpc>
            </a:pPr>
            <a:endParaRPr lang="en-IN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066800" y="1047756"/>
            <a:ext cx="563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Extracting Multiple Watermarks from Monochromatic Image: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2438410" y="1504951"/>
            <a:ext cx="4557953" cy="3363348"/>
            <a:chOff x="1219200" y="1421688"/>
            <a:chExt cx="4712386" cy="3535954"/>
          </a:xfrm>
        </p:grpSpPr>
        <p:sp>
          <p:nvSpPr>
            <p:cNvPr id="45" name="TextBox 44"/>
            <p:cNvSpPr txBox="1"/>
            <p:nvPr/>
          </p:nvSpPr>
          <p:spPr>
            <a:xfrm>
              <a:off x="4038600" y="4472284"/>
              <a:ext cx="1892986" cy="4853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Mapping the watermark </a:t>
              </a:r>
            </a:p>
            <a:p>
              <a:r>
                <a:rPr lang="en-US" sz="1200" dirty="0">
                  <a:solidFill>
                    <a:schemeClr val="bg1"/>
                  </a:solidFill>
                </a:rPr>
                <a:t>       with Pixel Color</a:t>
              </a:r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1219200" y="1421688"/>
              <a:ext cx="4505185" cy="3422477"/>
              <a:chOff x="1219200" y="1421688"/>
              <a:chExt cx="4505185" cy="3422477"/>
            </a:xfrm>
          </p:grpSpPr>
          <p:sp>
            <p:nvSpPr>
              <p:cNvPr id="42" name="TextBox 41"/>
              <p:cNvSpPr txBox="1"/>
              <p:nvPr/>
            </p:nvSpPr>
            <p:spPr>
              <a:xfrm>
                <a:off x="1295400" y="2647949"/>
                <a:ext cx="2050431" cy="4853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chemeClr val="bg1"/>
                    </a:solidFill>
                  </a:rPr>
                  <a:t>   Monochromatic Image </a:t>
                </a:r>
              </a:p>
              <a:p>
                <a:r>
                  <a:rPr lang="en-US" sz="1200" dirty="0">
                    <a:solidFill>
                      <a:schemeClr val="bg1"/>
                    </a:solidFill>
                  </a:rPr>
                  <a:t>with watermark embedded</a:t>
                </a: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4114800" y="2571750"/>
                <a:ext cx="1609585" cy="2912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chemeClr val="bg1"/>
                    </a:solidFill>
                  </a:rPr>
                  <a:t>Embedding Process</a:t>
                </a:r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1219200" y="4552950"/>
                <a:ext cx="2309703" cy="2912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chemeClr val="bg1"/>
                    </a:solidFill>
                  </a:rPr>
                  <a:t>Decoded Multiple Watermarks</a:t>
                </a:r>
              </a:p>
            </p:txBody>
          </p:sp>
          <p:sp>
            <p:nvSpPr>
              <p:cNvPr id="46" name="Right Arrow 45"/>
              <p:cNvSpPr/>
              <p:nvPr/>
            </p:nvSpPr>
            <p:spPr>
              <a:xfrm>
                <a:off x="3048000" y="1809750"/>
                <a:ext cx="990600" cy="38100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ight Arrow 46"/>
              <p:cNvSpPr/>
              <p:nvPr/>
            </p:nvSpPr>
            <p:spPr>
              <a:xfrm rot="5400000">
                <a:off x="4686300" y="2990850"/>
                <a:ext cx="457200" cy="22860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ight Arrow 47"/>
              <p:cNvSpPr/>
              <p:nvPr/>
            </p:nvSpPr>
            <p:spPr>
              <a:xfrm rot="10800000">
                <a:off x="3200400" y="3790949"/>
                <a:ext cx="990600" cy="38100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074" name="Picture 2"/>
              <p:cNvPicPr>
                <a:picLocks noChangeAspect="1" noChangeArrowheads="1"/>
              </p:cNvPicPr>
              <p:nvPr/>
            </p:nvPicPr>
            <p:blipFill>
              <a:blip r:embed="rId2"/>
              <a:srcRect t="25097"/>
              <a:stretch>
                <a:fillRect/>
              </a:stretch>
            </p:blipFill>
            <p:spPr bwMode="auto">
              <a:xfrm>
                <a:off x="1600200" y="1428750"/>
                <a:ext cx="1285701" cy="1219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3075" name="Picture 3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4191000" y="1421688"/>
                <a:ext cx="1295400" cy="11500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3076" name="Picture 4"/>
              <p:cNvPicPr>
                <a:picLocks noChangeAspect="1" noChangeArrowheads="1"/>
              </p:cNvPicPr>
              <p:nvPr/>
            </p:nvPicPr>
            <p:blipFill>
              <a:blip r:embed="rId4"/>
              <a:srcRect r="7834" b="3297"/>
              <a:stretch>
                <a:fillRect/>
              </a:stretch>
            </p:blipFill>
            <p:spPr bwMode="auto">
              <a:xfrm>
                <a:off x="1600200" y="3345942"/>
                <a:ext cx="1371600" cy="12070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3077" name="Picture 5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4343400" y="3444551"/>
                <a:ext cx="1143000" cy="10321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TextShape 1"/>
          <p:cNvSpPr txBox="1"/>
          <p:nvPr/>
        </p:nvSpPr>
        <p:spPr>
          <a:xfrm>
            <a:off x="1066800" y="285750"/>
            <a:ext cx="7543800" cy="9136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r>
              <a:rPr lang="en-IN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Impact"/>
              </a:rPr>
              <a:t>Detecting QR-Code and Decoding Watermark</a:t>
            </a:r>
            <a:endParaRPr lang="en-IN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209" name="TextShape 2"/>
          <p:cNvSpPr txBox="1"/>
          <p:nvPr/>
        </p:nvSpPr>
        <p:spPr>
          <a:xfrm>
            <a:off x="1219200" y="1428750"/>
            <a:ext cx="7038720" cy="3263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00000"/>
              </a:lnSpc>
            </a:pPr>
            <a:endParaRPr lang="en-IN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066800" y="1047756"/>
            <a:ext cx="563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Decoding the QR-Code to obtain the watermark:</a:t>
            </a:r>
          </a:p>
        </p:txBody>
      </p:sp>
      <p:sp>
        <p:nvSpPr>
          <p:cNvPr id="46" name="Right Arrow 45"/>
          <p:cNvSpPr/>
          <p:nvPr/>
        </p:nvSpPr>
        <p:spPr>
          <a:xfrm>
            <a:off x="2819400" y="1962150"/>
            <a:ext cx="6858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9741"/>
          <a:stretch>
            <a:fillRect/>
          </a:stretch>
        </p:blipFill>
        <p:spPr bwMode="auto">
          <a:xfrm>
            <a:off x="1143012" y="1504952"/>
            <a:ext cx="1469403" cy="122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" name="TextBox 18"/>
          <p:cNvSpPr txBox="1"/>
          <p:nvPr/>
        </p:nvSpPr>
        <p:spPr>
          <a:xfrm>
            <a:off x="1143826" y="2724156"/>
            <a:ext cx="15231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Encoded QR-Code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733812" y="1989957"/>
            <a:ext cx="10395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Hello World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1364</TotalTime>
  <Words>894</Words>
  <Application>Microsoft Office PowerPoint</Application>
  <PresentationFormat>On-screen Show (16:9)</PresentationFormat>
  <Paragraphs>113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19</vt:i4>
      </vt:variant>
    </vt:vector>
  </HeadingPairs>
  <TitlesOfParts>
    <vt:vector size="30" baseType="lpstr">
      <vt:lpstr>Arial</vt:lpstr>
      <vt:lpstr>Calibri</vt:lpstr>
      <vt:lpstr>Impact</vt:lpstr>
      <vt:lpstr>Lato</vt:lpstr>
      <vt:lpstr>Merriweather</vt:lpstr>
      <vt:lpstr>Symbol</vt:lpstr>
      <vt:lpstr>Times New Roman</vt:lpstr>
      <vt:lpstr>Wingdings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karan shah</dc:creator>
  <cp:lastModifiedBy>D E L L</cp:lastModifiedBy>
  <cp:revision>114</cp:revision>
  <dcterms:modified xsi:type="dcterms:W3CDTF">2021-11-07T07:53:29Z</dcterms:modified>
  <dc:language>en-IN</dc:language>
</cp:coreProperties>
</file>