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mailto:ca26072000@gmail.com" TargetMode="External"/><Relationship Id="rId2" Type="http://schemas.openxmlformats.org/officeDocument/2006/relationships/image" Target="../media/image6.jpeg"/><Relationship Id="rId1" Type="http://schemas.openxmlformats.org/officeDocument/2006/relationships/slideLayout" Target="../slideLayouts/slideLayout3.xml"/><Relationship Id="rId5" Type="http://schemas.openxmlformats.org/officeDocument/2006/relationships/hyperlink" Target="https://github.com/aniketchhaikuria" TargetMode="External"/><Relationship Id="rId4" Type="http://schemas.openxmlformats.org/officeDocument/2006/relationships/hyperlink" Target="https://www.linkedin.com/in/aniketchhaikuria/"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927122"/>
            <a:ext cx="3485073" cy="1501877"/>
          </a:xfrm>
        </p:spPr>
        <p:txBody>
          <a:bodyPr>
            <a:normAutofit/>
          </a:bodyPr>
          <a:lstStyle/>
          <a:p>
            <a:pPr algn="l"/>
            <a:r>
              <a:rPr lang="da-DK" sz="2800" dirty="0"/>
              <a:t>Introduction</a:t>
            </a:r>
            <a:br>
              <a:rPr lang="da-DK" sz="2800" dirty="0"/>
            </a:br>
            <a:endParaRPr lang="en-US" sz="28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429000"/>
            <a:ext cx="3485072" cy="1755477"/>
          </a:xfrm>
        </p:spPr>
        <p:txBody>
          <a:bodyPr>
            <a:normAutofit lnSpcReduction="10000"/>
          </a:bodyPr>
          <a:lstStyle/>
          <a:p>
            <a:pPr algn="l"/>
            <a:r>
              <a:rPr lang="da-DK" sz="3600" dirty="0"/>
              <a:t>Smart Device Usage Analysis for Bellabeat</a:t>
            </a:r>
            <a:endParaRPr lang="en-US" sz="36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FBD351-90AA-7A58-C9DC-5E0B7A5F45E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pic>
        <p:nvPicPr>
          <p:cNvPr id="4" name="Picture 3">
            <a:extLst>
              <a:ext uri="{FF2B5EF4-FFF2-40B4-BE49-F238E27FC236}">
                <a16:creationId xmlns:a16="http://schemas.microsoft.com/office/drawing/2014/main" id="{54C7C6B7-AFFE-A0F1-6340-ADD8BACC6E8B}"/>
              </a:ext>
            </a:extLst>
          </p:cNvPr>
          <p:cNvPicPr>
            <a:picLocks noChangeAspect="1"/>
          </p:cNvPicPr>
          <p:nvPr/>
        </p:nvPicPr>
        <p:blipFill>
          <a:blip r:embed="rId3"/>
          <a:stretch>
            <a:fillRect/>
          </a:stretch>
        </p:blipFill>
        <p:spPr>
          <a:xfrm>
            <a:off x="1052052" y="350789"/>
            <a:ext cx="10255045" cy="6057685"/>
          </a:xfrm>
          <a:prstGeom prst="rect">
            <a:avLst/>
          </a:prstGeom>
        </p:spPr>
      </p:pic>
    </p:spTree>
    <p:extLst>
      <p:ext uri="{BB962C8B-B14F-4D97-AF65-F5344CB8AC3E}">
        <p14:creationId xmlns:p14="http://schemas.microsoft.com/office/powerpoint/2010/main" val="3928608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5B25F8-75EC-7EBE-31CA-F98675616AE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3" name="Title 2">
            <a:extLst>
              <a:ext uri="{FF2B5EF4-FFF2-40B4-BE49-F238E27FC236}">
                <a16:creationId xmlns:a16="http://schemas.microsoft.com/office/drawing/2014/main" id="{EF113CA8-1DFC-9F56-2622-C94E804F219D}"/>
              </a:ext>
            </a:extLst>
          </p:cNvPr>
          <p:cNvSpPr>
            <a:spLocks noGrp="1"/>
          </p:cNvSpPr>
          <p:nvPr>
            <p:ph type="title"/>
          </p:nvPr>
        </p:nvSpPr>
        <p:spPr>
          <a:solidFill>
            <a:schemeClr val="bg1"/>
          </a:solidFill>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High-Level Recommendations</a:t>
            </a:r>
          </a:p>
        </p:txBody>
      </p:sp>
      <p:sp>
        <p:nvSpPr>
          <p:cNvPr id="4" name="Text Placeholder 3">
            <a:extLst>
              <a:ext uri="{FF2B5EF4-FFF2-40B4-BE49-F238E27FC236}">
                <a16:creationId xmlns:a16="http://schemas.microsoft.com/office/drawing/2014/main" id="{585AC43A-A5F4-4B46-9E0C-DFED81D75C74}"/>
              </a:ext>
            </a:extLst>
          </p:cNvPr>
          <p:cNvSpPr>
            <a:spLocks noGrp="1"/>
          </p:cNvSpPr>
          <p:nvPr>
            <p:ph type="body" idx="1"/>
          </p:nvPr>
        </p:nvSpPr>
        <p:spPr>
          <a:xfrm>
            <a:off x="571428" y="2017997"/>
            <a:ext cx="3300984" cy="764782"/>
          </a:xfrm>
          <a:solidFill>
            <a:schemeClr val="bg1"/>
          </a:solidFill>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Tailored Marketing Strategies</a:t>
            </a:r>
          </a:p>
        </p:txBody>
      </p:sp>
      <p:sp>
        <p:nvSpPr>
          <p:cNvPr id="7" name="Text Placeholder 6">
            <a:extLst>
              <a:ext uri="{FF2B5EF4-FFF2-40B4-BE49-F238E27FC236}">
                <a16:creationId xmlns:a16="http://schemas.microsoft.com/office/drawing/2014/main" id="{45B8A8C3-2BF0-D722-E56A-9F6BA64F6E28}"/>
              </a:ext>
            </a:extLst>
          </p:cNvPr>
          <p:cNvSpPr>
            <a:spLocks noGrp="1"/>
          </p:cNvSpPr>
          <p:nvPr>
            <p:ph type="body" sz="half" idx="15"/>
          </p:nvPr>
        </p:nvSpPr>
        <p:spPr>
          <a:xfrm>
            <a:off x="571428" y="3242822"/>
            <a:ext cx="3300984" cy="3023088"/>
          </a:xfrm>
          <a:solidFill>
            <a:schemeClr val="bg1"/>
          </a:solidFill>
        </p:spPr>
        <p:txBody>
          <a:bodyPr>
            <a:normAutofit/>
          </a:bodyPr>
          <a:lstStyle/>
          <a:p>
            <a:pPr algn="l"/>
            <a:endParaRPr lang="en-US" sz="2400" dirty="0">
              <a:latin typeface="Calibri" panose="020F0502020204030204" pitchFamily="34" charset="0"/>
              <a:ea typeface="Calibri" panose="020F0502020204030204" pitchFamily="34" charset="0"/>
              <a:cs typeface="Calibri" panose="020F0502020204030204" pitchFamily="34" charset="0"/>
            </a:endParaRPr>
          </a:p>
          <a:p>
            <a:pPr algn="l"/>
            <a:r>
              <a:rPr lang="en-US" sz="2400" dirty="0">
                <a:latin typeface="Calibri" panose="020F0502020204030204" pitchFamily="34" charset="0"/>
                <a:ea typeface="Calibri" panose="020F0502020204030204" pitchFamily="34" charset="0"/>
                <a:cs typeface="Calibri" panose="020F0502020204030204" pitchFamily="34" charset="0"/>
              </a:rPr>
              <a:t>Personalize marketing efforts based on identified trends in smart device usage.</a:t>
            </a:r>
          </a:p>
        </p:txBody>
      </p:sp>
      <p:sp>
        <p:nvSpPr>
          <p:cNvPr id="5" name="Text Placeholder 4">
            <a:extLst>
              <a:ext uri="{FF2B5EF4-FFF2-40B4-BE49-F238E27FC236}">
                <a16:creationId xmlns:a16="http://schemas.microsoft.com/office/drawing/2014/main" id="{9F1E92C4-506C-58DE-B072-A327B690B854}"/>
              </a:ext>
            </a:extLst>
          </p:cNvPr>
          <p:cNvSpPr>
            <a:spLocks noGrp="1"/>
          </p:cNvSpPr>
          <p:nvPr>
            <p:ph type="body" sz="quarter" idx="3"/>
          </p:nvPr>
        </p:nvSpPr>
        <p:spPr>
          <a:xfrm>
            <a:off x="4446711" y="2017996"/>
            <a:ext cx="3300984" cy="764783"/>
          </a:xfrm>
          <a:solidFill>
            <a:schemeClr val="bg1"/>
          </a:solidFill>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Product Development</a:t>
            </a:r>
          </a:p>
        </p:txBody>
      </p:sp>
      <p:sp>
        <p:nvSpPr>
          <p:cNvPr id="8" name="Text Placeholder 7">
            <a:extLst>
              <a:ext uri="{FF2B5EF4-FFF2-40B4-BE49-F238E27FC236}">
                <a16:creationId xmlns:a16="http://schemas.microsoft.com/office/drawing/2014/main" id="{C662FCC4-1D57-4F66-4743-952CB81079CF}"/>
              </a:ext>
            </a:extLst>
          </p:cNvPr>
          <p:cNvSpPr>
            <a:spLocks noGrp="1"/>
          </p:cNvSpPr>
          <p:nvPr>
            <p:ph type="body" sz="half" idx="16"/>
          </p:nvPr>
        </p:nvSpPr>
        <p:spPr>
          <a:xfrm>
            <a:off x="4446711" y="3220726"/>
            <a:ext cx="3300984" cy="3023088"/>
          </a:xfrm>
          <a:solidFill>
            <a:schemeClr val="bg1"/>
          </a:solidFill>
        </p:spPr>
        <p:txBody>
          <a:bodyPr>
            <a:normAutofit/>
          </a:bodyPr>
          <a:lstStyle/>
          <a:p>
            <a:pPr algn="l"/>
            <a:endParaRPr lang="en-US" sz="2400" dirty="0"/>
          </a:p>
          <a:p>
            <a:pPr algn="l"/>
            <a:r>
              <a:rPr lang="en-US" sz="2400" dirty="0">
                <a:latin typeface="Calibri" panose="020F0502020204030204" pitchFamily="34" charset="0"/>
                <a:ea typeface="Calibri" panose="020F0502020204030204" pitchFamily="34" charset="0"/>
                <a:cs typeface="Calibri" panose="020F0502020204030204" pitchFamily="34" charset="0"/>
              </a:rPr>
              <a:t>Incorporate features that align with consumer preferences and behavior.</a:t>
            </a:r>
          </a:p>
        </p:txBody>
      </p:sp>
      <p:sp>
        <p:nvSpPr>
          <p:cNvPr id="6" name="Text Placeholder 5">
            <a:extLst>
              <a:ext uri="{FF2B5EF4-FFF2-40B4-BE49-F238E27FC236}">
                <a16:creationId xmlns:a16="http://schemas.microsoft.com/office/drawing/2014/main" id="{C44F2418-E561-AD54-B78A-2133BED25AB0}"/>
              </a:ext>
            </a:extLst>
          </p:cNvPr>
          <p:cNvSpPr>
            <a:spLocks noGrp="1"/>
          </p:cNvSpPr>
          <p:nvPr>
            <p:ph type="body" sz="quarter" idx="13"/>
          </p:nvPr>
        </p:nvSpPr>
        <p:spPr>
          <a:xfrm>
            <a:off x="8316717" y="2029045"/>
            <a:ext cx="3300984" cy="764782"/>
          </a:xfrm>
          <a:solidFill>
            <a:schemeClr val="bg1"/>
          </a:solidFill>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Targeted Advertising</a:t>
            </a:r>
          </a:p>
        </p:txBody>
      </p:sp>
      <p:sp>
        <p:nvSpPr>
          <p:cNvPr id="9" name="Text Placeholder 8">
            <a:extLst>
              <a:ext uri="{FF2B5EF4-FFF2-40B4-BE49-F238E27FC236}">
                <a16:creationId xmlns:a16="http://schemas.microsoft.com/office/drawing/2014/main" id="{DB0107E3-E8F4-E004-75FA-F686AB21C1C7}"/>
              </a:ext>
            </a:extLst>
          </p:cNvPr>
          <p:cNvSpPr>
            <a:spLocks noGrp="1"/>
          </p:cNvSpPr>
          <p:nvPr>
            <p:ph type="body" sz="half" idx="17"/>
          </p:nvPr>
        </p:nvSpPr>
        <p:spPr>
          <a:xfrm>
            <a:off x="8316717" y="3220726"/>
            <a:ext cx="3300984" cy="3023089"/>
          </a:xfrm>
          <a:solidFill>
            <a:schemeClr val="bg1"/>
          </a:solidFill>
        </p:spPr>
        <p:txBody>
          <a:bodyPr>
            <a:normAutofit/>
          </a:bodyPr>
          <a:lstStyle/>
          <a:p>
            <a:pPr algn="l"/>
            <a:endParaRPr lang="en-US" sz="2400" dirty="0"/>
          </a:p>
          <a:p>
            <a:pPr algn="l"/>
            <a:r>
              <a:rPr lang="en-US" sz="2400" dirty="0">
                <a:latin typeface="Calibri" panose="020F0502020204030204" pitchFamily="34" charset="0"/>
                <a:ea typeface="Calibri" panose="020F0502020204030204" pitchFamily="34" charset="0"/>
                <a:cs typeface="Calibri" panose="020F0502020204030204" pitchFamily="34" charset="0"/>
              </a:rPr>
              <a:t>Optimize digital marketing campaigns to reach potential customers effectively.</a:t>
            </a:r>
          </a:p>
        </p:txBody>
      </p:sp>
    </p:spTree>
    <p:extLst>
      <p:ext uri="{BB962C8B-B14F-4D97-AF65-F5344CB8AC3E}">
        <p14:creationId xmlns:p14="http://schemas.microsoft.com/office/powerpoint/2010/main" val="429329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9829B4-F2B2-E394-30E0-B0C920D318A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6" name="Title 5">
            <a:extLst>
              <a:ext uri="{FF2B5EF4-FFF2-40B4-BE49-F238E27FC236}">
                <a16:creationId xmlns:a16="http://schemas.microsoft.com/office/drawing/2014/main" id="{5DD4F4F2-FC19-8656-6583-1FA4E35B8775}"/>
              </a:ext>
            </a:extLst>
          </p:cNvPr>
          <p:cNvSpPr>
            <a:spLocks noGrp="1"/>
          </p:cNvSpPr>
          <p:nvPr>
            <p:ph type="title"/>
          </p:nvPr>
        </p:nvSpPr>
        <p:spPr>
          <a:xfrm>
            <a:off x="913795" y="609600"/>
            <a:ext cx="3706889" cy="1278194"/>
          </a:xfrm>
          <a:solidFill>
            <a:schemeClr val="bg1"/>
          </a:solidFill>
        </p:spPr>
        <p:txBody>
          <a:bodyPr>
            <a:normAutofit/>
          </a:bodyPr>
          <a:lstStyle/>
          <a:p>
            <a:r>
              <a:rPr lang="en-US" sz="5400" b="1" dirty="0">
                <a:latin typeface="Calibri" panose="020F0502020204030204" pitchFamily="34" charset="0"/>
                <a:ea typeface="Calibri" panose="020F0502020204030204" pitchFamily="34" charset="0"/>
                <a:cs typeface="Calibri" panose="020F0502020204030204" pitchFamily="34" charset="0"/>
              </a:rPr>
              <a:t>Conclusion</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CB2D3268-271A-31DB-CB88-3A77FA28B3C3}"/>
              </a:ext>
            </a:extLst>
          </p:cNvPr>
          <p:cNvSpPr>
            <a:spLocks noGrp="1"/>
          </p:cNvSpPr>
          <p:nvPr>
            <p:ph idx="1"/>
          </p:nvPr>
        </p:nvSpPr>
        <p:spPr>
          <a:xfrm>
            <a:off x="4855633" y="609600"/>
            <a:ext cx="6411924" cy="5506065"/>
          </a:xfrm>
          <a:solidFill>
            <a:schemeClr val="bg1"/>
          </a:solidFill>
        </p:spPr>
        <p:txBody>
          <a:bodyPr/>
          <a:lstStyle/>
          <a:p>
            <a:pPr marL="36900" indent="0">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36900" indent="0" algn="ctr">
              <a:buNone/>
            </a:pPr>
            <a:r>
              <a:rPr lang="en-US" sz="2800" b="1" dirty="0">
                <a:latin typeface="Calibri" panose="020F0502020204030204" pitchFamily="34" charset="0"/>
                <a:ea typeface="Calibri" panose="020F0502020204030204" pitchFamily="34" charset="0"/>
                <a:cs typeface="Calibri" panose="020F0502020204030204" pitchFamily="34" charset="0"/>
              </a:rPr>
              <a:t>Next Steps: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Implement recommended strategies based on analysis findings.</a:t>
            </a:r>
          </a:p>
          <a:p>
            <a:r>
              <a:rPr lang="en-US" dirty="0">
                <a:latin typeface="Calibri" panose="020F0502020204030204" pitchFamily="34" charset="0"/>
                <a:ea typeface="Calibri" panose="020F0502020204030204" pitchFamily="34" charset="0"/>
                <a:cs typeface="Calibri" panose="020F0502020204030204" pitchFamily="34" charset="0"/>
              </a:rPr>
              <a:t>Continuously monitor smart device usage data to refine marketing strategies and drive business growth.</a:t>
            </a:r>
          </a:p>
        </p:txBody>
      </p:sp>
      <p:sp>
        <p:nvSpPr>
          <p:cNvPr id="8" name="Text Placeholder 7">
            <a:extLst>
              <a:ext uri="{FF2B5EF4-FFF2-40B4-BE49-F238E27FC236}">
                <a16:creationId xmlns:a16="http://schemas.microsoft.com/office/drawing/2014/main" id="{DD4CDFE5-A78C-43A5-D476-F2D68E3E2C0F}"/>
              </a:ext>
            </a:extLst>
          </p:cNvPr>
          <p:cNvSpPr>
            <a:spLocks noGrp="1"/>
          </p:cNvSpPr>
          <p:nvPr>
            <p:ph type="body" sz="half" idx="2"/>
          </p:nvPr>
        </p:nvSpPr>
        <p:spPr>
          <a:xfrm>
            <a:off x="913795" y="2241755"/>
            <a:ext cx="3706889" cy="3873910"/>
          </a:xfrm>
          <a:solidFill>
            <a:schemeClr val="bg1"/>
          </a:solidFill>
        </p:spPr>
        <p:txBody>
          <a:bodyPr>
            <a:normAutofit fontScale="92500" lnSpcReduction="10000"/>
          </a:bodyPr>
          <a:lstStyle/>
          <a:p>
            <a:pPr algn="l"/>
            <a:r>
              <a:rPr lang="en-US" sz="2400" b="1" dirty="0">
                <a:latin typeface="Calibri" panose="020F0502020204030204" pitchFamily="34" charset="0"/>
                <a:ea typeface="Calibri" panose="020F0502020204030204" pitchFamily="34" charset="0"/>
                <a:cs typeface="Calibri" panose="020F0502020204030204" pitchFamily="34" charset="0"/>
              </a:rPr>
              <a:t>By analyzing smart device usage data, we've gained valuable insights into consumer behavior that can inform Bellabeat's marketing strategy. Leveraging these insights, Bellabeat can better understand its target audience and tailor its products and marketing efforts accordingly.</a:t>
            </a:r>
          </a:p>
        </p:txBody>
      </p:sp>
    </p:spTree>
    <p:extLst>
      <p:ext uri="{BB962C8B-B14F-4D97-AF65-F5344CB8AC3E}">
        <p14:creationId xmlns:p14="http://schemas.microsoft.com/office/powerpoint/2010/main" val="4208676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B84D0E-559F-8AA4-E9E0-50A3D88D4CD5}"/>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5" name="Title 4">
            <a:extLst>
              <a:ext uri="{FF2B5EF4-FFF2-40B4-BE49-F238E27FC236}">
                <a16:creationId xmlns:a16="http://schemas.microsoft.com/office/drawing/2014/main" id="{0B062A6D-8560-7C48-01C6-FA8A11A8A544}"/>
              </a:ext>
            </a:extLst>
          </p:cNvPr>
          <p:cNvSpPr>
            <a:spLocks noGrp="1"/>
          </p:cNvSpPr>
          <p:nvPr>
            <p:ph type="title"/>
          </p:nvPr>
        </p:nvSpPr>
        <p:spPr>
          <a:xfrm>
            <a:off x="1295401" y="659854"/>
            <a:ext cx="9590550" cy="1828813"/>
          </a:xfrm>
          <a:solidFill>
            <a:schemeClr val="bg1"/>
          </a:solidFill>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Thank you for your attention.</a:t>
            </a:r>
            <a:br>
              <a:rPr lang="en-US" b="1" dirty="0">
                <a:latin typeface="Calibri" panose="020F0502020204030204" pitchFamily="34" charset="0"/>
                <a:ea typeface="Calibri" panose="020F0502020204030204" pitchFamily="34" charset="0"/>
                <a:cs typeface="Calibri" panose="020F0502020204030204" pitchFamily="34" charset="0"/>
              </a:rPr>
            </a:br>
            <a:br>
              <a:rPr lang="en-US" b="1"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Q&amp;A: Feel free to ask any questions.</a:t>
            </a:r>
          </a:p>
        </p:txBody>
      </p:sp>
      <p:sp>
        <p:nvSpPr>
          <p:cNvPr id="6" name="Text Placeholder 5">
            <a:extLst>
              <a:ext uri="{FF2B5EF4-FFF2-40B4-BE49-F238E27FC236}">
                <a16:creationId xmlns:a16="http://schemas.microsoft.com/office/drawing/2014/main" id="{67F3578D-CF26-D1F4-53BE-E9DD6DA72E62}"/>
              </a:ext>
            </a:extLst>
          </p:cNvPr>
          <p:cNvSpPr>
            <a:spLocks noGrp="1"/>
          </p:cNvSpPr>
          <p:nvPr>
            <p:ph type="body" idx="1"/>
          </p:nvPr>
        </p:nvSpPr>
        <p:spPr>
          <a:xfrm>
            <a:off x="1295401" y="3035839"/>
            <a:ext cx="9590550" cy="2430895"/>
          </a:xfrm>
          <a:solidFill>
            <a:schemeClr val="bg1"/>
          </a:solidFill>
        </p:spPr>
        <p:txBody>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Email:</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ca26072000@gmail.com</a:t>
            </a:r>
            <a:endParaRPr lang="en-US" dirty="0">
              <a:solidFill>
                <a:srgbClr val="FFFF00"/>
              </a:solidFill>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LinkedIn: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https://www.linkedin.com/in/aniketchhaikuria/</a:t>
            </a:r>
            <a:endParaRPr lang="en-US" dirty="0">
              <a:solidFill>
                <a:srgbClr val="FFFF00"/>
              </a:solidFill>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Website:</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https://github.com/aniketchhaikuria</a:t>
            </a:r>
            <a:endParaRPr lang="en-US"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979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latin typeface="Calibri" panose="020F0502020204030204" pitchFamily="34" charset="0"/>
                <a:ea typeface="Calibri" panose="020F0502020204030204" pitchFamily="34" charset="0"/>
                <a:cs typeface="Calibri" panose="020F0502020204030204" pitchFamily="34" charset="0"/>
              </a:rPr>
              <a:t>How can a wellness company play it smart?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005781"/>
            <a:ext cx="4403596" cy="3785419"/>
          </a:xfrm>
        </p:spPr>
        <p:txBody>
          <a:bodyPr anchor="t">
            <a:normAutofit/>
          </a:bodyPr>
          <a:lstStyle/>
          <a:p>
            <a:pPr marL="36900" lvl="0" indent="0">
              <a:buNone/>
            </a:pPr>
            <a:r>
              <a:rPr lang="en-US" sz="2400" dirty="0">
                <a:latin typeface="Calibri" panose="020F0502020204030204" pitchFamily="34" charset="0"/>
                <a:ea typeface="Calibri" panose="020F0502020204030204" pitchFamily="34" charset="0"/>
                <a:cs typeface="Calibri" panose="020F0502020204030204" pitchFamily="34" charset="0"/>
              </a:rPr>
              <a:t>Welcome to the analysis of smart device usage data for Bellabeat! In this presentation, we'll explore insights from FitBit Fitness Tracker Data to understand how consumers use non-Bellabeat smart devices and how these insights can shape Bellabeat's marketing strategy.</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C1E491-3CD8-5E68-CD17-E4EF505355D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3" name="Title 2">
            <a:extLst>
              <a:ext uri="{FF2B5EF4-FFF2-40B4-BE49-F238E27FC236}">
                <a16:creationId xmlns:a16="http://schemas.microsoft.com/office/drawing/2014/main" id="{A2FB591A-D1CE-1E2A-90A7-BB48F731E65F}"/>
              </a:ext>
            </a:extLst>
          </p:cNvPr>
          <p:cNvSpPr>
            <a:spLocks noGrp="1"/>
          </p:cNvSpPr>
          <p:nvPr>
            <p:ph type="title"/>
          </p:nvPr>
        </p:nvSpPr>
        <p:spPr>
          <a:solidFill>
            <a:schemeClr val="bg1"/>
          </a:solidFill>
        </p:spPr>
        <p:txBody>
          <a:bodyPr>
            <a:normAutofit/>
          </a:bodyPr>
          <a:lstStyle/>
          <a:p>
            <a:r>
              <a:rPr lang="en-US" sz="4800" b="1" dirty="0">
                <a:latin typeface="Calibri" panose="020F0502020204030204" pitchFamily="34" charset="0"/>
                <a:ea typeface="Calibri" panose="020F0502020204030204" pitchFamily="34" charset="0"/>
                <a:cs typeface="Calibri" panose="020F0502020204030204" pitchFamily="34" charset="0"/>
              </a:rPr>
              <a:t>Business Task and Data Sources:</a:t>
            </a:r>
          </a:p>
        </p:txBody>
      </p:sp>
      <p:sp>
        <p:nvSpPr>
          <p:cNvPr id="4" name="Text Placeholder 3">
            <a:extLst>
              <a:ext uri="{FF2B5EF4-FFF2-40B4-BE49-F238E27FC236}">
                <a16:creationId xmlns:a16="http://schemas.microsoft.com/office/drawing/2014/main" id="{E1E18F00-A63C-6399-33B3-78DC38B61F6B}"/>
              </a:ext>
            </a:extLst>
          </p:cNvPr>
          <p:cNvSpPr>
            <a:spLocks noGrp="1"/>
          </p:cNvSpPr>
          <p:nvPr>
            <p:ph type="body" idx="1"/>
          </p:nvPr>
        </p:nvSpPr>
        <p:spPr>
          <a:solidFill>
            <a:schemeClr val="bg1"/>
          </a:solidFill>
        </p:spPr>
        <p:txBody>
          <a:bodyPr/>
          <a:lstStyle/>
          <a:p>
            <a:r>
              <a:rPr lang="en-US" sz="3200" b="1" dirty="0">
                <a:latin typeface="Calibri" panose="020F0502020204030204" pitchFamily="34" charset="0"/>
                <a:ea typeface="Calibri" panose="020F0502020204030204" pitchFamily="34" charset="0"/>
                <a:cs typeface="Calibri" panose="020F0502020204030204" pitchFamily="34" charset="0"/>
              </a:rPr>
              <a:t>Business Task</a:t>
            </a:r>
          </a:p>
        </p:txBody>
      </p:sp>
      <p:sp>
        <p:nvSpPr>
          <p:cNvPr id="5" name="Content Placeholder 4">
            <a:extLst>
              <a:ext uri="{FF2B5EF4-FFF2-40B4-BE49-F238E27FC236}">
                <a16:creationId xmlns:a16="http://schemas.microsoft.com/office/drawing/2014/main" id="{980BF5E1-F069-2B4F-9077-7C5824626C0B}"/>
              </a:ext>
            </a:extLst>
          </p:cNvPr>
          <p:cNvSpPr>
            <a:spLocks noGrp="1"/>
          </p:cNvSpPr>
          <p:nvPr>
            <p:ph sz="half" idx="2"/>
          </p:nvPr>
        </p:nvSpPr>
        <p:spPr>
          <a:solidFill>
            <a:schemeClr val="bg1"/>
          </a:solidFill>
        </p:spPr>
        <p:txBody>
          <a:bodyPr>
            <a:normAutofit/>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Analyze smart device usage data to gain insights into consumer behavior and inform Bellabeat's marketing strategy.</a:t>
            </a:r>
          </a:p>
        </p:txBody>
      </p:sp>
      <p:sp>
        <p:nvSpPr>
          <p:cNvPr id="6" name="Text Placeholder 5">
            <a:extLst>
              <a:ext uri="{FF2B5EF4-FFF2-40B4-BE49-F238E27FC236}">
                <a16:creationId xmlns:a16="http://schemas.microsoft.com/office/drawing/2014/main" id="{441E1F92-EF87-3153-86B7-D5843B975175}"/>
              </a:ext>
            </a:extLst>
          </p:cNvPr>
          <p:cNvSpPr>
            <a:spLocks noGrp="1"/>
          </p:cNvSpPr>
          <p:nvPr>
            <p:ph type="body" sz="quarter" idx="3"/>
          </p:nvPr>
        </p:nvSpPr>
        <p:spPr>
          <a:solidFill>
            <a:schemeClr val="bg1"/>
          </a:solidFill>
        </p:spPr>
        <p:txBody>
          <a:bodyPr/>
          <a:lstStyle/>
          <a:p>
            <a:r>
              <a:rPr lang="en-US" sz="3200" b="1" dirty="0">
                <a:latin typeface="Calibri" panose="020F0502020204030204" pitchFamily="34" charset="0"/>
                <a:ea typeface="Calibri" panose="020F0502020204030204" pitchFamily="34" charset="0"/>
                <a:cs typeface="Calibri" panose="020F0502020204030204" pitchFamily="34" charset="0"/>
              </a:rPr>
              <a:t>Data Sources</a:t>
            </a:r>
          </a:p>
        </p:txBody>
      </p:sp>
      <p:sp>
        <p:nvSpPr>
          <p:cNvPr id="7" name="Content Placeholder 6">
            <a:extLst>
              <a:ext uri="{FF2B5EF4-FFF2-40B4-BE49-F238E27FC236}">
                <a16:creationId xmlns:a16="http://schemas.microsoft.com/office/drawing/2014/main" id="{6D350D28-6BC5-990D-E573-BDB2E5B0EFBA}"/>
              </a:ext>
            </a:extLst>
          </p:cNvPr>
          <p:cNvSpPr>
            <a:spLocks noGrp="1"/>
          </p:cNvSpPr>
          <p:nvPr>
            <p:ph sz="quarter" idx="4"/>
          </p:nvPr>
        </p:nvSpPr>
        <p:spPr>
          <a:solidFill>
            <a:schemeClr val="bg1"/>
          </a:solidFill>
        </p:spPr>
        <p:txBody>
          <a:bodyPr>
            <a:normAutofit/>
          </a:bodyPr>
          <a:lstStyle/>
          <a:p>
            <a:endParaRPr lang="en-US" sz="2000" dirty="0"/>
          </a:p>
          <a:p>
            <a:r>
              <a:rPr lang="en-US" sz="2400" dirty="0">
                <a:latin typeface="Calibri" panose="020F0502020204030204" pitchFamily="34" charset="0"/>
                <a:ea typeface="Calibri" panose="020F0502020204030204" pitchFamily="34" charset="0"/>
                <a:cs typeface="Calibri" panose="020F0502020204030204" pitchFamily="34" charset="0"/>
              </a:rPr>
              <a:t>FitBit Fitness Tracker Data (CC0: Public Domain) and potentially additional data sources.</a:t>
            </a:r>
          </a:p>
        </p:txBody>
      </p:sp>
    </p:spTree>
    <p:extLst>
      <p:ext uri="{BB962C8B-B14F-4D97-AF65-F5344CB8AC3E}">
        <p14:creationId xmlns:p14="http://schemas.microsoft.com/office/powerpoint/2010/main" val="379358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3086B0B-A627-8381-9B8D-0DD436B38996}"/>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A9918D9-8C10-805A-42DC-FE1328C0A4C6}"/>
              </a:ext>
            </a:extLst>
          </p:cNvPr>
          <p:cNvSpPr>
            <a:spLocks noGrp="1"/>
          </p:cNvSpPr>
          <p:nvPr>
            <p:ph type="title"/>
          </p:nvPr>
        </p:nvSpPr>
        <p:spPr>
          <a:solidFill>
            <a:schemeClr val="bg1"/>
          </a:solidFill>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Data Preparation</a:t>
            </a:r>
          </a:p>
        </p:txBody>
      </p:sp>
      <p:sp>
        <p:nvSpPr>
          <p:cNvPr id="3" name="Text Placeholder 2">
            <a:extLst>
              <a:ext uri="{FF2B5EF4-FFF2-40B4-BE49-F238E27FC236}">
                <a16:creationId xmlns:a16="http://schemas.microsoft.com/office/drawing/2014/main" id="{C3733659-4EDE-2E2F-DFF1-F582E83CA594}"/>
              </a:ext>
            </a:extLst>
          </p:cNvPr>
          <p:cNvSpPr>
            <a:spLocks noGrp="1"/>
          </p:cNvSpPr>
          <p:nvPr>
            <p:ph type="body" idx="1"/>
          </p:nvPr>
        </p:nvSpPr>
        <p:spPr>
          <a:solidFill>
            <a:schemeClr val="bg1"/>
          </a:solidFill>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Data Organization</a:t>
            </a:r>
          </a:p>
        </p:txBody>
      </p:sp>
      <p:sp>
        <p:nvSpPr>
          <p:cNvPr id="4" name="Content Placeholder 3">
            <a:extLst>
              <a:ext uri="{FF2B5EF4-FFF2-40B4-BE49-F238E27FC236}">
                <a16:creationId xmlns:a16="http://schemas.microsoft.com/office/drawing/2014/main" id="{E448548F-9165-F555-3D3D-D9B29B9F17BC}"/>
              </a:ext>
            </a:extLst>
          </p:cNvPr>
          <p:cNvSpPr>
            <a:spLocks noGrp="1"/>
          </p:cNvSpPr>
          <p:nvPr>
            <p:ph sz="half" idx="2"/>
          </p:nvPr>
        </p:nvSpPr>
        <p:spPr>
          <a:solidFill>
            <a:schemeClr val="bg1"/>
          </a:solidFill>
        </p:spPr>
        <p:txBody>
          <a:bodyPr/>
          <a:lstStyle/>
          <a:p>
            <a:endParaRPr lang="en-US" dirty="0"/>
          </a:p>
          <a:p>
            <a:r>
              <a:rPr lang="en-US" sz="2400" dirty="0">
                <a:latin typeface="Calibri" panose="020F0502020204030204" pitchFamily="34" charset="0"/>
                <a:ea typeface="Calibri" panose="020F0502020204030204" pitchFamily="34" charset="0"/>
                <a:cs typeface="Calibri" panose="020F0502020204030204" pitchFamily="34" charset="0"/>
              </a:rPr>
              <a:t>The FitBit Fitness Tracker Data contains minute-level output for physical activity, heart rate, and sleep monitoring.</a:t>
            </a:r>
          </a:p>
        </p:txBody>
      </p:sp>
      <p:sp>
        <p:nvSpPr>
          <p:cNvPr id="5" name="Text Placeholder 4">
            <a:extLst>
              <a:ext uri="{FF2B5EF4-FFF2-40B4-BE49-F238E27FC236}">
                <a16:creationId xmlns:a16="http://schemas.microsoft.com/office/drawing/2014/main" id="{7100C8B7-0C13-9C84-7406-8DB7FB63B4B8}"/>
              </a:ext>
            </a:extLst>
          </p:cNvPr>
          <p:cNvSpPr>
            <a:spLocks noGrp="1"/>
          </p:cNvSpPr>
          <p:nvPr>
            <p:ph type="body" sz="quarter" idx="3"/>
          </p:nvPr>
        </p:nvSpPr>
        <p:spPr>
          <a:solidFill>
            <a:schemeClr val="bg1"/>
          </a:solidFill>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Data Cleaning</a:t>
            </a:r>
          </a:p>
        </p:txBody>
      </p:sp>
      <p:sp>
        <p:nvSpPr>
          <p:cNvPr id="6" name="Content Placeholder 5">
            <a:extLst>
              <a:ext uri="{FF2B5EF4-FFF2-40B4-BE49-F238E27FC236}">
                <a16:creationId xmlns:a16="http://schemas.microsoft.com/office/drawing/2014/main" id="{51F1C8A3-3A9E-1DE3-7442-E7642CACF496}"/>
              </a:ext>
            </a:extLst>
          </p:cNvPr>
          <p:cNvSpPr>
            <a:spLocks noGrp="1"/>
          </p:cNvSpPr>
          <p:nvPr>
            <p:ph sz="quarter" idx="4"/>
          </p:nvPr>
        </p:nvSpPr>
        <p:spPr>
          <a:solidFill>
            <a:schemeClr val="bg1"/>
          </a:solidFill>
        </p:spPr>
        <p:txBody>
          <a:bodyPr/>
          <a:lstStyle/>
          <a:p>
            <a:endParaRPr lang="en-US" dirty="0"/>
          </a:p>
          <a:p>
            <a:r>
              <a:rPr lang="en-US" sz="2400" dirty="0">
                <a:latin typeface="Calibri" panose="020F0502020204030204" pitchFamily="34" charset="0"/>
                <a:ea typeface="Calibri" panose="020F0502020204030204" pitchFamily="34" charset="0"/>
                <a:cs typeface="Calibri" panose="020F0502020204030204" pitchFamily="34" charset="0"/>
              </a:rPr>
              <a:t>Ensured data integrity and addressed any issues with bias, credibility, privacy, security, and accessibility.</a:t>
            </a:r>
          </a:p>
        </p:txBody>
      </p:sp>
    </p:spTree>
    <p:extLst>
      <p:ext uri="{BB962C8B-B14F-4D97-AF65-F5344CB8AC3E}">
        <p14:creationId xmlns:p14="http://schemas.microsoft.com/office/powerpoint/2010/main" val="1069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1DB580-6023-E9B6-A379-7B9FD148ADCF}"/>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3" name="Title 2">
            <a:extLst>
              <a:ext uri="{FF2B5EF4-FFF2-40B4-BE49-F238E27FC236}">
                <a16:creationId xmlns:a16="http://schemas.microsoft.com/office/drawing/2014/main" id="{0E139D44-4992-57CF-49C9-44C16DC60BB0}"/>
              </a:ext>
            </a:extLst>
          </p:cNvPr>
          <p:cNvSpPr>
            <a:spLocks noGrp="1"/>
          </p:cNvSpPr>
          <p:nvPr>
            <p:ph type="title"/>
          </p:nvPr>
        </p:nvSpPr>
        <p:spPr>
          <a:solidFill>
            <a:schemeClr val="bg1"/>
          </a:solidFill>
        </p:spPr>
        <p:txBody>
          <a:bodyPr>
            <a:normAutofit/>
          </a:bodyPr>
          <a:lstStyle/>
          <a:p>
            <a:r>
              <a:rPr lang="en-US" sz="4800" b="1" dirty="0">
                <a:latin typeface="Calibri" panose="020F0502020204030204" pitchFamily="34" charset="0"/>
                <a:ea typeface="Calibri" panose="020F0502020204030204" pitchFamily="34" charset="0"/>
                <a:cs typeface="Calibri" panose="020F0502020204030204" pitchFamily="34" charset="0"/>
              </a:rPr>
              <a:t>Data Analysis</a:t>
            </a:r>
          </a:p>
        </p:txBody>
      </p:sp>
      <p:sp>
        <p:nvSpPr>
          <p:cNvPr id="4" name="Content Placeholder 3">
            <a:extLst>
              <a:ext uri="{FF2B5EF4-FFF2-40B4-BE49-F238E27FC236}">
                <a16:creationId xmlns:a16="http://schemas.microsoft.com/office/drawing/2014/main" id="{B3257F30-BF09-BCB2-2378-C3FD3F2BE012}"/>
              </a:ext>
            </a:extLst>
          </p:cNvPr>
          <p:cNvSpPr>
            <a:spLocks noGrp="1"/>
          </p:cNvSpPr>
          <p:nvPr>
            <p:ph idx="1"/>
          </p:nvPr>
        </p:nvSpPr>
        <p:spPr>
          <a:solidFill>
            <a:schemeClr val="bg1"/>
          </a:solidFill>
        </p:spPr>
        <p:txBody>
          <a:bodyPr>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Analysis Process:</a:t>
            </a:r>
          </a:p>
          <a:p>
            <a:pPr lvl="2"/>
            <a:r>
              <a:rPr lang="en-US" sz="2000" dirty="0">
                <a:latin typeface="Calibri" panose="020F0502020204030204" pitchFamily="34" charset="0"/>
                <a:ea typeface="Calibri" panose="020F0502020204030204" pitchFamily="34" charset="0"/>
                <a:cs typeface="Calibri" panose="020F0502020204030204" pitchFamily="34" charset="0"/>
              </a:rPr>
              <a:t>Aggregated  and organized the data for effective analysis.</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Key Insights:</a:t>
            </a:r>
          </a:p>
          <a:p>
            <a:pPr lvl="2"/>
            <a:r>
              <a:rPr lang="en-US" sz="2000" dirty="0">
                <a:latin typeface="Calibri" panose="020F0502020204030204" pitchFamily="34" charset="0"/>
                <a:ea typeface="Calibri" panose="020F0502020204030204" pitchFamily="34" charset="0"/>
                <a:cs typeface="Calibri" panose="020F0502020204030204" pitchFamily="34" charset="0"/>
              </a:rPr>
              <a:t>Trends in smart device, including activity levels, sleep patterns, and heart rate.</a:t>
            </a:r>
          </a:p>
          <a:p>
            <a:pPr lvl="2"/>
            <a:r>
              <a:rPr lang="en-US" sz="2000" dirty="0">
                <a:latin typeface="Calibri" panose="020F0502020204030204" pitchFamily="34" charset="0"/>
                <a:ea typeface="Calibri" panose="020F0502020204030204" pitchFamily="34" charset="0"/>
                <a:cs typeface="Calibri" panose="020F0502020204030204" pitchFamily="34" charset="0"/>
              </a:rPr>
              <a:t>Relationships between different metrics, such as activity and sleep duration.</a:t>
            </a:r>
          </a:p>
        </p:txBody>
      </p:sp>
    </p:spTree>
    <p:extLst>
      <p:ext uri="{BB962C8B-B14F-4D97-AF65-F5344CB8AC3E}">
        <p14:creationId xmlns:p14="http://schemas.microsoft.com/office/powerpoint/2010/main" val="20478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40B597-4FB6-6DDB-585B-647AC4B776FF}"/>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pic>
        <p:nvPicPr>
          <p:cNvPr id="4" name="Picture 3">
            <a:extLst>
              <a:ext uri="{FF2B5EF4-FFF2-40B4-BE49-F238E27FC236}">
                <a16:creationId xmlns:a16="http://schemas.microsoft.com/office/drawing/2014/main" id="{1AE452E6-870B-D5DB-37A8-3EF4243E30C6}"/>
              </a:ext>
            </a:extLst>
          </p:cNvPr>
          <p:cNvPicPr>
            <a:picLocks noChangeAspect="1"/>
          </p:cNvPicPr>
          <p:nvPr/>
        </p:nvPicPr>
        <p:blipFill>
          <a:blip r:embed="rId3"/>
          <a:stretch>
            <a:fillRect/>
          </a:stretch>
        </p:blipFill>
        <p:spPr>
          <a:xfrm>
            <a:off x="1052052" y="449526"/>
            <a:ext cx="10028903" cy="5924102"/>
          </a:xfrm>
          <a:prstGeom prst="rect">
            <a:avLst/>
          </a:prstGeom>
        </p:spPr>
      </p:pic>
    </p:spTree>
    <p:extLst>
      <p:ext uri="{BB962C8B-B14F-4D97-AF65-F5344CB8AC3E}">
        <p14:creationId xmlns:p14="http://schemas.microsoft.com/office/powerpoint/2010/main" val="254388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A25427-A80F-B2E5-0E03-66643489D17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pic>
        <p:nvPicPr>
          <p:cNvPr id="4" name="Picture 3">
            <a:extLst>
              <a:ext uri="{FF2B5EF4-FFF2-40B4-BE49-F238E27FC236}">
                <a16:creationId xmlns:a16="http://schemas.microsoft.com/office/drawing/2014/main" id="{1FDEF223-9514-D527-7901-A43369244417}"/>
              </a:ext>
            </a:extLst>
          </p:cNvPr>
          <p:cNvPicPr>
            <a:picLocks noChangeAspect="1"/>
          </p:cNvPicPr>
          <p:nvPr/>
        </p:nvPicPr>
        <p:blipFill>
          <a:blip r:embed="rId3"/>
          <a:stretch>
            <a:fillRect/>
          </a:stretch>
        </p:blipFill>
        <p:spPr>
          <a:xfrm>
            <a:off x="1179870" y="420485"/>
            <a:ext cx="10009239" cy="5912487"/>
          </a:xfrm>
          <a:prstGeom prst="rect">
            <a:avLst/>
          </a:prstGeom>
        </p:spPr>
      </p:pic>
    </p:spTree>
    <p:extLst>
      <p:ext uri="{BB962C8B-B14F-4D97-AF65-F5344CB8AC3E}">
        <p14:creationId xmlns:p14="http://schemas.microsoft.com/office/powerpoint/2010/main" val="373955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466046-1E5F-CE02-2053-5DFD7344822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pic>
        <p:nvPicPr>
          <p:cNvPr id="6" name="Picture 5">
            <a:extLst>
              <a:ext uri="{FF2B5EF4-FFF2-40B4-BE49-F238E27FC236}">
                <a16:creationId xmlns:a16="http://schemas.microsoft.com/office/drawing/2014/main" id="{5FCE53F1-3492-4E9C-DC92-4D9955FF790F}"/>
              </a:ext>
            </a:extLst>
          </p:cNvPr>
          <p:cNvPicPr>
            <a:picLocks noChangeAspect="1"/>
          </p:cNvPicPr>
          <p:nvPr/>
        </p:nvPicPr>
        <p:blipFill>
          <a:blip r:embed="rId3"/>
          <a:stretch>
            <a:fillRect/>
          </a:stretch>
        </p:blipFill>
        <p:spPr>
          <a:xfrm>
            <a:off x="1164916" y="484372"/>
            <a:ext cx="9916039" cy="5857434"/>
          </a:xfrm>
          <a:prstGeom prst="rect">
            <a:avLst/>
          </a:prstGeom>
        </p:spPr>
      </p:pic>
    </p:spTree>
    <p:extLst>
      <p:ext uri="{BB962C8B-B14F-4D97-AF65-F5344CB8AC3E}">
        <p14:creationId xmlns:p14="http://schemas.microsoft.com/office/powerpoint/2010/main" val="236721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24D9C3-1ACA-C4D7-8862-DD06C8C02E14}"/>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pic>
        <p:nvPicPr>
          <p:cNvPr id="4" name="Picture 3">
            <a:extLst>
              <a:ext uri="{FF2B5EF4-FFF2-40B4-BE49-F238E27FC236}">
                <a16:creationId xmlns:a16="http://schemas.microsoft.com/office/drawing/2014/main" id="{A60EB625-38A3-5715-9A49-3F4694C3DD3F}"/>
              </a:ext>
            </a:extLst>
          </p:cNvPr>
          <p:cNvPicPr>
            <a:picLocks noChangeAspect="1"/>
          </p:cNvPicPr>
          <p:nvPr/>
        </p:nvPicPr>
        <p:blipFill>
          <a:blip r:embed="rId3"/>
          <a:stretch>
            <a:fillRect/>
          </a:stretch>
        </p:blipFill>
        <p:spPr>
          <a:xfrm>
            <a:off x="1081548" y="449525"/>
            <a:ext cx="10058400" cy="5941527"/>
          </a:xfrm>
          <a:prstGeom prst="rect">
            <a:avLst/>
          </a:prstGeom>
        </p:spPr>
      </p:pic>
    </p:spTree>
    <p:extLst>
      <p:ext uri="{BB962C8B-B14F-4D97-AF65-F5344CB8AC3E}">
        <p14:creationId xmlns:p14="http://schemas.microsoft.com/office/powerpoint/2010/main" val="3151576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{824DE0D5-088F-4429-8235-DAA9CD509D9F}tf55705232_win32</Template>
  <TotalTime>3153</TotalTime>
  <Words>350</Words>
  <Application>Microsoft Office PowerPoint</Application>
  <PresentationFormat>Widescreen</PresentationFormat>
  <Paragraphs>48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Goudy Old Style</vt:lpstr>
      <vt:lpstr>Wingdings 2</vt:lpstr>
      <vt:lpstr>SlateVTI</vt:lpstr>
      <vt:lpstr>Introduction </vt:lpstr>
      <vt:lpstr>How can a wellness company play it smart?</vt:lpstr>
      <vt:lpstr>Business Task and Data Sources:</vt:lpstr>
      <vt:lpstr>Data Preparation</vt:lpstr>
      <vt:lpstr>Data Analysis</vt:lpstr>
      <vt:lpstr>PowerPoint Presentation</vt:lpstr>
      <vt:lpstr>PowerPoint Presentation</vt:lpstr>
      <vt:lpstr>PowerPoint Presentation</vt:lpstr>
      <vt:lpstr>PowerPoint Presentation</vt:lpstr>
      <vt:lpstr>PowerPoint Presentation</vt:lpstr>
      <vt:lpstr>High-Level Recommendations</vt:lpstr>
      <vt:lpstr>Conclusion</vt:lpstr>
      <vt:lpstr>Thank you for your attention.  Q&amp;A: Feel free to ask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Chhaikuria</dc:creator>
  <cp:lastModifiedBy>Aniket Chhaikuria</cp:lastModifiedBy>
  <cp:revision>1</cp:revision>
  <dcterms:created xsi:type="dcterms:W3CDTF">2024-06-06T00:40:19Z</dcterms:created>
  <dcterms:modified xsi:type="dcterms:W3CDTF">2024-06-08T05:13:35Z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