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8" r:id="rId9"/>
    <p:sldId id="546" r:id="rId10"/>
    <p:sldId id="545" r:id="rId11"/>
    <p:sldId id="547" r:id="rId12"/>
    <p:sldId id="548" r:id="rId13"/>
    <p:sldId id="549" r:id="rId14"/>
    <p:sldId id="550" r:id="rId15"/>
    <p:sldId id="551" r:id="rId16"/>
    <p:sldId id="543" r:id="rId17"/>
    <p:sldId id="544" r:id="rId18"/>
    <p:sldId id="5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a93WN4_boa__DUIt7l3YrUvfF-Kr4vIi/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Financial Analytics Project Presentation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dirty="0"/>
              <a:t>Aniket Chhaikuria</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9F4204-92DC-F1BC-11C4-2A03CE07CA60}"/>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3" name="Footer Placeholder 2">
            <a:extLst>
              <a:ext uri="{FF2B5EF4-FFF2-40B4-BE49-F238E27FC236}">
                <a16:creationId xmlns:a16="http://schemas.microsoft.com/office/drawing/2014/main" id="{5A0EB670-F57A-EB00-E545-9084AA211330}"/>
              </a:ext>
            </a:extLst>
          </p:cNvPr>
          <p:cNvSpPr>
            <a:spLocks noGrp="1"/>
          </p:cNvSpPr>
          <p:nvPr>
            <p:ph type="ftr" sz="quarter" idx="10"/>
          </p:nvPr>
        </p:nvSpPr>
        <p:spPr>
          <a:xfrm>
            <a:off x="466344" y="6190488"/>
            <a:ext cx="2670146" cy="310896"/>
          </a:xfrm>
        </p:spPr>
        <p:txBody>
          <a:bodyPr/>
          <a:lstStyle/>
          <a:p>
            <a:r>
              <a:rPr lang="en-US" dirty="0"/>
              <a:t>Financial Analytics Project Presentation</a:t>
            </a:r>
          </a:p>
        </p:txBody>
      </p:sp>
      <p:sp>
        <p:nvSpPr>
          <p:cNvPr id="4" name="Title 3">
            <a:extLst>
              <a:ext uri="{FF2B5EF4-FFF2-40B4-BE49-F238E27FC236}">
                <a16:creationId xmlns:a16="http://schemas.microsoft.com/office/drawing/2014/main" id="{A70E41EF-348A-31FB-2882-12DCC1356670}"/>
              </a:ext>
            </a:extLst>
          </p:cNvPr>
          <p:cNvSpPr>
            <a:spLocks noGrp="1"/>
          </p:cNvSpPr>
          <p:nvPr>
            <p:ph type="title"/>
          </p:nvPr>
        </p:nvSpPr>
        <p:spPr/>
        <p:txBody>
          <a:bodyPr/>
          <a:lstStyle/>
          <a:p>
            <a:r>
              <a:rPr lang="en-US" dirty="0"/>
              <a:t>Sectoral Representation</a:t>
            </a:r>
          </a:p>
        </p:txBody>
      </p:sp>
      <p:sp>
        <p:nvSpPr>
          <p:cNvPr id="5" name="Content Placeholder 4">
            <a:extLst>
              <a:ext uri="{FF2B5EF4-FFF2-40B4-BE49-F238E27FC236}">
                <a16:creationId xmlns:a16="http://schemas.microsoft.com/office/drawing/2014/main" id="{A4D83274-D283-EB83-43F8-C3F578B5B968}"/>
              </a:ext>
            </a:extLst>
          </p:cNvPr>
          <p:cNvSpPr>
            <a:spLocks noGrp="1"/>
          </p:cNvSpPr>
          <p:nvPr>
            <p:ph idx="1"/>
          </p:nvPr>
        </p:nvSpPr>
        <p:spPr>
          <a:xfrm>
            <a:off x="1536191" y="2212848"/>
            <a:ext cx="7951937" cy="3185062"/>
          </a:xfrm>
        </p:spPr>
        <p:txBody>
          <a:bodyPr/>
          <a:lstStyle/>
          <a:p>
            <a:r>
              <a:rPr lang="en-US" sz="2000" b="1" dirty="0"/>
              <a:t>The energy sector, represented by companies like Reliance Industries, IOCL, BPCL, and HPCL, shows strong sales figures, highlighting its significant contribution to the Indian economy.</a:t>
            </a:r>
          </a:p>
          <a:p>
            <a:r>
              <a:rPr lang="en-US" sz="2000" b="1" dirty="0"/>
              <a:t>The technology sector, with companies like TCS and Infosys, shows strong market capitalization, indicating high investor confidence and future growth potential.</a:t>
            </a:r>
          </a:p>
        </p:txBody>
      </p:sp>
    </p:spTree>
    <p:extLst>
      <p:ext uri="{BB962C8B-B14F-4D97-AF65-F5344CB8AC3E}">
        <p14:creationId xmlns:p14="http://schemas.microsoft.com/office/powerpoint/2010/main" val="285294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277C-9A2B-C692-38CC-AEC60511F7AF}"/>
              </a:ext>
            </a:extLst>
          </p:cNvPr>
          <p:cNvSpPr>
            <a:spLocks noGrp="1"/>
          </p:cNvSpPr>
          <p:nvPr>
            <p:ph type="title"/>
          </p:nvPr>
        </p:nvSpPr>
        <p:spPr/>
        <p:txBody>
          <a:bodyPr/>
          <a:lstStyle/>
          <a:p>
            <a:pPr algn="ctr"/>
            <a:r>
              <a:rPr lang="en-US" dirty="0"/>
              <a:t>Conclusion</a:t>
            </a:r>
          </a:p>
        </p:txBody>
      </p:sp>
      <p:sp>
        <p:nvSpPr>
          <p:cNvPr id="4" name="Content Placeholder 3">
            <a:extLst>
              <a:ext uri="{FF2B5EF4-FFF2-40B4-BE49-F238E27FC236}">
                <a16:creationId xmlns:a16="http://schemas.microsoft.com/office/drawing/2014/main" id="{DBE97D64-15CA-B40E-09E0-020FA1D503DB}"/>
              </a:ext>
            </a:extLst>
          </p:cNvPr>
          <p:cNvSpPr>
            <a:spLocks noGrp="1"/>
          </p:cNvSpPr>
          <p:nvPr>
            <p:ph sz="half" idx="2"/>
          </p:nvPr>
        </p:nvSpPr>
        <p:spPr/>
        <p:txBody>
          <a:bodyPr/>
          <a:lstStyle/>
          <a:p>
            <a:r>
              <a:rPr lang="en-US" sz="2000" dirty="0"/>
              <a:t>The energy sector's significant sales figures underscore its importance to the economy, while the technology sector shows strong investor confidence with high market capitalization.</a:t>
            </a:r>
          </a:p>
        </p:txBody>
      </p:sp>
      <p:sp>
        <p:nvSpPr>
          <p:cNvPr id="6" name="Content Placeholder 5">
            <a:extLst>
              <a:ext uri="{FF2B5EF4-FFF2-40B4-BE49-F238E27FC236}">
                <a16:creationId xmlns:a16="http://schemas.microsoft.com/office/drawing/2014/main" id="{40DBFCE6-4223-0EB2-A593-BA9448E4013F}"/>
              </a:ext>
            </a:extLst>
          </p:cNvPr>
          <p:cNvSpPr>
            <a:spLocks noGrp="1"/>
          </p:cNvSpPr>
          <p:nvPr>
            <p:ph sz="quarter" idx="4"/>
          </p:nvPr>
        </p:nvSpPr>
        <p:spPr/>
        <p:txBody>
          <a:bodyPr/>
          <a:lstStyle/>
          <a:p>
            <a:r>
              <a:rPr lang="en-US" sz="2000" dirty="0"/>
              <a:t>Reliance Industries emerges as a leader in both market capitalization and sales, showcasing its market dominance.</a:t>
            </a:r>
          </a:p>
        </p:txBody>
      </p:sp>
      <p:sp>
        <p:nvSpPr>
          <p:cNvPr id="7" name="Slide Number Placeholder 6">
            <a:extLst>
              <a:ext uri="{FF2B5EF4-FFF2-40B4-BE49-F238E27FC236}">
                <a16:creationId xmlns:a16="http://schemas.microsoft.com/office/drawing/2014/main" id="{53FB3A3C-85DD-3AB7-235B-3F6054CDEE5A}"/>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8" name="Footer Placeholder 7">
            <a:extLst>
              <a:ext uri="{FF2B5EF4-FFF2-40B4-BE49-F238E27FC236}">
                <a16:creationId xmlns:a16="http://schemas.microsoft.com/office/drawing/2014/main" id="{33E94A8F-2A94-AC4A-48C4-DA6965701B09}"/>
              </a:ext>
            </a:extLst>
          </p:cNvPr>
          <p:cNvSpPr>
            <a:spLocks noGrp="1"/>
          </p:cNvSpPr>
          <p:nvPr>
            <p:ph type="ftr" sz="quarter" idx="11"/>
          </p:nvPr>
        </p:nvSpPr>
        <p:spPr>
          <a:xfrm>
            <a:off x="466343" y="6190488"/>
            <a:ext cx="2679979" cy="310896"/>
          </a:xfrm>
        </p:spPr>
        <p:txBody>
          <a:bodyPr/>
          <a:lstStyle/>
          <a:p>
            <a:r>
              <a:rPr lang="en-US" dirty="0"/>
              <a:t>Financial Analytics Project Presentation</a:t>
            </a:r>
          </a:p>
        </p:txBody>
      </p:sp>
      <p:sp>
        <p:nvSpPr>
          <p:cNvPr id="10" name="Content Placeholder 9">
            <a:extLst>
              <a:ext uri="{FF2B5EF4-FFF2-40B4-BE49-F238E27FC236}">
                <a16:creationId xmlns:a16="http://schemas.microsoft.com/office/drawing/2014/main" id="{B9746CD5-CBB0-05A0-0DC6-40D1AEC71132}"/>
              </a:ext>
            </a:extLst>
          </p:cNvPr>
          <p:cNvSpPr>
            <a:spLocks noGrp="1"/>
          </p:cNvSpPr>
          <p:nvPr>
            <p:ph sz="quarter" idx="14"/>
          </p:nvPr>
        </p:nvSpPr>
        <p:spPr/>
        <p:txBody>
          <a:bodyPr/>
          <a:lstStyle/>
          <a:p>
            <a:r>
              <a:rPr lang="en-US" sz="2000" dirty="0"/>
              <a:t>The analysis and visualizations provide a comprehensive view of the financial performance of the top 500 companies in India.</a:t>
            </a:r>
          </a:p>
        </p:txBody>
      </p:sp>
    </p:spTree>
    <p:extLst>
      <p:ext uri="{BB962C8B-B14F-4D97-AF65-F5344CB8AC3E}">
        <p14:creationId xmlns:p14="http://schemas.microsoft.com/office/powerpoint/2010/main" val="4059039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91D2-CB9D-E185-5A1F-3DD0E3E04086}"/>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22DCA17C-D7AA-5005-10B9-77A6037F2D36}"/>
              </a:ext>
            </a:extLst>
          </p:cNvPr>
          <p:cNvSpPr>
            <a:spLocks noGrp="1"/>
          </p:cNvSpPr>
          <p:nvPr>
            <p:ph type="body" idx="1"/>
          </p:nvPr>
        </p:nvSpPr>
        <p:spPr/>
        <p:txBody>
          <a:bodyPr/>
          <a:lstStyle/>
          <a:p>
            <a:r>
              <a:rPr lang="en-US" dirty="0"/>
              <a:t>For Investors</a:t>
            </a:r>
          </a:p>
        </p:txBody>
      </p:sp>
      <p:sp>
        <p:nvSpPr>
          <p:cNvPr id="4" name="Content Placeholder 3">
            <a:extLst>
              <a:ext uri="{FF2B5EF4-FFF2-40B4-BE49-F238E27FC236}">
                <a16:creationId xmlns:a16="http://schemas.microsoft.com/office/drawing/2014/main" id="{4D803338-1B32-2EC7-6BC5-2D178886E184}"/>
              </a:ext>
            </a:extLst>
          </p:cNvPr>
          <p:cNvSpPr>
            <a:spLocks noGrp="1"/>
          </p:cNvSpPr>
          <p:nvPr>
            <p:ph sz="half" idx="2"/>
          </p:nvPr>
        </p:nvSpPr>
        <p:spPr/>
        <p:txBody>
          <a:bodyPr/>
          <a:lstStyle/>
          <a:p>
            <a:r>
              <a:rPr lang="en-US" sz="2000" dirty="0"/>
              <a:t>Consider a balanced portfolio with a mix of high market capitalization companies for potential growth and high sales companies for stable returns.</a:t>
            </a:r>
          </a:p>
        </p:txBody>
      </p:sp>
      <p:sp>
        <p:nvSpPr>
          <p:cNvPr id="5" name="Text Placeholder 4">
            <a:extLst>
              <a:ext uri="{FF2B5EF4-FFF2-40B4-BE49-F238E27FC236}">
                <a16:creationId xmlns:a16="http://schemas.microsoft.com/office/drawing/2014/main" id="{387A45D8-F134-F3CE-9EB6-9F2600C5E564}"/>
              </a:ext>
            </a:extLst>
          </p:cNvPr>
          <p:cNvSpPr>
            <a:spLocks noGrp="1"/>
          </p:cNvSpPr>
          <p:nvPr>
            <p:ph type="body" sz="quarter" idx="3"/>
          </p:nvPr>
        </p:nvSpPr>
        <p:spPr/>
        <p:txBody>
          <a:bodyPr/>
          <a:lstStyle/>
          <a:p>
            <a:r>
              <a:rPr lang="en-US" dirty="0"/>
              <a:t>For Businesses</a:t>
            </a:r>
          </a:p>
        </p:txBody>
      </p:sp>
      <p:sp>
        <p:nvSpPr>
          <p:cNvPr id="6" name="Content Placeholder 5">
            <a:extLst>
              <a:ext uri="{FF2B5EF4-FFF2-40B4-BE49-F238E27FC236}">
                <a16:creationId xmlns:a16="http://schemas.microsoft.com/office/drawing/2014/main" id="{9F775AF1-6CF7-9A1B-A960-6E0D17E1D569}"/>
              </a:ext>
            </a:extLst>
          </p:cNvPr>
          <p:cNvSpPr>
            <a:spLocks noGrp="1"/>
          </p:cNvSpPr>
          <p:nvPr>
            <p:ph sz="quarter" idx="4"/>
          </p:nvPr>
        </p:nvSpPr>
        <p:spPr/>
        <p:txBody>
          <a:bodyPr/>
          <a:lstStyle/>
          <a:p>
            <a:r>
              <a:rPr lang="en-US" sz="2000" dirty="0"/>
              <a:t>Focus on strategies that can improve both market capitalization and sales performance to attract investors and boost financial stability.</a:t>
            </a:r>
          </a:p>
        </p:txBody>
      </p:sp>
      <p:sp>
        <p:nvSpPr>
          <p:cNvPr id="7" name="Slide Number Placeholder 6">
            <a:extLst>
              <a:ext uri="{FF2B5EF4-FFF2-40B4-BE49-F238E27FC236}">
                <a16:creationId xmlns:a16="http://schemas.microsoft.com/office/drawing/2014/main" id="{8DA39037-49C5-4CDA-9C55-20FC51CA9F95}"/>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8" name="Footer Placeholder 7">
            <a:extLst>
              <a:ext uri="{FF2B5EF4-FFF2-40B4-BE49-F238E27FC236}">
                <a16:creationId xmlns:a16="http://schemas.microsoft.com/office/drawing/2014/main" id="{4407FD7A-71E0-792A-9063-16F52569BCF1}"/>
              </a:ext>
            </a:extLst>
          </p:cNvPr>
          <p:cNvSpPr>
            <a:spLocks noGrp="1"/>
          </p:cNvSpPr>
          <p:nvPr>
            <p:ph type="ftr" sz="quarter" idx="11"/>
          </p:nvPr>
        </p:nvSpPr>
        <p:spPr>
          <a:xfrm>
            <a:off x="466343" y="6190488"/>
            <a:ext cx="2709475" cy="256032"/>
          </a:xfrm>
        </p:spPr>
        <p:txBody>
          <a:bodyPr/>
          <a:lstStyle/>
          <a:p>
            <a:r>
              <a:rPr lang="en-US" dirty="0"/>
              <a:t>Financial Analytics Project Presentation</a:t>
            </a:r>
          </a:p>
        </p:txBody>
      </p:sp>
      <p:sp>
        <p:nvSpPr>
          <p:cNvPr id="9" name="Text Placeholder 8">
            <a:extLst>
              <a:ext uri="{FF2B5EF4-FFF2-40B4-BE49-F238E27FC236}">
                <a16:creationId xmlns:a16="http://schemas.microsoft.com/office/drawing/2014/main" id="{4950B7BB-597D-76D5-31EB-E6A455C00D57}"/>
              </a:ext>
            </a:extLst>
          </p:cNvPr>
          <p:cNvSpPr>
            <a:spLocks noGrp="1"/>
          </p:cNvSpPr>
          <p:nvPr>
            <p:ph type="body" sz="quarter" idx="13"/>
          </p:nvPr>
        </p:nvSpPr>
        <p:spPr/>
        <p:txBody>
          <a:bodyPr/>
          <a:lstStyle/>
          <a:p>
            <a:r>
              <a:rPr lang="en-US" dirty="0"/>
              <a:t>For Policymakers</a:t>
            </a:r>
          </a:p>
        </p:txBody>
      </p:sp>
      <p:sp>
        <p:nvSpPr>
          <p:cNvPr id="10" name="Content Placeholder 9">
            <a:extLst>
              <a:ext uri="{FF2B5EF4-FFF2-40B4-BE49-F238E27FC236}">
                <a16:creationId xmlns:a16="http://schemas.microsoft.com/office/drawing/2014/main" id="{4C3A2C17-4E43-3E8D-9AA8-045D0A133A43}"/>
              </a:ext>
            </a:extLst>
          </p:cNvPr>
          <p:cNvSpPr>
            <a:spLocks noGrp="1"/>
          </p:cNvSpPr>
          <p:nvPr>
            <p:ph sz="quarter" idx="14"/>
          </p:nvPr>
        </p:nvSpPr>
        <p:spPr/>
        <p:txBody>
          <a:bodyPr/>
          <a:lstStyle/>
          <a:p>
            <a:r>
              <a:rPr lang="en-US" sz="2000" dirty="0"/>
              <a:t>Support sectors that show high sales performance and have a critical role in the economy, such as the energy sector, to ensure continued growth and stability.</a:t>
            </a:r>
          </a:p>
        </p:txBody>
      </p:sp>
    </p:spTree>
    <p:extLst>
      <p:ext uri="{BB962C8B-B14F-4D97-AF65-F5344CB8AC3E}">
        <p14:creationId xmlns:p14="http://schemas.microsoft.com/office/powerpoint/2010/main" val="179710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t>This project analyzed the top 500 companies in India by market capitalization and quarterly sales using PostgreSQL, Excel and Tableau. Reliance Industries, TCS, and HDFC Bank led in market cap, while IOCL, Reliance Industries, and Tata Motors led in sales. The analysis highlighted the dominance of technology, financial, and energy sectors in the Indian market.</a:t>
            </a:r>
          </a:p>
        </p:txBody>
      </p:sp>
    </p:spTree>
    <p:extLst>
      <p:ext uri="{BB962C8B-B14F-4D97-AF65-F5344CB8AC3E}">
        <p14:creationId xmlns:p14="http://schemas.microsoft.com/office/powerpoint/2010/main" val="195875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Aniket Chhaikuria</a:t>
            </a:r>
          </a:p>
          <a:p>
            <a:pPr algn="l"/>
            <a:r>
              <a:rPr lang="en-US" dirty="0">
                <a:latin typeface="Segoe UI Light" panose="020B0502040204020203" pitchFamily="34" charset="0"/>
                <a:cs typeface="Segoe UI Light" panose="020B0502040204020203" pitchFamily="34" charset="0"/>
              </a:rPr>
              <a:t>ca26072000@gmail.com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https://github.com/aniketchhaikuria</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281FB-86E8-3C64-A378-90F9B831EBEA}"/>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3" name="Footer Placeholder 2">
            <a:extLst>
              <a:ext uri="{FF2B5EF4-FFF2-40B4-BE49-F238E27FC236}">
                <a16:creationId xmlns:a16="http://schemas.microsoft.com/office/drawing/2014/main" id="{0CC66387-EC91-8CBE-7F58-9D01280348A3}"/>
              </a:ext>
            </a:extLst>
          </p:cNvPr>
          <p:cNvSpPr>
            <a:spLocks noGrp="1"/>
          </p:cNvSpPr>
          <p:nvPr>
            <p:ph type="ftr" sz="quarter" idx="10"/>
          </p:nvPr>
        </p:nvSpPr>
        <p:spPr>
          <a:xfrm>
            <a:off x="466343" y="6190488"/>
            <a:ext cx="2768469" cy="256032"/>
          </a:xfrm>
        </p:spPr>
        <p:txBody>
          <a:bodyPr/>
          <a:lstStyle/>
          <a:p>
            <a:r>
              <a:rPr lang="en-US" dirty="0"/>
              <a:t>Financial Analytics Project Presentation</a:t>
            </a:r>
          </a:p>
        </p:txBody>
      </p:sp>
      <p:sp>
        <p:nvSpPr>
          <p:cNvPr id="4" name="Title 3">
            <a:extLst>
              <a:ext uri="{FF2B5EF4-FFF2-40B4-BE49-F238E27FC236}">
                <a16:creationId xmlns:a16="http://schemas.microsoft.com/office/drawing/2014/main" id="{FC9E0D74-6BFE-7DDB-4F76-9D739F7E6F1C}"/>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2A3328FA-617E-48CB-CB4B-393D7E3A719C}"/>
              </a:ext>
            </a:extLst>
          </p:cNvPr>
          <p:cNvSpPr>
            <a:spLocks noGrp="1"/>
          </p:cNvSpPr>
          <p:nvPr>
            <p:ph idx="1"/>
          </p:nvPr>
        </p:nvSpPr>
        <p:spPr>
          <a:xfrm>
            <a:off x="1536191" y="2212848"/>
            <a:ext cx="9397279" cy="3282696"/>
          </a:xfrm>
        </p:spPr>
        <p:txBody>
          <a:bodyPr/>
          <a:lstStyle/>
          <a:p>
            <a:r>
              <a:rPr lang="en-US" b="1" dirty="0"/>
              <a:t>Dataset Link</a:t>
            </a:r>
            <a:r>
              <a:rPr lang="en-US" dirty="0">
                <a:solidFill>
                  <a:schemeClr val="tx2">
                    <a:lumMod val="40000"/>
                    <a:lumOff val="60000"/>
                  </a:schemeClr>
                </a:solidFill>
              </a:rPr>
              <a:t>: </a:t>
            </a:r>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Top 500 Companies by Market Capitalization in India</a:t>
            </a:r>
            <a:endParaRPr lang="en-US" dirty="0">
              <a:solidFill>
                <a:schemeClr val="tx2">
                  <a:lumMod val="40000"/>
                  <a:lumOff val="60000"/>
                </a:schemeClr>
              </a:solidFill>
            </a:endParaRPr>
          </a:p>
          <a:p>
            <a:r>
              <a:rPr lang="en-US" b="1" dirty="0"/>
              <a:t>Data Source: Provided by Unified Mentor</a:t>
            </a:r>
          </a:p>
        </p:txBody>
      </p:sp>
    </p:spTree>
    <p:extLst>
      <p:ext uri="{BB962C8B-B14F-4D97-AF65-F5344CB8AC3E}">
        <p14:creationId xmlns:p14="http://schemas.microsoft.com/office/powerpoint/2010/main" val="237037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32204" y="39319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807906"/>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50000"/>
              </a:lnSpc>
              <a:buClr>
                <a:schemeClr val="accent6"/>
              </a:buClr>
              <a:buFont typeface="Courier New" panose="02070309020205020404" pitchFamily="49" charset="0"/>
              <a:buChar char="o"/>
            </a:pPr>
            <a:r>
              <a:rPr lang="en-US" dirty="0"/>
              <a:t>Dataset Overview, Exploration &amp; Cleansing</a:t>
            </a:r>
          </a:p>
          <a:p>
            <a:pPr marL="342900" indent="-342900" algn="l">
              <a:lnSpc>
                <a:spcPct val="150000"/>
              </a:lnSpc>
              <a:buClr>
                <a:schemeClr val="accent6"/>
              </a:buClr>
              <a:buFont typeface="Courier New" panose="02070309020205020404" pitchFamily="49" charset="0"/>
              <a:buChar char="o"/>
            </a:pPr>
            <a:r>
              <a:rPr lang="en-US" dirty="0"/>
              <a:t>Key Metrics and Analysis</a:t>
            </a:r>
          </a:p>
          <a:p>
            <a:pPr marL="342900" indent="-342900" algn="l">
              <a:lnSpc>
                <a:spcPct val="150000"/>
              </a:lnSpc>
              <a:buClr>
                <a:schemeClr val="accent6"/>
              </a:buClr>
              <a:buFont typeface="Courier New" panose="02070309020205020404" pitchFamily="49" charset="0"/>
              <a:buChar char="o"/>
            </a:pPr>
            <a:r>
              <a:rPr lang="en-US" dirty="0"/>
              <a:t>Findings and Insights</a:t>
            </a:r>
          </a:p>
          <a:p>
            <a:pPr marL="342900" indent="-342900" algn="l">
              <a:lnSpc>
                <a:spcPct val="150000"/>
              </a:lnSpc>
              <a:buClr>
                <a:schemeClr val="accent6"/>
              </a:buClr>
              <a:buFont typeface="Courier New" panose="02070309020205020404" pitchFamily="49" charset="0"/>
              <a:buChar char="o"/>
            </a:pPr>
            <a:r>
              <a:rPr lang="en-US" dirty="0"/>
              <a:t>Conclusion &amp; Recommendation</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3" y="6190488"/>
            <a:ext cx="3014275" cy="274320"/>
          </a:xfrm>
        </p:spPr>
        <p:txBody>
          <a:bodyPr/>
          <a:lstStyle/>
          <a:p>
            <a:r>
              <a:rPr lang="en-US" dirty="0"/>
              <a:t>Financial Analytics Project Presentation</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To analyze competition among the top 500 companies in India by market capitalization using a dataset of financial metrics.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b="1" dirty="0"/>
              <a:t>Problem Statement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Without analyzing competition, it is difficult for a business to survive. This project aims to provide insights into the competition among top companies to aid management decision-making.</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Dataset Overview, Exploration &amp; Cleansing</a:t>
            </a:r>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Overview</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b="1" dirty="0"/>
              <a:t>Columns:</a:t>
            </a:r>
            <a:r>
              <a:rPr lang="en-US" dirty="0"/>
              <a:t> </a:t>
            </a:r>
            <a:r>
              <a:rPr lang="en-US" dirty="0" err="1"/>
              <a:t>Serial_Number</a:t>
            </a:r>
            <a:r>
              <a:rPr lang="en-US" dirty="0"/>
              <a:t>, </a:t>
            </a:r>
            <a:r>
              <a:rPr lang="en-US" dirty="0" err="1"/>
              <a:t>Company_Name</a:t>
            </a:r>
            <a:r>
              <a:rPr lang="en-US" dirty="0"/>
              <a:t>, </a:t>
            </a:r>
            <a:r>
              <a:rPr lang="en-US" dirty="0" err="1"/>
              <a:t>Mar_Cap_Crore</a:t>
            </a:r>
            <a:r>
              <a:rPr lang="en-US" dirty="0"/>
              <a:t> (Market Capitalization in Crores), </a:t>
            </a:r>
            <a:r>
              <a:rPr lang="en-US" dirty="0" err="1"/>
              <a:t>Sales_Qtr_Crore</a:t>
            </a:r>
            <a:r>
              <a:rPr lang="en-US" dirty="0"/>
              <a:t> (Quarterly Sales in Crores)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err="1"/>
              <a:t>Explortion</a:t>
            </a:r>
            <a:endParaRPr lang="en-US" dirty="0"/>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The dataset contains financial metrics for the top 500 companies in India. Key steps in data exploration included understanding the structure of the dataset and performing necessary cleaning and preprocessing.</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a:xfrm>
            <a:off x="466344" y="6190488"/>
            <a:ext cx="2729140" cy="310896"/>
          </a:xfrm>
        </p:spPr>
        <p:txBody>
          <a:bodyPr/>
          <a:lstStyle/>
          <a:p>
            <a:r>
              <a:rPr lang="en-US" dirty="0"/>
              <a:t>Financial Analytics Project Presentation</a:t>
            </a:r>
          </a:p>
        </p:txBody>
      </p:sp>
      <p:sp>
        <p:nvSpPr>
          <p:cNvPr id="9" name="Text Placeholder 8">
            <a:extLst>
              <a:ext uri="{FF2B5EF4-FFF2-40B4-BE49-F238E27FC236}">
                <a16:creationId xmlns:a16="http://schemas.microsoft.com/office/drawing/2014/main" id="{DCBEA49E-74D2-8253-181A-6E91D2D3025E}"/>
              </a:ext>
            </a:extLst>
          </p:cNvPr>
          <p:cNvSpPr>
            <a:spLocks noGrp="1"/>
          </p:cNvSpPr>
          <p:nvPr>
            <p:ph type="body" sz="quarter" idx="13"/>
          </p:nvPr>
        </p:nvSpPr>
        <p:spPr/>
        <p:txBody>
          <a:bodyPr/>
          <a:lstStyle/>
          <a:p>
            <a:r>
              <a:rPr lang="en-US" dirty="0"/>
              <a:t>Cleansing</a:t>
            </a:r>
          </a:p>
        </p:txBody>
      </p:sp>
      <p:sp>
        <p:nvSpPr>
          <p:cNvPr id="10" name="Content Placeholder 9">
            <a:extLst>
              <a:ext uri="{FF2B5EF4-FFF2-40B4-BE49-F238E27FC236}">
                <a16:creationId xmlns:a16="http://schemas.microsoft.com/office/drawing/2014/main" id="{E8E2033C-84AF-9926-E872-D0AF03464B4C}"/>
              </a:ext>
            </a:extLst>
          </p:cNvPr>
          <p:cNvSpPr>
            <a:spLocks noGrp="1"/>
          </p:cNvSpPr>
          <p:nvPr>
            <p:ph sz="quarter" idx="14"/>
          </p:nvPr>
        </p:nvSpPr>
        <p:spPr/>
        <p:txBody>
          <a:bodyPr/>
          <a:lstStyle/>
          <a:p>
            <a:r>
              <a:rPr lang="en-US" b="1" dirty="0"/>
              <a:t>Technologies Used:</a:t>
            </a:r>
            <a:endParaRPr lang="en-US" dirty="0"/>
          </a:p>
          <a:p>
            <a:r>
              <a:rPr lang="en-US" dirty="0"/>
              <a:t>PostgreSQL</a:t>
            </a:r>
          </a:p>
          <a:p>
            <a:r>
              <a:rPr lang="en-US" dirty="0"/>
              <a:t>Tableau</a:t>
            </a:r>
          </a:p>
          <a:p>
            <a:r>
              <a:rPr lang="en-US" dirty="0"/>
              <a:t>Excel</a:t>
            </a:r>
          </a:p>
        </p:txBody>
      </p:sp>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8D51C7-995F-E091-3618-3B1F6D4E5C3F}"/>
              </a:ext>
            </a:extLst>
          </p:cNvPr>
          <p:cNvSpPr>
            <a:spLocks noGrp="1"/>
          </p:cNvSpPr>
          <p:nvPr>
            <p:ph type="ftr" sz="quarter" idx="11"/>
          </p:nvPr>
        </p:nvSpPr>
        <p:spPr>
          <a:xfrm>
            <a:off x="466343" y="6190488"/>
            <a:ext cx="2689811" cy="310896"/>
          </a:xfrm>
        </p:spPr>
        <p:txBody>
          <a:bodyPr/>
          <a:lstStyle/>
          <a:p>
            <a:r>
              <a:rPr lang="en-US" dirty="0"/>
              <a:t>Financial Analytics Project Presentation</a:t>
            </a:r>
          </a:p>
        </p:txBody>
      </p:sp>
      <p:sp>
        <p:nvSpPr>
          <p:cNvPr id="3" name="Slide Number Placeholder 2">
            <a:extLst>
              <a:ext uri="{FF2B5EF4-FFF2-40B4-BE49-F238E27FC236}">
                <a16:creationId xmlns:a16="http://schemas.microsoft.com/office/drawing/2014/main" id="{F0D35EA0-CF99-8412-58CB-0B8F4A3F93F8}"/>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5" name="Picture 4">
            <a:extLst>
              <a:ext uri="{FF2B5EF4-FFF2-40B4-BE49-F238E27FC236}">
                <a16:creationId xmlns:a16="http://schemas.microsoft.com/office/drawing/2014/main" id="{3D039380-7560-FA82-B8DC-5CCE5ABF9B2E}"/>
              </a:ext>
            </a:extLst>
          </p:cNvPr>
          <p:cNvPicPr>
            <a:picLocks noChangeAspect="1"/>
          </p:cNvPicPr>
          <p:nvPr/>
        </p:nvPicPr>
        <p:blipFill>
          <a:blip r:embed="rId2"/>
          <a:stretch>
            <a:fillRect/>
          </a:stretch>
        </p:blipFill>
        <p:spPr>
          <a:xfrm>
            <a:off x="972462" y="1120878"/>
            <a:ext cx="10440362" cy="4434348"/>
          </a:xfrm>
          <a:prstGeom prst="rect">
            <a:avLst/>
          </a:prstGeom>
        </p:spPr>
      </p:pic>
    </p:spTree>
    <p:extLst>
      <p:ext uri="{BB962C8B-B14F-4D97-AF65-F5344CB8AC3E}">
        <p14:creationId xmlns:p14="http://schemas.microsoft.com/office/powerpoint/2010/main" val="47911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07BDF8-7C6D-6983-9083-7A9046E02B92}"/>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47CD0FF6-2740-289E-B669-00F08CE0469C}"/>
              </a:ext>
            </a:extLst>
          </p:cNvPr>
          <p:cNvSpPr>
            <a:spLocks noGrp="1"/>
          </p:cNvSpPr>
          <p:nvPr>
            <p:ph type="ftr" sz="quarter" idx="10"/>
          </p:nvPr>
        </p:nvSpPr>
        <p:spPr>
          <a:xfrm>
            <a:off x="466344" y="6190488"/>
            <a:ext cx="2729140" cy="256032"/>
          </a:xfrm>
        </p:spPr>
        <p:txBody>
          <a:bodyPr/>
          <a:lstStyle/>
          <a:p>
            <a:r>
              <a:rPr lang="en-US" dirty="0"/>
              <a:t>Financial Analytics Project Presentation</a:t>
            </a:r>
          </a:p>
        </p:txBody>
      </p:sp>
      <p:sp>
        <p:nvSpPr>
          <p:cNvPr id="4" name="Title 3">
            <a:extLst>
              <a:ext uri="{FF2B5EF4-FFF2-40B4-BE49-F238E27FC236}">
                <a16:creationId xmlns:a16="http://schemas.microsoft.com/office/drawing/2014/main" id="{3622222B-30DA-EE59-697A-97522D2224E5}"/>
              </a:ext>
            </a:extLst>
          </p:cNvPr>
          <p:cNvSpPr>
            <a:spLocks noGrp="1"/>
          </p:cNvSpPr>
          <p:nvPr>
            <p:ph type="title"/>
          </p:nvPr>
        </p:nvSpPr>
        <p:spPr>
          <a:xfrm>
            <a:off x="1536191" y="618892"/>
            <a:ext cx="8878824" cy="1069848"/>
          </a:xfrm>
        </p:spPr>
        <p:txBody>
          <a:bodyPr/>
          <a:lstStyle/>
          <a:p>
            <a:r>
              <a:rPr lang="en-US" dirty="0"/>
              <a:t>Key Metrics and Analysis</a:t>
            </a:r>
          </a:p>
        </p:txBody>
      </p:sp>
      <p:sp>
        <p:nvSpPr>
          <p:cNvPr id="5" name="Content Placeholder 4">
            <a:extLst>
              <a:ext uri="{FF2B5EF4-FFF2-40B4-BE49-F238E27FC236}">
                <a16:creationId xmlns:a16="http://schemas.microsoft.com/office/drawing/2014/main" id="{169D4789-674C-87DB-E759-5A1FF78C2F7F}"/>
              </a:ext>
            </a:extLst>
          </p:cNvPr>
          <p:cNvSpPr>
            <a:spLocks noGrp="1"/>
          </p:cNvSpPr>
          <p:nvPr>
            <p:ph idx="1"/>
          </p:nvPr>
        </p:nvSpPr>
        <p:spPr>
          <a:xfrm>
            <a:off x="1536191" y="1829390"/>
            <a:ext cx="6958879" cy="2929423"/>
          </a:xfrm>
        </p:spPr>
        <p:txBody>
          <a:bodyPr/>
          <a:lstStyle/>
          <a:p>
            <a:r>
              <a:rPr lang="en-US" sz="2800" b="1" dirty="0"/>
              <a:t>Key Metrics:</a:t>
            </a:r>
          </a:p>
          <a:p>
            <a:pPr lvl="1"/>
            <a:r>
              <a:rPr lang="en-US" sz="2400" b="1" dirty="0"/>
              <a:t>Average Market Capitalization</a:t>
            </a:r>
            <a:r>
              <a:rPr lang="en-US" dirty="0"/>
              <a:t>: ₹27,526.65 Crores</a:t>
            </a:r>
            <a:endParaRPr lang="en-US" sz="2400" b="1" dirty="0"/>
          </a:p>
          <a:p>
            <a:pPr lvl="1"/>
            <a:r>
              <a:rPr lang="en-US" sz="2400" b="1" dirty="0"/>
              <a:t>Top Companies by Market Cap:</a:t>
            </a:r>
          </a:p>
          <a:p>
            <a:pPr lvl="2"/>
            <a:r>
              <a:rPr lang="en-US" sz="2000" b="1" dirty="0"/>
              <a:t>Reliance Industries </a:t>
            </a:r>
            <a:r>
              <a:rPr lang="en-US" sz="2000" dirty="0"/>
              <a:t>- ₹583,436.72 Crores</a:t>
            </a:r>
          </a:p>
          <a:p>
            <a:pPr lvl="2"/>
            <a:r>
              <a:rPr lang="en-US" sz="2000" b="1" dirty="0"/>
              <a:t>TCS</a:t>
            </a:r>
            <a:r>
              <a:rPr lang="en-US" sz="2000" dirty="0"/>
              <a:t> - ₹563,709.84 Crores</a:t>
            </a:r>
          </a:p>
          <a:p>
            <a:pPr lvl="2"/>
            <a:r>
              <a:rPr lang="en-US" sz="2000" b="1" dirty="0"/>
              <a:t>HDFC Bank - </a:t>
            </a:r>
            <a:r>
              <a:rPr lang="en-US" sz="2000" dirty="0"/>
              <a:t>₹482,953.59 Crores</a:t>
            </a:r>
          </a:p>
        </p:txBody>
      </p:sp>
      <p:sp>
        <p:nvSpPr>
          <p:cNvPr id="8" name="TextBox 7">
            <a:extLst>
              <a:ext uri="{FF2B5EF4-FFF2-40B4-BE49-F238E27FC236}">
                <a16:creationId xmlns:a16="http://schemas.microsoft.com/office/drawing/2014/main" id="{9F33DB2C-EC05-7B5B-2427-4FF7F32ECD0D}"/>
              </a:ext>
            </a:extLst>
          </p:cNvPr>
          <p:cNvSpPr txBox="1"/>
          <p:nvPr/>
        </p:nvSpPr>
        <p:spPr>
          <a:xfrm>
            <a:off x="1632204" y="4758813"/>
            <a:ext cx="8219768" cy="1138773"/>
          </a:xfrm>
          <a:prstGeom prst="rect">
            <a:avLst/>
          </a:prstGeom>
          <a:noFill/>
        </p:spPr>
        <p:txBody>
          <a:bodyPr wrap="square" rtlCol="0">
            <a:spAutoFit/>
          </a:bodyPr>
          <a:lstStyle/>
          <a:p>
            <a:r>
              <a:rPr lang="en-US" sz="2800" b="1" dirty="0">
                <a:solidFill>
                  <a:schemeClr val="bg1"/>
                </a:solidFill>
                <a:cs typeface="Segoe UI" panose="020B0502040204020203" pitchFamily="34" charset="0"/>
              </a:rPr>
              <a:t>Analysis:</a:t>
            </a:r>
          </a:p>
          <a:p>
            <a:pPr marL="342900" indent="-342900">
              <a:buFont typeface="Arial" panose="020B0604020202020204" pitchFamily="34" charset="0"/>
              <a:buChar char="•"/>
            </a:pPr>
            <a:r>
              <a:rPr lang="en-US" sz="2000" b="1" dirty="0">
                <a:solidFill>
                  <a:schemeClr val="bg1"/>
                </a:solidFill>
                <a:cs typeface="Segoe UI" panose="020B0502040204020203" pitchFamily="34" charset="0"/>
              </a:rPr>
              <a:t>The analysis focused on identifying companies with the highest market capitalization and understanding their relative positions in the market</a:t>
            </a:r>
            <a:r>
              <a:rPr lang="en-US" sz="1600" dirty="0"/>
              <a:t>.</a:t>
            </a:r>
          </a:p>
        </p:txBody>
      </p:sp>
    </p:spTree>
    <p:extLst>
      <p:ext uri="{BB962C8B-B14F-4D97-AF65-F5344CB8AC3E}">
        <p14:creationId xmlns:p14="http://schemas.microsoft.com/office/powerpoint/2010/main" val="237428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3959A4-B17B-1872-913A-9EAFCDACFBE3}"/>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Footer Placeholder 2">
            <a:extLst>
              <a:ext uri="{FF2B5EF4-FFF2-40B4-BE49-F238E27FC236}">
                <a16:creationId xmlns:a16="http://schemas.microsoft.com/office/drawing/2014/main" id="{377C44F1-150A-6AC8-ABC2-CA018E6EE987}"/>
              </a:ext>
            </a:extLst>
          </p:cNvPr>
          <p:cNvSpPr>
            <a:spLocks noGrp="1"/>
          </p:cNvSpPr>
          <p:nvPr>
            <p:ph type="ftr" sz="quarter" idx="10"/>
          </p:nvPr>
        </p:nvSpPr>
        <p:spPr>
          <a:xfrm>
            <a:off x="466344" y="6190488"/>
            <a:ext cx="2719308" cy="310896"/>
          </a:xfrm>
        </p:spPr>
        <p:txBody>
          <a:bodyPr/>
          <a:lstStyle/>
          <a:p>
            <a:r>
              <a:rPr lang="en-US" dirty="0"/>
              <a:t>Financial Analytics Project Presentation</a:t>
            </a:r>
          </a:p>
        </p:txBody>
      </p:sp>
      <p:sp>
        <p:nvSpPr>
          <p:cNvPr id="4" name="Title 3">
            <a:extLst>
              <a:ext uri="{FF2B5EF4-FFF2-40B4-BE49-F238E27FC236}">
                <a16:creationId xmlns:a16="http://schemas.microsoft.com/office/drawing/2014/main" id="{C5784B5C-C1D0-FF25-92B2-BCE655985E35}"/>
              </a:ext>
            </a:extLst>
          </p:cNvPr>
          <p:cNvSpPr>
            <a:spLocks noGrp="1"/>
          </p:cNvSpPr>
          <p:nvPr>
            <p:ph type="title"/>
          </p:nvPr>
        </p:nvSpPr>
        <p:spPr/>
        <p:txBody>
          <a:bodyPr/>
          <a:lstStyle/>
          <a:p>
            <a:r>
              <a:rPr lang="en-US" b="1" dirty="0"/>
              <a:t>Findings and Insights</a:t>
            </a:r>
            <a:endParaRPr lang="en-US" dirty="0"/>
          </a:p>
        </p:txBody>
      </p:sp>
      <p:sp>
        <p:nvSpPr>
          <p:cNvPr id="5" name="Content Placeholder 4">
            <a:extLst>
              <a:ext uri="{FF2B5EF4-FFF2-40B4-BE49-F238E27FC236}">
                <a16:creationId xmlns:a16="http://schemas.microsoft.com/office/drawing/2014/main" id="{93AF5DA9-E6FF-82BE-7675-1D632F78BD22}"/>
              </a:ext>
            </a:extLst>
          </p:cNvPr>
          <p:cNvSpPr>
            <a:spLocks noGrp="1"/>
          </p:cNvSpPr>
          <p:nvPr>
            <p:ph idx="1"/>
          </p:nvPr>
        </p:nvSpPr>
        <p:spPr>
          <a:xfrm>
            <a:off x="1536192" y="2085027"/>
            <a:ext cx="7047369" cy="3686507"/>
          </a:xfrm>
        </p:spPr>
        <p:txBody>
          <a:bodyPr/>
          <a:lstStyle/>
          <a:p>
            <a:r>
              <a:rPr lang="en-US" b="1" dirty="0"/>
              <a:t>Correlation Between Market Cap and Sales:</a:t>
            </a:r>
          </a:p>
          <a:p>
            <a:pPr lvl="1"/>
            <a:endParaRPr lang="en-US" dirty="0"/>
          </a:p>
          <a:p>
            <a:pPr lvl="1"/>
            <a:r>
              <a:rPr lang="en-US" dirty="0"/>
              <a:t>While some companies with high market capitalization also show high quarterly sales, this is not a consistent trend across all companies. For example, Infosys and ONGC have high market capitalizations but are not in the top 10 for quarterly sales.</a:t>
            </a:r>
          </a:p>
          <a:p>
            <a:pPr lvl="1"/>
            <a:endParaRPr lang="en-US" dirty="0"/>
          </a:p>
          <a:p>
            <a:pPr lvl="1"/>
            <a:r>
              <a:rPr lang="en-US" dirty="0"/>
              <a:t>Conversely, some companies with high sales, like IOCL and Tata Motors, are not in the top 10 for market capitalization.</a:t>
            </a:r>
          </a:p>
        </p:txBody>
      </p:sp>
    </p:spTree>
    <p:extLst>
      <p:ext uri="{BB962C8B-B14F-4D97-AF65-F5344CB8AC3E}">
        <p14:creationId xmlns:p14="http://schemas.microsoft.com/office/powerpoint/2010/main" val="410491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2EDB0-3795-07B9-F2B7-EE43422E45E3}"/>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Footer Placeholder 2">
            <a:extLst>
              <a:ext uri="{FF2B5EF4-FFF2-40B4-BE49-F238E27FC236}">
                <a16:creationId xmlns:a16="http://schemas.microsoft.com/office/drawing/2014/main" id="{BD34836D-4FFC-DBD3-DC57-6A14EDE7A6AF}"/>
              </a:ext>
            </a:extLst>
          </p:cNvPr>
          <p:cNvSpPr>
            <a:spLocks noGrp="1"/>
          </p:cNvSpPr>
          <p:nvPr>
            <p:ph type="ftr" sz="quarter" idx="10"/>
          </p:nvPr>
        </p:nvSpPr>
        <p:spPr>
          <a:xfrm>
            <a:off x="466343" y="6190488"/>
            <a:ext cx="2709475" cy="256032"/>
          </a:xfrm>
        </p:spPr>
        <p:txBody>
          <a:bodyPr/>
          <a:lstStyle/>
          <a:p>
            <a:r>
              <a:rPr lang="en-US" dirty="0"/>
              <a:t>Financial Analytics Project Presentation</a:t>
            </a:r>
          </a:p>
        </p:txBody>
      </p:sp>
      <p:sp>
        <p:nvSpPr>
          <p:cNvPr id="4" name="Title 3">
            <a:extLst>
              <a:ext uri="{FF2B5EF4-FFF2-40B4-BE49-F238E27FC236}">
                <a16:creationId xmlns:a16="http://schemas.microsoft.com/office/drawing/2014/main" id="{C1DBACEF-62A6-4530-96D2-DCF2ED20A297}"/>
              </a:ext>
            </a:extLst>
          </p:cNvPr>
          <p:cNvSpPr>
            <a:spLocks noGrp="1"/>
          </p:cNvSpPr>
          <p:nvPr>
            <p:ph type="title"/>
          </p:nvPr>
        </p:nvSpPr>
        <p:spPr/>
        <p:txBody>
          <a:bodyPr/>
          <a:lstStyle/>
          <a:p>
            <a:r>
              <a:rPr lang="en-US" dirty="0"/>
              <a:t>Dominant Players</a:t>
            </a:r>
          </a:p>
        </p:txBody>
      </p:sp>
      <p:sp>
        <p:nvSpPr>
          <p:cNvPr id="5" name="Content Placeholder 4">
            <a:extLst>
              <a:ext uri="{FF2B5EF4-FFF2-40B4-BE49-F238E27FC236}">
                <a16:creationId xmlns:a16="http://schemas.microsoft.com/office/drawing/2014/main" id="{41A6CD40-6DB3-4188-F21D-E710076C823C}"/>
              </a:ext>
            </a:extLst>
          </p:cNvPr>
          <p:cNvSpPr>
            <a:spLocks noGrp="1"/>
          </p:cNvSpPr>
          <p:nvPr>
            <p:ph idx="1"/>
          </p:nvPr>
        </p:nvSpPr>
        <p:spPr>
          <a:xfrm>
            <a:off x="1614850" y="2528071"/>
            <a:ext cx="6422136" cy="2427978"/>
          </a:xfrm>
        </p:spPr>
        <p:txBody>
          <a:bodyPr/>
          <a:lstStyle/>
          <a:p>
            <a:r>
              <a:rPr lang="en-US" b="1" dirty="0"/>
              <a:t>Reliance Industries stands out by appearing at the top in both market capitalization and sales, indicating its robust financial performance and market dominance.</a:t>
            </a:r>
          </a:p>
        </p:txBody>
      </p:sp>
    </p:spTree>
    <p:extLst>
      <p:ext uri="{BB962C8B-B14F-4D97-AF65-F5344CB8AC3E}">
        <p14:creationId xmlns:p14="http://schemas.microsoft.com/office/powerpoint/2010/main" val="204630168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61</TotalTime>
  <Words>677</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vt:lpstr>
      <vt:lpstr>Segoe UI Light</vt:lpstr>
      <vt:lpstr>Tw Cen MT</vt:lpstr>
      <vt:lpstr>Office Theme</vt:lpstr>
      <vt:lpstr>Financial Analytics Project Presentation</vt:lpstr>
      <vt:lpstr>CONTENTS</vt:lpstr>
      <vt:lpstr>INTRODUCTION</vt:lpstr>
      <vt:lpstr>Problem Statement</vt:lpstr>
      <vt:lpstr>Dataset Overview, Exploration &amp; Cleansing</vt:lpstr>
      <vt:lpstr>PowerPoint Presentation</vt:lpstr>
      <vt:lpstr>Key Metrics and Analysis</vt:lpstr>
      <vt:lpstr>Findings and Insights</vt:lpstr>
      <vt:lpstr>Dominant Players</vt:lpstr>
      <vt:lpstr>Sectoral Representation</vt:lpstr>
      <vt:lpstr>Conclusion</vt:lpstr>
      <vt:lpstr>Recommendations</vt:lpstr>
      <vt:lpstr>SUMMARY</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Chhaikuria</dc:creator>
  <cp:lastModifiedBy>Aniket Chhaikuria</cp:lastModifiedBy>
  <cp:revision>2</cp:revision>
  <dcterms:created xsi:type="dcterms:W3CDTF">2024-07-19T00:30:49Z</dcterms:created>
  <dcterms:modified xsi:type="dcterms:W3CDTF">2024-07-19T05:52:13Z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