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Azp3nxDrt2pTyR1oYg26c9H1D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86F224-1822-4C03-A683-607783F9C556}">
  <a:tblStyle styleId="{4C86F224-1822-4C03-A683-607783F9C5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c7edf86f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6c7edf86f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more and more discussions happening online and people discussing more and more stocks, </a:t>
            </a:r>
            <a:endParaRPr/>
          </a:p>
        </p:txBody>
      </p:sp>
      <p:sp>
        <p:nvSpPr>
          <p:cNvPr id="92" name="Google Shape;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7eb99ba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more and more discussions happening online and people discussing more and more stocks, </a:t>
            </a:r>
            <a:endParaRPr/>
          </a:p>
        </p:txBody>
      </p:sp>
      <p:sp>
        <p:nvSpPr>
          <p:cNvPr id="101" name="Google Shape;101;g16c7eb99ba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buying puts -&gt; betting against the 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spy down -&gt; S&amp;P down</a:t>
            </a:r>
            <a:endParaRPr/>
          </a:p>
        </p:txBody>
      </p:sp>
      <p:sp>
        <p:nvSpPr>
          <p:cNvPr id="137" name="Google Shape;1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5687300" y="965700"/>
            <a:ext cx="64512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YO’I’O</a:t>
            </a:r>
            <a:r>
              <a:rPr lang="en-US" sz="3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9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You only Invest Once</a:t>
            </a:r>
            <a:endParaRPr sz="19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226432" y="1953286"/>
            <a:ext cx="55722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Recommend stocks by analyzing Reddit’s content and topic modelling (BERT)  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7980055" y="4024371"/>
            <a:ext cx="2064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Kavya Angara</a:t>
            </a:r>
            <a:endParaRPr sz="1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Prathmesh Savale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Pratik Gawli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Rajshree Mishra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Aniket Patil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276676" y="2701644"/>
            <a:ext cx="54717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Unstructured Data Analytics Project | Fall 2022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McCombs School of Business, UT Austin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" y="0"/>
            <a:ext cx="514551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065105" y="1436972"/>
            <a:ext cx="8742773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949277" y="919885"/>
            <a:ext cx="9227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Recommendations and Stock Simulator – Retrospective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1220500" y="1801675"/>
            <a:ext cx="473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l="5973" t="2174" r="86204" b="2451"/>
          <a:stretch/>
        </p:blipFill>
        <p:spPr>
          <a:xfrm>
            <a:off x="1065100" y="1901825"/>
            <a:ext cx="649501" cy="4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l="37072" t="2174" r="33465" b="2451"/>
          <a:stretch/>
        </p:blipFill>
        <p:spPr>
          <a:xfrm>
            <a:off x="4325800" y="1901825"/>
            <a:ext cx="2446176" cy="4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l="67135" t="2174" r="1415" b="2451"/>
          <a:stretch/>
        </p:blipFill>
        <p:spPr>
          <a:xfrm>
            <a:off x="1714600" y="1901825"/>
            <a:ext cx="2611199" cy="4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5">
            <a:alphaModFix/>
          </a:blip>
          <a:srcRect l="19218" t="9559"/>
          <a:stretch/>
        </p:blipFill>
        <p:spPr>
          <a:xfrm>
            <a:off x="6935163" y="1901825"/>
            <a:ext cx="3193225" cy="40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14600" y="3651963"/>
            <a:ext cx="2611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1707600" y="4052175"/>
            <a:ext cx="2611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14600" y="5502275"/>
            <a:ext cx="2611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7682188" y="2201875"/>
            <a:ext cx="2446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7682188" y="3702050"/>
            <a:ext cx="2446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682188" y="4121650"/>
            <a:ext cx="2446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682188" y="5502275"/>
            <a:ext cx="2446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714600" y="2936360"/>
            <a:ext cx="2611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707600" y="2201875"/>
            <a:ext cx="2611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682188" y="2946208"/>
            <a:ext cx="2446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6874700" y="1552175"/>
            <a:ext cx="31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Monthly closing prices (Yahoo Finance)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065100" y="1552163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Compound Sentiment Score from VADER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6c7edf86f7_2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6c7edf86f7_2_5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6c7edf86f7_2_5"/>
          <p:cNvSpPr/>
          <p:nvPr/>
        </p:nvSpPr>
        <p:spPr>
          <a:xfrm>
            <a:off x="1065105" y="1436972"/>
            <a:ext cx="8742900" cy="45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6c7edf86f7_2_5"/>
          <p:cNvSpPr txBox="1"/>
          <p:nvPr/>
        </p:nvSpPr>
        <p:spPr>
          <a:xfrm>
            <a:off x="1220500" y="1801675"/>
            <a:ext cx="473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16c7edf86f7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50" y="423950"/>
            <a:ext cx="11514675" cy="58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6c7edf86f7_2_5"/>
          <p:cNvSpPr txBox="1"/>
          <p:nvPr/>
        </p:nvSpPr>
        <p:spPr>
          <a:xfrm>
            <a:off x="940900" y="4790300"/>
            <a:ext cx="426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Thank You - </a:t>
            </a:r>
            <a:endParaRPr sz="2800" b="1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Diamond Hands Forever </a:t>
            </a:r>
            <a:endParaRPr/>
          </a:p>
        </p:txBody>
      </p:sp>
      <p:sp>
        <p:nvSpPr>
          <p:cNvPr id="221" name="Google Shape;221;g16c7edf86f7_2_5"/>
          <p:cNvSpPr/>
          <p:nvPr/>
        </p:nvSpPr>
        <p:spPr>
          <a:xfrm>
            <a:off x="3991425" y="1572375"/>
            <a:ext cx="2951400" cy="26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2196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453025" y="1933349"/>
            <a:ext cx="8680500" cy="29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inancial analyst working at a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YO’I’O</a:t>
            </a: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investment company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mportance of understanding people’s sentiments about the market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along with company performance necessary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Recently becoming an i</a:t>
            </a: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mportant factor in deciding upon which stocks should the investment company track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ltimately decide whether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should buy a particular stock/stocks from a particular industry to maximize the profits.</a:t>
            </a:r>
            <a:endParaRPr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Wallstreetbets</a:t>
            </a: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Reddit is one of the many public forums where people discuss such recent market trends and express their sentiments about them</a:t>
            </a:r>
            <a:endParaRPr sz="20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4036" y="1599810"/>
            <a:ext cx="8680537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249901" y="1021777"/>
            <a:ext cx="96888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Why content analysis matters while recommending stocks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21960"/>
          </a:scheme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6c7eb99ba6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6c7eb99ba6_0_13"/>
          <p:cNvSpPr/>
          <p:nvPr/>
        </p:nvSpPr>
        <p:spPr>
          <a:xfrm>
            <a:off x="747461" y="643932"/>
            <a:ext cx="10697100" cy="5424300"/>
          </a:xfrm>
          <a:prstGeom prst="rect">
            <a:avLst/>
          </a:prstGeom>
          <a:solidFill>
            <a:srgbClr val="F2F2F2">
              <a:alpha val="862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6c7eb99ba6_0_13"/>
          <p:cNvSpPr txBox="1"/>
          <p:nvPr/>
        </p:nvSpPr>
        <p:spPr>
          <a:xfrm>
            <a:off x="1453025" y="1933349"/>
            <a:ext cx="868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6c7eb99ba6_0_13"/>
          <p:cNvSpPr/>
          <p:nvPr/>
        </p:nvSpPr>
        <p:spPr>
          <a:xfrm>
            <a:off x="1754036" y="1599810"/>
            <a:ext cx="8680500" cy="45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6c7eb99ba6_0_13"/>
          <p:cNvSpPr txBox="1"/>
          <p:nvPr/>
        </p:nvSpPr>
        <p:spPr>
          <a:xfrm>
            <a:off x="1249901" y="1021777"/>
            <a:ext cx="968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Road Map</a:t>
            </a:r>
            <a:endParaRPr/>
          </a:p>
        </p:txBody>
      </p:sp>
      <p:sp>
        <p:nvSpPr>
          <p:cNvPr id="108" name="Google Shape;108;g16c7eb99ba6_0_13"/>
          <p:cNvSpPr/>
          <p:nvPr/>
        </p:nvSpPr>
        <p:spPr>
          <a:xfrm>
            <a:off x="1939775" y="2719325"/>
            <a:ext cx="2135700" cy="1273500"/>
          </a:xfrm>
          <a:prstGeom prst="homePlate">
            <a:avLst>
              <a:gd name="adj" fmla="val 50000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6c7eb99ba6_0_13"/>
          <p:cNvSpPr/>
          <p:nvPr/>
        </p:nvSpPr>
        <p:spPr>
          <a:xfrm>
            <a:off x="4015900" y="2679525"/>
            <a:ext cx="2148900" cy="1313100"/>
          </a:xfrm>
          <a:prstGeom prst="chevron">
            <a:avLst>
              <a:gd name="adj" fmla="val 5000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6c7eb99ba6_0_13"/>
          <p:cNvSpPr/>
          <p:nvPr/>
        </p:nvSpPr>
        <p:spPr>
          <a:xfrm>
            <a:off x="8180775" y="2691025"/>
            <a:ext cx="2148900" cy="1313100"/>
          </a:xfrm>
          <a:prstGeom prst="chevron">
            <a:avLst>
              <a:gd name="adj" fmla="val 50000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6c7eb99ba6_0_13"/>
          <p:cNvSpPr/>
          <p:nvPr/>
        </p:nvSpPr>
        <p:spPr>
          <a:xfrm>
            <a:off x="6108075" y="2691025"/>
            <a:ext cx="2148900" cy="1313100"/>
          </a:xfrm>
          <a:prstGeom prst="chevron">
            <a:avLst>
              <a:gd name="adj" fmla="val 50000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6c7eb99ba6_0_13"/>
          <p:cNvSpPr txBox="1"/>
          <p:nvPr/>
        </p:nvSpPr>
        <p:spPr>
          <a:xfrm>
            <a:off x="2165651" y="2932075"/>
            <a:ext cx="131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34343"/>
                </a:solidFill>
              </a:rPr>
              <a:t>Scraping data from Reddit</a:t>
            </a:r>
            <a:endParaRPr sz="200">
              <a:solidFill>
                <a:srgbClr val="434343"/>
              </a:solidFill>
            </a:endParaRPr>
          </a:p>
        </p:txBody>
      </p:sp>
      <p:sp>
        <p:nvSpPr>
          <p:cNvPr id="113" name="Google Shape;113;g16c7eb99ba6_0_13"/>
          <p:cNvSpPr txBox="1"/>
          <p:nvPr/>
        </p:nvSpPr>
        <p:spPr>
          <a:xfrm>
            <a:off x="8683025" y="3043575"/>
            <a:ext cx="14991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>
                <a:solidFill>
                  <a:srgbClr val="434343"/>
                </a:solidFill>
              </a:rPr>
              <a:t>S</a:t>
            </a:r>
            <a:endParaRPr sz="200">
              <a:solidFill>
                <a:srgbClr val="43434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34343"/>
                </a:solidFill>
              </a:rPr>
              <a:t>Recommend Stocks</a:t>
            </a:r>
            <a:endParaRPr sz="200">
              <a:solidFill>
                <a:srgbClr val="434343"/>
              </a:solidFill>
            </a:endParaRPr>
          </a:p>
        </p:txBody>
      </p:sp>
      <p:sp>
        <p:nvSpPr>
          <p:cNvPr id="114" name="Google Shape;114;g16c7eb99ba6_0_13"/>
          <p:cNvSpPr txBox="1"/>
          <p:nvPr/>
        </p:nvSpPr>
        <p:spPr>
          <a:xfrm>
            <a:off x="6745101" y="3043575"/>
            <a:ext cx="131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34343"/>
                </a:solidFill>
              </a:rPr>
              <a:t>Sentiment Analysis</a:t>
            </a:r>
            <a:endParaRPr sz="200">
              <a:solidFill>
                <a:srgbClr val="434343"/>
              </a:solidFill>
            </a:endParaRPr>
          </a:p>
        </p:txBody>
      </p:sp>
      <p:sp>
        <p:nvSpPr>
          <p:cNvPr id="115" name="Google Shape;115;g16c7eb99ba6_0_13"/>
          <p:cNvSpPr txBox="1"/>
          <p:nvPr/>
        </p:nvSpPr>
        <p:spPr>
          <a:xfrm>
            <a:off x="4625101" y="3043575"/>
            <a:ext cx="131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34343"/>
                </a:solidFill>
              </a:rPr>
              <a:t>Topic Modelling</a:t>
            </a:r>
            <a:endParaRPr sz="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911698" y="2118574"/>
            <a:ext cx="104370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For Topic Modelling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Scraped ~500k comments &amp; posts from the subreddit r/Wallstreetbets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range: Sept 1, 2022 to Sept 30, 2022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Sentiment Analysis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Scrape data to get top stock tickers from Sept 1, 2022 to Sept 30, 2022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Scrape data for only those top tickers to perform sentiment analysis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 Simulator - Retrospect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Scraped Yahoo finance for actual monthly closing prices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911698" y="1291947"/>
            <a:ext cx="21434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Data Source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977425" y="1825278"/>
            <a:ext cx="2027641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926312" y="2158240"/>
            <a:ext cx="10437000" cy="37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Topic Modelling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Remove comments with less than 10 words to ensure only opinions are well-explained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Only keep content with more than 5 upvotes to weed out irrelevant content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Remove outlier topics (taken care by BERT)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Sentiment Analysis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 sentiment score on lexicons we got from topic modelling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+2 for positive sentiment &amp; -10 for negative sentiment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 Simulator - Retrospect</a:t>
            </a:r>
            <a:endParaRPr b="1" dirty="0"/>
          </a:p>
          <a:p>
            <a:pPr marL="91440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sentiment analysis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on top 10 tickers in windows of 90, 60 and 30 days and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Get actual data from yahoo finance for the same top 10 tickers to compare our recommendations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11698" y="1302919"/>
            <a:ext cx="35540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Pre-processing Steps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986854" y="1817998"/>
            <a:ext cx="3433825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977425" y="1825278"/>
            <a:ext cx="2027641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077632" y="1436972"/>
            <a:ext cx="5636319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49277" y="919885"/>
            <a:ext cx="5923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Topic Modelling | Analysis &amp; Results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1002476" y="1937105"/>
            <a:ext cx="5711400" cy="3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used </a:t>
            </a:r>
            <a:r>
              <a:rPr lang="en-US" sz="1800" b="1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BERTtopic</a:t>
            </a:r>
            <a:r>
              <a:rPr lang="en-US" sz="18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topic modelling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to understand the context of the market.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 5 topics based on the forum data are:</a:t>
            </a:r>
            <a:endParaRPr sz="20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Buying puts</a:t>
            </a:r>
            <a:endParaRPr sz="1800" b="0" i="0" u="none" strike="noStrik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SPY down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Bulls are sad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Inflation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Money Trading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as expected because from 1st September to 30th September the market (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500 index) has gone down from 3966.85 to 3585.62. </a:t>
            </a:r>
            <a:endParaRPr sz="20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2886" y="1908441"/>
            <a:ext cx="4316638" cy="36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077632" y="1436972"/>
            <a:ext cx="5636319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49277" y="919885"/>
            <a:ext cx="5923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Topic Modelling | Analysis &amp; Results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002476" y="1937105"/>
            <a:ext cx="57114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Could topics like Wendy’s to earn money, queen’s demise, divorces &amp; girlfriend be related to the main topic of discussion about stocks?</a:t>
            </a:r>
            <a:endParaRPr sz="20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entral cluster (largest cluster) includes most of the major topics relating to discussions about the market going down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second largest cluster (to the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central cluster) includes topics about union strikes, which could be triggered by inflation, a main cause of the market falling</a:t>
            </a:r>
            <a:endParaRPr sz="20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2632" y="1620477"/>
            <a:ext cx="4053301" cy="404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077632" y="1436972"/>
            <a:ext cx="5636319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949277" y="919885"/>
            <a:ext cx="5923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Topic Modelling | Analysis &amp; Results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5875" y="1544450"/>
            <a:ext cx="7178476" cy="452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0"/>
          <p:cNvCxnSpPr/>
          <p:nvPr/>
        </p:nvCxnSpPr>
        <p:spPr>
          <a:xfrm>
            <a:off x="7709825" y="2149925"/>
            <a:ext cx="35400" cy="34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0"/>
          <p:cNvSpPr/>
          <p:nvPr/>
        </p:nvSpPr>
        <p:spPr>
          <a:xfrm>
            <a:off x="2449275" y="2087325"/>
            <a:ext cx="1728300" cy="38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449175" y="2468325"/>
            <a:ext cx="1728300" cy="21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449175" y="2680725"/>
            <a:ext cx="1728300" cy="9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449175" y="3619425"/>
            <a:ext cx="1728300" cy="103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449175" y="4653525"/>
            <a:ext cx="1728300" cy="39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449175" y="5045625"/>
            <a:ext cx="1728300" cy="60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077632" y="1436972"/>
            <a:ext cx="5974521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949277" y="919885"/>
            <a:ext cx="63530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Sentiment Analysis | Analysis &amp; Results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7125" y="3994750"/>
            <a:ext cx="2745075" cy="20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002475" y="1584323"/>
            <a:ext cx="6964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modelling tells us that there is a strong negative sentiment in the market, people talk about buying puts, inflation, working at Wendys, filing for divorces and leaving their girlfriends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capture this sentiment by adding lexicons for the WSB specific slang terms in vader, weighting negative words more than positive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Sentiment analysis is run for the most frequently discussed stocks</a:t>
            </a:r>
            <a:endParaRPr sz="20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8142657" y="1629150"/>
          <a:ext cx="2822375" cy="4373600"/>
        </p:xfrm>
        <a:graphic>
          <a:graphicData uri="http://schemas.openxmlformats.org/drawingml/2006/table">
            <a:tbl>
              <a:tblPr firstRow="1" bandRow="1">
                <a:noFill/>
                <a:tableStyleId>{4C86F224-1822-4C03-A683-607783F9C556}</a:tableStyleId>
              </a:tblPr>
              <a:tblGrid>
                <a:gridCol w="121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Assigned Score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tendies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calls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btfd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short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puts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going t</a:t>
                      </a:r>
                      <a:r>
                        <a:rPr lang="en-US"/>
                        <a:t>***</a:t>
                      </a:r>
                      <a:r>
                        <a:rPr lang="en-US" sz="1400"/>
                        <a:t> 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2" name="Google Shape;182;p21"/>
          <p:cNvSpPr txBox="1"/>
          <p:nvPr/>
        </p:nvSpPr>
        <p:spPr>
          <a:xfrm>
            <a:off x="1404625" y="4335225"/>
            <a:ext cx="1462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Results/Scores for the 5 most discussed tickers: </a:t>
            </a:r>
            <a:endParaRPr sz="1600" b="1" i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058000" y="1290475"/>
            <a:ext cx="24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modified rules for VADER:</a:t>
            </a:r>
            <a:endParaRPr sz="1600" b="1" i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164275" y="2056200"/>
            <a:ext cx="2745600" cy="18870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8181038" y="4055263"/>
            <a:ext cx="2745600" cy="188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662</Words>
  <Application>Microsoft Office PowerPoint</Application>
  <PresentationFormat>Widescreen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</vt:lpstr>
      <vt:lpstr>Calibri</vt:lpstr>
      <vt:lpstr>Georgia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Anitesh Barua</dc:creator>
  <cp:lastModifiedBy>Aniket Patil</cp:lastModifiedBy>
  <cp:revision>2</cp:revision>
  <dcterms:created xsi:type="dcterms:W3CDTF">2017-12-23T15:52:46Z</dcterms:created>
  <dcterms:modified xsi:type="dcterms:W3CDTF">2022-12-22T06:11:54Z</dcterms:modified>
</cp:coreProperties>
</file>