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75" r:id="rId5"/>
    <p:sldMasterId id="2147483667" r:id="rId6"/>
    <p:sldMasterId id="2147483671" r:id="rId7"/>
    <p:sldMasterId id="2147483669" r:id="rId8"/>
  </p:sldMasterIdLst>
  <p:notesMasterIdLst>
    <p:notesMasterId r:id="rId16"/>
  </p:notesMasterIdLst>
  <p:sldIdLst>
    <p:sldId id="267" r:id="rId9"/>
    <p:sldId id="268" r:id="rId10"/>
    <p:sldId id="284" r:id="rId11"/>
    <p:sldId id="295" r:id="rId12"/>
    <p:sldId id="300" r:id="rId13"/>
    <p:sldId id="270" r:id="rId14"/>
    <p:sldId id="264" r:id="rId15"/>
  </p:sldIdLst>
  <p:sldSz cx="9144000" cy="5143500" type="screen16x9"/>
  <p:notesSz cx="20104100" cy="113157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83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66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49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132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915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98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81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264" algn="l" defTabSz="41556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9" userDrawn="1">
          <p15:clr>
            <a:srgbClr val="A4A3A4"/>
          </p15:clr>
        </p15:guide>
        <p15:guide id="2" pos="982" userDrawn="1">
          <p15:clr>
            <a:srgbClr val="A4A3A4"/>
          </p15:clr>
        </p15:guide>
        <p15:guide id="3" pos="3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782"/>
    <a:srgbClr val="1E2323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72B29-7671-3200-749C-51A525A2B358}" v="1791" dt="2021-06-28T11:38:28.051"/>
    <p1510:client id="{1A4D3517-67FA-0F69-5887-0C76E5C03B50}" v="22" dt="2021-09-17T04:40:33.438"/>
    <p1510:client id="{1AA2C556-F5D7-7983-6A04-499CD32838D4}" v="617" dt="2021-06-24T16:01:24.070"/>
    <p1510:client id="{292ECF77-18E0-3CE9-B7E3-D5259A6B3C3D}" v="663" dt="2021-06-23T05:23:58.765"/>
    <p1510:client id="{2A5DAC8D-4A3D-7F3F-8613-68AF9463EDE9}" v="37" dt="2021-08-17T05:25:26.715"/>
    <p1510:client id="{2BAE1092-E070-4D1E-040A-52CC52C26FF6}" v="142" dt="2021-07-28T11:00:51.918"/>
    <p1510:client id="{2D280184-65B4-CF3D-2F24-E74FF3D3D5EB}" v="453" dt="2021-09-28T11:48:16.086"/>
    <p1510:client id="{3389C5F9-A897-F54E-9360-EB21DF7B9466}" v="10" dt="2021-09-21T04:26:59.078"/>
    <p1510:client id="{3418CB06-3498-A3F3-69F0-D44D258229BF}" v="1652" dt="2021-07-29T03:58:05.384"/>
    <p1510:client id="{3F87A7B3-3B3A-A670-35EB-7129D062A26B}" v="78" dt="2021-07-12T05:49:34.303"/>
    <p1510:client id="{4150965B-61BE-916A-30EC-FB8F25DA2DD9}" v="318" dt="2021-08-03T04:15:05.239"/>
    <p1510:client id="{45EF3ED3-A3B5-225C-1B81-687B81DF35FA}" v="61" dt="2022-03-17T08:46:59.473"/>
    <p1510:client id="{626AC044-1971-4377-880D-4EFCA5BD0EDA}" v="111" dt="2021-06-16T10:58:35.557"/>
    <p1510:client id="{6701B088-0597-5973-8C8F-528F22AF8F5A}" v="4" dt="2021-10-01T09:54:48.563"/>
    <p1510:client id="{6C3D0623-F6A0-4EFC-8DD5-54B7FB0257D8}" v="14" dt="2021-06-18T05:00:09.057"/>
    <p1510:client id="{6E77042E-87A3-C378-227F-E17B654EFC08}" v="467" dt="2021-09-30T14:44:26.625"/>
    <p1510:client id="{756FFE3F-7967-0150-DC9A-44F3E02B84B9}" v="153" dt="2021-07-05T09:44:12.469"/>
    <p1510:client id="{78483A9F-CA7C-58C1-C46C-6ECC6E22CBF0}" v="7" dt="2021-08-20T10:04:03.277"/>
    <p1510:client id="{7D95E7DA-6C7F-614A-669C-1D5338406E5E}" v="371" dt="2021-08-02T10:55:20.658"/>
    <p1510:client id="{82DE9881-E044-4555-8464-51A7C2DCAF4B}" v="1" dt="2021-06-16T10:59:25.158"/>
    <p1510:client id="{8E0FEBA7-3DED-430D-91D9-3DF0A322EECA}" v="309" dt="2021-06-18T05:28:30.421"/>
    <p1510:client id="{8E4CFE3B-DDB0-75CD-7452-2F7BFD6ECAF4}" v="46" dt="2021-06-29T05:03:19.896"/>
    <p1510:client id="{8FF88D67-4947-016D-D2FD-A587305A3BB2}" v="142" dt="2021-06-27T17:56:09.636"/>
    <p1510:client id="{90004B7B-3D01-BA11-54A7-F167338ABB41}" v="621" dt="2021-06-23T08:48:37.036"/>
    <p1510:client id="{9C6ABA28-8A62-18DA-71CC-0B595E1ECE99}" v="18" dt="2021-10-08T08:44:42.037"/>
    <p1510:client id="{AFC195CE-520D-2913-CB76-623B2EAB9311}" v="92" dt="2021-09-29T10:19:39.546"/>
    <p1510:client id="{C143B3F2-10DF-E45E-F6CE-334527DA5839}" v="4" dt="2021-06-16T07:22:35.936"/>
    <p1510:client id="{C39B4DD3-F5F2-F5D1-831B-FD1E7A262D3F}" v="62" dt="2021-06-16T09:38:25.160"/>
    <p1510:client id="{D855805B-5105-028B-A7B0-65D85A906A6B}" v="800" dt="2021-06-24T08:49:38.530"/>
    <p1510:client id="{DBF1CF0C-8520-524B-5D03-5B32C0921460}" v="598" dt="2021-08-03T04:32:04.390"/>
    <p1510:client id="{E0164A76-737B-2D1F-4026-DCD5BDA1BA98}" v="38" dt="2022-03-11T14:06:44.692"/>
    <p1510:client id="{E016C5CE-B2B3-907B-40F5-9FD7CE18D110}" v="198" dt="2021-06-17T06:24:56.252"/>
    <p1510:client id="{F2A9A74E-8334-E781-2B02-5C8E561D9BA6}" v="780" dt="2021-09-16T04:22:58.1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09"/>
        <p:guide pos="982"/>
        <p:guide pos="330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i Dewangan" userId="S::1769571@tcs.com::d7574fd4-6977-4cdc-a71c-e15606b00768" providerId="AD" clId="Web-{45EF3ED3-A3B5-225C-1B81-687B81DF35FA}"/>
    <pc:docChg chg="addSld delSld modSld">
      <pc:chgData name="Yashi Dewangan" userId="S::1769571@tcs.com::d7574fd4-6977-4cdc-a71c-e15606b00768" providerId="AD" clId="Web-{45EF3ED3-A3B5-225C-1B81-687B81DF35FA}" dt="2022-03-17T08:46:59.473" v="41" actId="1076"/>
      <pc:docMkLst>
        <pc:docMk/>
      </pc:docMkLst>
      <pc:sldChg chg="del">
        <pc:chgData name="Yashi Dewangan" userId="S::1769571@tcs.com::d7574fd4-6977-4cdc-a71c-e15606b00768" providerId="AD" clId="Web-{45EF3ED3-A3B5-225C-1B81-687B81DF35FA}" dt="2022-03-17T08:41:50.747" v="0"/>
        <pc:sldMkLst>
          <pc:docMk/>
          <pc:sldMk cId="134468661" sldId="296"/>
        </pc:sldMkLst>
      </pc:sldChg>
      <pc:sldChg chg="del">
        <pc:chgData name="Yashi Dewangan" userId="S::1769571@tcs.com::d7574fd4-6977-4cdc-a71c-e15606b00768" providerId="AD" clId="Web-{45EF3ED3-A3B5-225C-1B81-687B81DF35FA}" dt="2022-03-17T08:46:29.785" v="40"/>
        <pc:sldMkLst>
          <pc:docMk/>
          <pc:sldMk cId="2723485563" sldId="299"/>
        </pc:sldMkLst>
      </pc:sldChg>
      <pc:sldChg chg="addSp delSp modSp new">
        <pc:chgData name="Yashi Dewangan" userId="S::1769571@tcs.com::d7574fd4-6977-4cdc-a71c-e15606b00768" providerId="AD" clId="Web-{45EF3ED3-A3B5-225C-1B81-687B81DF35FA}" dt="2022-03-17T08:46:59.473" v="41" actId="1076"/>
        <pc:sldMkLst>
          <pc:docMk/>
          <pc:sldMk cId="41351490" sldId="300"/>
        </pc:sldMkLst>
        <pc:spChg chg="del">
          <ac:chgData name="Yashi Dewangan" userId="S::1769571@tcs.com::d7574fd4-6977-4cdc-a71c-e15606b00768" providerId="AD" clId="Web-{45EF3ED3-A3B5-225C-1B81-687B81DF35FA}" dt="2022-03-17T08:43:43.234" v="8"/>
          <ac:spMkLst>
            <pc:docMk/>
            <pc:sldMk cId="41351490" sldId="300"/>
            <ac:spMk id="2" creationId="{E396FFE6-2D57-48DE-9FAC-73482F268BFA}"/>
          </ac:spMkLst>
        </pc:spChg>
        <pc:spChg chg="add mod">
          <ac:chgData name="Yashi Dewangan" userId="S::1769571@tcs.com::d7574fd4-6977-4cdc-a71c-e15606b00768" providerId="AD" clId="Web-{45EF3ED3-A3B5-225C-1B81-687B81DF35FA}" dt="2022-03-17T08:46:59.473" v="41" actId="1076"/>
          <ac:spMkLst>
            <pc:docMk/>
            <pc:sldMk cId="41351490" sldId="300"/>
            <ac:spMk id="4" creationId="{7C1BE6E8-E6D1-4468-8643-410143FCD1F9}"/>
          </ac:spMkLst>
        </pc:spChg>
        <pc:picChg chg="add mod">
          <ac:chgData name="Yashi Dewangan" userId="S::1769571@tcs.com::d7574fd4-6977-4cdc-a71c-e15606b00768" providerId="AD" clId="Web-{45EF3ED3-A3B5-225C-1B81-687B81DF35FA}" dt="2022-03-17T08:45:19.221" v="30" actId="1076"/>
          <ac:picMkLst>
            <pc:docMk/>
            <pc:sldMk cId="41351490" sldId="300"/>
            <ac:picMk id="3" creationId="{E4364F09-A8F9-4FB6-B327-CF9CB2CFEA01}"/>
          </ac:picMkLst>
        </pc:picChg>
      </pc:sldChg>
      <pc:sldChg chg="del">
        <pc:chgData name="Yashi Dewangan" userId="S::1769571@tcs.com::d7574fd4-6977-4cdc-a71c-e15606b00768" providerId="AD" clId="Web-{45EF3ED3-A3B5-225C-1B81-687B81DF35FA}" dt="2022-03-17T08:41:59.434" v="1"/>
        <pc:sldMkLst>
          <pc:docMk/>
          <pc:sldMk cId="2913242751" sldId="300"/>
        </pc:sldMkLst>
      </pc:sldChg>
      <pc:sldChg chg="del">
        <pc:chgData name="Yashi Dewangan" userId="S::1769571@tcs.com::d7574fd4-6977-4cdc-a71c-e15606b00768" providerId="AD" clId="Web-{45EF3ED3-A3B5-225C-1B81-687B81DF35FA}" dt="2022-03-17T08:42:11.185" v="2"/>
        <pc:sldMkLst>
          <pc:docMk/>
          <pc:sldMk cId="3278522707" sldId="301"/>
        </pc:sldMkLst>
      </pc:sldChg>
      <pc:sldChg chg="del">
        <pc:chgData name="Yashi Dewangan" userId="S::1769571@tcs.com::d7574fd4-6977-4cdc-a71c-e15606b00768" providerId="AD" clId="Web-{45EF3ED3-A3B5-225C-1B81-687B81DF35FA}" dt="2022-03-17T08:42:11.200" v="3"/>
        <pc:sldMkLst>
          <pc:docMk/>
          <pc:sldMk cId="3304862944" sldId="302"/>
        </pc:sldMkLst>
      </pc:sldChg>
      <pc:sldChg chg="del">
        <pc:chgData name="Yashi Dewangan" userId="S::1769571@tcs.com::d7574fd4-6977-4cdc-a71c-e15606b00768" providerId="AD" clId="Web-{45EF3ED3-A3B5-225C-1B81-687B81DF35FA}" dt="2022-03-17T08:42:11.216" v="4"/>
        <pc:sldMkLst>
          <pc:docMk/>
          <pc:sldMk cId="3782465771" sldId="303"/>
        </pc:sldMkLst>
      </pc:sldChg>
      <pc:sldChg chg="del">
        <pc:chgData name="Yashi Dewangan" userId="S::1769571@tcs.com::d7574fd4-6977-4cdc-a71c-e15606b00768" providerId="AD" clId="Web-{45EF3ED3-A3B5-225C-1B81-687B81DF35FA}" dt="2022-03-17T08:42:11.216" v="5"/>
        <pc:sldMkLst>
          <pc:docMk/>
          <pc:sldMk cId="1357932361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F361-6D53-4054-AF20-6C51AB9733C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9FA6-A6CF-4566-AFFC-9E4EA833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783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566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349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132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8915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6698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4481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2264" algn="l" defTabSz="415566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C50D-9B42-4A8C-87C8-D96DF0E2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58" y="107913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8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ADA62-BF29-4A7B-A3FF-63E5346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05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ADA62-BF29-4A7B-A3FF-63E5346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14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D2B0D7-2A1D-4E03-B8A0-06B1E91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47F067-6181-497F-B821-E544309FA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904" y="839933"/>
            <a:ext cx="7886195" cy="32630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ADA62-BF29-4A7B-A3FF-63E5346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88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758" y="107913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pPr lv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1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758" y="107913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pPr lv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1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1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2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2D5C3-505F-4A5B-8D6D-133B89B78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914" y="1915591"/>
            <a:ext cx="3172557" cy="232756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</a:lstStyle>
          <a:p>
            <a:pPr marL="5776" lvl="0" algn="l" defTabSz="415844" rtl="0" eaLnBrk="1" latinLnBrk="0" hangingPunct="1">
              <a:lnSpc>
                <a:spcPct val="100000"/>
              </a:lnSpc>
              <a:spcBef>
                <a:spcPts val="61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037995-7193-4476-B08E-E70CD864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52" y="2945459"/>
            <a:ext cx="294504" cy="184666"/>
          </a:xfrm>
        </p:spPr>
        <p:txBody>
          <a:bodyPr vert="horz" wrap="none" lIns="0" tIns="0" rIns="0" bIns="0" rtlCol="0">
            <a:spAutoFit/>
          </a:bodyPr>
          <a:lstStyle>
            <a:lvl1pPr>
              <a:defRPr lang="en-US" sz="1200" dirty="0">
                <a:solidFill>
                  <a:srgbClr val="F4F3F9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756E75-A123-45CA-AEF9-03ACCCEA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94" y="1200150"/>
            <a:ext cx="3659131" cy="750847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0C9A-D04F-48EC-B294-333D353A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35295"/>
            <a:ext cx="6858000" cy="139717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EF734-FEAD-4A04-9294-8843E4A5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9431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7343-61B6-4E83-B448-2BEC73C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7452" y="2945460"/>
            <a:ext cx="270045" cy="477054"/>
          </a:xfrm>
        </p:spPr>
        <p:txBody>
          <a:bodyPr/>
          <a:lstStyle/>
          <a:p>
            <a:fld id="{DC30CECC-B3F0-4B19-BD63-3E9E87580E48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6D9B-964B-4DB5-A2E2-A78F2BA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C43E-E8AE-40B3-9D33-B5AB0A3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38B-6138-42C6-99F7-809F5EFCF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6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B8EAF5AF-C69B-4F38-A996-423C7E78461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8" y="4709255"/>
            <a:ext cx="1010364" cy="269009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4B6749F-8400-4E72-8FDB-E14F6A3005FC}"/>
              </a:ext>
            </a:extLst>
          </p:cNvPr>
          <p:cNvSpPr txBox="1"/>
          <p:nvPr userDrawn="1"/>
        </p:nvSpPr>
        <p:spPr>
          <a:xfrm>
            <a:off x="8176550" y="4885552"/>
            <a:ext cx="652423" cy="118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35"/>
              </a:spcBef>
              <a:defRPr sz="2200" b="1" spc="-50">
                <a:solidFill>
                  <a:srgbClr val="F03782"/>
                </a:solidFill>
                <a:latin typeface="Houschka Rounded DemiBold"/>
                <a:cs typeface="Houschka Rounded DemiBold"/>
              </a:defRPr>
            </a:lvl1pPr>
          </a:lstStyle>
          <a:p>
            <a:r>
              <a:rPr sz="773"/>
              <a:t>Building on belief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8211B7F-5EE4-4901-BDCB-752D5FDC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58" y="107913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9AAA98-0277-41C5-BA3F-9A317F01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D9A2255-8092-4D2B-9B7A-627131234E28}"/>
              </a:ext>
            </a:extLst>
          </p:cNvPr>
          <p:cNvSpPr txBox="1">
            <a:spLocks/>
          </p:cNvSpPr>
          <p:nvPr userDrawn="1"/>
        </p:nvSpPr>
        <p:spPr>
          <a:xfrm>
            <a:off x="4540250" y="4891759"/>
            <a:ext cx="1210588" cy="21544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defTabSz="914400">
              <a:defRPr sz="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r>
              <a:rPr lang="en-US" sz="800" b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</a:t>
            </a:r>
          </a:p>
        </p:txBody>
      </p:sp>
      <p:sp>
        <p:nvSpPr>
          <p:cNvPr id="20" name="Rectangle 71">
            <a:extLst>
              <a:ext uri="{FF2B5EF4-FFF2-40B4-BE49-F238E27FC236}">
                <a16:creationId xmlns:a16="http://schemas.microsoft.com/office/drawing/2014/main" id="{7DB93495-6FB5-48D5-8F1C-C315A0AFE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99348" y="4864345"/>
            <a:ext cx="30058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noProof="0" smtClean="0"/>
              <a:pPr lvl="0"/>
              <a:t>‹#›</a:t>
            </a:fld>
            <a:r>
              <a:rPr lang="en-US" noProof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C33DC6-E378-4B3A-A5FA-41C7DD82CF6A}"/>
              </a:ext>
            </a:extLst>
          </p:cNvPr>
          <p:cNvCxnSpPr/>
          <p:nvPr userDrawn="1"/>
        </p:nvCxnSpPr>
        <p:spPr>
          <a:xfrm>
            <a:off x="4565002" y="4945062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3" r:id="rId3"/>
    <p:sldLayoutId id="2147483663" r:id="rId4"/>
    <p:sldLayoutId id="2147483664" r:id="rId5"/>
    <p:sldLayoutId id="2147483665" r:id="rId6"/>
  </p:sldLayoutIdLst>
  <p:txStyles>
    <p:titleStyle>
      <a:lvl1pPr>
        <a:defRPr lang="en-US" sz="2100" b="1" kern="0" baseline="0" dirty="0">
          <a:solidFill>
            <a:srgbClr val="F03782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rgbClr val="808285"/>
        </a:buClr>
        <a:buFont typeface="Wingdings" panose="05000000000000000000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9372" indent="-171450">
        <a:buClr>
          <a:srgbClr val="808285"/>
        </a:buClr>
        <a:buFont typeface="Symbol" panose="05050102010706020507" pitchFamily="18" charset="2"/>
        <a:buChar char="-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87294" indent="-171450">
        <a:buClr>
          <a:srgbClr val="808285"/>
        </a:buClr>
        <a:buFont typeface="Arial" panose="020B0604020202020204" pitchFamily="34" charset="0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5216" indent="-171450">
        <a:buClr>
          <a:srgbClr val="808285"/>
        </a:buClr>
        <a:buFont typeface="Courier New" panose="02070309020205020404" pitchFamily="49" charset="0"/>
        <a:buChar char="o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3138" indent="-171450">
        <a:buClr>
          <a:srgbClr val="808285"/>
        </a:buClr>
        <a:buFont typeface="Wingdings" panose="05000000000000000000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29" userDrawn="1">
          <p15:clr>
            <a:srgbClr val="F26B43"/>
          </p15:clr>
        </p15:guide>
        <p15:guide id="4" pos="5631" userDrawn="1">
          <p15:clr>
            <a:srgbClr val="F26B43"/>
          </p15:clr>
        </p15:guide>
        <p15:guide id="5" orient="horz" pos="424" userDrawn="1">
          <p15:clr>
            <a:srgbClr val="F26B43"/>
          </p15:clr>
        </p15:guide>
        <p15:guide id="6" orient="horz" pos="29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9D0F77-D30F-410A-9F25-5053B7786A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" y="230880"/>
            <a:ext cx="1309998" cy="3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>
        <a:defRPr lang="en-US" sz="2200" b="1" i="0" spc="2" dirty="0" smtClean="0">
          <a:solidFill>
            <a:srgbClr val="F4F3F9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9D0F77-D30F-410A-9F25-5053B7786A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" y="230880"/>
            <a:ext cx="1309998" cy="34878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A1DA921-7BCC-493A-B1F9-D538069FAF08}"/>
              </a:ext>
            </a:extLst>
          </p:cNvPr>
          <p:cNvSpPr txBox="1"/>
          <p:nvPr userDrawn="1"/>
        </p:nvSpPr>
        <p:spPr>
          <a:xfrm>
            <a:off x="7952023" y="450129"/>
            <a:ext cx="932307" cy="161762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35"/>
              </a:spcBef>
              <a:defRPr sz="2200" b="1" spc="-50">
                <a:solidFill>
                  <a:srgbClr val="F03782"/>
                </a:solidFill>
                <a:latin typeface="Houschka Rounded DemiBold"/>
                <a:cs typeface="Houschka Rounded DemiBold"/>
              </a:defRPr>
            </a:lvl1pPr>
          </a:lstStyle>
          <a:p>
            <a:r>
              <a:rPr sz="1000"/>
              <a:t>Building on belief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FC06773-446F-4FBB-80FD-FA7149C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94" y="1200150"/>
            <a:ext cx="365913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A70267D-17F0-49E0-8EB6-F22D07425C25}"/>
              </a:ext>
            </a:extLst>
          </p:cNvPr>
          <p:cNvSpPr/>
          <p:nvPr userDrawn="1"/>
        </p:nvSpPr>
        <p:spPr>
          <a:xfrm>
            <a:off x="287451" y="1366682"/>
            <a:ext cx="46789" cy="785668"/>
          </a:xfrm>
          <a:custGeom>
            <a:avLst/>
            <a:gdLst/>
            <a:ahLst/>
            <a:cxnLst/>
            <a:rect l="l" t="t" r="r" b="b"/>
            <a:pathLst>
              <a:path w="102870" h="1728470">
                <a:moveTo>
                  <a:pt x="54357" y="0"/>
                </a:moveTo>
                <a:lnTo>
                  <a:pt x="48387" y="0"/>
                </a:lnTo>
                <a:lnTo>
                  <a:pt x="29599" y="3819"/>
                </a:lnTo>
                <a:lnTo>
                  <a:pt x="14213" y="14219"/>
                </a:lnTo>
                <a:lnTo>
                  <a:pt x="3818" y="29608"/>
                </a:lnTo>
                <a:lnTo>
                  <a:pt x="0" y="48398"/>
                </a:lnTo>
                <a:lnTo>
                  <a:pt x="0" y="1679614"/>
                </a:lnTo>
                <a:lnTo>
                  <a:pt x="3818" y="1698404"/>
                </a:lnTo>
                <a:lnTo>
                  <a:pt x="14213" y="1713793"/>
                </a:lnTo>
                <a:lnTo>
                  <a:pt x="29599" y="1724193"/>
                </a:lnTo>
                <a:lnTo>
                  <a:pt x="48387" y="1728012"/>
                </a:lnTo>
                <a:lnTo>
                  <a:pt x="54357" y="1728012"/>
                </a:lnTo>
                <a:lnTo>
                  <a:pt x="73151" y="1724193"/>
                </a:lnTo>
                <a:lnTo>
                  <a:pt x="88540" y="1713793"/>
                </a:lnTo>
                <a:lnTo>
                  <a:pt x="98937" y="1698404"/>
                </a:lnTo>
                <a:lnTo>
                  <a:pt x="102755" y="1679614"/>
                </a:lnTo>
                <a:lnTo>
                  <a:pt x="102755" y="48398"/>
                </a:lnTo>
                <a:lnTo>
                  <a:pt x="98937" y="29608"/>
                </a:lnTo>
                <a:lnTo>
                  <a:pt x="88540" y="14219"/>
                </a:lnTo>
                <a:lnTo>
                  <a:pt x="73151" y="3819"/>
                </a:lnTo>
                <a:lnTo>
                  <a:pt x="54357" y="0"/>
                </a:lnTo>
                <a:close/>
              </a:path>
            </a:pathLst>
          </a:custGeom>
          <a:solidFill>
            <a:srgbClr val="F4F3F9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44EEC0-9029-4508-96B2-C72FEC9F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14" y="1915591"/>
            <a:ext cx="317255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6" lvl="0" algn="l" defTabSz="415844" rtl="0" eaLnBrk="1" latinLnBrk="0" hangingPunct="1">
              <a:lnSpc>
                <a:spcPct val="100000"/>
              </a:lnSpc>
              <a:spcBef>
                <a:spcPts val="61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423FBC6-8C2B-4D44-8832-FE760042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7452" y="2945460"/>
            <a:ext cx="270045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lang="en-US" sz="1000" spc="2" smtClean="0">
                <a:solidFill>
                  <a:srgbClr val="F4F3F9"/>
                </a:solidFill>
                <a:latin typeface="Calibri"/>
                <a:cs typeface="Calibri"/>
              </a:defRPr>
            </a:lvl1pPr>
          </a:lstStyle>
          <a:p>
            <a:pPr marL="5776">
              <a:spcBef>
                <a:spcPts val="55"/>
              </a:spcBef>
            </a:pPr>
            <a:r>
              <a:rPr lang="en-US"/>
              <a:t>Date</a:t>
            </a:r>
          </a:p>
        </p:txBody>
      </p:sp>
      <p:pic>
        <p:nvPicPr>
          <p:cNvPr id="14" name="Picture 13" descr="A picture containing text, person, window, computer&#10;&#10;Description automatically generated">
            <a:extLst>
              <a:ext uri="{FF2B5EF4-FFF2-40B4-BE49-F238E27FC236}">
                <a16:creationId xmlns:a16="http://schemas.microsoft.com/office/drawing/2014/main" id="{4B7B69B5-4401-4714-ACB0-05909B6AC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t="6027" r="8157" b="6027"/>
          <a:stretch/>
        </p:blipFill>
        <p:spPr>
          <a:xfrm>
            <a:off x="4400914" y="1356339"/>
            <a:ext cx="4743086" cy="3161641"/>
          </a:xfrm>
          <a:prstGeom prst="rect">
            <a:avLst/>
          </a:prstGeom>
        </p:spPr>
      </p:pic>
      <p:pic>
        <p:nvPicPr>
          <p:cNvPr id="15" name="object 16">
            <a:extLst>
              <a:ext uri="{FF2B5EF4-FFF2-40B4-BE49-F238E27FC236}">
                <a16:creationId xmlns:a16="http://schemas.microsoft.com/office/drawing/2014/main" id="{0B2FCAC2-1B97-44CB-AC73-030A6256CB27}"/>
              </a:ext>
            </a:extLst>
          </p:cNvPr>
          <p:cNvPicPr/>
          <p:nvPr userDrawn="1"/>
        </p:nvPicPr>
        <p:blipFill>
          <a:blip r:embed="rId6" cstate="print">
            <a:alphaModFix amt="60000"/>
          </a:blip>
          <a:stretch>
            <a:fillRect/>
          </a:stretch>
        </p:blipFill>
        <p:spPr>
          <a:xfrm>
            <a:off x="4400913" y="1356339"/>
            <a:ext cx="4743086" cy="31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xStyles>
    <p:titleStyle>
      <a:lvl1pPr>
        <a:defRPr lang="en-US" sz="2400" b="1" i="0" spc="-5" dirty="0" smtClean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>
        <a:defRPr lang="en-US" sz="1400" kern="1200" spc="2" dirty="0" smtClean="0">
          <a:solidFill>
            <a:srgbClr val="F03782"/>
          </a:solidFill>
          <a:latin typeface="Calibri"/>
          <a:ea typeface="+mn-ea"/>
          <a:cs typeface="Calibri"/>
        </a:defRPr>
      </a:lvl1pPr>
      <a:lvl2pPr marL="207922">
        <a:defRPr lang="en-US" dirty="0" smtClean="0">
          <a:latin typeface="+mn-lt"/>
          <a:ea typeface="+mn-ea"/>
          <a:cs typeface="+mn-cs"/>
        </a:defRPr>
      </a:lvl2pPr>
      <a:lvl3pPr marL="415844">
        <a:defRPr lang="en-US" dirty="0" smtClean="0">
          <a:latin typeface="+mn-lt"/>
          <a:ea typeface="+mn-ea"/>
          <a:cs typeface="+mn-cs"/>
        </a:defRPr>
      </a:lvl3pPr>
      <a:lvl4pPr marL="623766">
        <a:defRPr lang="en-US" dirty="0" smtClean="0">
          <a:latin typeface="+mn-lt"/>
          <a:ea typeface="+mn-ea"/>
          <a:cs typeface="+mn-cs"/>
        </a:defRPr>
      </a:lvl4pPr>
      <a:lvl5pPr marL="831688">
        <a:defRPr lang="en-US" dirty="0" smtClean="0"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9D0F77-D30F-410A-9F25-5053B7786A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" y="230880"/>
            <a:ext cx="1309998" cy="34878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A1DA921-7BCC-493A-B1F9-D538069FAF08}"/>
              </a:ext>
            </a:extLst>
          </p:cNvPr>
          <p:cNvSpPr txBox="1"/>
          <p:nvPr userDrawn="1"/>
        </p:nvSpPr>
        <p:spPr>
          <a:xfrm>
            <a:off x="7952023" y="450129"/>
            <a:ext cx="932307" cy="161762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35"/>
              </a:spcBef>
              <a:defRPr sz="2200" b="1" spc="-50">
                <a:solidFill>
                  <a:srgbClr val="F03782"/>
                </a:solidFill>
                <a:latin typeface="Houschka Rounded DemiBold"/>
                <a:cs typeface="Houschka Rounded DemiBold"/>
              </a:defRPr>
            </a:lvl1pPr>
          </a:lstStyle>
          <a:p>
            <a:r>
              <a:rPr sz="1000"/>
              <a:t>Building on belief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C0F1D69-4C35-4480-8EDC-2AAFBBFD83CD}"/>
              </a:ext>
            </a:extLst>
          </p:cNvPr>
          <p:cNvSpPr/>
          <p:nvPr userDrawn="1"/>
        </p:nvSpPr>
        <p:spPr>
          <a:xfrm>
            <a:off x="332378" y="2197485"/>
            <a:ext cx="44189" cy="746702"/>
          </a:xfrm>
          <a:custGeom>
            <a:avLst/>
            <a:gdLst/>
            <a:ahLst/>
            <a:cxnLst/>
            <a:rect l="l" t="t" r="r" b="b"/>
            <a:pathLst>
              <a:path w="97155" h="1642745">
                <a:moveTo>
                  <a:pt x="48398" y="0"/>
                </a:moveTo>
                <a:lnTo>
                  <a:pt x="29604" y="3818"/>
                </a:lnTo>
                <a:lnTo>
                  <a:pt x="14215" y="14213"/>
                </a:lnTo>
                <a:lnTo>
                  <a:pt x="3818" y="29599"/>
                </a:lnTo>
                <a:lnTo>
                  <a:pt x="0" y="48387"/>
                </a:lnTo>
                <a:lnTo>
                  <a:pt x="0" y="1594067"/>
                </a:lnTo>
                <a:lnTo>
                  <a:pt x="3818" y="1612855"/>
                </a:lnTo>
                <a:lnTo>
                  <a:pt x="14215" y="1628241"/>
                </a:lnTo>
                <a:lnTo>
                  <a:pt x="29604" y="1638636"/>
                </a:lnTo>
                <a:lnTo>
                  <a:pt x="48398" y="1642454"/>
                </a:lnTo>
                <a:lnTo>
                  <a:pt x="67192" y="1638636"/>
                </a:lnTo>
                <a:lnTo>
                  <a:pt x="82580" y="1628241"/>
                </a:lnTo>
                <a:lnTo>
                  <a:pt x="92977" y="1612855"/>
                </a:lnTo>
                <a:lnTo>
                  <a:pt x="96796" y="1594067"/>
                </a:lnTo>
                <a:lnTo>
                  <a:pt x="96796" y="48387"/>
                </a:lnTo>
                <a:lnTo>
                  <a:pt x="92977" y="29599"/>
                </a:lnTo>
                <a:lnTo>
                  <a:pt x="82580" y="14213"/>
                </a:lnTo>
                <a:lnTo>
                  <a:pt x="67192" y="3818"/>
                </a:lnTo>
                <a:lnTo>
                  <a:pt x="48398" y="0"/>
                </a:lnTo>
                <a:close/>
              </a:path>
            </a:pathLst>
          </a:custGeom>
          <a:solidFill>
            <a:srgbClr val="F03782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FC06773-446F-4FBB-80FD-FA7149C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" y="2228820"/>
            <a:ext cx="2650475" cy="68403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9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>
        <a:defRPr lang="en-US" sz="2200" b="1" i="0" spc="2" dirty="0" smtClean="0">
          <a:solidFill>
            <a:srgbClr val="F4F3F9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9D0F77-D30F-410A-9F25-5053B7786A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" y="230880"/>
            <a:ext cx="1309998" cy="34878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A1DA921-7BCC-493A-B1F9-D538069FAF08}"/>
              </a:ext>
            </a:extLst>
          </p:cNvPr>
          <p:cNvSpPr txBox="1"/>
          <p:nvPr userDrawn="1"/>
        </p:nvSpPr>
        <p:spPr>
          <a:xfrm>
            <a:off x="7952023" y="450129"/>
            <a:ext cx="932307" cy="161762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35"/>
              </a:spcBef>
              <a:defRPr sz="2200" b="1" spc="-50">
                <a:solidFill>
                  <a:srgbClr val="F03782"/>
                </a:solidFill>
                <a:latin typeface="Houschka Rounded DemiBold"/>
                <a:cs typeface="Houschka Rounded DemiBold"/>
              </a:defRPr>
            </a:lvl1pPr>
          </a:lstStyle>
          <a:p>
            <a:r>
              <a:rPr sz="1000"/>
              <a:t>Building on belief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C0F1D69-4C35-4480-8EDC-2AAFBBFD83CD}"/>
              </a:ext>
            </a:extLst>
          </p:cNvPr>
          <p:cNvSpPr/>
          <p:nvPr userDrawn="1"/>
        </p:nvSpPr>
        <p:spPr>
          <a:xfrm>
            <a:off x="332378" y="2197485"/>
            <a:ext cx="44189" cy="746702"/>
          </a:xfrm>
          <a:custGeom>
            <a:avLst/>
            <a:gdLst/>
            <a:ahLst/>
            <a:cxnLst/>
            <a:rect l="l" t="t" r="r" b="b"/>
            <a:pathLst>
              <a:path w="97155" h="1642745">
                <a:moveTo>
                  <a:pt x="48398" y="0"/>
                </a:moveTo>
                <a:lnTo>
                  <a:pt x="29604" y="3818"/>
                </a:lnTo>
                <a:lnTo>
                  <a:pt x="14215" y="14213"/>
                </a:lnTo>
                <a:lnTo>
                  <a:pt x="3818" y="29599"/>
                </a:lnTo>
                <a:lnTo>
                  <a:pt x="0" y="48387"/>
                </a:lnTo>
                <a:lnTo>
                  <a:pt x="0" y="1594067"/>
                </a:lnTo>
                <a:lnTo>
                  <a:pt x="3818" y="1612855"/>
                </a:lnTo>
                <a:lnTo>
                  <a:pt x="14215" y="1628241"/>
                </a:lnTo>
                <a:lnTo>
                  <a:pt x="29604" y="1638636"/>
                </a:lnTo>
                <a:lnTo>
                  <a:pt x="48398" y="1642454"/>
                </a:lnTo>
                <a:lnTo>
                  <a:pt x="67192" y="1638636"/>
                </a:lnTo>
                <a:lnTo>
                  <a:pt x="82580" y="1628241"/>
                </a:lnTo>
                <a:lnTo>
                  <a:pt x="92977" y="1612855"/>
                </a:lnTo>
                <a:lnTo>
                  <a:pt x="96796" y="1594067"/>
                </a:lnTo>
                <a:lnTo>
                  <a:pt x="96796" y="48387"/>
                </a:lnTo>
                <a:lnTo>
                  <a:pt x="92977" y="29599"/>
                </a:lnTo>
                <a:lnTo>
                  <a:pt x="82580" y="14213"/>
                </a:lnTo>
                <a:lnTo>
                  <a:pt x="67192" y="3818"/>
                </a:lnTo>
                <a:lnTo>
                  <a:pt x="48398" y="0"/>
                </a:lnTo>
                <a:close/>
              </a:path>
            </a:pathLst>
          </a:custGeom>
          <a:solidFill>
            <a:srgbClr val="F03782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FC06773-446F-4FBB-80FD-FA7149C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" y="2228820"/>
            <a:ext cx="2650475" cy="68403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0AA5EE-A007-444C-B514-22BFB6397840}"/>
              </a:ext>
            </a:extLst>
          </p:cNvPr>
          <p:cNvSpPr txBox="1"/>
          <p:nvPr userDrawn="1"/>
        </p:nvSpPr>
        <p:spPr>
          <a:xfrm>
            <a:off x="502819" y="4880674"/>
            <a:ext cx="2165336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800" spc="-2">
                <a:solidFill>
                  <a:srgbClr val="F03782"/>
                </a:solidFill>
                <a:latin typeface="Calibri"/>
                <a:cs typeface="Calibri"/>
              </a:rPr>
              <a:t>Copyright</a:t>
            </a:r>
            <a:r>
              <a:rPr sz="800" spc="-7">
                <a:solidFill>
                  <a:srgbClr val="F03782"/>
                </a:solidFill>
                <a:latin typeface="Calibri"/>
                <a:cs typeface="Calibri"/>
              </a:rPr>
              <a:t> </a:t>
            </a:r>
            <a:r>
              <a:rPr sz="800">
                <a:solidFill>
                  <a:srgbClr val="F03782"/>
                </a:solidFill>
                <a:latin typeface="Calibri"/>
                <a:cs typeface="Calibri"/>
              </a:rPr>
              <a:t>©</a:t>
            </a:r>
            <a:r>
              <a:rPr sz="800" spc="-7">
                <a:solidFill>
                  <a:srgbClr val="F03782"/>
                </a:solidFill>
                <a:latin typeface="Calibri"/>
                <a:cs typeface="Calibri"/>
              </a:rPr>
              <a:t> </a:t>
            </a:r>
            <a:r>
              <a:rPr sz="800">
                <a:solidFill>
                  <a:srgbClr val="F03782"/>
                </a:solidFill>
                <a:latin typeface="Calibri"/>
                <a:cs typeface="Calibri"/>
              </a:rPr>
              <a:t>2021</a:t>
            </a:r>
            <a:r>
              <a:rPr sz="800" spc="-2">
                <a:solidFill>
                  <a:srgbClr val="F03782"/>
                </a:solidFill>
                <a:latin typeface="Calibri"/>
                <a:cs typeface="Calibri"/>
              </a:rPr>
              <a:t> Tata</a:t>
            </a:r>
            <a:r>
              <a:rPr sz="800" spc="-7">
                <a:solidFill>
                  <a:srgbClr val="F03782"/>
                </a:solidFill>
                <a:latin typeface="Calibri"/>
                <a:cs typeface="Calibri"/>
              </a:rPr>
              <a:t> </a:t>
            </a:r>
            <a:r>
              <a:rPr sz="800" spc="-2">
                <a:solidFill>
                  <a:srgbClr val="F03782"/>
                </a:solidFill>
                <a:latin typeface="Calibri"/>
                <a:cs typeface="Calibri"/>
              </a:rPr>
              <a:t>Consultancy</a:t>
            </a:r>
            <a:r>
              <a:rPr sz="800" spc="-7">
                <a:solidFill>
                  <a:srgbClr val="F03782"/>
                </a:solidFill>
                <a:latin typeface="Calibri"/>
                <a:cs typeface="Calibri"/>
              </a:rPr>
              <a:t> </a:t>
            </a:r>
            <a:r>
              <a:rPr sz="800" spc="-2">
                <a:solidFill>
                  <a:srgbClr val="F03782"/>
                </a:solidFill>
                <a:latin typeface="Calibri"/>
                <a:cs typeface="Calibri"/>
              </a:rPr>
              <a:t>Services Limited</a:t>
            </a:r>
            <a:endParaRPr sz="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01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>
        <a:defRPr lang="en-US" sz="2200" b="1" i="0" spc="2" dirty="0" smtClean="0">
          <a:solidFill>
            <a:srgbClr val="F4F3F9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22">
        <a:defRPr>
          <a:latin typeface="+mn-lt"/>
          <a:ea typeface="+mn-ea"/>
          <a:cs typeface="+mn-cs"/>
        </a:defRPr>
      </a:lvl2pPr>
      <a:lvl3pPr marL="415844">
        <a:defRPr>
          <a:latin typeface="+mn-lt"/>
          <a:ea typeface="+mn-ea"/>
          <a:cs typeface="+mn-cs"/>
        </a:defRPr>
      </a:lvl3pPr>
      <a:lvl4pPr marL="623766">
        <a:defRPr>
          <a:latin typeface="+mn-lt"/>
          <a:ea typeface="+mn-ea"/>
          <a:cs typeface="+mn-cs"/>
        </a:defRPr>
      </a:lvl4pPr>
      <a:lvl5pPr marL="831688">
        <a:defRPr>
          <a:latin typeface="+mn-lt"/>
          <a:ea typeface="+mn-ea"/>
          <a:cs typeface="+mn-cs"/>
        </a:defRPr>
      </a:lvl5pPr>
      <a:lvl6pPr marL="1039611">
        <a:defRPr>
          <a:latin typeface="+mn-lt"/>
          <a:ea typeface="+mn-ea"/>
          <a:cs typeface="+mn-cs"/>
        </a:defRPr>
      </a:lvl6pPr>
      <a:lvl7pPr marL="1247533">
        <a:defRPr>
          <a:latin typeface="+mn-lt"/>
          <a:ea typeface="+mn-ea"/>
          <a:cs typeface="+mn-cs"/>
        </a:defRPr>
      </a:lvl7pPr>
      <a:lvl8pPr marL="1455454">
        <a:defRPr>
          <a:latin typeface="+mn-lt"/>
          <a:ea typeface="+mn-ea"/>
          <a:cs typeface="+mn-cs"/>
        </a:defRPr>
      </a:lvl8pPr>
      <a:lvl9pPr marL="166337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desktop-python-visuals" TargetMode="External"/><Relationship Id="rId2" Type="http://schemas.openxmlformats.org/officeDocument/2006/relationships/hyperlink" Target="https://docs.microsoft.com/en-us/power-bi/connect-data/desktop-python-script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6921B-BBC0-4284-8C81-9DFA007B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6" y="1419215"/>
            <a:ext cx="3907140" cy="339580"/>
          </a:xfrm>
        </p:spPr>
        <p:txBody>
          <a:bodyPr vert="horz" wrap="square" lIns="0" tIns="12065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b="0"/>
              <a:t>Using Python Visuals in Power BI 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6F600-4097-4436-8227-A06E13297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44930"/>
            <a:ext cx="4800600" cy="319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376E0-F4DF-4614-A481-C3CDDB9FED1D}"/>
              </a:ext>
            </a:extLst>
          </p:cNvPr>
          <p:cNvSpPr txBox="1"/>
          <p:nvPr/>
        </p:nvSpPr>
        <p:spPr>
          <a:xfrm>
            <a:off x="442643" y="18498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Calibri"/>
                <a:cs typeface="Calibri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22296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22FB7-6C52-4815-9D0B-128620B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09" y="107913"/>
            <a:ext cx="7886195" cy="434414"/>
          </a:xfrm>
        </p:spPr>
        <p:txBody>
          <a:bodyPr/>
          <a:lstStyle/>
          <a:p>
            <a:pPr algn="l"/>
            <a:r>
              <a:rPr lang="en-US" dirty="0"/>
              <a:t>Prerequisites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753115A6-50CA-4956-B502-DE92AA65B2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19A7A-68A2-442C-A1FF-555385BA267C}"/>
              </a:ext>
            </a:extLst>
          </p:cNvPr>
          <p:cNvSpPr txBox="1"/>
          <p:nvPr/>
        </p:nvSpPr>
        <p:spPr>
          <a:xfrm>
            <a:off x="155500" y="633581"/>
            <a:ext cx="870620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/>
              <a:t>Install Python- </a:t>
            </a:r>
            <a:r>
              <a:rPr lang="en-US" sz="1400" dirty="0">
                <a:ea typeface="+mn-lt"/>
                <a:cs typeface="+mn-lt"/>
              </a:rPr>
              <a:t>To run Python scripts in Power BI Desktop, you need to install Python on your local machine. You can download Python from 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https://www.python.org/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 b="1" dirty="0">
                <a:ea typeface="+mn-lt"/>
                <a:cs typeface="+mn-lt"/>
              </a:rPr>
              <a:t>Install required Python packages- </a:t>
            </a:r>
            <a:r>
              <a:rPr lang="en-US" sz="1400" dirty="0"/>
              <a:t>The Power BI Python integration requires the installation of two Python packages: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Pandas- A software library for data manipulation and analysis. It offers data structures and operations for manipulating numerical tables and time series.</a:t>
            </a:r>
          </a:p>
          <a:p>
            <a:pPr marL="342900" indent="-342900">
              <a:buAutoNum type="arabicPeriod"/>
            </a:pPr>
            <a:r>
              <a:rPr lang="en-US" sz="1400" dirty="0">
                <a:cs typeface="Calibri" panose="020F0502020204030204"/>
              </a:rPr>
              <a:t>Matplotlib- </a:t>
            </a:r>
            <a:r>
              <a:rPr lang="en-US" sz="1400" dirty="0">
                <a:ea typeface="+mn-lt"/>
                <a:cs typeface="+mn-lt"/>
              </a:rPr>
              <a:t>A plotting library for Python and its numerical mathematics extension NumPy</a:t>
            </a:r>
            <a:r>
              <a:rPr lang="en-US" sz="1400" dirty="0">
                <a:cs typeface="Calibri"/>
              </a:rPr>
              <a:t>.  </a:t>
            </a:r>
          </a:p>
          <a:p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/>
              <a:t>Enable Python scripting- </a:t>
            </a:r>
            <a:endParaRPr lang="en-US" sz="1400" dirty="0">
              <a:cs typeface="Calibri" panose="020F0502020204030204"/>
            </a:endParaRPr>
          </a:p>
          <a:p>
            <a:r>
              <a:rPr lang="en-US" sz="1400" dirty="0">
                <a:ea typeface="+mn-lt"/>
                <a:cs typeface="+mn-lt"/>
              </a:rPr>
              <a:t>        To enable Python scripting:</a:t>
            </a:r>
            <a:endParaRPr lang="en-US" sz="1400" b="1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In Power BI Desktop, select </a:t>
            </a:r>
            <a:r>
              <a:rPr lang="en-US" sz="1400" b="1" dirty="0">
                <a:ea typeface="+mn-lt"/>
                <a:cs typeface="+mn-lt"/>
              </a:rPr>
              <a:t>File</a:t>
            </a:r>
            <a:r>
              <a:rPr lang="en-US" sz="1400" dirty="0">
                <a:ea typeface="+mn-lt"/>
                <a:cs typeface="+mn-lt"/>
              </a:rPr>
              <a:t> &gt; </a:t>
            </a:r>
            <a:r>
              <a:rPr lang="en-US" sz="1400" b="1" dirty="0">
                <a:ea typeface="+mn-lt"/>
                <a:cs typeface="+mn-lt"/>
              </a:rPr>
              <a:t>Options and settings</a:t>
            </a:r>
            <a:r>
              <a:rPr lang="en-US" sz="1400" dirty="0">
                <a:ea typeface="+mn-lt"/>
                <a:cs typeface="+mn-lt"/>
              </a:rPr>
              <a:t> &gt; </a:t>
            </a:r>
            <a:r>
              <a:rPr lang="en-US" sz="1400" b="1" dirty="0">
                <a:ea typeface="+mn-lt"/>
                <a:cs typeface="+mn-lt"/>
              </a:rPr>
              <a:t>Options</a:t>
            </a:r>
            <a:r>
              <a:rPr lang="en-US" sz="1400" dirty="0">
                <a:ea typeface="+mn-lt"/>
                <a:cs typeface="+mn-lt"/>
              </a:rPr>
              <a:t> &gt; </a:t>
            </a:r>
            <a:r>
              <a:rPr lang="en-US" sz="1400" b="1" dirty="0">
                <a:ea typeface="+mn-lt"/>
                <a:cs typeface="+mn-lt"/>
              </a:rPr>
              <a:t>Python scripting</a:t>
            </a:r>
            <a:r>
              <a:rPr lang="en-US" sz="1400" dirty="0">
                <a:ea typeface="+mn-lt"/>
                <a:cs typeface="+mn-lt"/>
              </a:rPr>
              <a:t>. The </a:t>
            </a:r>
            <a:r>
              <a:rPr lang="en-US" sz="1400" b="1" dirty="0">
                <a:ea typeface="+mn-lt"/>
                <a:cs typeface="+mn-lt"/>
              </a:rPr>
              <a:t>Python script options</a:t>
            </a:r>
            <a:r>
              <a:rPr lang="en-US" sz="1400" dirty="0">
                <a:ea typeface="+mn-lt"/>
                <a:cs typeface="+mn-lt"/>
              </a:rPr>
              <a:t> page appears.</a:t>
            </a:r>
            <a:endParaRPr lang="en-US" sz="14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If necessary, specify your local Python installation path in </a:t>
            </a:r>
            <a:r>
              <a:rPr lang="en-US" sz="1400" b="1" dirty="0">
                <a:ea typeface="+mn-lt"/>
                <a:cs typeface="+mn-lt"/>
              </a:rPr>
              <a:t>Detected Python home directories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>
              <a:cs typeface="Calibri" panose="020F0502020204030204"/>
            </a:endParaRPr>
          </a:p>
          <a:p>
            <a:r>
              <a:rPr lang="en-US" sz="1400" dirty="0">
                <a:ea typeface="+mn-lt"/>
                <a:cs typeface="+mn-lt"/>
              </a:rPr>
              <a:t>         Make sure the path is for the local Python installation.</a:t>
            </a:r>
          </a:p>
          <a:p>
            <a:r>
              <a:rPr lang="en-US" sz="1400" dirty="0">
                <a:ea typeface="+mn-lt"/>
                <a:cs typeface="+mn-lt"/>
              </a:rPr>
              <a:t>3.      Select </a:t>
            </a:r>
            <a:r>
              <a:rPr lang="en-US" sz="1400" b="1" dirty="0">
                <a:ea typeface="+mn-lt"/>
                <a:cs typeface="+mn-lt"/>
              </a:rPr>
              <a:t>OK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>
              <a:cs typeface="Calibri" panose="020F0502020204030204"/>
            </a:endParaRPr>
          </a:p>
          <a:p>
            <a:r>
              <a:rPr lang="en-US" sz="1400" dirty="0">
                <a:ea typeface="+mn-lt"/>
                <a:cs typeface="+mn-lt"/>
              </a:rPr>
              <a:t>         Once you specify your Python installation, you’re ready to begin running Python scripts in Power BI Desktop.</a:t>
            </a: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00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54A7-0F1A-474D-B299-FF31F62E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07" y="215743"/>
            <a:ext cx="7886195" cy="5530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Steps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E377-E138-43EF-A716-EBF63DDDBC41}"/>
              </a:ext>
            </a:extLst>
          </p:cNvPr>
          <p:cNvSpPr txBox="1"/>
          <p:nvPr/>
        </p:nvSpPr>
        <p:spPr>
          <a:xfrm>
            <a:off x="288986" y="768828"/>
            <a:ext cx="843663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ea typeface="+mn-lt"/>
                <a:cs typeface="+mn-lt"/>
              </a:rPr>
              <a:t>1. </a:t>
            </a:r>
            <a:r>
              <a:rPr lang="en-US" sz="1800" dirty="0">
                <a:ea typeface="+mn-lt"/>
                <a:cs typeface="+mn-lt"/>
              </a:rPr>
              <a:t>Select the </a:t>
            </a:r>
            <a:r>
              <a:rPr lang="en-US" sz="1800" b="1" dirty="0">
                <a:ea typeface="+mn-lt"/>
                <a:cs typeface="+mn-lt"/>
              </a:rPr>
              <a:t>Python visual</a:t>
            </a:r>
            <a:r>
              <a:rPr lang="en-US" sz="1800" dirty="0">
                <a:ea typeface="+mn-lt"/>
                <a:cs typeface="+mn-lt"/>
              </a:rPr>
              <a:t> icon in the </a:t>
            </a:r>
            <a:r>
              <a:rPr lang="en-US" sz="1800" b="1" dirty="0">
                <a:ea typeface="+mn-lt"/>
                <a:cs typeface="+mn-lt"/>
              </a:rPr>
              <a:t>Visualizations</a:t>
            </a:r>
            <a:r>
              <a:rPr lang="en-US" sz="1800" dirty="0">
                <a:ea typeface="+mn-lt"/>
                <a:cs typeface="+mn-lt"/>
              </a:rPr>
              <a:t> pane.</a:t>
            </a: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400" dirty="0"/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800" b="1" dirty="0">
              <a:ea typeface="+mn-lt"/>
              <a:cs typeface="+mn-lt"/>
            </a:endParaRPr>
          </a:p>
          <a:p>
            <a:endParaRPr lang="en-US" sz="1800" b="1" dirty="0">
              <a:ea typeface="+mn-lt"/>
              <a:cs typeface="+mn-lt"/>
            </a:endParaRPr>
          </a:p>
          <a:p>
            <a:endParaRPr lang="en-US" sz="1800" b="1" dirty="0">
              <a:ea typeface="+mn-lt"/>
              <a:cs typeface="+mn-lt"/>
            </a:endParaRPr>
          </a:p>
          <a:p>
            <a:endParaRPr lang="en-US" sz="1800" b="1" dirty="0">
              <a:ea typeface="+mn-lt"/>
              <a:cs typeface="+mn-lt"/>
            </a:endParaRPr>
          </a:p>
          <a:p>
            <a:endParaRPr lang="en-US" sz="1800" b="1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2. </a:t>
            </a:r>
            <a:r>
              <a:rPr lang="en-US" sz="1800" dirty="0">
                <a:ea typeface="+mn-lt"/>
                <a:cs typeface="+mn-lt"/>
              </a:rPr>
              <a:t>In the </a:t>
            </a:r>
            <a:r>
              <a:rPr lang="en-US" sz="1800" b="1" dirty="0">
                <a:ea typeface="+mn-lt"/>
                <a:cs typeface="+mn-lt"/>
              </a:rPr>
              <a:t>Enable script visuals</a:t>
            </a:r>
            <a:r>
              <a:rPr lang="en-US" sz="1800" dirty="0">
                <a:ea typeface="+mn-lt"/>
                <a:cs typeface="+mn-lt"/>
              </a:rPr>
              <a:t> dialog box that appears, select </a:t>
            </a:r>
            <a:r>
              <a:rPr lang="en-US" sz="1800" b="1" dirty="0">
                <a:ea typeface="+mn-lt"/>
                <a:cs typeface="+mn-lt"/>
              </a:rPr>
              <a:t>Enable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When you add a Python visual to a report, Power BI Desktop takes the following actions: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 placeholder Python visual image appears on the report canvas.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The </a:t>
            </a:r>
            <a:r>
              <a:rPr lang="en-US" sz="1800" b="1" dirty="0">
                <a:ea typeface="+mn-lt"/>
                <a:cs typeface="+mn-lt"/>
              </a:rPr>
              <a:t>Python script editor</a:t>
            </a:r>
            <a:r>
              <a:rPr lang="en-US" sz="1800" dirty="0">
                <a:ea typeface="+mn-lt"/>
                <a:cs typeface="+mn-lt"/>
              </a:rPr>
              <a:t> appears along the bottom of the center pane.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diagram, icon&#10;&#10;Description automatically generated">
            <a:extLst>
              <a:ext uri="{FF2B5EF4-FFF2-40B4-BE49-F238E27FC236}">
                <a16:creationId xmlns:a16="http://schemas.microsoft.com/office/drawing/2014/main" id="{A478B07E-3B5D-4D1C-8BD5-372BAA78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5" y="1147044"/>
            <a:ext cx="1690418" cy="14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54A7-0F1A-474D-B299-FF31F62E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07" y="258875"/>
            <a:ext cx="7886195" cy="5530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Steps (Contd.)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E377-E138-43EF-A716-EBF63DDDBC41}"/>
              </a:ext>
            </a:extLst>
          </p:cNvPr>
          <p:cNvSpPr txBox="1"/>
          <p:nvPr/>
        </p:nvSpPr>
        <p:spPr>
          <a:xfrm>
            <a:off x="321335" y="962922"/>
            <a:ext cx="8436633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3. </a:t>
            </a:r>
            <a:r>
              <a:rPr lang="en-US" sz="1800" dirty="0">
                <a:ea typeface="+mn-lt"/>
                <a:cs typeface="+mn-lt"/>
              </a:rPr>
              <a:t>Next, drag the required fields into </a:t>
            </a:r>
            <a:r>
              <a:rPr lang="en-US" sz="1800" b="1" dirty="0">
                <a:ea typeface="+mn-lt"/>
                <a:cs typeface="+mn-lt"/>
              </a:rPr>
              <a:t>Add data fields here section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 Your Python script can only use fields added to the </a:t>
            </a:r>
            <a:r>
              <a:rPr lang="en-US" sz="1600" b="1" dirty="0">
                <a:ea typeface="+mn-lt"/>
                <a:cs typeface="+mn-lt"/>
              </a:rPr>
              <a:t>Values</a:t>
            </a:r>
            <a:r>
              <a:rPr lang="en-US" sz="1600" dirty="0">
                <a:ea typeface="+mn-lt"/>
                <a:cs typeface="+mn-lt"/>
              </a:rPr>
              <a:t> section. You can add or remove fields from the </a:t>
            </a:r>
            <a:r>
              <a:rPr lang="en-US" sz="1600" b="1" dirty="0">
                <a:ea typeface="+mn-lt"/>
                <a:cs typeface="+mn-lt"/>
              </a:rPr>
              <a:t>Values</a:t>
            </a:r>
            <a:r>
              <a:rPr lang="en-US" sz="1600" dirty="0">
                <a:ea typeface="+mn-lt"/>
                <a:cs typeface="+mn-lt"/>
              </a:rPr>
              <a:t> section while working on your Python script.</a:t>
            </a:r>
          </a:p>
          <a:p>
            <a:endParaRPr lang="en-US" sz="1600" dirty="0">
              <a:cs typeface="Calibri"/>
            </a:endParaRPr>
          </a:p>
          <a:p>
            <a:r>
              <a:rPr lang="en-US" sz="1800" b="1" dirty="0">
                <a:ea typeface="+mn-lt"/>
                <a:cs typeface="+mn-lt"/>
              </a:rPr>
              <a:t>4.</a:t>
            </a:r>
            <a:r>
              <a:rPr lang="en-US" sz="1600" dirty="0">
                <a:ea typeface="+mn-lt"/>
                <a:cs typeface="+mn-lt"/>
              </a:rPr>
              <a:t> Now you can use the data you selected to create a plot.</a:t>
            </a:r>
            <a:endParaRPr lang="en-US" dirty="0"/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3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4364F09-A8F9-4FB6-B327-CF9CB2CF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6" y="2167"/>
            <a:ext cx="4306737" cy="3381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BE6E8-E6D1-4468-8643-410143FCD1F9}"/>
              </a:ext>
            </a:extLst>
          </p:cNvPr>
          <p:cNvSpPr txBox="1"/>
          <p:nvPr/>
        </p:nvSpPr>
        <p:spPr>
          <a:xfrm>
            <a:off x="4138524" y="876660"/>
            <a:ext cx="519094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import </a:t>
            </a:r>
            <a:r>
              <a:rPr lang="en-US" sz="1200" dirty="0" err="1">
                <a:ea typeface="+mn-lt"/>
                <a:cs typeface="+mn-lt"/>
              </a:rPr>
              <a:t>matplotlib.pyplot</a:t>
            </a:r>
            <a:r>
              <a:rPr lang="en-US" sz="1200" dirty="0">
                <a:ea typeface="+mn-lt"/>
                <a:cs typeface="+mn-lt"/>
              </a:rPr>
              <a:t> as </a:t>
            </a:r>
            <a:r>
              <a:rPr lang="en-US" sz="1200" dirty="0" err="1">
                <a:ea typeface="+mn-lt"/>
                <a:cs typeface="+mn-lt"/>
              </a:rPr>
              <a:t>plt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import seaborn as </a:t>
            </a:r>
            <a:r>
              <a:rPr lang="en-US" sz="1200" dirty="0" err="1">
                <a:ea typeface="+mn-lt"/>
                <a:cs typeface="+mn-lt"/>
              </a:rPr>
              <a:t>sns</a:t>
            </a:r>
            <a:endParaRPr lang="en-US" sz="1200" dirty="0" err="1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dataset.plot</a:t>
            </a:r>
            <a:r>
              <a:rPr lang="en-US" sz="1200" dirty="0">
                <a:ea typeface="+mn-lt"/>
                <a:cs typeface="+mn-lt"/>
              </a:rPr>
              <a:t>(kind='</a:t>
            </a:r>
            <a:r>
              <a:rPr lang="en-US" sz="1200" dirty="0" err="1">
                <a:ea typeface="+mn-lt"/>
                <a:cs typeface="+mn-lt"/>
              </a:rPr>
              <a:t>scatter',x</a:t>
            </a:r>
            <a:r>
              <a:rPr lang="en-US" sz="1200" dirty="0">
                <a:ea typeface="+mn-lt"/>
                <a:cs typeface="+mn-lt"/>
              </a:rPr>
              <a:t>='</a:t>
            </a:r>
            <a:r>
              <a:rPr lang="en-US" sz="1200" dirty="0" err="1">
                <a:ea typeface="+mn-lt"/>
                <a:cs typeface="+mn-lt"/>
              </a:rPr>
              <a:t>CustomerCityID</a:t>
            </a:r>
            <a:r>
              <a:rPr lang="en-US" sz="1200" dirty="0">
                <a:ea typeface="+mn-lt"/>
                <a:cs typeface="+mn-lt"/>
              </a:rPr>
              <a:t>',y='</a:t>
            </a:r>
            <a:r>
              <a:rPr lang="en-US" sz="1200" dirty="0" err="1">
                <a:ea typeface="+mn-lt"/>
                <a:cs typeface="+mn-lt"/>
              </a:rPr>
              <a:t>SpendScore</a:t>
            </a:r>
            <a:r>
              <a:rPr lang="en-US" sz="1200" dirty="0">
                <a:ea typeface="+mn-lt"/>
                <a:cs typeface="+mn-lt"/>
              </a:rPr>
              <a:t>',</a:t>
            </a:r>
            <a:r>
              <a:rPr lang="en-US" sz="1200" dirty="0" err="1">
                <a:ea typeface="+mn-lt"/>
                <a:cs typeface="+mn-lt"/>
              </a:rPr>
              <a:t>fontsize</a:t>
            </a:r>
            <a:r>
              <a:rPr lang="en-US" sz="1200" dirty="0">
                <a:ea typeface="+mn-lt"/>
                <a:cs typeface="+mn-lt"/>
              </a:rPr>
              <a:t>=15) 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plt.xlabel</a:t>
            </a:r>
            <a:r>
              <a:rPr lang="en-US" sz="1200" dirty="0">
                <a:ea typeface="+mn-lt"/>
                <a:cs typeface="+mn-lt"/>
              </a:rPr>
              <a:t>('</a:t>
            </a:r>
            <a:r>
              <a:rPr lang="en-US" sz="1200" dirty="0" err="1">
                <a:ea typeface="+mn-lt"/>
                <a:cs typeface="+mn-lt"/>
              </a:rPr>
              <a:t>CustomerCityID</a:t>
            </a:r>
            <a:r>
              <a:rPr lang="en-US" sz="1200" dirty="0">
                <a:ea typeface="+mn-lt"/>
                <a:cs typeface="+mn-lt"/>
              </a:rPr>
              <a:t>',</a:t>
            </a:r>
            <a:r>
              <a:rPr lang="en-US" sz="1200" dirty="0" err="1">
                <a:ea typeface="+mn-lt"/>
                <a:cs typeface="+mn-lt"/>
              </a:rPr>
              <a:t>fontsize</a:t>
            </a:r>
            <a:r>
              <a:rPr lang="en-US" sz="1200" dirty="0">
                <a:ea typeface="+mn-lt"/>
                <a:cs typeface="+mn-lt"/>
              </a:rPr>
              <a:t>=15,color='black')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plt.ylabel</a:t>
            </a:r>
            <a:r>
              <a:rPr lang="en-US" sz="1200" dirty="0">
                <a:ea typeface="+mn-lt"/>
                <a:cs typeface="+mn-lt"/>
              </a:rPr>
              <a:t>('</a:t>
            </a:r>
            <a:r>
              <a:rPr lang="en-US" sz="1200" dirty="0" err="1">
                <a:ea typeface="+mn-lt"/>
                <a:cs typeface="+mn-lt"/>
              </a:rPr>
              <a:t>SpendScore</a:t>
            </a:r>
            <a:r>
              <a:rPr lang="en-US" sz="1200" dirty="0">
                <a:ea typeface="+mn-lt"/>
                <a:cs typeface="+mn-lt"/>
              </a:rPr>
              <a:t>',</a:t>
            </a:r>
            <a:r>
              <a:rPr lang="en-US" sz="1200" dirty="0" err="1">
                <a:ea typeface="+mn-lt"/>
                <a:cs typeface="+mn-lt"/>
              </a:rPr>
              <a:t>fontsize</a:t>
            </a:r>
            <a:r>
              <a:rPr lang="en-US" sz="1200" dirty="0">
                <a:ea typeface="+mn-lt"/>
                <a:cs typeface="+mn-lt"/>
              </a:rPr>
              <a:t>=15,color='black')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min,max</a:t>
            </a:r>
            <a:r>
              <a:rPr lang="en-US" sz="1200" dirty="0">
                <a:ea typeface="+mn-lt"/>
                <a:cs typeface="+mn-lt"/>
              </a:rPr>
              <a:t> = dataset['</a:t>
            </a:r>
            <a:r>
              <a:rPr lang="en-US" sz="1200" dirty="0" err="1">
                <a:ea typeface="+mn-lt"/>
                <a:cs typeface="+mn-lt"/>
              </a:rPr>
              <a:t>SpendScore</a:t>
            </a:r>
            <a:r>
              <a:rPr lang="en-US" sz="1200" dirty="0">
                <a:ea typeface="+mn-lt"/>
                <a:cs typeface="+mn-lt"/>
              </a:rPr>
              <a:t>'].min().</a:t>
            </a:r>
            <a:r>
              <a:rPr lang="en-US" sz="1200" dirty="0" err="1">
                <a:ea typeface="+mn-lt"/>
                <a:cs typeface="+mn-lt"/>
              </a:rPr>
              <a:t>astype</a:t>
            </a:r>
            <a:r>
              <a:rPr lang="en-US" sz="1200" dirty="0">
                <a:ea typeface="+mn-lt"/>
                <a:cs typeface="+mn-lt"/>
              </a:rPr>
              <a:t>(int),dataset['</a:t>
            </a:r>
            <a:r>
              <a:rPr lang="en-US" sz="1200" dirty="0" err="1">
                <a:ea typeface="+mn-lt"/>
                <a:cs typeface="+mn-lt"/>
              </a:rPr>
              <a:t>SpendScore</a:t>
            </a:r>
            <a:r>
              <a:rPr lang="en-US" sz="1200" dirty="0">
                <a:ea typeface="+mn-lt"/>
                <a:cs typeface="+mn-lt"/>
              </a:rPr>
              <a:t>'].max().</a:t>
            </a:r>
            <a:r>
              <a:rPr lang="en-US" sz="1200" dirty="0" err="1">
                <a:ea typeface="+mn-lt"/>
                <a:cs typeface="+mn-lt"/>
              </a:rPr>
              <a:t>astype</a:t>
            </a:r>
            <a:r>
              <a:rPr lang="en-US" sz="1200" dirty="0">
                <a:ea typeface="+mn-lt"/>
                <a:cs typeface="+mn-lt"/>
              </a:rPr>
              <a:t>(int)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plt.axhline</a:t>
            </a:r>
            <a:r>
              <a:rPr lang="en-US" sz="1200" dirty="0">
                <a:ea typeface="+mn-lt"/>
                <a:cs typeface="+mn-lt"/>
              </a:rPr>
              <a:t>(y=min, color='g', </a:t>
            </a:r>
            <a:r>
              <a:rPr lang="en-US" sz="1200" dirty="0" err="1">
                <a:ea typeface="+mn-lt"/>
                <a:cs typeface="+mn-lt"/>
              </a:rPr>
              <a:t>linestyle</a:t>
            </a:r>
            <a:r>
              <a:rPr lang="en-US" sz="1200" dirty="0">
                <a:ea typeface="+mn-lt"/>
                <a:cs typeface="+mn-lt"/>
              </a:rPr>
              <a:t>='-')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plt.axhline</a:t>
            </a:r>
            <a:r>
              <a:rPr lang="en-US" sz="1200" dirty="0">
                <a:ea typeface="+mn-lt"/>
                <a:cs typeface="+mn-lt"/>
              </a:rPr>
              <a:t>(y=max, color='r', </a:t>
            </a:r>
            <a:r>
              <a:rPr lang="en-US" sz="1200" dirty="0" err="1">
                <a:ea typeface="+mn-lt"/>
                <a:cs typeface="+mn-lt"/>
              </a:rPr>
              <a:t>linestyle</a:t>
            </a:r>
            <a:r>
              <a:rPr lang="en-US" sz="1200" dirty="0">
                <a:ea typeface="+mn-lt"/>
                <a:cs typeface="+mn-lt"/>
              </a:rPr>
              <a:t>='-')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err="1">
                <a:ea typeface="+mn-lt"/>
                <a:cs typeface="+mn-lt"/>
              </a:rPr>
              <a:t>plt.show</a:t>
            </a:r>
            <a:r>
              <a:rPr lang="en-US" sz="1200" dirty="0">
                <a:ea typeface="+mn-lt"/>
                <a:cs typeface="+mn-lt"/>
              </a:rPr>
              <a:t>()</a:t>
            </a:r>
            <a:endParaRPr lang="en-US" sz="1200" dirty="0"/>
          </a:p>
          <a:p>
            <a:pPr algn="l"/>
            <a:endParaRPr lang="en-US" sz="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22FB7-6C52-4815-9D0B-128620B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20" y="442187"/>
            <a:ext cx="7886195" cy="434414"/>
          </a:xfrm>
        </p:spPr>
        <p:txBody>
          <a:bodyPr/>
          <a:lstStyle/>
          <a:p>
            <a:r>
              <a:rPr lang="en-US" dirty="0"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753115A6-50CA-4956-B502-DE92AA65B2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19A7A-68A2-442C-A1FF-555385BA267C}"/>
              </a:ext>
            </a:extLst>
          </p:cNvPr>
          <p:cNvSpPr txBox="1"/>
          <p:nvPr/>
        </p:nvSpPr>
        <p:spPr>
          <a:xfrm>
            <a:off x="295679" y="656041"/>
            <a:ext cx="788669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2"/>
              </a:rPr>
              <a:t>https://docs.microsoft.com/en-us/power-bi/connect-data/desktop-python-scripts</a:t>
            </a:r>
          </a:p>
          <a:p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3"/>
              </a:rPr>
              <a:t>https://docs.microsoft.com/en-us/power-bi/connect-data/desktop-python-visuals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78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D826254-C0CC-4B58-B794-5897589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ank you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6f6b177-578b-437e-aba6-59fef6c5ab07">
      <UserInfo>
        <DisplayName>Ishita .</DisplayName>
        <AccountId>54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5D4598C124C143B1C65FEFA0768905" ma:contentTypeVersion="6" ma:contentTypeDescription="Create a new document." ma:contentTypeScope="" ma:versionID="39283df1c4e97557dad051c87817daf5">
  <xsd:schema xmlns:xsd="http://www.w3.org/2001/XMLSchema" xmlns:xs="http://www.w3.org/2001/XMLSchema" xmlns:p="http://schemas.microsoft.com/office/2006/metadata/properties" xmlns:ns2="9b7178cd-a4b3-4b00-99de-f599cdd6b210" xmlns:ns3="06f6b177-578b-437e-aba6-59fef6c5ab07" targetNamespace="http://schemas.microsoft.com/office/2006/metadata/properties" ma:root="true" ma:fieldsID="c49a5335dda019a0fb6bf1ada6ee19a7" ns2:_="" ns3:_="">
    <xsd:import namespace="9b7178cd-a4b3-4b00-99de-f599cdd6b210"/>
    <xsd:import namespace="06f6b177-578b-437e-aba6-59fef6c5a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178cd-a4b3-4b00-99de-f599cdd6b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6b177-578b-437e-aba6-59fef6c5ab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AFBE0-D1AD-4201-B010-5146D6C66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71BAE5-4383-474C-8C74-69E07F38343F}">
  <ds:schemaRefs>
    <ds:schemaRef ds:uri="06f6b177-578b-437e-aba6-59fef6c5ab0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009FDF-1BE4-4538-B427-7B009C72DFF1}">
  <ds:schemaRefs>
    <ds:schemaRef ds:uri="06f6b177-578b-437e-aba6-59fef6c5ab07"/>
    <ds:schemaRef ds:uri="9b7178cd-a4b3-4b00-99de-f599cdd6b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2_Divider Slide</vt:lpstr>
      <vt:lpstr>Title Slide</vt:lpstr>
      <vt:lpstr>1_Divider Slide</vt:lpstr>
      <vt:lpstr>Thank you Slide</vt:lpstr>
      <vt:lpstr>Using Python Visuals in Power BI  </vt:lpstr>
      <vt:lpstr>Prerequisites </vt:lpstr>
      <vt:lpstr>Steps </vt:lpstr>
      <vt:lpstr>Steps (Contd.)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Corporate PPT Template 2021_16x9_Black_White</dc:title>
  <dc:creator>Milind  Arte</dc:creator>
  <cp:revision>483</cp:revision>
  <dcterms:created xsi:type="dcterms:W3CDTF">2021-03-31T10:09:18Z</dcterms:created>
  <dcterms:modified xsi:type="dcterms:W3CDTF">2022-03-17T08:46:59Z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2021-03-31T00:00:00Z</vt:filetime>
  </property>
  <property fmtid="{D5CDD505-2E9C-101B-9397-08002B2CF9AE}" pid="5" name="ContentTypeId">
    <vt:lpwstr>0x010100CB5D4598C124C143B1C65FEFA0768905</vt:lpwstr>
  </property>
</Properties>
</file>