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5.JPG" ContentType="image/jpeg"/>
  <Override PartName="/ppt/media/image9.jpg" ContentType="image/jpeg"/>
  <Override PartName="/ppt/media/image10.jpg" ContentType="image/jpeg"/>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74" r:id="rId5"/>
    <p:sldId id="259" r:id="rId6"/>
    <p:sldId id="276" r:id="rId7"/>
    <p:sldId id="263" r:id="rId8"/>
    <p:sldId id="275" r:id="rId9"/>
    <p:sldId id="262" r:id="rId10"/>
    <p:sldId id="277" r:id="rId11"/>
    <p:sldId id="265" r:id="rId12"/>
    <p:sldId id="280" r:id="rId13"/>
    <p:sldId id="278" r:id="rId14"/>
    <p:sldId id="261" r:id="rId15"/>
    <p:sldId id="269" r:id="rId16"/>
    <p:sldId id="266" r:id="rId17"/>
    <p:sldId id="268" r:id="rId18"/>
    <p:sldId id="270" r:id="rId19"/>
    <p:sldId id="264" r:id="rId20"/>
    <p:sldId id="271" r:id="rId21"/>
    <p:sldId id="272" r:id="rId22"/>
    <p:sldId id="279"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showGuides="1">
      <p:cViewPr varScale="1">
        <p:scale>
          <a:sx n="68" d="100"/>
          <a:sy n="68" d="100"/>
        </p:scale>
        <p:origin x="852" y="66"/>
      </p:cViewPr>
      <p:guideLst>
        <p:guide orient="horz" pos="193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377055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241635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4341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234959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951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3336235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200523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184197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191435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397476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2208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390676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179488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156382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400267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8827A9-F4F2-427D-9AB6-4B7CB2209181}"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34CD-740D-4C84-B49C-5C6D05A96F60}" type="slidenum">
              <a:rPr lang="en-IN" smtClean="0"/>
              <a:t>‹#›</a:t>
            </a:fld>
            <a:endParaRPr lang="en-IN" dirty="0"/>
          </a:p>
        </p:txBody>
      </p:sp>
    </p:spTree>
    <p:extLst>
      <p:ext uri="{BB962C8B-B14F-4D97-AF65-F5344CB8AC3E}">
        <p14:creationId xmlns:p14="http://schemas.microsoft.com/office/powerpoint/2010/main" val="105831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8827A9-F4F2-427D-9AB6-4B7CB2209181}" type="datetimeFigureOut">
              <a:rPr lang="en-IN" smtClean="0"/>
              <a:t>08-06-2021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4734CD-740D-4C84-B49C-5C6D05A96F60}" type="slidenum">
              <a:rPr lang="en-IN" smtClean="0"/>
              <a:t>‹#›</a:t>
            </a:fld>
            <a:endParaRPr lang="en-IN" dirty="0"/>
          </a:p>
        </p:txBody>
      </p:sp>
    </p:spTree>
    <p:extLst>
      <p:ext uri="{BB962C8B-B14F-4D97-AF65-F5344CB8AC3E}">
        <p14:creationId xmlns:p14="http://schemas.microsoft.com/office/powerpoint/2010/main" val="1833030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05BD8B-AE86-427A-B6E3-15C0C9244C03}"/>
              </a:ext>
            </a:extLst>
          </p:cNvPr>
          <p:cNvSpPr>
            <a:spLocks noGrp="1"/>
          </p:cNvSpPr>
          <p:nvPr>
            <p:ph type="subTitle" idx="1"/>
          </p:nvPr>
        </p:nvSpPr>
        <p:spPr>
          <a:xfrm>
            <a:off x="5058742" y="1735062"/>
            <a:ext cx="4299666" cy="3387876"/>
          </a:xfrm>
        </p:spPr>
        <p:txBody>
          <a:bodyPr vert="horz" lIns="91440" tIns="45720" rIns="91440" bIns="45720" rtlCol="0">
            <a:normAutofit/>
          </a:bodyPr>
          <a:lstStyle/>
          <a:p>
            <a:pPr algn="l">
              <a:lnSpc>
                <a:spcPct val="90000"/>
              </a:lnSpc>
            </a:pPr>
            <a:r>
              <a:rPr lang="en-US" sz="2000" b="1" dirty="0"/>
              <a:t>TEAM MEMBERS</a:t>
            </a:r>
          </a:p>
          <a:p>
            <a:pPr algn="l">
              <a:lnSpc>
                <a:spcPct val="90000"/>
              </a:lnSpc>
              <a:buFont typeface="Wingdings 3" charset="2"/>
              <a:buChar char=""/>
            </a:pPr>
            <a:endParaRPr lang="en-US" sz="500" dirty="0"/>
          </a:p>
          <a:p>
            <a:pPr algn="l">
              <a:lnSpc>
                <a:spcPct val="90000"/>
              </a:lnSpc>
              <a:buFont typeface="Wingdings 3" charset="2"/>
              <a:buChar char=""/>
            </a:pPr>
            <a:r>
              <a:rPr lang="en-US" sz="1600" dirty="0"/>
              <a:t>KIRAN BS (M1064186)</a:t>
            </a:r>
          </a:p>
          <a:p>
            <a:pPr algn="l">
              <a:lnSpc>
                <a:spcPct val="90000"/>
              </a:lnSpc>
              <a:buFont typeface="Wingdings 3" charset="2"/>
              <a:buChar char=""/>
            </a:pPr>
            <a:r>
              <a:rPr lang="en-US" sz="1600" dirty="0"/>
              <a:t>TAPAN BEHERA (M1064210)</a:t>
            </a:r>
          </a:p>
          <a:p>
            <a:pPr algn="l">
              <a:lnSpc>
                <a:spcPct val="90000"/>
              </a:lnSpc>
              <a:buFont typeface="Wingdings 3" charset="2"/>
              <a:buChar char=""/>
            </a:pPr>
            <a:r>
              <a:rPr lang="en-US" sz="1600" dirty="0"/>
              <a:t>ANIKET DHANAWADE (M1064349)</a:t>
            </a:r>
          </a:p>
          <a:p>
            <a:pPr algn="l">
              <a:lnSpc>
                <a:spcPct val="90000"/>
              </a:lnSpc>
              <a:buFont typeface="Wingdings 3" charset="2"/>
              <a:buChar char=""/>
            </a:pPr>
            <a:r>
              <a:rPr lang="en-US" sz="1600" dirty="0"/>
              <a:t>PAVAN KUMAR (M1064299)</a:t>
            </a:r>
          </a:p>
          <a:p>
            <a:pPr algn="l">
              <a:lnSpc>
                <a:spcPct val="90000"/>
              </a:lnSpc>
              <a:buFont typeface="Wingdings 3" charset="2"/>
              <a:buChar char=""/>
            </a:pPr>
            <a:r>
              <a:rPr lang="en-US" sz="1600" dirty="0"/>
              <a:t>SAI HARSHA VARDHAN BOKAM(M1064236)</a:t>
            </a:r>
          </a:p>
          <a:p>
            <a:pPr algn="l">
              <a:lnSpc>
                <a:spcPct val="90000"/>
              </a:lnSpc>
              <a:buFont typeface="Wingdings 3" charset="2"/>
              <a:buChar char=""/>
            </a:pPr>
            <a:r>
              <a:rPr lang="en-US" sz="1600" dirty="0"/>
              <a:t>SURAJKUMAR LOCHAR(M1064384)</a:t>
            </a:r>
          </a:p>
          <a:p>
            <a:pPr algn="l">
              <a:lnSpc>
                <a:spcPct val="90000"/>
              </a:lnSpc>
              <a:buFont typeface="Wingdings 3" charset="2"/>
              <a:buChar char=""/>
            </a:pPr>
            <a:r>
              <a:rPr lang="en-US" sz="1600" dirty="0"/>
              <a:t>RAMYA (M1064228)</a:t>
            </a:r>
          </a:p>
        </p:txBody>
      </p:sp>
      <p:sp>
        <p:nvSpPr>
          <p:cNvPr id="43" name="Isosceles Triangle 4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24" descr="Logo&#10;&#10;Description automatically generated">
            <a:extLst>
              <a:ext uri="{FF2B5EF4-FFF2-40B4-BE49-F238E27FC236}">
                <a16:creationId xmlns:a16="http://schemas.microsoft.com/office/drawing/2014/main" id="{0551243B-FF9C-4D26-9A74-BE62EE160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554" y="1837005"/>
            <a:ext cx="2931942" cy="2931942"/>
          </a:xfrm>
          <a:prstGeom prst="rect">
            <a:avLst/>
          </a:prstGeom>
        </p:spPr>
      </p:pic>
    </p:spTree>
    <p:extLst>
      <p:ext uri="{BB962C8B-B14F-4D97-AF65-F5344CB8AC3E}">
        <p14:creationId xmlns:p14="http://schemas.microsoft.com/office/powerpoint/2010/main" val="128052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5F60-F0E9-4571-9E1B-0EFC018910B3}"/>
              </a:ext>
            </a:extLst>
          </p:cNvPr>
          <p:cNvSpPr>
            <a:spLocks noGrp="1"/>
          </p:cNvSpPr>
          <p:nvPr>
            <p:ph type="title"/>
          </p:nvPr>
        </p:nvSpPr>
        <p:spPr>
          <a:xfrm>
            <a:off x="677334" y="609600"/>
            <a:ext cx="8596668" cy="712763"/>
          </a:xfrm>
        </p:spPr>
        <p:txBody>
          <a:bodyPr/>
          <a:lstStyle/>
          <a:p>
            <a:r>
              <a:rPr lang="en-US" dirty="0"/>
              <a:t>GIT Repository</a:t>
            </a:r>
          </a:p>
        </p:txBody>
      </p:sp>
      <p:sp>
        <p:nvSpPr>
          <p:cNvPr id="3" name="Content Placeholder 2">
            <a:extLst>
              <a:ext uri="{FF2B5EF4-FFF2-40B4-BE49-F238E27FC236}">
                <a16:creationId xmlns:a16="http://schemas.microsoft.com/office/drawing/2014/main" id="{67F928B3-4C3F-4F8B-8D6C-0EE7782925A3}"/>
              </a:ext>
            </a:extLst>
          </p:cNvPr>
          <p:cNvSpPr>
            <a:spLocks noGrp="1"/>
          </p:cNvSpPr>
          <p:nvPr>
            <p:ph idx="1"/>
          </p:nvPr>
        </p:nvSpPr>
        <p:spPr>
          <a:xfrm>
            <a:off x="677334" y="1668219"/>
            <a:ext cx="8596668" cy="3880773"/>
          </a:xfrm>
        </p:spPr>
        <p:txBody>
          <a:bodyPr/>
          <a:lstStyle/>
          <a:p>
            <a:r>
              <a:rPr lang="en-US" b="0" i="0" dirty="0">
                <a:solidFill>
                  <a:srgbClr val="000000"/>
                </a:solidFill>
                <a:effectLst/>
                <a:latin typeface="verdana" panose="020B0604030504040204" pitchFamily="34" charset="0"/>
              </a:rPr>
              <a:t>In Git, the repository to store metadata for a set of files and directories. </a:t>
            </a:r>
          </a:p>
          <a:p>
            <a:r>
              <a:rPr lang="en-US" b="0" i="0" dirty="0">
                <a:solidFill>
                  <a:srgbClr val="000000"/>
                </a:solidFill>
                <a:effectLst/>
                <a:latin typeface="verdana" panose="020B0604030504040204" pitchFamily="34" charset="0"/>
              </a:rPr>
              <a:t>It contains the collection of the files as well as the history of changes made to those files.</a:t>
            </a:r>
          </a:p>
          <a:p>
            <a:r>
              <a:rPr lang="en-US" b="0" i="0" dirty="0">
                <a:solidFill>
                  <a:srgbClr val="000000"/>
                </a:solidFill>
                <a:effectLst/>
                <a:latin typeface="verdana" panose="020B0604030504040204" pitchFamily="34" charset="0"/>
              </a:rPr>
              <a:t>Repository in Git is considered as your project folder.</a:t>
            </a:r>
          </a:p>
          <a:p>
            <a:r>
              <a:rPr lang="en-US" b="0" i="0" dirty="0">
                <a:solidFill>
                  <a:srgbClr val="000000"/>
                </a:solidFill>
                <a:effectLst/>
                <a:latin typeface="verdana" panose="020B0604030504040204" pitchFamily="34" charset="0"/>
              </a:rPr>
              <a:t>A repository has all the project-related data. </a:t>
            </a:r>
          </a:p>
          <a:p>
            <a:r>
              <a:rPr lang="en-US" b="0" i="0" dirty="0">
                <a:solidFill>
                  <a:srgbClr val="000000"/>
                </a:solidFill>
                <a:effectLst/>
                <a:latin typeface="verdana" panose="020B0604030504040204" pitchFamily="34" charset="0"/>
              </a:rPr>
              <a:t>Distinct projects have distinct repositories.</a:t>
            </a:r>
            <a:endParaRPr lang="en-US" dirty="0"/>
          </a:p>
        </p:txBody>
      </p:sp>
    </p:spTree>
    <p:extLst>
      <p:ext uri="{BB962C8B-B14F-4D97-AF65-F5344CB8AC3E}">
        <p14:creationId xmlns:p14="http://schemas.microsoft.com/office/powerpoint/2010/main" val="394912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2E58-1628-4046-9C78-A76C448C31E9}"/>
              </a:ext>
            </a:extLst>
          </p:cNvPr>
          <p:cNvSpPr>
            <a:spLocks noGrp="1"/>
          </p:cNvSpPr>
          <p:nvPr>
            <p:ph type="title"/>
          </p:nvPr>
        </p:nvSpPr>
        <p:spPr>
          <a:xfrm>
            <a:off x="677334" y="609600"/>
            <a:ext cx="8596668" cy="812800"/>
          </a:xfrm>
        </p:spPr>
        <p:txBody>
          <a:bodyPr/>
          <a:lstStyle/>
          <a:p>
            <a:r>
              <a:rPr lang="en-US" dirty="0"/>
              <a:t>GIT Repository</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26B59999-F2B4-4FF1-A751-2C7C4027B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827" y="1628775"/>
            <a:ext cx="8788175" cy="4619625"/>
          </a:xfrm>
        </p:spPr>
      </p:pic>
    </p:spTree>
    <p:extLst>
      <p:ext uri="{BB962C8B-B14F-4D97-AF65-F5344CB8AC3E}">
        <p14:creationId xmlns:p14="http://schemas.microsoft.com/office/powerpoint/2010/main" val="369859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409C-A834-48B5-AEE2-7DFAE66F5F42}"/>
              </a:ext>
            </a:extLst>
          </p:cNvPr>
          <p:cNvSpPr>
            <a:spLocks noGrp="1"/>
          </p:cNvSpPr>
          <p:nvPr>
            <p:ph type="title"/>
          </p:nvPr>
        </p:nvSpPr>
        <p:spPr/>
        <p:txBody>
          <a:bodyPr>
            <a:normAutofit fontScale="90000"/>
          </a:bodyPr>
          <a:lstStyle/>
          <a:p>
            <a:r>
              <a:rPr lang="en-US" dirty="0"/>
              <a:t>Git Merge conflict</a:t>
            </a:r>
            <a:br>
              <a:rPr lang="en-US" dirty="0"/>
            </a:br>
            <a:r>
              <a:rPr lang="en-US" dirty="0"/>
              <a:t>	</a:t>
            </a:r>
            <a:r>
              <a:rPr lang="en-US" sz="1800" b="0" i="0" dirty="0">
                <a:solidFill>
                  <a:srgbClr val="000000"/>
                </a:solidFill>
                <a:effectLst/>
                <a:latin typeface="+mn-lt"/>
              </a:rPr>
              <a:t>When two user are trying to merge, and both are edited at the same time and in the same file, Git won't be able to identify which version is to take for changes.</a:t>
            </a:r>
            <a:endParaRPr lang="en-US" sz="1800" dirty="0">
              <a:latin typeface="+mn-lt"/>
            </a:endParaRPr>
          </a:p>
        </p:txBody>
      </p:sp>
      <p:pic>
        <p:nvPicPr>
          <p:cNvPr id="5" name="Content Placeholder 4" descr="A picture containing text, screenshot, monitor, indoor&#10;&#10;Description automatically generated">
            <a:extLst>
              <a:ext uri="{FF2B5EF4-FFF2-40B4-BE49-F238E27FC236}">
                <a16:creationId xmlns:a16="http://schemas.microsoft.com/office/drawing/2014/main" id="{99F4871A-DAF4-4B52-BA9D-468B7BE71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036" y="2166425"/>
            <a:ext cx="8289264" cy="4480511"/>
          </a:xfrm>
        </p:spPr>
      </p:pic>
    </p:spTree>
    <p:extLst>
      <p:ext uri="{BB962C8B-B14F-4D97-AF65-F5344CB8AC3E}">
        <p14:creationId xmlns:p14="http://schemas.microsoft.com/office/powerpoint/2010/main" val="180516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4F60-7503-4A11-B3CA-F1F11CF4DFB8}"/>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AE2CDE38-079D-4C47-AA02-D228441BEABC}"/>
              </a:ext>
            </a:extLst>
          </p:cNvPr>
          <p:cNvSpPr>
            <a:spLocks noGrp="1"/>
          </p:cNvSpPr>
          <p:nvPr>
            <p:ph idx="1"/>
          </p:nvPr>
        </p:nvSpPr>
        <p:spPr>
          <a:xfrm>
            <a:off x="677334" y="1626017"/>
            <a:ext cx="8596668" cy="3880773"/>
          </a:xfrm>
        </p:spPr>
        <p:txBody>
          <a:bodyPr/>
          <a:lstStyle/>
          <a:p>
            <a:r>
              <a:rPr lang="en-US" b="0" i="0" dirty="0">
                <a:solidFill>
                  <a:srgbClr val="000000"/>
                </a:solidFill>
                <a:effectLst/>
                <a:latin typeface="Arial" panose="020B0604020202020204" pitchFamily="34" charset="0"/>
              </a:rPr>
              <a:t>It is the most popular agile framework</a:t>
            </a:r>
          </a:p>
          <a:p>
            <a:r>
              <a:rPr lang="en-US" dirty="0">
                <a:solidFill>
                  <a:srgbClr val="000000"/>
                </a:solidFill>
                <a:latin typeface="Arial" panose="020B0604020202020204" pitchFamily="34" charset="0"/>
              </a:rPr>
              <a:t>It </a:t>
            </a:r>
            <a:r>
              <a:rPr lang="en-US" b="0" i="0" dirty="0">
                <a:solidFill>
                  <a:srgbClr val="000000"/>
                </a:solidFill>
                <a:effectLst/>
                <a:latin typeface="Arial" panose="020B0604020202020204" pitchFamily="34" charset="0"/>
              </a:rPr>
              <a:t>concentrates particularly on how to manage tasks within a team-based development environment.</a:t>
            </a:r>
          </a:p>
          <a:p>
            <a:r>
              <a:rPr lang="en-US" b="0" i="0" dirty="0">
                <a:solidFill>
                  <a:srgbClr val="000000"/>
                </a:solidFill>
                <a:effectLst/>
                <a:latin typeface="Arial" panose="020B0604020202020204" pitchFamily="34" charset="0"/>
              </a:rPr>
              <a:t>Scrum uses iterative and incremental development model, with shorter duration of iterations.</a:t>
            </a:r>
          </a:p>
          <a:p>
            <a:r>
              <a:rPr lang="en-US" b="0" i="0" dirty="0">
                <a:solidFill>
                  <a:srgbClr val="000000"/>
                </a:solidFill>
                <a:effectLst/>
                <a:latin typeface="Arial" panose="020B0604020202020204" pitchFamily="34" charset="0"/>
              </a:rPr>
              <a:t>Scrum is relatively simple to implement and focuses on quick and frequent deliveries.</a:t>
            </a:r>
            <a:endParaRPr lang="en-US" dirty="0"/>
          </a:p>
        </p:txBody>
      </p:sp>
    </p:spTree>
    <p:extLst>
      <p:ext uri="{BB962C8B-B14F-4D97-AF65-F5344CB8AC3E}">
        <p14:creationId xmlns:p14="http://schemas.microsoft.com/office/powerpoint/2010/main" val="158052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B328-8206-4376-9140-C6B2B64BBE77}"/>
              </a:ext>
            </a:extLst>
          </p:cNvPr>
          <p:cNvSpPr>
            <a:spLocks noGrp="1"/>
          </p:cNvSpPr>
          <p:nvPr>
            <p:ph type="title"/>
          </p:nvPr>
        </p:nvSpPr>
        <p:spPr>
          <a:xfrm>
            <a:off x="677334" y="458679"/>
            <a:ext cx="8596668" cy="1023892"/>
          </a:xfrm>
        </p:spPr>
        <p:txBody>
          <a:bodyPr>
            <a:normAutofit fontScale="90000"/>
          </a:bodyPr>
          <a:lstStyle/>
          <a:p>
            <a:r>
              <a:rPr lang="en-US" dirty="0"/>
              <a:t>Backlog </a:t>
            </a:r>
            <a:br>
              <a:rPr lang="en-US" dirty="0"/>
            </a:br>
            <a:r>
              <a:rPr lang="en-US" dirty="0"/>
              <a:t>	</a:t>
            </a:r>
            <a:r>
              <a:rPr lang="en-US" sz="2000" dirty="0">
                <a:solidFill>
                  <a:srgbClr val="111111"/>
                </a:solidFill>
                <a:latin typeface="Roboto" panose="020B0604020202020204" pitchFamily="2" charset="0"/>
              </a:rPr>
              <a:t>P</a:t>
            </a:r>
            <a:r>
              <a:rPr lang="en-US" sz="2000" b="0" i="0" dirty="0">
                <a:solidFill>
                  <a:srgbClr val="111111"/>
                </a:solidFill>
                <a:effectLst/>
                <a:latin typeface="Roboto" panose="020B0604020202020204" pitchFamily="2" charset="0"/>
              </a:rPr>
              <a:t>roduct backlog is a prioritized list of deliverables (such as new features) that should be implemented as part of a project or product development.</a:t>
            </a:r>
            <a:endParaRPr lang="en-IN" sz="2000" dirty="0"/>
          </a:p>
        </p:txBody>
      </p:sp>
      <p:pic>
        <p:nvPicPr>
          <p:cNvPr id="5" name="Content Placeholder 4">
            <a:extLst>
              <a:ext uri="{FF2B5EF4-FFF2-40B4-BE49-F238E27FC236}">
                <a16:creationId xmlns:a16="http://schemas.microsoft.com/office/drawing/2014/main" id="{7AE98974-C2F5-485D-ACDF-CDE1090FE5D8}"/>
              </a:ext>
            </a:extLst>
          </p:cNvPr>
          <p:cNvPicPr>
            <a:picLocks noGrp="1" noChangeAspect="1"/>
          </p:cNvPicPr>
          <p:nvPr>
            <p:ph idx="1"/>
          </p:nvPr>
        </p:nvPicPr>
        <p:blipFill rotWithShape="1">
          <a:blip r:embed="rId2"/>
          <a:srcRect l="20026" t="8130" r="3784"/>
          <a:stretch/>
        </p:blipFill>
        <p:spPr>
          <a:xfrm>
            <a:off x="677334" y="1756140"/>
            <a:ext cx="8309500" cy="4643181"/>
          </a:xfrm>
        </p:spPr>
      </p:pic>
    </p:spTree>
    <p:extLst>
      <p:ext uri="{BB962C8B-B14F-4D97-AF65-F5344CB8AC3E}">
        <p14:creationId xmlns:p14="http://schemas.microsoft.com/office/powerpoint/2010/main" val="337160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D9CC-0942-4093-9393-906B4728C18F}"/>
              </a:ext>
            </a:extLst>
          </p:cNvPr>
          <p:cNvSpPr>
            <a:spLocks noGrp="1"/>
          </p:cNvSpPr>
          <p:nvPr>
            <p:ph type="title"/>
          </p:nvPr>
        </p:nvSpPr>
        <p:spPr>
          <a:xfrm>
            <a:off x="677334" y="454855"/>
            <a:ext cx="8596668" cy="1320800"/>
          </a:xfrm>
        </p:spPr>
        <p:txBody>
          <a:bodyPr>
            <a:normAutofit fontScale="90000"/>
          </a:bodyPr>
          <a:lstStyle/>
          <a:p>
            <a:r>
              <a:rPr lang="en-US" dirty="0"/>
              <a:t>Epics</a:t>
            </a:r>
            <a:br>
              <a:rPr lang="en-US" dirty="0"/>
            </a:br>
            <a:r>
              <a:rPr lang="en-US" dirty="0"/>
              <a:t>	</a:t>
            </a:r>
            <a:r>
              <a:rPr lang="en-US" sz="2000" b="0" i="0" dirty="0">
                <a:solidFill>
                  <a:srgbClr val="000000"/>
                </a:solidFill>
                <a:effectLst/>
              </a:rPr>
              <a:t>An </a:t>
            </a:r>
            <a:r>
              <a:rPr lang="en-US" sz="2000" b="1" i="0" dirty="0">
                <a:solidFill>
                  <a:srgbClr val="000000"/>
                </a:solidFill>
                <a:effectLst/>
              </a:rPr>
              <a:t>Epic</a:t>
            </a:r>
            <a:r>
              <a:rPr lang="en-US" sz="2000" b="0" i="0" dirty="0">
                <a:solidFill>
                  <a:srgbClr val="000000"/>
                </a:solidFill>
                <a:effectLst/>
              </a:rPr>
              <a:t> can be defined as a big chunk of work that has one common objective.</a:t>
            </a:r>
            <a:endParaRPr lang="en-US" sz="2000" dirty="0"/>
          </a:p>
        </p:txBody>
      </p:sp>
      <p:pic>
        <p:nvPicPr>
          <p:cNvPr id="5" name="Content Placeholder 4" descr="Graphical user interface, text, application&#10;&#10;Description automatically generated">
            <a:extLst>
              <a:ext uri="{FF2B5EF4-FFF2-40B4-BE49-F238E27FC236}">
                <a16:creationId xmlns:a16="http://schemas.microsoft.com/office/drawing/2014/main" id="{7335CA2A-3572-48B3-BDE1-B12BFF328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75655"/>
            <a:ext cx="8748019" cy="4825218"/>
          </a:xfrm>
        </p:spPr>
      </p:pic>
    </p:spTree>
    <p:extLst>
      <p:ext uri="{BB962C8B-B14F-4D97-AF65-F5344CB8AC3E}">
        <p14:creationId xmlns:p14="http://schemas.microsoft.com/office/powerpoint/2010/main" val="287914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AA64-330A-452C-8D8F-E69149B47323}"/>
              </a:ext>
            </a:extLst>
          </p:cNvPr>
          <p:cNvSpPr>
            <a:spLocks noGrp="1"/>
          </p:cNvSpPr>
          <p:nvPr>
            <p:ph type="title"/>
          </p:nvPr>
        </p:nvSpPr>
        <p:spPr>
          <a:xfrm>
            <a:off x="772606" y="381392"/>
            <a:ext cx="8596668" cy="1320800"/>
          </a:xfrm>
        </p:spPr>
        <p:txBody>
          <a:bodyPr>
            <a:normAutofit fontScale="90000"/>
          </a:bodyPr>
          <a:lstStyle/>
          <a:p>
            <a:r>
              <a:rPr lang="en-US" dirty="0"/>
              <a:t>Sprint</a:t>
            </a:r>
            <a:br>
              <a:rPr lang="en-US" dirty="0"/>
            </a:br>
            <a:r>
              <a:rPr lang="en-US" dirty="0"/>
              <a:t>	</a:t>
            </a:r>
            <a:r>
              <a:rPr lang="en-US" sz="2000" b="0" i="0" dirty="0">
                <a:solidFill>
                  <a:schemeClr val="tx1"/>
                </a:solidFill>
                <a:effectLst/>
              </a:rPr>
              <a:t>Sprints are the heartbeat of Scrum, where ideas are turned into value. They are fixed length events of one month or less to create consistency. </a:t>
            </a:r>
            <a:endParaRPr lang="en-US" sz="2000" dirty="0">
              <a:solidFill>
                <a:schemeClr val="tx1"/>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233935BB-5744-4B03-B5C8-C1AD6A832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578" y="1814734"/>
            <a:ext cx="8496696" cy="4938270"/>
          </a:xfrm>
        </p:spPr>
      </p:pic>
    </p:spTree>
    <p:extLst>
      <p:ext uri="{BB962C8B-B14F-4D97-AF65-F5344CB8AC3E}">
        <p14:creationId xmlns:p14="http://schemas.microsoft.com/office/powerpoint/2010/main" val="307993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340B-1DB7-43DA-BF53-97D4F5903EA5}"/>
              </a:ext>
            </a:extLst>
          </p:cNvPr>
          <p:cNvSpPr>
            <a:spLocks noGrp="1"/>
          </p:cNvSpPr>
          <p:nvPr>
            <p:ph type="title"/>
          </p:nvPr>
        </p:nvSpPr>
        <p:spPr>
          <a:xfrm>
            <a:off x="677334" y="408012"/>
            <a:ext cx="8596668" cy="1320800"/>
          </a:xfrm>
        </p:spPr>
        <p:txBody>
          <a:bodyPr>
            <a:normAutofit fontScale="90000"/>
          </a:bodyPr>
          <a:lstStyle/>
          <a:p>
            <a:r>
              <a:rPr lang="en-US" dirty="0"/>
              <a:t>Active Sprints</a:t>
            </a:r>
            <a:br>
              <a:rPr lang="en-US" dirty="0"/>
            </a:br>
            <a:r>
              <a:rPr lang="en-US" dirty="0"/>
              <a:t>	</a:t>
            </a:r>
            <a:r>
              <a:rPr lang="en-US" sz="2000" b="0" i="0" dirty="0">
                <a:solidFill>
                  <a:srgbClr val="444444"/>
                </a:solidFill>
                <a:effectLst/>
              </a:rPr>
              <a:t>The Active sprints of a Scrum board displays the issues that your team is currently working on</a:t>
            </a:r>
            <a:endParaRPr lang="en-US" sz="2000" dirty="0"/>
          </a:p>
        </p:txBody>
      </p:sp>
      <p:pic>
        <p:nvPicPr>
          <p:cNvPr id="5" name="Content Placeholder 4" descr="Graphical user interface, text, application&#10;&#10;Description automatically generated">
            <a:extLst>
              <a:ext uri="{FF2B5EF4-FFF2-40B4-BE49-F238E27FC236}">
                <a16:creationId xmlns:a16="http://schemas.microsoft.com/office/drawing/2014/main" id="{8400252C-B251-4CB8-9B05-36AC59733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42" y="1800665"/>
            <a:ext cx="8596667" cy="4649323"/>
          </a:xfrm>
        </p:spPr>
      </p:pic>
    </p:spTree>
    <p:extLst>
      <p:ext uri="{BB962C8B-B14F-4D97-AF65-F5344CB8AC3E}">
        <p14:creationId xmlns:p14="http://schemas.microsoft.com/office/powerpoint/2010/main" val="412019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E3CC-C57D-41C7-BF21-11261FE565BE}"/>
              </a:ext>
            </a:extLst>
          </p:cNvPr>
          <p:cNvSpPr>
            <a:spLocks noGrp="1"/>
          </p:cNvSpPr>
          <p:nvPr>
            <p:ph type="title"/>
          </p:nvPr>
        </p:nvSpPr>
        <p:spPr>
          <a:xfrm>
            <a:off x="677334" y="609600"/>
            <a:ext cx="8596668" cy="951914"/>
          </a:xfrm>
        </p:spPr>
        <p:txBody>
          <a:bodyPr>
            <a:normAutofit fontScale="90000"/>
          </a:bodyPr>
          <a:lstStyle/>
          <a:p>
            <a:r>
              <a:rPr lang="en-US" dirty="0"/>
              <a:t>Issues</a:t>
            </a:r>
            <a:br>
              <a:rPr lang="en-US" dirty="0"/>
            </a:br>
            <a:r>
              <a:rPr lang="en-US" dirty="0"/>
              <a:t>	</a:t>
            </a:r>
          </a:p>
        </p:txBody>
      </p:sp>
      <p:pic>
        <p:nvPicPr>
          <p:cNvPr id="7" name="Content Placeholder 6">
            <a:extLst>
              <a:ext uri="{FF2B5EF4-FFF2-40B4-BE49-F238E27FC236}">
                <a16:creationId xmlns:a16="http://schemas.microsoft.com/office/drawing/2014/main" id="{0F0B905C-36AE-41E2-AE3F-C4E31E51F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59" y="1411551"/>
            <a:ext cx="8804017" cy="4836849"/>
          </a:xfrm>
        </p:spPr>
      </p:pic>
    </p:spTree>
    <p:extLst>
      <p:ext uri="{BB962C8B-B14F-4D97-AF65-F5344CB8AC3E}">
        <p14:creationId xmlns:p14="http://schemas.microsoft.com/office/powerpoint/2010/main" val="347377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D2F-4B1B-43E4-A7E9-385CBDD13ED5}"/>
              </a:ext>
            </a:extLst>
          </p:cNvPr>
          <p:cNvSpPr>
            <a:spLocks noGrp="1"/>
          </p:cNvSpPr>
          <p:nvPr>
            <p:ph type="title"/>
          </p:nvPr>
        </p:nvSpPr>
        <p:spPr>
          <a:xfrm>
            <a:off x="690814" y="314178"/>
            <a:ext cx="3729076" cy="825305"/>
          </a:xfrm>
        </p:spPr>
        <p:txBody>
          <a:bodyPr anchor="ctr">
            <a:normAutofit/>
          </a:bodyPr>
          <a:lstStyle/>
          <a:p>
            <a:r>
              <a:rPr lang="en-US" dirty="0"/>
              <a:t>Database</a:t>
            </a:r>
          </a:p>
        </p:txBody>
      </p:sp>
      <p:pic>
        <p:nvPicPr>
          <p:cNvPr id="4" name="Picture 3">
            <a:extLst>
              <a:ext uri="{FF2B5EF4-FFF2-40B4-BE49-F238E27FC236}">
                <a16:creationId xmlns:a16="http://schemas.microsoft.com/office/drawing/2014/main" id="{BA1198D3-E65D-4BF6-AE5C-E2C970318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59" y="1227659"/>
            <a:ext cx="9792070" cy="4862423"/>
          </a:xfrm>
          <a:prstGeom prst="rect">
            <a:avLst/>
          </a:prstGeom>
        </p:spPr>
      </p:pic>
    </p:spTree>
    <p:extLst>
      <p:ext uri="{BB962C8B-B14F-4D97-AF65-F5344CB8AC3E}">
        <p14:creationId xmlns:p14="http://schemas.microsoft.com/office/powerpoint/2010/main" val="420537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650A-79CB-4475-8C8F-E51E7864BEA2}"/>
              </a:ext>
            </a:extLst>
          </p:cNvPr>
          <p:cNvSpPr>
            <a:spLocks noGrp="1"/>
          </p:cNvSpPr>
          <p:nvPr>
            <p:ph type="title"/>
          </p:nvPr>
        </p:nvSpPr>
        <p:spPr>
          <a:xfrm>
            <a:off x="677334" y="816638"/>
            <a:ext cx="8596668" cy="1320800"/>
          </a:xfrm>
        </p:spPr>
        <p:txBody>
          <a:bodyPr/>
          <a:lstStyle/>
          <a:p>
            <a:r>
              <a:rPr lang="en-US" dirty="0"/>
              <a:t>Objective</a:t>
            </a:r>
          </a:p>
        </p:txBody>
      </p:sp>
      <p:sp>
        <p:nvSpPr>
          <p:cNvPr id="3" name="Content Placeholder 2">
            <a:extLst>
              <a:ext uri="{FF2B5EF4-FFF2-40B4-BE49-F238E27FC236}">
                <a16:creationId xmlns:a16="http://schemas.microsoft.com/office/drawing/2014/main" id="{7F0D5053-E438-4C97-8A33-D84F17034F20}"/>
              </a:ext>
            </a:extLst>
          </p:cNvPr>
          <p:cNvSpPr>
            <a:spLocks noGrp="1"/>
          </p:cNvSpPr>
          <p:nvPr>
            <p:ph idx="1"/>
          </p:nvPr>
        </p:nvSpPr>
        <p:spPr>
          <a:xfrm>
            <a:off x="255303" y="2005844"/>
            <a:ext cx="8596668" cy="3880773"/>
          </a:xfrm>
        </p:spPr>
        <p:txBody>
          <a:bodyPr>
            <a:normAutofit/>
          </a:bodyPr>
          <a:lstStyle/>
          <a:p>
            <a:pPr lvl="1"/>
            <a:r>
              <a:rPr lang="en-US" sz="1800" dirty="0"/>
              <a:t>The Main Objective of the project is to give enhanced </a:t>
            </a:r>
            <a:r>
              <a:rPr lang="en-US" sz="1800" dirty="0" err="1"/>
              <a:t>preLearning</a:t>
            </a:r>
            <a:r>
              <a:rPr lang="en-US" sz="1800" dirty="0"/>
              <a:t> experience to the </a:t>
            </a:r>
            <a:r>
              <a:rPr lang="en-US" sz="1800" dirty="0" err="1"/>
              <a:t>MindTree</a:t>
            </a:r>
            <a:r>
              <a:rPr lang="en-US" sz="1800" dirty="0"/>
              <a:t> joiner’s prior to date of joining</a:t>
            </a:r>
          </a:p>
          <a:p>
            <a:pPr lvl="1"/>
            <a:endParaRPr lang="en-US" sz="1800" dirty="0"/>
          </a:p>
        </p:txBody>
      </p:sp>
    </p:spTree>
    <p:extLst>
      <p:ext uri="{BB962C8B-B14F-4D97-AF65-F5344CB8AC3E}">
        <p14:creationId xmlns:p14="http://schemas.microsoft.com/office/powerpoint/2010/main" val="3904830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D003-4270-4607-BAB1-77FFB38CBD1C}"/>
              </a:ext>
            </a:extLst>
          </p:cNvPr>
          <p:cNvSpPr>
            <a:spLocks noGrp="1"/>
          </p:cNvSpPr>
          <p:nvPr>
            <p:ph type="title"/>
          </p:nvPr>
        </p:nvSpPr>
        <p:spPr>
          <a:xfrm>
            <a:off x="520505" y="417389"/>
            <a:ext cx="8596668" cy="797169"/>
          </a:xfrm>
        </p:spPr>
        <p:txBody>
          <a:bodyPr>
            <a:normAutofit fontScale="90000"/>
          </a:bodyPr>
          <a:lstStyle/>
          <a:p>
            <a:r>
              <a:rPr lang="en-US" dirty="0"/>
              <a:t>Burndown Chart</a:t>
            </a:r>
            <a:br>
              <a:rPr lang="en-US" dirty="0"/>
            </a:br>
            <a:r>
              <a:rPr lang="en-US" dirty="0"/>
              <a:t>	</a:t>
            </a:r>
            <a:r>
              <a:rPr lang="en-US" sz="2000" b="0" i="0" dirty="0">
                <a:solidFill>
                  <a:srgbClr val="3A3A3A"/>
                </a:solidFill>
                <a:effectLst/>
              </a:rPr>
              <a:t>A </a:t>
            </a:r>
            <a:r>
              <a:rPr lang="en-US" sz="2000" b="1" dirty="0">
                <a:solidFill>
                  <a:srgbClr val="3A3A3A"/>
                </a:solidFill>
              </a:rPr>
              <a:t>B</a:t>
            </a:r>
            <a:r>
              <a:rPr lang="en-US" sz="2000" b="1" i="0" dirty="0">
                <a:solidFill>
                  <a:srgbClr val="3A3A3A"/>
                </a:solidFill>
                <a:effectLst/>
              </a:rPr>
              <a:t>urndown</a:t>
            </a:r>
            <a:r>
              <a:rPr lang="en-US" sz="2000" b="0" i="0" dirty="0">
                <a:solidFill>
                  <a:srgbClr val="3A3A3A"/>
                </a:solidFill>
                <a:effectLst/>
              </a:rPr>
              <a:t> chart shows the team’s progress toward completing all of the points they agreed to complete within a single sprint.</a:t>
            </a:r>
            <a:endParaRPr lang="en-US" sz="2000" dirty="0"/>
          </a:p>
        </p:txBody>
      </p:sp>
      <p:pic>
        <p:nvPicPr>
          <p:cNvPr id="5" name="Content Placeholder 4" descr="Chart&#10;&#10;Description automatically generated">
            <a:extLst>
              <a:ext uri="{FF2B5EF4-FFF2-40B4-BE49-F238E27FC236}">
                <a16:creationId xmlns:a16="http://schemas.microsoft.com/office/drawing/2014/main" id="{1ACC3841-369E-4B6B-9FB2-4BA988DF1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505" y="1758463"/>
            <a:ext cx="8961120" cy="4424240"/>
          </a:xfrm>
        </p:spPr>
      </p:pic>
    </p:spTree>
    <p:extLst>
      <p:ext uri="{BB962C8B-B14F-4D97-AF65-F5344CB8AC3E}">
        <p14:creationId xmlns:p14="http://schemas.microsoft.com/office/powerpoint/2010/main" val="383575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6FA6-D8FD-4C2C-898F-8562D6B4089A}"/>
              </a:ext>
            </a:extLst>
          </p:cNvPr>
          <p:cNvSpPr>
            <a:spLocks noGrp="1"/>
          </p:cNvSpPr>
          <p:nvPr>
            <p:ph type="title"/>
          </p:nvPr>
        </p:nvSpPr>
        <p:spPr>
          <a:xfrm>
            <a:off x="677334" y="609600"/>
            <a:ext cx="8596668" cy="684628"/>
          </a:xfrm>
        </p:spPr>
        <p:txBody>
          <a:bodyPr>
            <a:normAutofit fontScale="90000"/>
          </a:bodyPr>
          <a:lstStyle/>
          <a:p>
            <a:r>
              <a:rPr lang="en-US" dirty="0"/>
              <a:t>Velocity Chart</a:t>
            </a:r>
            <a:br>
              <a:rPr lang="en-US" dirty="0"/>
            </a:br>
            <a:r>
              <a:rPr lang="en-US" dirty="0"/>
              <a:t>	</a:t>
            </a:r>
            <a:r>
              <a:rPr lang="en-US" sz="2000" b="0" i="0" dirty="0">
                <a:solidFill>
                  <a:schemeClr val="tx1"/>
                </a:solidFill>
                <a:effectLst/>
              </a:rPr>
              <a:t>The main purpose of the velocity chart is to overview how much work has been delivered for each sprint.</a:t>
            </a:r>
            <a:br>
              <a:rPr lang="en-US" sz="2000" dirty="0">
                <a:solidFill>
                  <a:schemeClr val="tx1"/>
                </a:solidFill>
              </a:rPr>
            </a:br>
            <a:endParaRPr lang="en-US" sz="2000" dirty="0">
              <a:solidFill>
                <a:schemeClr val="tx1"/>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F89FB2ED-45F5-44FC-B6AB-1594D88329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692" y="1983544"/>
            <a:ext cx="8733951" cy="4747797"/>
          </a:xfrm>
        </p:spPr>
      </p:pic>
    </p:spTree>
    <p:extLst>
      <p:ext uri="{BB962C8B-B14F-4D97-AF65-F5344CB8AC3E}">
        <p14:creationId xmlns:p14="http://schemas.microsoft.com/office/powerpoint/2010/main" val="234813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C4D6-EA43-49D9-8096-A854D8763C5B}"/>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D59CD88A-01B7-4783-8B59-0379C225819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119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27CEE6-1D4F-4114-9647-E08C80597E81}"/>
              </a:ext>
            </a:extLst>
          </p:cNvPr>
          <p:cNvSpPr>
            <a:spLocks noGrp="1"/>
          </p:cNvSpPr>
          <p:nvPr>
            <p:ph type="title"/>
          </p:nvPr>
        </p:nvSpPr>
        <p:spPr>
          <a:xfrm>
            <a:off x="677334" y="609599"/>
            <a:ext cx="8596668" cy="5115951"/>
          </a:xfrm>
        </p:spPr>
        <p:txBody>
          <a:bodyPr/>
          <a:lstStyle/>
          <a:p>
            <a:endParaRPr lang="en-US" dirty="0"/>
          </a:p>
        </p:txBody>
      </p:sp>
      <p:pic>
        <p:nvPicPr>
          <p:cNvPr id="3" name="Picture 2" descr="A picture containing graphical user interface&#10;&#10;Description automatically generated">
            <a:extLst>
              <a:ext uri="{FF2B5EF4-FFF2-40B4-BE49-F238E27FC236}">
                <a16:creationId xmlns:a16="http://schemas.microsoft.com/office/drawing/2014/main" id="{6220125C-E4CA-4566-9282-6D0D7A863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62" y="609598"/>
            <a:ext cx="9092330" cy="5115951"/>
          </a:xfrm>
          <a:prstGeom prst="rect">
            <a:avLst/>
          </a:prstGeom>
        </p:spPr>
      </p:pic>
    </p:spTree>
    <p:extLst>
      <p:ext uri="{BB962C8B-B14F-4D97-AF65-F5344CB8AC3E}">
        <p14:creationId xmlns:p14="http://schemas.microsoft.com/office/powerpoint/2010/main" val="3719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7F09-A91F-4A41-8067-CBC0892B0240}"/>
              </a:ext>
            </a:extLst>
          </p:cNvPr>
          <p:cNvSpPr>
            <a:spLocks noGrp="1"/>
          </p:cNvSpPr>
          <p:nvPr>
            <p:ph type="title"/>
          </p:nvPr>
        </p:nvSpPr>
        <p:spPr>
          <a:xfrm>
            <a:off x="801621" y="911225"/>
            <a:ext cx="8596668" cy="1320800"/>
          </a:xfrm>
        </p:spPr>
        <p:txBody>
          <a:bodyPr/>
          <a:lstStyle/>
          <a:p>
            <a:r>
              <a:rPr lang="en-IN" dirty="0"/>
              <a:t>Requirements </a:t>
            </a:r>
          </a:p>
        </p:txBody>
      </p:sp>
      <p:sp>
        <p:nvSpPr>
          <p:cNvPr id="3" name="Content Placeholder 2">
            <a:extLst>
              <a:ext uri="{FF2B5EF4-FFF2-40B4-BE49-F238E27FC236}">
                <a16:creationId xmlns:a16="http://schemas.microsoft.com/office/drawing/2014/main" id="{3297CC77-9DEA-45FB-9528-BAB9B66DFEAB}"/>
              </a:ext>
            </a:extLst>
          </p:cNvPr>
          <p:cNvSpPr>
            <a:spLocks noGrp="1"/>
          </p:cNvSpPr>
          <p:nvPr>
            <p:ph idx="1"/>
          </p:nvPr>
        </p:nvSpPr>
        <p:spPr>
          <a:xfrm>
            <a:off x="809929" y="2057936"/>
            <a:ext cx="9603275" cy="3270642"/>
          </a:xfrm>
        </p:spPr>
        <p:txBody>
          <a:bodyPr>
            <a:normAutofit/>
          </a:bodyPr>
          <a:lstStyle/>
          <a:p>
            <a:r>
              <a:rPr lang="en-IN" dirty="0"/>
              <a:t>Register And Login </a:t>
            </a:r>
          </a:p>
          <a:p>
            <a:r>
              <a:rPr lang="en-IN" dirty="0"/>
              <a:t>Resource Management</a:t>
            </a:r>
          </a:p>
          <a:p>
            <a:r>
              <a:rPr lang="en-IN" dirty="0"/>
              <a:t>Learn And Practise</a:t>
            </a:r>
          </a:p>
          <a:p>
            <a:r>
              <a:rPr lang="en-IN" dirty="0"/>
              <a:t>Doubt Management</a:t>
            </a:r>
          </a:p>
          <a:p>
            <a:r>
              <a:rPr lang="en-IN" dirty="0"/>
              <a:t>Experience Sharing</a:t>
            </a:r>
          </a:p>
        </p:txBody>
      </p:sp>
    </p:spTree>
    <p:extLst>
      <p:ext uri="{BB962C8B-B14F-4D97-AF65-F5344CB8AC3E}">
        <p14:creationId xmlns:p14="http://schemas.microsoft.com/office/powerpoint/2010/main" val="350001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985E-610C-4FAE-BE2A-AE09E2FF7180}"/>
              </a:ext>
            </a:extLst>
          </p:cNvPr>
          <p:cNvSpPr>
            <a:spLocks noGrp="1"/>
          </p:cNvSpPr>
          <p:nvPr>
            <p:ph type="title"/>
          </p:nvPr>
        </p:nvSpPr>
        <p:spPr/>
        <p:txBody>
          <a:bodyPr/>
          <a:lstStyle/>
          <a:p>
            <a:r>
              <a:rPr lang="en-IN" dirty="0"/>
              <a:t>Use case diagram</a:t>
            </a:r>
            <a:endParaRPr lang="en-US" dirty="0"/>
          </a:p>
        </p:txBody>
      </p:sp>
      <p:sp>
        <p:nvSpPr>
          <p:cNvPr id="3" name="Content Placeholder 2">
            <a:extLst>
              <a:ext uri="{FF2B5EF4-FFF2-40B4-BE49-F238E27FC236}">
                <a16:creationId xmlns:a16="http://schemas.microsoft.com/office/drawing/2014/main" id="{9701E9D3-6835-4EBD-BCDC-8158982417C4}"/>
              </a:ext>
            </a:extLst>
          </p:cNvPr>
          <p:cNvSpPr>
            <a:spLocks noGrp="1"/>
          </p:cNvSpPr>
          <p:nvPr>
            <p:ph idx="1"/>
          </p:nvPr>
        </p:nvSpPr>
        <p:spPr>
          <a:xfrm>
            <a:off x="677334" y="1755899"/>
            <a:ext cx="8596668" cy="3880773"/>
          </a:xfrm>
        </p:spPr>
        <p:txBody>
          <a:bodyPr/>
          <a:lstStyle/>
          <a:p>
            <a:r>
              <a:rPr lang="en-US" dirty="0"/>
              <a:t>Use Cases are typically used to describe the typically visible interactions that the system will have with users and external systems.</a:t>
            </a:r>
          </a:p>
          <a:p>
            <a:r>
              <a:rPr lang="en-US" dirty="0"/>
              <a:t>In our project we have three user action as Admin, Mindtree mind and User</a:t>
            </a:r>
          </a:p>
          <a:p>
            <a:r>
              <a:rPr lang="en-US" dirty="0"/>
              <a:t>The Admin can add the resource and post questions</a:t>
            </a:r>
          </a:p>
          <a:p>
            <a:r>
              <a:rPr lang="en-US" dirty="0"/>
              <a:t>The User can view resources, attempt assessments, Post doubts and view Mindtree mind Feedback</a:t>
            </a:r>
          </a:p>
          <a:p>
            <a:r>
              <a:rPr lang="en-US" dirty="0"/>
              <a:t>The Mindtree Mind can add their valuable feedback about their experience in Orchard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5233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B337-9FB7-4DE5-BD08-24BE43E8FEAE}"/>
              </a:ext>
            </a:extLst>
          </p:cNvPr>
          <p:cNvSpPr>
            <a:spLocks noGrp="1"/>
          </p:cNvSpPr>
          <p:nvPr>
            <p:ph type="title"/>
          </p:nvPr>
        </p:nvSpPr>
        <p:spPr>
          <a:xfrm>
            <a:off x="1185246" y="697987"/>
            <a:ext cx="9603275" cy="871881"/>
          </a:xfrm>
        </p:spPr>
        <p:txBody>
          <a:bodyPr/>
          <a:lstStyle/>
          <a:p>
            <a:r>
              <a:rPr lang="en-IN" dirty="0"/>
              <a:t>Use case diagram</a:t>
            </a:r>
          </a:p>
        </p:txBody>
      </p:sp>
      <p:pic>
        <p:nvPicPr>
          <p:cNvPr id="6" name="Content Placeholder 5" descr="Diagram&#10;&#10;Description automatically generated">
            <a:extLst>
              <a:ext uri="{FF2B5EF4-FFF2-40B4-BE49-F238E27FC236}">
                <a16:creationId xmlns:a16="http://schemas.microsoft.com/office/drawing/2014/main" id="{9D8FFFE5-D70E-4908-AA5F-3F65F0AB5E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5" y="1569868"/>
            <a:ext cx="7413673" cy="4472157"/>
          </a:xfrm>
        </p:spPr>
      </p:pic>
    </p:spTree>
    <p:extLst>
      <p:ext uri="{BB962C8B-B14F-4D97-AF65-F5344CB8AC3E}">
        <p14:creationId xmlns:p14="http://schemas.microsoft.com/office/powerpoint/2010/main" val="218164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AAB3-C025-47E5-9A16-2CFAC14958AE}"/>
              </a:ext>
            </a:extLst>
          </p:cNvPr>
          <p:cNvSpPr>
            <a:spLocks noGrp="1"/>
          </p:cNvSpPr>
          <p:nvPr>
            <p:ph type="title"/>
          </p:nvPr>
        </p:nvSpPr>
        <p:spPr>
          <a:xfrm>
            <a:off x="677334" y="609600"/>
            <a:ext cx="8596668" cy="656492"/>
          </a:xfrm>
        </p:spPr>
        <p:txBody>
          <a:bodyPr/>
          <a:lstStyle/>
          <a:p>
            <a:r>
              <a:rPr lang="en-US" dirty="0"/>
              <a:t>Class Diagram</a:t>
            </a:r>
          </a:p>
        </p:txBody>
      </p:sp>
      <p:sp>
        <p:nvSpPr>
          <p:cNvPr id="3" name="Content Placeholder 2">
            <a:extLst>
              <a:ext uri="{FF2B5EF4-FFF2-40B4-BE49-F238E27FC236}">
                <a16:creationId xmlns:a16="http://schemas.microsoft.com/office/drawing/2014/main" id="{917A42FE-16D6-4546-B976-9AB8E5845D94}"/>
              </a:ext>
            </a:extLst>
          </p:cNvPr>
          <p:cNvSpPr>
            <a:spLocks noGrp="1"/>
          </p:cNvSpPr>
          <p:nvPr>
            <p:ph idx="1"/>
          </p:nvPr>
        </p:nvSpPr>
        <p:spPr>
          <a:xfrm>
            <a:off x="677334" y="1645920"/>
            <a:ext cx="8596668" cy="4268833"/>
          </a:xfrm>
        </p:spPr>
        <p:txBody>
          <a:bodyPr/>
          <a:lstStyle/>
          <a:p>
            <a:r>
              <a:rPr lang="en-US" dirty="0"/>
              <a:t>The class diagram is the main building block of object-oriented modeling</a:t>
            </a:r>
          </a:p>
          <a:p>
            <a:r>
              <a:rPr lang="en-US" dirty="0"/>
              <a:t>A class diagram in the Unified Modelling Language (UML)</a:t>
            </a:r>
          </a:p>
          <a:p>
            <a:r>
              <a:rPr lang="en-US" dirty="0"/>
              <a:t>It is a type of static structure diagram that describes the structure of a system by showing the system's classes, their attributes, operations (or methods), and the relationships among, objects.</a:t>
            </a:r>
          </a:p>
        </p:txBody>
      </p:sp>
    </p:spTree>
    <p:extLst>
      <p:ext uri="{BB962C8B-B14F-4D97-AF65-F5344CB8AC3E}">
        <p14:creationId xmlns:p14="http://schemas.microsoft.com/office/powerpoint/2010/main" val="381679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EFA-AD8F-43CD-B871-940A28C4E2DD}"/>
              </a:ext>
            </a:extLst>
          </p:cNvPr>
          <p:cNvSpPr>
            <a:spLocks noGrp="1"/>
          </p:cNvSpPr>
          <p:nvPr>
            <p:ph type="title"/>
          </p:nvPr>
        </p:nvSpPr>
        <p:spPr/>
        <p:txBody>
          <a:bodyPr/>
          <a:lstStyle/>
          <a:p>
            <a:r>
              <a:rPr lang="en-US" dirty="0"/>
              <a:t>Class Diagram</a:t>
            </a:r>
            <a:endParaRPr lang="en-IN" dirty="0"/>
          </a:p>
        </p:txBody>
      </p:sp>
      <p:pic>
        <p:nvPicPr>
          <p:cNvPr id="6" name="Content Placeholder 5" descr="A screenshot of a computer&#10;&#10;Description automatically generated with medium confidence">
            <a:extLst>
              <a:ext uri="{FF2B5EF4-FFF2-40B4-BE49-F238E27FC236}">
                <a16:creationId xmlns:a16="http://schemas.microsoft.com/office/drawing/2014/main" id="{4A423A2B-6349-4C69-AA81-34661D5BB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175" y="1688124"/>
            <a:ext cx="7371471" cy="4353902"/>
          </a:xfrm>
        </p:spPr>
      </p:pic>
    </p:spTree>
    <p:extLst>
      <p:ext uri="{BB962C8B-B14F-4D97-AF65-F5344CB8AC3E}">
        <p14:creationId xmlns:p14="http://schemas.microsoft.com/office/powerpoint/2010/main" val="253149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272A-61FD-4515-BEEF-76B29B20E52C}"/>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E9A08E39-E289-4E14-B5BC-6537B3F6AB7D}"/>
              </a:ext>
            </a:extLst>
          </p:cNvPr>
          <p:cNvSpPr>
            <a:spLocks noGrp="1"/>
          </p:cNvSpPr>
          <p:nvPr>
            <p:ph idx="1"/>
          </p:nvPr>
        </p:nvSpPr>
        <p:spPr>
          <a:xfrm>
            <a:off x="677334" y="1668220"/>
            <a:ext cx="8596668" cy="3880773"/>
          </a:xfrm>
        </p:spPr>
        <p:txBody>
          <a:bodyPr/>
          <a:lstStyle/>
          <a:p>
            <a:r>
              <a:rPr lang="en-US" dirty="0"/>
              <a:t>Activity diagrams are graphical representations of workflows of stepwise activities and actions with support for choice, iteration and concurrency.</a:t>
            </a:r>
          </a:p>
          <a:p>
            <a:r>
              <a:rPr lang="en-US" dirty="0"/>
              <a:t>An activity diagram visually presents a series of actions or flow of control in a system similar to a flowchart or a data flow diagram.</a:t>
            </a:r>
          </a:p>
          <a:p>
            <a:r>
              <a:rPr lang="en-US" dirty="0"/>
              <a:t> Activity diagrams are often used in business process modeling.</a:t>
            </a:r>
          </a:p>
        </p:txBody>
      </p:sp>
    </p:spTree>
    <p:extLst>
      <p:ext uri="{BB962C8B-B14F-4D97-AF65-F5344CB8AC3E}">
        <p14:creationId xmlns:p14="http://schemas.microsoft.com/office/powerpoint/2010/main" val="107261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9381-B6D4-4C00-B0E6-004859191A07}"/>
              </a:ext>
            </a:extLst>
          </p:cNvPr>
          <p:cNvSpPr>
            <a:spLocks noGrp="1"/>
          </p:cNvSpPr>
          <p:nvPr>
            <p:ph type="title"/>
          </p:nvPr>
        </p:nvSpPr>
        <p:spPr>
          <a:xfrm>
            <a:off x="677334" y="609600"/>
            <a:ext cx="8596668" cy="970625"/>
          </a:xfrm>
        </p:spPr>
        <p:txBody>
          <a:bodyPr/>
          <a:lstStyle/>
          <a:p>
            <a:r>
              <a:rPr lang="en-US" dirty="0"/>
              <a:t>Activity Diagram</a:t>
            </a:r>
            <a:endParaRPr lang="en-IN" dirty="0"/>
          </a:p>
        </p:txBody>
      </p:sp>
      <p:pic>
        <p:nvPicPr>
          <p:cNvPr id="15" name="Content Placeholder 14" descr="Graphical user interface, diagram&#10;&#10;Description automatically generated">
            <a:extLst>
              <a:ext uri="{FF2B5EF4-FFF2-40B4-BE49-F238E27FC236}">
                <a16:creationId xmlns:a16="http://schemas.microsoft.com/office/drawing/2014/main" id="{4AD98D22-C45E-40D3-A5DD-9EF6A587C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67685"/>
            <a:ext cx="7988364" cy="4461800"/>
          </a:xfrm>
        </p:spPr>
      </p:pic>
    </p:spTree>
    <p:extLst>
      <p:ext uri="{BB962C8B-B14F-4D97-AF65-F5344CB8AC3E}">
        <p14:creationId xmlns:p14="http://schemas.microsoft.com/office/powerpoint/2010/main" val="2889219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1151</TotalTime>
  <Words>591</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Roboto</vt:lpstr>
      <vt:lpstr>Trebuchet MS</vt:lpstr>
      <vt:lpstr>verdana</vt:lpstr>
      <vt:lpstr>Wingdings 3</vt:lpstr>
      <vt:lpstr>Facet</vt:lpstr>
      <vt:lpstr>PowerPoint Presentation</vt:lpstr>
      <vt:lpstr>Objective</vt:lpstr>
      <vt:lpstr>Requirements </vt:lpstr>
      <vt:lpstr>Use case diagram</vt:lpstr>
      <vt:lpstr>Use case diagram</vt:lpstr>
      <vt:lpstr>Class Diagram</vt:lpstr>
      <vt:lpstr>Class Diagram</vt:lpstr>
      <vt:lpstr>Activity Diagram</vt:lpstr>
      <vt:lpstr>Activity Diagram</vt:lpstr>
      <vt:lpstr>GIT Repository</vt:lpstr>
      <vt:lpstr>GIT Repository</vt:lpstr>
      <vt:lpstr>Git Merge conflict  When two user are trying to merge, and both are edited at the same time and in the same file, Git won't be able to identify which version is to take for changes.</vt:lpstr>
      <vt:lpstr>Scrum</vt:lpstr>
      <vt:lpstr>Backlog   Product backlog is a prioritized list of deliverables (such as new features) that should be implemented as part of a project or product development.</vt:lpstr>
      <vt:lpstr>Epics  An Epic can be defined as a big chunk of work that has one common objective.</vt:lpstr>
      <vt:lpstr>Sprint  Sprints are the heartbeat of Scrum, where ideas are turned into value. They are fixed length events of one month or less to create consistency. </vt:lpstr>
      <vt:lpstr>Active Sprints  The Active sprints of a Scrum board displays the issues that your team is currently working on</vt:lpstr>
      <vt:lpstr>Issues  </vt:lpstr>
      <vt:lpstr>Database</vt:lpstr>
      <vt:lpstr>Burndown Chart  A Burndown chart shows the team’s progress toward completing all of the points they agreed to complete within a single sprint.</vt:lpstr>
      <vt:lpstr>Velocity Chart  The main purpose of the velocity chart is to overview how much work has been delivered for each sprint. </vt:lpstr>
      <vt:lpstr>Project 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PreLearningApp</dc:title>
  <dc:creator>ramya abi</dc:creator>
  <cp:lastModifiedBy>Ramya H (IN64228)</cp:lastModifiedBy>
  <cp:revision>125</cp:revision>
  <dcterms:created xsi:type="dcterms:W3CDTF">2021-05-19T08:54:01Z</dcterms:created>
  <dcterms:modified xsi:type="dcterms:W3CDTF">2021-06-08T12:22:32Z</dcterms:modified>
</cp:coreProperties>
</file>