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12538" cy="6443663"/>
  <p:notesSz cx="6858000" cy="9144000"/>
  <p:defaultTextStyle>
    <a:defPPr>
      <a:defRPr lang="en-US"/>
    </a:defPPr>
    <a:lvl1pPr marL="0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1pPr>
    <a:lvl2pPr marL="432416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2pPr>
    <a:lvl3pPr marL="864832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3pPr>
    <a:lvl4pPr marL="1297248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4pPr>
    <a:lvl5pPr marL="1729665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5pPr>
    <a:lvl6pPr marL="2162081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6pPr>
    <a:lvl7pPr marL="2594498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7pPr>
    <a:lvl8pPr marL="3026914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8pPr>
    <a:lvl9pPr marL="3459330" algn="l" defTabSz="432416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0" userDrawn="1">
          <p15:clr>
            <a:srgbClr val="A4A3A4"/>
          </p15:clr>
        </p15:guide>
        <p15:guide id="2" pos="3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6" y="36"/>
      </p:cViewPr>
      <p:guideLst>
        <p:guide orient="horz" pos="2030"/>
        <p:guide pos="35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942" y="2001717"/>
            <a:ext cx="9700658" cy="1381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1885" y="3651410"/>
            <a:ext cx="7988775" cy="16467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0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0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0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0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0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4090" y="258049"/>
            <a:ext cx="2567821" cy="5497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0628" y="258049"/>
            <a:ext cx="7513254" cy="54979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12" y="4140655"/>
            <a:ext cx="9700658" cy="1279783"/>
          </a:xfrm>
        </p:spPr>
        <p:txBody>
          <a:bodyPr anchor="t"/>
          <a:lstStyle>
            <a:lvl1pPr algn="l">
              <a:defRPr sz="288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512" y="2731101"/>
            <a:ext cx="9700658" cy="1409551"/>
          </a:xfrm>
        </p:spPr>
        <p:txBody>
          <a:bodyPr anchor="b"/>
          <a:lstStyle>
            <a:lvl1pPr marL="0" indent="0">
              <a:buNone/>
              <a:defRPr sz="1445">
                <a:solidFill>
                  <a:schemeClr val="tx1">
                    <a:tint val="75000"/>
                  </a:schemeClr>
                </a:solidFill>
              </a:defRPr>
            </a:lvl1pPr>
            <a:lvl2pPr marL="330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0167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3pPr>
            <a:lvl4pPr marL="990251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32033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65041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98050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31058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64067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630" y="1503526"/>
            <a:ext cx="5040537" cy="4252520"/>
          </a:xfrm>
        </p:spPr>
        <p:txBody>
          <a:bodyPr/>
          <a:lstStyle>
            <a:lvl1pPr>
              <a:defRPr sz="2022"/>
            </a:lvl1pPr>
            <a:lvl2pPr>
              <a:defRPr sz="1733"/>
            </a:lvl2pPr>
            <a:lvl3pPr>
              <a:defRPr sz="1445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376" y="1503526"/>
            <a:ext cx="5040537" cy="4252520"/>
          </a:xfrm>
        </p:spPr>
        <p:txBody>
          <a:bodyPr/>
          <a:lstStyle>
            <a:lvl1pPr>
              <a:defRPr sz="2022"/>
            </a:lvl1pPr>
            <a:lvl2pPr>
              <a:defRPr sz="1733"/>
            </a:lvl2pPr>
            <a:lvl3pPr>
              <a:defRPr sz="1445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629" y="1442367"/>
            <a:ext cx="5042519" cy="601110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083" indent="0">
              <a:buNone/>
              <a:defRPr sz="1445" b="1"/>
            </a:lvl2pPr>
            <a:lvl3pPr marL="660167" indent="0">
              <a:buNone/>
              <a:defRPr sz="1300" b="1"/>
            </a:lvl3pPr>
            <a:lvl4pPr marL="990251" indent="0">
              <a:buNone/>
              <a:defRPr sz="1154" b="1"/>
            </a:lvl4pPr>
            <a:lvl5pPr marL="1320336" indent="0">
              <a:buNone/>
              <a:defRPr sz="1154" b="1"/>
            </a:lvl5pPr>
            <a:lvl6pPr marL="1650419" indent="0">
              <a:buNone/>
              <a:defRPr sz="1154" b="1"/>
            </a:lvl6pPr>
            <a:lvl7pPr marL="1980503" indent="0">
              <a:buNone/>
              <a:defRPr sz="1154" b="1"/>
            </a:lvl7pPr>
            <a:lvl8pPr marL="2310586" indent="0">
              <a:buNone/>
              <a:defRPr sz="1154" b="1"/>
            </a:lvl8pPr>
            <a:lvl9pPr marL="2640670" indent="0">
              <a:buNone/>
              <a:defRPr sz="1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629" y="2043477"/>
            <a:ext cx="5042519" cy="3712564"/>
          </a:xfrm>
        </p:spPr>
        <p:txBody>
          <a:bodyPr/>
          <a:lstStyle>
            <a:lvl1pPr>
              <a:defRPr sz="1733"/>
            </a:lvl1pPr>
            <a:lvl2pPr>
              <a:defRPr sz="1445"/>
            </a:lvl2pPr>
            <a:lvl3pPr>
              <a:defRPr sz="1300"/>
            </a:lvl3pPr>
            <a:lvl4pPr>
              <a:defRPr sz="1154"/>
            </a:lvl4pPr>
            <a:lvl5pPr>
              <a:defRPr sz="1154"/>
            </a:lvl5pPr>
            <a:lvl6pPr>
              <a:defRPr sz="1154"/>
            </a:lvl6pPr>
            <a:lvl7pPr>
              <a:defRPr sz="1154"/>
            </a:lvl7pPr>
            <a:lvl8pPr>
              <a:defRPr sz="1154"/>
            </a:lvl8pPr>
            <a:lvl9pPr>
              <a:defRPr sz="1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7415" y="1442367"/>
            <a:ext cx="5044500" cy="601110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083" indent="0">
              <a:buNone/>
              <a:defRPr sz="1445" b="1"/>
            </a:lvl2pPr>
            <a:lvl3pPr marL="660167" indent="0">
              <a:buNone/>
              <a:defRPr sz="1300" b="1"/>
            </a:lvl3pPr>
            <a:lvl4pPr marL="990251" indent="0">
              <a:buNone/>
              <a:defRPr sz="1154" b="1"/>
            </a:lvl4pPr>
            <a:lvl5pPr marL="1320336" indent="0">
              <a:buNone/>
              <a:defRPr sz="1154" b="1"/>
            </a:lvl5pPr>
            <a:lvl6pPr marL="1650419" indent="0">
              <a:buNone/>
              <a:defRPr sz="1154" b="1"/>
            </a:lvl6pPr>
            <a:lvl7pPr marL="1980503" indent="0">
              <a:buNone/>
              <a:defRPr sz="1154" b="1"/>
            </a:lvl7pPr>
            <a:lvl8pPr marL="2310586" indent="0">
              <a:buNone/>
              <a:defRPr sz="1154" b="1"/>
            </a:lvl8pPr>
            <a:lvl9pPr marL="2640670" indent="0">
              <a:buNone/>
              <a:defRPr sz="1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7415" y="2043477"/>
            <a:ext cx="5044500" cy="3712564"/>
          </a:xfrm>
        </p:spPr>
        <p:txBody>
          <a:bodyPr/>
          <a:lstStyle>
            <a:lvl1pPr>
              <a:defRPr sz="1733"/>
            </a:lvl1pPr>
            <a:lvl2pPr>
              <a:defRPr sz="1445"/>
            </a:lvl2pPr>
            <a:lvl3pPr>
              <a:defRPr sz="1300"/>
            </a:lvl3pPr>
            <a:lvl4pPr>
              <a:defRPr sz="1154"/>
            </a:lvl4pPr>
            <a:lvl5pPr>
              <a:defRPr sz="1154"/>
            </a:lvl5pPr>
            <a:lvl6pPr>
              <a:defRPr sz="1154"/>
            </a:lvl6pPr>
            <a:lvl7pPr>
              <a:defRPr sz="1154"/>
            </a:lvl7pPr>
            <a:lvl8pPr>
              <a:defRPr sz="1154"/>
            </a:lvl8pPr>
            <a:lvl9pPr>
              <a:defRPr sz="1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629" y="256555"/>
            <a:ext cx="3754646" cy="1091843"/>
          </a:xfrm>
        </p:spPr>
        <p:txBody>
          <a:bodyPr anchor="b"/>
          <a:lstStyle>
            <a:lvl1pPr algn="l">
              <a:defRPr sz="14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8" y="256557"/>
            <a:ext cx="6379926" cy="5499487"/>
          </a:xfrm>
        </p:spPr>
        <p:txBody>
          <a:bodyPr/>
          <a:lstStyle>
            <a:lvl1pPr>
              <a:defRPr sz="2310"/>
            </a:lvl1pPr>
            <a:lvl2pPr>
              <a:defRPr sz="2022"/>
            </a:lvl2pPr>
            <a:lvl3pPr>
              <a:defRPr sz="1733"/>
            </a:lvl3pPr>
            <a:lvl4pPr>
              <a:defRPr sz="1445"/>
            </a:lvl4pPr>
            <a:lvl5pPr>
              <a:defRPr sz="1445"/>
            </a:lvl5pPr>
            <a:lvl6pPr>
              <a:defRPr sz="1445"/>
            </a:lvl6pPr>
            <a:lvl7pPr>
              <a:defRPr sz="1445"/>
            </a:lvl7pPr>
            <a:lvl8pPr>
              <a:defRPr sz="1445"/>
            </a:lvl8pPr>
            <a:lvl9pPr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629" y="1348401"/>
            <a:ext cx="3754646" cy="4407645"/>
          </a:xfrm>
        </p:spPr>
        <p:txBody>
          <a:bodyPr/>
          <a:lstStyle>
            <a:lvl1pPr marL="0" indent="0">
              <a:buNone/>
              <a:defRPr sz="1012"/>
            </a:lvl1pPr>
            <a:lvl2pPr marL="330083" indent="0">
              <a:buNone/>
              <a:defRPr sz="865"/>
            </a:lvl2pPr>
            <a:lvl3pPr marL="660167" indent="0">
              <a:buNone/>
              <a:defRPr sz="722"/>
            </a:lvl3pPr>
            <a:lvl4pPr marL="990251" indent="0">
              <a:buNone/>
              <a:defRPr sz="650"/>
            </a:lvl4pPr>
            <a:lvl5pPr marL="1320336" indent="0">
              <a:buNone/>
              <a:defRPr sz="650"/>
            </a:lvl5pPr>
            <a:lvl6pPr marL="1650419" indent="0">
              <a:buNone/>
              <a:defRPr sz="650"/>
            </a:lvl6pPr>
            <a:lvl7pPr marL="1980503" indent="0">
              <a:buNone/>
              <a:defRPr sz="650"/>
            </a:lvl7pPr>
            <a:lvl8pPr marL="2310586" indent="0">
              <a:buNone/>
              <a:defRPr sz="650"/>
            </a:lvl8pPr>
            <a:lvl9pPr marL="264067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938" y="4510566"/>
            <a:ext cx="6847523" cy="532497"/>
          </a:xfrm>
        </p:spPr>
        <p:txBody>
          <a:bodyPr anchor="b"/>
          <a:lstStyle>
            <a:lvl1pPr algn="l">
              <a:defRPr sz="14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6938" y="575755"/>
            <a:ext cx="6847523" cy="3866198"/>
          </a:xfrm>
        </p:spPr>
        <p:txBody>
          <a:bodyPr/>
          <a:lstStyle>
            <a:lvl1pPr marL="0" indent="0">
              <a:buNone/>
              <a:defRPr sz="2310"/>
            </a:lvl1pPr>
            <a:lvl2pPr marL="330083" indent="0">
              <a:buNone/>
              <a:defRPr sz="2022"/>
            </a:lvl2pPr>
            <a:lvl3pPr marL="660167" indent="0">
              <a:buNone/>
              <a:defRPr sz="1733"/>
            </a:lvl3pPr>
            <a:lvl4pPr marL="990251" indent="0">
              <a:buNone/>
              <a:defRPr sz="1445"/>
            </a:lvl4pPr>
            <a:lvl5pPr marL="1320336" indent="0">
              <a:buNone/>
              <a:defRPr sz="1445"/>
            </a:lvl5pPr>
            <a:lvl6pPr marL="1650419" indent="0">
              <a:buNone/>
              <a:defRPr sz="1445"/>
            </a:lvl6pPr>
            <a:lvl7pPr marL="1980503" indent="0">
              <a:buNone/>
              <a:defRPr sz="1445"/>
            </a:lvl7pPr>
            <a:lvl8pPr marL="2310586" indent="0">
              <a:buNone/>
              <a:defRPr sz="1445"/>
            </a:lvl8pPr>
            <a:lvl9pPr marL="2640670" indent="0">
              <a:buNone/>
              <a:defRPr sz="144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6938" y="5043062"/>
            <a:ext cx="6847523" cy="756235"/>
          </a:xfrm>
        </p:spPr>
        <p:txBody>
          <a:bodyPr/>
          <a:lstStyle>
            <a:lvl1pPr marL="0" indent="0">
              <a:buNone/>
              <a:defRPr sz="1012"/>
            </a:lvl1pPr>
            <a:lvl2pPr marL="330083" indent="0">
              <a:buNone/>
              <a:defRPr sz="865"/>
            </a:lvl2pPr>
            <a:lvl3pPr marL="660167" indent="0">
              <a:buNone/>
              <a:defRPr sz="722"/>
            </a:lvl3pPr>
            <a:lvl4pPr marL="990251" indent="0">
              <a:buNone/>
              <a:defRPr sz="650"/>
            </a:lvl4pPr>
            <a:lvl5pPr marL="1320336" indent="0">
              <a:buNone/>
              <a:defRPr sz="650"/>
            </a:lvl5pPr>
            <a:lvl6pPr marL="1650419" indent="0">
              <a:buNone/>
              <a:defRPr sz="650"/>
            </a:lvl6pPr>
            <a:lvl7pPr marL="1980503" indent="0">
              <a:buNone/>
              <a:defRPr sz="650"/>
            </a:lvl7pPr>
            <a:lvl8pPr marL="2310586" indent="0">
              <a:buNone/>
              <a:defRPr sz="650"/>
            </a:lvl8pPr>
            <a:lvl9pPr marL="264067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0628" y="258047"/>
            <a:ext cx="10271286" cy="10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628" y="1503526"/>
            <a:ext cx="10271286" cy="425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628" y="5972326"/>
            <a:ext cx="2662925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9287" y="5972326"/>
            <a:ext cx="3613969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8988" y="5972326"/>
            <a:ext cx="2662925" cy="343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0083" rtl="0" eaLnBrk="1" latinLnBrk="0" hangingPunct="1">
        <a:spcBef>
          <a:spcPct val="0"/>
        </a:spcBef>
        <a:buNone/>
        <a:defRPr sz="31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563" indent="-247563" algn="l" defTabSz="330083" rtl="0" eaLnBrk="1" latinLnBrk="0" hangingPunct="1">
        <a:spcBef>
          <a:spcPct val="20000"/>
        </a:spcBef>
        <a:buFont typeface="Arial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36385" indent="-206302" algn="l" defTabSz="330083" rtl="0" eaLnBrk="1" latinLnBrk="0" hangingPunct="1">
        <a:spcBef>
          <a:spcPct val="20000"/>
        </a:spcBef>
        <a:buFont typeface="Arial"/>
        <a:buChar char="–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825210" indent="-165043" algn="l" defTabSz="330083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155293" indent="-165043" algn="l" defTabSz="330083" rtl="0" eaLnBrk="1" latinLnBrk="0" hangingPunct="1">
        <a:spcBef>
          <a:spcPct val="20000"/>
        </a:spcBef>
        <a:buFont typeface="Arial"/>
        <a:buChar char="–"/>
        <a:defRPr sz="1445" kern="1200">
          <a:solidFill>
            <a:schemeClr val="tx1"/>
          </a:solidFill>
          <a:latin typeface="+mn-lt"/>
          <a:ea typeface="+mn-ea"/>
          <a:cs typeface="+mn-cs"/>
        </a:defRPr>
      </a:lvl4pPr>
      <a:lvl5pPr marL="1485377" indent="-165043" algn="l" defTabSz="330083" rtl="0" eaLnBrk="1" latinLnBrk="0" hangingPunct="1">
        <a:spcBef>
          <a:spcPct val="20000"/>
        </a:spcBef>
        <a:buFont typeface="Arial"/>
        <a:buChar char="»"/>
        <a:defRPr sz="1445" kern="1200">
          <a:solidFill>
            <a:schemeClr val="tx1"/>
          </a:solidFill>
          <a:latin typeface="+mn-lt"/>
          <a:ea typeface="+mn-ea"/>
          <a:cs typeface="+mn-cs"/>
        </a:defRPr>
      </a:lvl5pPr>
      <a:lvl6pPr marL="1815461" indent="-165043" algn="l" defTabSz="330083" rtl="0" eaLnBrk="1" latinLnBrk="0" hangingPunct="1">
        <a:spcBef>
          <a:spcPct val="20000"/>
        </a:spcBef>
        <a:buFont typeface="Arial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6pPr>
      <a:lvl7pPr marL="2145545" indent="-165043" algn="l" defTabSz="330083" rtl="0" eaLnBrk="1" latinLnBrk="0" hangingPunct="1">
        <a:spcBef>
          <a:spcPct val="20000"/>
        </a:spcBef>
        <a:buFont typeface="Arial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7pPr>
      <a:lvl8pPr marL="2475628" indent="-165043" algn="l" defTabSz="330083" rtl="0" eaLnBrk="1" latinLnBrk="0" hangingPunct="1">
        <a:spcBef>
          <a:spcPct val="20000"/>
        </a:spcBef>
        <a:buFont typeface="Arial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8pPr>
      <a:lvl9pPr marL="2805711" indent="-165043" algn="l" defTabSz="330083" rtl="0" eaLnBrk="1" latinLnBrk="0" hangingPunct="1">
        <a:spcBef>
          <a:spcPct val="20000"/>
        </a:spcBef>
        <a:buFont typeface="Arial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083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167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251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336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419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503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0586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0670" algn="l" defTabSz="3300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54" y="1416114"/>
            <a:ext cx="5941234" cy="825170"/>
          </a:xfrm>
        </p:spPr>
        <p:txBody>
          <a:bodyPr>
            <a:normAutofit fontScale="90000"/>
          </a:bodyPr>
          <a:lstStyle/>
          <a:p>
            <a:r>
              <a:rPr dirty="0" err="1"/>
              <a:t>EcoWatts</a:t>
            </a:r>
            <a:r>
              <a:rPr dirty="0"/>
              <a:t> – Smart Home Energy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753" y="5663329"/>
            <a:ext cx="5941234" cy="3267450"/>
          </a:xfrm>
        </p:spPr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lang="en-IN" sz="1780" dirty="0"/>
              <a:t>Prepared by: Aniket Dombale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636" y="992629"/>
            <a:ext cx="8358050" cy="891739"/>
          </a:xfr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222" y="2517559"/>
            <a:ext cx="8358050" cy="3531039"/>
          </a:xfrm>
        </p:spPr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endParaRPr lang="en-US" dirty="0"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lang="en-US" dirty="0"/>
              <a:t>A Smart Solution for Monitoring, Analyzing, and Optimizing Home Energy Usage</a:t>
            </a:r>
          </a:p>
          <a:p>
            <a:pPr marL="0" indent="0">
              <a:buNone/>
              <a:defRPr sz="1800">
                <a:solidFill>
                  <a:srgbClr val="006600"/>
                </a:solidFill>
                <a:latin typeface="Calibri"/>
              </a:defRPr>
            </a:pPr>
            <a:endParaRPr lang="en-IN" dirty="0"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 err="1"/>
              <a:t>EcoWatts</a:t>
            </a:r>
            <a:r>
              <a:rPr dirty="0"/>
              <a:t> is a data-driven web application that monitors and analyzes household electricity consumption. It identifies high-energy-consuming appliances, predicts energy trends, and provides actionable insights for saving energy.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083" y="999444"/>
            <a:ext cx="8358050" cy="891739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244" y="2306258"/>
            <a:ext cx="8358050" cy="3531039"/>
          </a:xfrm>
        </p:spPr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Analyze home energy usage patterns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Predict energy consumption using Linear Regression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Reduce energy bills through insights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Promote eco-friendly energy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Dataset: energy_usage_Dataset.csv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endParaRPr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Contains 200 records with columns: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Timestamp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Appliance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Usage_kWh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Room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Mode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Temperature (°C)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Cost (INR)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245" y="910835"/>
            <a:ext cx="8358050" cy="891739"/>
          </a:xfrm>
        </p:spPr>
        <p:txBody>
          <a:bodyPr/>
          <a:lstStyle/>
          <a:p>
            <a:r>
              <a:rPr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244" y="2186920"/>
            <a:ext cx="8358050" cy="3531039"/>
          </a:xfrm>
        </p:spPr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Frontend: </a:t>
            </a:r>
            <a:r>
              <a:rPr dirty="0" err="1"/>
              <a:t>Streamlit</a:t>
            </a:r>
            <a:endParaRPr dirty="0"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Backend: Python (Pandas, NumPy)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Visualization: Matplotlib, Seaborn, </a:t>
            </a:r>
            <a:r>
              <a:rPr dirty="0" err="1"/>
              <a:t>Plotly</a:t>
            </a:r>
            <a:endParaRPr dirty="0"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Machine Learning: Scikit-learn (Linear Regression)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Storage: CSV / Local DB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Deployment: </a:t>
            </a:r>
            <a:r>
              <a:rPr dirty="0" err="1"/>
              <a:t>Streamlit</a:t>
            </a:r>
            <a:r>
              <a:rPr dirty="0"/>
              <a:t> Cloud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Algorithm: Linear Regression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endParaRPr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Input Features: Time, Appliance, Temperature, Mode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Output: Predicted Energy Usage (kWh)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endParaRPr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Visualizations: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Energy Usage by Appliance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Cost Trends Over Time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t>- Temperature vs Usage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245" y="869938"/>
            <a:ext cx="8358050" cy="891739"/>
          </a:xfrm>
        </p:spPr>
        <p:txBody>
          <a:bodyPr/>
          <a:lstStyle/>
          <a:p>
            <a:r>
              <a:rPr dirty="0"/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957" y="2469845"/>
            <a:ext cx="8358050" cy="3531039"/>
          </a:xfrm>
        </p:spPr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Air Conditioner and Refrigerator are top energy consumers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Afternoon hours show peak energy usage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Temperature increase slightly raises energy consumption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Linear Regression model gives accurate consumption forecasts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Integrate IoT data for real-time tracking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Use LSTM for advanced forecasting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- Add mobile app for live monitoring</a:t>
            </a:r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endParaRPr dirty="0"/>
          </a:p>
          <a:p>
            <a:pPr>
              <a:defRPr sz="1800">
                <a:solidFill>
                  <a:srgbClr val="006600"/>
                </a:solidFill>
                <a:latin typeface="Calibri"/>
              </a:defRPr>
            </a:pPr>
            <a:r>
              <a:rPr dirty="0"/>
              <a:t>✅ </a:t>
            </a:r>
            <a:r>
              <a:rPr dirty="0" err="1"/>
              <a:t>EcoWatts</a:t>
            </a:r>
            <a:r>
              <a:rPr dirty="0"/>
              <a:t> promotes sustainable living and cost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EcoWatts – Smart Home Energy Analyzer</vt:lpstr>
      <vt:lpstr>Overview</vt:lpstr>
      <vt:lpstr>Objectives</vt:lpstr>
      <vt:lpstr>Dataset</vt:lpstr>
      <vt:lpstr>Tech Stack</vt:lpstr>
      <vt:lpstr>Model &amp; Visualizations</vt:lpstr>
      <vt:lpstr>Results &amp; Insights</vt:lpstr>
      <vt:lpstr>Future Scope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ANIKET</dc:creator>
  <cp:keywords/>
  <dc:description>generated using python-pptx</dc:description>
  <cp:lastModifiedBy>Aniket A Dombale</cp:lastModifiedBy>
  <cp:revision>2</cp:revision>
  <dcterms:created xsi:type="dcterms:W3CDTF">2013-01-27T09:14:16Z</dcterms:created>
  <dcterms:modified xsi:type="dcterms:W3CDTF">2025-10-29T10:17:58Z</dcterms:modified>
  <cp:category/>
</cp:coreProperties>
</file>