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89" r:id="rId3"/>
    <p:sldId id="292" r:id="rId4"/>
    <p:sldId id="294" r:id="rId5"/>
    <p:sldId id="296" r:id="rId6"/>
    <p:sldId id="295" r:id="rId7"/>
    <p:sldId id="297" r:id="rId8"/>
    <p:sldId id="298" r:id="rId9"/>
    <p:sldId id="299" r:id="rId10"/>
    <p:sldId id="300" r:id="rId11"/>
    <p:sldId id="301" r:id="rId12"/>
    <p:sldId id="302" r:id="rId13"/>
    <p:sldId id="260" r:id="rId14"/>
    <p:sldId id="256" r:id="rId15"/>
    <p:sldId id="261" r:id="rId16"/>
    <p:sldId id="258" r:id="rId17"/>
    <p:sldId id="262" r:id="rId18"/>
    <p:sldId id="263" r:id="rId19"/>
    <p:sldId id="264" r:id="rId20"/>
    <p:sldId id="265" r:id="rId21"/>
    <p:sldId id="266" r:id="rId22"/>
    <p:sldId id="267" r:id="rId23"/>
    <p:sldId id="268" r:id="rId24"/>
    <p:sldId id="270" r:id="rId25"/>
    <p:sldId id="269" r:id="rId26"/>
    <p:sldId id="271" r:id="rId27"/>
    <p:sldId id="272" r:id="rId28"/>
    <p:sldId id="274" r:id="rId29"/>
    <p:sldId id="275" r:id="rId30"/>
    <p:sldId id="276" r:id="rId31"/>
    <p:sldId id="277" r:id="rId32"/>
    <p:sldId id="278" r:id="rId33"/>
    <p:sldId id="279" r:id="rId34"/>
    <p:sldId id="291" r:id="rId35"/>
    <p:sldId id="280" r:id="rId36"/>
    <p:sldId id="281" r:id="rId37"/>
    <p:sldId id="282" r:id="rId38"/>
    <p:sldId id="283" r:id="rId39"/>
    <p:sldId id="285" r:id="rId40"/>
    <p:sldId id="286" r:id="rId41"/>
    <p:sldId id="287" r:id="rId42"/>
    <p:sldId id="288" r:id="rId43"/>
    <p:sldId id="290" r:id="rId44"/>
    <p:sldId id="25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EB619-851E-4C64-AFBB-ED6A3BB24072}" type="datetimeFigureOut">
              <a:rPr lang="en-US" smtClean="0"/>
              <a:t>12/31/2023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C82E8-C1EF-47A4-B7CB-4CE7F3A39F42}" type="slidenum">
              <a:rPr lang="en-US" smtClean="0"/>
              <a:t>‹#›</a:t>
            </a:fld>
            <a:endParaRPr lang="en-US"/>
          </a:p>
        </p:txBody>
      </p:sp>
    </p:spTree>
    <p:extLst>
      <p:ext uri="{BB962C8B-B14F-4D97-AF65-F5344CB8AC3E}">
        <p14:creationId xmlns:p14="http://schemas.microsoft.com/office/powerpoint/2010/main" val="210500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8EA8876-313B-43DF-9F19-34FCB7BF84BC}" type="slidenum">
              <a:rPr lang="en-US" smtClean="0"/>
              <a:t>1</a:t>
            </a:fld>
            <a:endParaRPr lang="en-US"/>
          </a:p>
        </p:txBody>
      </p:sp>
    </p:spTree>
    <p:extLst>
      <p:ext uri="{BB962C8B-B14F-4D97-AF65-F5344CB8AC3E}">
        <p14:creationId xmlns:p14="http://schemas.microsoft.com/office/powerpoint/2010/main" val="1727399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800" b="1">
                <a:latin typeface="Bell MT" panose="02020503060305020303"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1">
                <a:latin typeface="Aparajita" panose="02020603050405020304" pitchFamily="18" charset="0"/>
                <a:cs typeface="Aparajita"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6AE6BE8-04DA-4D1F-9C0A-5B8380680CD4}"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680493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1D88A0-E25F-4592-BDD4-580003E63674}"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256300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A56B73-6643-42FF-A1AA-4B4B55B8BD25}"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3291326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Bell MT" panose="02020503060305020303"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Aparajita" panose="02020603050405020304" pitchFamily="18" charset="0"/>
                <a:cs typeface="Aparajita" panose="02020603050405020304" pitchFamily="18" charset="0"/>
              </a:defRPr>
            </a:lvl1pPr>
            <a:lvl2pPr>
              <a:defRPr sz="2400">
                <a:latin typeface="Aparajita" panose="02020603050405020304" pitchFamily="18" charset="0"/>
                <a:cs typeface="Aparajita" panose="02020603050405020304" pitchFamily="18" charset="0"/>
              </a:defRPr>
            </a:lvl2pPr>
            <a:lvl3pPr>
              <a:defRPr sz="2400">
                <a:latin typeface="Aparajita" panose="02020603050405020304" pitchFamily="18" charset="0"/>
                <a:cs typeface="Aparajita" panose="02020603050405020304" pitchFamily="18" charset="0"/>
              </a:defRPr>
            </a:lvl3pPr>
            <a:lvl4pPr>
              <a:defRPr sz="2400">
                <a:latin typeface="Aparajita" panose="02020603050405020304" pitchFamily="18" charset="0"/>
                <a:cs typeface="Aparajita" panose="02020603050405020304" pitchFamily="18" charset="0"/>
              </a:defRPr>
            </a:lvl4pPr>
            <a:lvl5pPr>
              <a:defRPr sz="2400">
                <a:latin typeface="Aparajita" panose="02020603050405020304" pitchFamily="18" charset="0"/>
                <a:cs typeface="Aparajita"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8E26ED1-6930-4B07-B5FE-6320AA41F11B}"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166373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b="1">
                <a:latin typeface="Bell MT" panose="02020503060305020303"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b="1">
                <a:solidFill>
                  <a:schemeClr val="tx1"/>
                </a:solidFill>
                <a:latin typeface="Aparajita" panose="02020603050405020304" pitchFamily="18" charset="0"/>
                <a:cs typeface="Aparajita"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90B8CE-6143-4E53-8148-9EE55D06E1BA}"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1791434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Bell MT" panose="02020503060305020303"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normAutofit/>
          </a:bodyPr>
          <a:lstStyle>
            <a:lvl1pPr>
              <a:defRPr sz="2400">
                <a:latin typeface="Aparajita" panose="02020603050405020304" pitchFamily="18" charset="0"/>
                <a:cs typeface="Aparajita" panose="02020603050405020304" pitchFamily="18" charset="0"/>
              </a:defRPr>
            </a:lvl1pPr>
            <a:lvl2pPr>
              <a:defRPr sz="2400">
                <a:latin typeface="Aparajita" panose="02020603050405020304" pitchFamily="18" charset="0"/>
                <a:cs typeface="Aparajita" panose="02020603050405020304" pitchFamily="18" charset="0"/>
              </a:defRPr>
            </a:lvl2pPr>
            <a:lvl3pPr>
              <a:defRPr sz="2400">
                <a:latin typeface="Aparajita" panose="02020603050405020304" pitchFamily="18" charset="0"/>
                <a:cs typeface="Aparajita" panose="02020603050405020304" pitchFamily="18" charset="0"/>
              </a:defRPr>
            </a:lvl3pPr>
            <a:lvl4pPr>
              <a:defRPr sz="2400">
                <a:latin typeface="Aparajita" panose="02020603050405020304" pitchFamily="18" charset="0"/>
                <a:cs typeface="Aparajita" panose="02020603050405020304" pitchFamily="18" charset="0"/>
              </a:defRPr>
            </a:lvl4pPr>
            <a:lvl5pPr>
              <a:defRPr sz="2400">
                <a:latin typeface="Aparajita" panose="02020603050405020304" pitchFamily="18" charset="0"/>
                <a:cs typeface="Aparajita"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parajita" panose="02020603050405020304" pitchFamily="18" charset="0"/>
                <a:cs typeface="Aparajita" panose="02020603050405020304" pitchFamily="18" charset="0"/>
              </a:defRPr>
            </a:lvl1pPr>
            <a:lvl2pPr>
              <a:defRPr>
                <a:latin typeface="Aparajita" panose="02020603050405020304" pitchFamily="18" charset="0"/>
                <a:cs typeface="Aparajita" panose="02020603050405020304" pitchFamily="18" charset="0"/>
              </a:defRPr>
            </a:lvl2pPr>
            <a:lvl3pPr>
              <a:defRPr>
                <a:latin typeface="Aparajita" panose="02020603050405020304" pitchFamily="18" charset="0"/>
                <a:cs typeface="Aparajita" panose="02020603050405020304" pitchFamily="18" charset="0"/>
              </a:defRPr>
            </a:lvl3pPr>
            <a:lvl4pPr>
              <a:defRPr>
                <a:latin typeface="Aparajita" panose="02020603050405020304" pitchFamily="18" charset="0"/>
                <a:cs typeface="Aparajita" panose="02020603050405020304" pitchFamily="18" charset="0"/>
              </a:defRPr>
            </a:lvl4pPr>
            <a:lvl5pPr>
              <a:defRPr>
                <a:latin typeface="Aparajita" panose="02020603050405020304" pitchFamily="18" charset="0"/>
                <a:cs typeface="Aparajita"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39707AD-9188-493D-9C8C-66554D3ECD4A}"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3144307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b="1">
                <a:latin typeface="Bell MT" panose="02020503060305020303"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parajita" panose="02020603050405020304" pitchFamily="18" charset="0"/>
                <a:cs typeface="Aparajita"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defRPr sz="2400">
                <a:latin typeface="Aparajita" panose="02020603050405020304" pitchFamily="18" charset="0"/>
                <a:cs typeface="Aparajita" panose="02020603050405020304" pitchFamily="18" charset="0"/>
              </a:defRPr>
            </a:lvl1pPr>
            <a:lvl2pPr>
              <a:defRPr sz="2400">
                <a:latin typeface="Aparajita" panose="02020603050405020304" pitchFamily="18" charset="0"/>
                <a:cs typeface="Aparajita" panose="02020603050405020304" pitchFamily="18" charset="0"/>
              </a:defRPr>
            </a:lvl2pPr>
            <a:lvl3pPr>
              <a:defRPr sz="2400">
                <a:latin typeface="Aparajita" panose="02020603050405020304" pitchFamily="18" charset="0"/>
                <a:cs typeface="Aparajita" panose="02020603050405020304" pitchFamily="18" charset="0"/>
              </a:defRPr>
            </a:lvl3pPr>
            <a:lvl4pPr>
              <a:defRPr sz="2400">
                <a:latin typeface="Aparajita" panose="02020603050405020304" pitchFamily="18" charset="0"/>
                <a:cs typeface="Aparajita" panose="02020603050405020304" pitchFamily="18" charset="0"/>
              </a:defRPr>
            </a:lvl4pPr>
            <a:lvl5pPr>
              <a:defRPr sz="2400">
                <a:latin typeface="Aparajita" panose="02020603050405020304" pitchFamily="18" charset="0"/>
                <a:cs typeface="Aparajita"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parajita" panose="02020603050405020304" pitchFamily="18" charset="0"/>
                <a:cs typeface="Aparajita"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defRPr sz="2400">
                <a:latin typeface="Aparajita" panose="02020603050405020304" pitchFamily="18" charset="0"/>
                <a:cs typeface="Aparajita" panose="02020603050405020304" pitchFamily="18" charset="0"/>
              </a:defRPr>
            </a:lvl1pPr>
            <a:lvl2pPr>
              <a:defRPr sz="2400">
                <a:latin typeface="Aparajita" panose="02020603050405020304" pitchFamily="18" charset="0"/>
                <a:cs typeface="Aparajita" panose="02020603050405020304" pitchFamily="18" charset="0"/>
              </a:defRPr>
            </a:lvl2pPr>
            <a:lvl3pPr>
              <a:defRPr sz="2400">
                <a:latin typeface="Aparajita" panose="02020603050405020304" pitchFamily="18" charset="0"/>
                <a:cs typeface="Aparajita" panose="02020603050405020304" pitchFamily="18" charset="0"/>
              </a:defRPr>
            </a:lvl3pPr>
            <a:lvl4pPr>
              <a:defRPr sz="2400">
                <a:latin typeface="Aparajita" panose="02020603050405020304" pitchFamily="18" charset="0"/>
                <a:cs typeface="Aparajita" panose="02020603050405020304" pitchFamily="18" charset="0"/>
              </a:defRPr>
            </a:lvl4pPr>
            <a:lvl5pPr>
              <a:defRPr sz="2400">
                <a:latin typeface="Aparajita" panose="02020603050405020304" pitchFamily="18" charset="0"/>
                <a:cs typeface="Aparajita"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E3F906D-C054-41AE-BCF9-D917AD442B6A}" type="datetime1">
              <a:rPr lang="en-US" smtClean="0"/>
              <a:t>12/31/2023</a:t>
            </a:fld>
            <a:endParaRPr lang="en-US"/>
          </a:p>
        </p:txBody>
      </p:sp>
      <p:sp>
        <p:nvSpPr>
          <p:cNvPr id="8" name="Footer Placeholder 7"/>
          <p:cNvSpPr>
            <a:spLocks noGrp="1"/>
          </p:cNvSpPr>
          <p:nvPr>
            <p:ph type="ftr" sz="quarter" idx="11"/>
          </p:nvPr>
        </p:nvSpPr>
        <p:spPr/>
        <p:txBody>
          <a:bodyPr/>
          <a:lstStyle/>
          <a:p>
            <a:r>
              <a:rPr lang="en-US"/>
              <a:t>Tut-06-The Ethics of Artificial Intelligence</a:t>
            </a:r>
          </a:p>
        </p:txBody>
      </p:sp>
      <p:sp>
        <p:nvSpPr>
          <p:cNvPr id="9" name="Slide Number Placeholder 8"/>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40173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Bell MT" panose="02020503060305020303"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p>
            <a:fld id="{F3241E79-4161-4E38-B103-51150C67461A}" type="datetime1">
              <a:rPr lang="en-US" smtClean="0"/>
              <a:t>12/31/2023</a:t>
            </a:fld>
            <a:endParaRPr lang="en-US"/>
          </a:p>
        </p:txBody>
      </p:sp>
      <p:sp>
        <p:nvSpPr>
          <p:cNvPr id="4" name="Footer Placeholder 3"/>
          <p:cNvSpPr>
            <a:spLocks noGrp="1"/>
          </p:cNvSpPr>
          <p:nvPr>
            <p:ph type="ftr" sz="quarter" idx="11"/>
          </p:nvPr>
        </p:nvSpPr>
        <p:spPr/>
        <p:txBody>
          <a:bodyPr/>
          <a:lstStyle/>
          <a:p>
            <a:r>
              <a:rPr lang="en-US"/>
              <a:t>Tut-06-The Ethics of Artificial Intelligence</a:t>
            </a:r>
          </a:p>
        </p:txBody>
      </p:sp>
      <p:sp>
        <p:nvSpPr>
          <p:cNvPr id="5" name="Slide Number Placeholder 4"/>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20673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75341-128E-4010-9741-7416F4728F1F}" type="datetime1">
              <a:rPr lang="en-US" smtClean="0"/>
              <a:t>12/31/2023</a:t>
            </a:fld>
            <a:endParaRPr lang="en-US"/>
          </a:p>
        </p:txBody>
      </p:sp>
      <p:sp>
        <p:nvSpPr>
          <p:cNvPr id="3" name="Footer Placeholder 2"/>
          <p:cNvSpPr>
            <a:spLocks noGrp="1"/>
          </p:cNvSpPr>
          <p:nvPr>
            <p:ph type="ftr" sz="quarter" idx="11"/>
          </p:nvPr>
        </p:nvSpPr>
        <p:spPr/>
        <p:txBody>
          <a:bodyPr/>
          <a:lstStyle/>
          <a:p>
            <a:r>
              <a:rPr lang="en-US"/>
              <a:t>Tut-06-The Ethics of Artificial Intelligence</a:t>
            </a:r>
          </a:p>
        </p:txBody>
      </p:sp>
      <p:sp>
        <p:nvSpPr>
          <p:cNvPr id="4" name="Slide Number Placeholder 3"/>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339541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385A69-4731-4DA4-88A0-05BDBDEC6F3C}"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98443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6950F9-CA5F-4C19-877E-8E26E003A64D}"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a:t>
            </a:fld>
            <a:endParaRPr lang="en-US"/>
          </a:p>
        </p:txBody>
      </p:sp>
    </p:spTree>
    <p:extLst>
      <p:ext uri="{BB962C8B-B14F-4D97-AF65-F5344CB8AC3E}">
        <p14:creationId xmlns:p14="http://schemas.microsoft.com/office/powerpoint/2010/main" val="117090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F3D4C-5FCF-4D37-B233-78834CF7ED31}" type="datetime1">
              <a:rPr lang="en-US" smtClean="0"/>
              <a:t>12/31/2023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Tut-06-The Ethics of Artificial Intelligence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5760EB-A07F-4A6D-95CE-1816210CC673}" type="slidenum">
              <a:rPr lang="en-US" smtClean="0"/>
              <a:t>‹#›</a:t>
            </a:fld>
            <a:endParaRPr lang="en-US"/>
          </a:p>
        </p:txBody>
      </p:sp>
    </p:spTree>
    <p:extLst>
      <p:ext uri="{BB962C8B-B14F-4D97-AF65-F5344CB8AC3E}">
        <p14:creationId xmlns:p14="http://schemas.microsoft.com/office/powerpoint/2010/main" val="39275160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b="1" kern="1200">
          <a:solidFill>
            <a:schemeClr val="tx1"/>
          </a:solidFill>
          <a:latin typeface="Bell MT" panose="020205030603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parajita" panose="02020603050405020304" pitchFamily="18" charset="0"/>
          <a:ea typeface="+mn-ea"/>
          <a:cs typeface="Aparajita"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arajita" panose="02020603050405020304" pitchFamily="18" charset="0"/>
          <a:ea typeface="+mn-ea"/>
          <a:cs typeface="Aparajita"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arajita" panose="02020603050405020304" pitchFamily="18" charset="0"/>
          <a:ea typeface="+mn-ea"/>
          <a:cs typeface="Aparajita"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arajita" panose="02020603050405020304" pitchFamily="18" charset="0"/>
          <a:ea typeface="+mn-ea"/>
          <a:cs typeface="Aparajita"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parajita" panose="02020603050405020304" pitchFamily="18" charset="0"/>
          <a:ea typeface="+mn-ea"/>
          <a:cs typeface="Aparajita"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unesdoc.unesco.org/ark:/48223/pf0000367823" TargetMode="External"/><Relationship Id="rId2" Type="http://schemas.openxmlformats.org/officeDocument/2006/relationships/hyperlink" Target="https://bera-journals.onlinelibrary.wiley.com/doi/full/10.1111/bjet.13370" TargetMode="External"/><Relationship Id="rId1" Type="http://schemas.openxmlformats.org/officeDocument/2006/relationships/slideLayout" Target="../slideLayouts/slideLayout2.xml"/><Relationship Id="rId6" Type="http://schemas.openxmlformats.org/officeDocument/2006/relationships/hyperlink" Target="https://intelligence.org/files/EthicsofAI.pdf" TargetMode="External"/><Relationship Id="rId5" Type="http://schemas.openxmlformats.org/officeDocument/2006/relationships/hyperlink" Target="https://plato.stanford.edu/entries/ethics-ai" TargetMode="External"/><Relationship Id="rId4" Type="http://schemas.openxmlformats.org/officeDocument/2006/relationships/hyperlink" Target="https://aiethics.princeton.edu/case-studies/case-study-pdfs"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2000" b="1" dirty="0">
                <a:solidFill>
                  <a:schemeClr val="tx1">
                    <a:lumMod val="95000"/>
                    <a:lumOff val="5000"/>
                  </a:schemeClr>
                </a:solidFill>
                <a:latin typeface="Bell MT" panose="02020503060305020303" pitchFamily="18" charset="0"/>
              </a:rPr>
              <a:t>5CS037-Concepts and Technologies of AI</a:t>
            </a:r>
            <a:br>
              <a:rPr lang="en-US" sz="2000" b="1" dirty="0">
                <a:solidFill>
                  <a:schemeClr val="tx1">
                    <a:lumMod val="95000"/>
                    <a:lumOff val="5000"/>
                  </a:schemeClr>
                </a:solidFill>
                <a:latin typeface="Bell MT" panose="02020503060305020303" pitchFamily="18" charset="0"/>
              </a:rPr>
            </a:br>
            <a:r>
              <a:rPr lang="en-US" sz="2000" dirty="0">
                <a:solidFill>
                  <a:schemeClr val="tx1">
                    <a:lumMod val="95000"/>
                    <a:lumOff val="5000"/>
                  </a:schemeClr>
                </a:solidFill>
              </a:rPr>
              <a:t>Tutorial</a:t>
            </a:r>
            <a:r>
              <a:rPr lang="en-US" sz="2000" b="1" dirty="0">
                <a:solidFill>
                  <a:schemeClr val="tx1">
                    <a:lumMod val="95000"/>
                    <a:lumOff val="5000"/>
                  </a:schemeClr>
                </a:solidFill>
                <a:latin typeface="Bell MT" panose="02020503060305020303" pitchFamily="18" charset="0"/>
              </a:rPr>
              <a:t>-06</a:t>
            </a:r>
            <a:br>
              <a:rPr lang="en-US" sz="2000" b="1" dirty="0">
                <a:solidFill>
                  <a:schemeClr val="tx1">
                    <a:lumMod val="95000"/>
                    <a:lumOff val="5000"/>
                  </a:schemeClr>
                </a:solidFill>
                <a:latin typeface="Bell MT" panose="02020503060305020303" pitchFamily="18" charset="0"/>
              </a:rPr>
            </a:br>
            <a:r>
              <a:rPr lang="en-US" sz="4000" b="1" dirty="0">
                <a:solidFill>
                  <a:srgbClr val="0070C0"/>
                </a:solidFill>
                <a:latin typeface="Bell MT" panose="02020503060305020303" pitchFamily="18" charset="0"/>
              </a:rPr>
              <a:t>The Ethics of Artificial Intelligence.</a:t>
            </a:r>
            <a:endParaRPr lang="en-US" sz="3200" dirty="0">
              <a:solidFill>
                <a:srgbClr val="0070C0"/>
              </a:solidFill>
            </a:endParaRPr>
          </a:p>
        </p:txBody>
      </p:sp>
      <p:sp>
        <p:nvSpPr>
          <p:cNvPr id="3" name="Subtitle 2"/>
          <p:cNvSpPr>
            <a:spLocks noGrp="1"/>
          </p:cNvSpPr>
          <p:nvPr>
            <p:ph type="subTitle" idx="1"/>
          </p:nvPr>
        </p:nvSpPr>
        <p:spPr>
          <a:xfrm>
            <a:off x="570016" y="3602038"/>
            <a:ext cx="11073740" cy="1655762"/>
          </a:xfrm>
        </p:spPr>
        <p:txBody>
          <a:bodyPr>
            <a:normAutofit/>
          </a:bodyPr>
          <a:lstStyle/>
          <a:p>
            <a:r>
              <a:rPr lang="en-US" b="1" dirty="0">
                <a:solidFill>
                  <a:srgbClr val="0070C0"/>
                </a:solidFill>
                <a:latin typeface="Bell MT" panose="02020503060305020303" pitchFamily="18" charset="0"/>
              </a:rPr>
              <a:t>Siman Giri</a:t>
            </a:r>
          </a:p>
          <a:p>
            <a:endParaRPr lang="en-US" dirty="0"/>
          </a:p>
        </p:txBody>
      </p:sp>
      <p:sp>
        <p:nvSpPr>
          <p:cNvPr id="4" name="Date Placeholder 3"/>
          <p:cNvSpPr>
            <a:spLocks noGrp="1"/>
          </p:cNvSpPr>
          <p:nvPr>
            <p:ph type="dt" sz="half" idx="10"/>
          </p:nvPr>
        </p:nvSpPr>
        <p:spPr/>
        <p:txBody>
          <a:bodyPr/>
          <a:lstStyle/>
          <a:p>
            <a:fld id="{02054E5B-95DD-4066-8B07-AA666E9791B2}"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a:t>
            </a:fld>
            <a:endParaRPr lang="en-US"/>
          </a:p>
        </p:txBody>
      </p:sp>
    </p:spTree>
    <p:extLst>
      <p:ext uri="{BB962C8B-B14F-4D97-AF65-F5344CB8AC3E}">
        <p14:creationId xmlns:p14="http://schemas.microsoft.com/office/powerpoint/2010/main" val="1466626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000" b="1" dirty="0">
                    <a:latin typeface="Palatino Linotype" panose="02040502050505030304" pitchFamily="18" charset="0"/>
                  </a:rPr>
                  <a:t>Data:</a:t>
                </a:r>
              </a:p>
              <a:p>
                <a:pPr lvl="1"/>
                <a:r>
                  <a:rPr lang="en-US" sz="2000" dirty="0">
                    <a:latin typeface="Palatino Linotype" panose="02040502050505030304" pitchFamily="18" charset="0"/>
                  </a:rPr>
                  <a:t>For Supervised Learning Setup, </a:t>
                </a:r>
                <a:r>
                  <a:rPr lang="en-US" sz="2000" b="1" dirty="0">
                    <a:solidFill>
                      <a:srgbClr val="FF0000"/>
                    </a:solidFill>
                    <a:latin typeface="Palatino Linotype" panose="02040502050505030304" pitchFamily="18" charset="0"/>
                  </a:rPr>
                  <a:t>training data </a:t>
                </a:r>
                <a:r>
                  <a:rPr lang="en-US" sz="2000" dirty="0">
                    <a:latin typeface="Palatino Linotype" panose="02040502050505030304" pitchFamily="18" charset="0"/>
                  </a:rPr>
                  <a:t>comes in pairs of inputs </a:t>
                </a:r>
                <a:r>
                  <a:rPr lang="en-US" sz="2000" b="1" dirty="0">
                    <a:solidFill>
                      <a:srgbClr val="C00000"/>
                    </a:solidFill>
                    <a:latin typeface="Palatino Linotype" panose="02040502050505030304" pitchFamily="18" charset="0"/>
                  </a:rPr>
                  <a:t>(x, y):       </a:t>
                </a:r>
                <a:r>
                  <a:rPr lang="en-US" sz="2000" dirty="0">
                    <a:latin typeface="Palatino Linotype" panose="02040502050505030304" pitchFamily="18" charset="0"/>
                  </a:rPr>
                  <a:t>where </a:t>
                </a:r>
                <a14:m>
                  <m:oMath xmlns:m="http://schemas.openxmlformats.org/officeDocument/2006/math">
                    <m:r>
                      <a:rPr lang="en-US" sz="2000" b="1" i="1">
                        <a:solidFill>
                          <a:srgbClr val="0070C0"/>
                        </a:solidFill>
                        <a:latin typeface="Cambria Math" panose="02040503050406030204" pitchFamily="18" charset="0"/>
                      </a:rPr>
                      <m:t>𝑿</m:t>
                    </m:r>
                    <m:r>
                      <a:rPr lang="en-US" sz="2000" b="1" i="1">
                        <a:solidFill>
                          <a:srgbClr val="0070C0"/>
                        </a:solidFill>
                        <a:latin typeface="Cambria Math" panose="02040503050406030204" pitchFamily="18" charset="0"/>
                        <a:ea typeface="Cambria Math" panose="02040503050406030204" pitchFamily="18" charset="0"/>
                      </a:rPr>
                      <m:t>∈</m:t>
                    </m:r>
                    <m:sSup>
                      <m:sSupPr>
                        <m:ctrlPr>
                          <a:rPr lang="en-US" sz="2000" b="1" i="1">
                            <a:solidFill>
                              <a:srgbClr val="0070C0"/>
                            </a:solidFill>
                            <a:latin typeface="Cambria Math" panose="02040503050406030204" pitchFamily="18" charset="0"/>
                            <a:ea typeface="Cambria Math" panose="02040503050406030204" pitchFamily="18" charset="0"/>
                          </a:rPr>
                        </m:ctrlPr>
                      </m:sSupPr>
                      <m:e>
                        <m:r>
                          <a:rPr lang="en-US" sz="2000" b="1" i="1">
                            <a:solidFill>
                              <a:srgbClr val="0070C0"/>
                            </a:solidFill>
                            <a:latin typeface="Cambria Math" panose="02040503050406030204" pitchFamily="18" charset="0"/>
                            <a:ea typeface="Cambria Math" panose="02040503050406030204" pitchFamily="18" charset="0"/>
                          </a:rPr>
                          <m:t>𝑹</m:t>
                        </m:r>
                      </m:e>
                      <m:sup>
                        <m:r>
                          <a:rPr lang="en-US" sz="2000" b="1" i="1">
                            <a:solidFill>
                              <a:srgbClr val="0070C0"/>
                            </a:solidFill>
                            <a:latin typeface="Cambria Math" panose="02040503050406030204" pitchFamily="18" charset="0"/>
                            <a:ea typeface="Cambria Math" panose="02040503050406030204" pitchFamily="18" charset="0"/>
                          </a:rPr>
                          <m:t>𝒅</m:t>
                        </m:r>
                      </m:sup>
                    </m:sSup>
                  </m:oMath>
                </a14:m>
                <a:r>
                  <a:rPr lang="en-US" sz="2000" dirty="0">
                    <a:latin typeface="Palatino Linotype" panose="02040502050505030304" pitchFamily="18" charset="0"/>
                  </a:rPr>
                  <a:t> is the input instance and </a:t>
                </a:r>
                <a14:m>
                  <m:oMath xmlns:m="http://schemas.openxmlformats.org/officeDocument/2006/math">
                    <m:r>
                      <a:rPr lang="en-US" sz="2000" b="1" i="1">
                        <a:solidFill>
                          <a:srgbClr val="0070C0"/>
                        </a:solidFill>
                        <a:latin typeface="Cambria Math" panose="02040503050406030204" pitchFamily="18" charset="0"/>
                      </a:rPr>
                      <m:t>𝒀</m:t>
                    </m:r>
                  </m:oMath>
                </a14:m>
                <a:r>
                  <a:rPr lang="en-US" sz="2000" dirty="0">
                    <a:latin typeface="Palatino Linotype" panose="02040502050505030304" pitchFamily="18" charset="0"/>
                  </a:rPr>
                  <a:t> its label, which can be written as: </a:t>
                </a:r>
              </a:p>
              <a:p>
                <a:pPr lvl="2"/>
                <a14:m>
                  <m:oMath xmlns:m="http://schemas.openxmlformats.org/officeDocument/2006/math">
                    <m:r>
                      <a:rPr lang="en-US" sz="2000" b="1" i="1">
                        <a:solidFill>
                          <a:srgbClr val="0070C0"/>
                        </a:solidFill>
                        <a:latin typeface="Cambria Math" panose="02040503050406030204" pitchFamily="18" charset="0"/>
                      </a:rPr>
                      <m:t>𝑫</m:t>
                    </m:r>
                    <m:r>
                      <a:rPr lang="en-US" sz="2000" b="1" i="1">
                        <a:solidFill>
                          <a:srgbClr val="0070C0"/>
                        </a:solidFill>
                        <a:latin typeface="Cambria Math" panose="02040503050406030204" pitchFamily="18" charset="0"/>
                      </a:rPr>
                      <m:t>=</m:t>
                    </m:r>
                    <m:d>
                      <m:dPr>
                        <m:begChr m:val="{"/>
                        <m:endChr m:val="}"/>
                        <m:ctrlPr>
                          <a:rPr lang="en-US" sz="2000" b="1" i="1">
                            <a:solidFill>
                              <a:srgbClr val="0070C0"/>
                            </a:solidFill>
                            <a:latin typeface="Cambria Math" panose="02040503050406030204" pitchFamily="18" charset="0"/>
                          </a:rPr>
                        </m:ctrlPr>
                      </m:dPr>
                      <m:e>
                        <m:d>
                          <m:dPr>
                            <m:ctrlPr>
                              <a:rPr lang="en-US" sz="2000" b="1" i="1">
                                <a:solidFill>
                                  <a:srgbClr val="0070C0"/>
                                </a:solidFill>
                                <a:latin typeface="Cambria Math" panose="02040503050406030204" pitchFamily="18" charset="0"/>
                              </a:rPr>
                            </m:ctrlPr>
                          </m:dPr>
                          <m:e>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𝒙</m:t>
                                </m:r>
                              </m:e>
                              <m:sub>
                                <m:r>
                                  <a:rPr lang="en-US" sz="2000" b="1" i="1">
                                    <a:solidFill>
                                      <a:srgbClr val="0070C0"/>
                                    </a:solidFill>
                                    <a:latin typeface="Cambria Math" panose="02040503050406030204" pitchFamily="18" charset="0"/>
                                  </a:rPr>
                                  <m:t>𝟏</m:t>
                                </m:r>
                              </m:sub>
                            </m:sSub>
                            <m:r>
                              <a:rPr lang="en-US" sz="2000" b="1" i="1">
                                <a:solidFill>
                                  <a:srgbClr val="0070C0"/>
                                </a:solidFill>
                                <a:latin typeface="Cambria Math" panose="02040503050406030204" pitchFamily="18" charset="0"/>
                              </a:rPr>
                              <m:t>,</m:t>
                            </m:r>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𝒚</m:t>
                                </m:r>
                              </m:e>
                              <m:sub>
                                <m:r>
                                  <a:rPr lang="en-US" sz="2000" b="1" i="1">
                                    <a:solidFill>
                                      <a:srgbClr val="0070C0"/>
                                    </a:solidFill>
                                    <a:latin typeface="Cambria Math" panose="02040503050406030204" pitchFamily="18" charset="0"/>
                                  </a:rPr>
                                  <m:t>𝟏</m:t>
                                </m:r>
                              </m:sub>
                            </m:sSub>
                          </m:e>
                        </m:d>
                        <m:r>
                          <a:rPr lang="en-US" sz="2000" b="1" i="1">
                            <a:solidFill>
                              <a:srgbClr val="0070C0"/>
                            </a:solidFill>
                            <a:latin typeface="Cambria Math" panose="02040503050406030204" pitchFamily="18" charset="0"/>
                          </a:rPr>
                          <m:t>…</m:t>
                        </m:r>
                        <m:d>
                          <m:dPr>
                            <m:ctrlPr>
                              <a:rPr lang="en-US" sz="2000" b="1" i="1">
                                <a:solidFill>
                                  <a:srgbClr val="0070C0"/>
                                </a:solidFill>
                                <a:latin typeface="Cambria Math" panose="02040503050406030204" pitchFamily="18" charset="0"/>
                              </a:rPr>
                            </m:ctrlPr>
                          </m:dPr>
                          <m:e>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𝒙</m:t>
                                </m:r>
                              </m:e>
                              <m:sub>
                                <m:r>
                                  <a:rPr lang="en-US" sz="2000" b="1" i="1">
                                    <a:solidFill>
                                      <a:srgbClr val="0070C0"/>
                                    </a:solidFill>
                                    <a:latin typeface="Cambria Math" panose="02040503050406030204" pitchFamily="18" charset="0"/>
                                  </a:rPr>
                                  <m:t>𝒏</m:t>
                                </m:r>
                              </m:sub>
                            </m:sSub>
                            <m:r>
                              <a:rPr lang="en-US" sz="2000" b="1" i="1">
                                <a:solidFill>
                                  <a:srgbClr val="0070C0"/>
                                </a:solidFill>
                                <a:latin typeface="Cambria Math" panose="02040503050406030204" pitchFamily="18" charset="0"/>
                              </a:rPr>
                              <m:t>,</m:t>
                            </m:r>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𝒚</m:t>
                                </m:r>
                              </m:e>
                              <m:sub>
                                <m:r>
                                  <a:rPr lang="en-US" sz="2000" b="1" i="1">
                                    <a:solidFill>
                                      <a:srgbClr val="0070C0"/>
                                    </a:solidFill>
                                    <a:latin typeface="Cambria Math" panose="02040503050406030204" pitchFamily="18" charset="0"/>
                                  </a:rPr>
                                  <m:t>𝒏</m:t>
                                </m:r>
                              </m:sub>
                            </m:sSub>
                          </m:e>
                        </m:d>
                      </m:e>
                    </m:d>
                    <m:r>
                      <m:rPr>
                        <m:nor/>
                      </m:rPr>
                      <a:rPr lang="en-US" sz="2000" b="1">
                        <a:solidFill>
                          <a:srgbClr val="0070C0"/>
                        </a:solidFill>
                        <a:latin typeface="Palatino Linotype" panose="02040502050505030304" pitchFamily="18" charset="0"/>
                      </a:rPr>
                      <m:t> </m:t>
                    </m:r>
                    <m:r>
                      <a:rPr lang="en-US" sz="2000" b="1" i="1">
                        <a:solidFill>
                          <a:srgbClr val="0070C0"/>
                        </a:solidFill>
                        <a:latin typeface="Cambria Math" panose="02040503050406030204" pitchFamily="18" charset="0"/>
                      </a:rPr>
                      <m:t>⊆</m:t>
                    </m:r>
                    <m:sSup>
                      <m:sSupPr>
                        <m:ctrlPr>
                          <a:rPr lang="en-US" sz="2000" b="1" i="1">
                            <a:solidFill>
                              <a:srgbClr val="0070C0"/>
                            </a:solidFill>
                            <a:latin typeface="Cambria Math" panose="02040503050406030204" pitchFamily="18" charset="0"/>
                          </a:rPr>
                        </m:ctrlPr>
                      </m:sSupPr>
                      <m:e>
                        <m:r>
                          <a:rPr lang="en-US" sz="2000" b="1" i="1">
                            <a:solidFill>
                              <a:srgbClr val="0070C0"/>
                            </a:solidFill>
                            <a:latin typeface="Cambria Math" panose="02040503050406030204" pitchFamily="18" charset="0"/>
                          </a:rPr>
                          <m:t>𝑹</m:t>
                        </m:r>
                      </m:e>
                      <m:sup>
                        <m:r>
                          <a:rPr lang="en-US" sz="2000" b="1" i="1">
                            <a:solidFill>
                              <a:srgbClr val="0070C0"/>
                            </a:solidFill>
                            <a:latin typeface="Cambria Math" panose="02040503050406030204" pitchFamily="18" charset="0"/>
                          </a:rPr>
                          <m:t>𝒅</m:t>
                        </m:r>
                      </m:sup>
                    </m:sSup>
                    <m:r>
                      <a:rPr lang="en-US" sz="2000" b="1" i="1">
                        <a:solidFill>
                          <a:srgbClr val="0070C0"/>
                        </a:solidFill>
                        <a:latin typeface="Cambria Math" panose="02040503050406030204" pitchFamily="18" charset="0"/>
                      </a:rPr>
                      <m:t> ∗</m:t>
                    </m:r>
                    <m:r>
                      <a:rPr lang="en-US" sz="2000" b="1" i="1">
                        <a:solidFill>
                          <a:srgbClr val="0070C0"/>
                        </a:solidFill>
                        <a:latin typeface="Cambria Math" panose="02040503050406030204" pitchFamily="18" charset="0"/>
                      </a:rPr>
                      <m:t>𝑪</m:t>
                    </m:r>
                  </m:oMath>
                </a14:m>
                <a:endParaRPr lang="en-US" sz="2000" b="1" dirty="0">
                  <a:solidFill>
                    <a:srgbClr val="0070C0"/>
                  </a:solidFill>
                  <a:latin typeface="Palatino Linotype" panose="02040502050505030304" pitchFamily="18" charset="0"/>
                </a:endParaRPr>
              </a:p>
              <a:p>
                <a:pPr lvl="2"/>
                <a:r>
                  <a:rPr lang="en-US" sz="2000" dirty="0">
                    <a:latin typeface="Palatino Linotype" panose="02040502050505030304" pitchFamily="18" charset="0"/>
                  </a:rPr>
                  <a:t>Where:</a:t>
                </a:r>
              </a:p>
              <a:p>
                <a:pPr lvl="3"/>
                <a14:m>
                  <m:oMath xmlns:m="http://schemas.openxmlformats.org/officeDocument/2006/math">
                    <m:sSup>
                      <m:sSupPr>
                        <m:ctrlPr>
                          <a:rPr lang="en-US" sz="2000" b="1" i="1">
                            <a:solidFill>
                              <a:srgbClr val="0070C0"/>
                            </a:solidFill>
                            <a:latin typeface="Cambria Math" panose="02040503050406030204" pitchFamily="18" charset="0"/>
                          </a:rPr>
                        </m:ctrlPr>
                      </m:sSupPr>
                      <m:e>
                        <m:r>
                          <a:rPr lang="en-US" sz="2000" b="1" i="1">
                            <a:solidFill>
                              <a:srgbClr val="0070C0"/>
                            </a:solidFill>
                            <a:latin typeface="Cambria Math" panose="02040503050406030204" pitchFamily="18" charset="0"/>
                          </a:rPr>
                          <m:t>𝑹</m:t>
                        </m:r>
                      </m:e>
                      <m:sup>
                        <m:r>
                          <a:rPr lang="en-US" sz="2000" b="1" i="1">
                            <a:solidFill>
                              <a:srgbClr val="0070C0"/>
                            </a:solidFill>
                            <a:latin typeface="Cambria Math" panose="02040503050406030204" pitchFamily="18" charset="0"/>
                          </a:rPr>
                          <m:t>𝒅</m:t>
                        </m:r>
                      </m:sup>
                    </m:sSup>
                    <m:r>
                      <a:rPr lang="en-US" sz="2000" b="1" i="1">
                        <a:solidFill>
                          <a:srgbClr val="0070C0"/>
                        </a:solidFill>
                        <a:latin typeface="Cambria Math" panose="02040503050406030204" pitchFamily="18" charset="0"/>
                      </a:rPr>
                      <m:t>:</m:t>
                    </m:r>
                  </m:oMath>
                </a14:m>
                <a:r>
                  <a:rPr lang="en-US" sz="2000" b="1" dirty="0">
                    <a:solidFill>
                      <a:srgbClr val="0070C0"/>
                    </a:solidFill>
                    <a:latin typeface="Palatino Linotype" panose="02040502050505030304" pitchFamily="18" charset="0"/>
                  </a:rPr>
                  <a:t> d-dimensional feature space.</a:t>
                </a:r>
              </a:p>
              <a:p>
                <a:pPr lvl="3"/>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𝒙</m:t>
                        </m:r>
                      </m:e>
                      <m:sub>
                        <m:r>
                          <a:rPr lang="en-US" sz="2000" b="1" i="1">
                            <a:solidFill>
                              <a:srgbClr val="0070C0"/>
                            </a:solidFill>
                            <a:latin typeface="Cambria Math" panose="02040503050406030204" pitchFamily="18" charset="0"/>
                          </a:rPr>
                          <m:t>𝒊</m:t>
                        </m:r>
                      </m:sub>
                    </m:sSub>
                    <m:r>
                      <a:rPr lang="en-US" sz="2000" b="1" i="1">
                        <a:solidFill>
                          <a:srgbClr val="0070C0"/>
                        </a:solidFill>
                        <a:latin typeface="Cambria Math" panose="02040503050406030204" pitchFamily="18" charset="0"/>
                      </a:rPr>
                      <m:t>:</m:t>
                    </m:r>
                  </m:oMath>
                </a14:m>
                <a:r>
                  <a:rPr lang="en-US" sz="2000" b="1" dirty="0">
                    <a:solidFill>
                      <a:srgbClr val="0070C0"/>
                    </a:solidFill>
                    <a:latin typeface="Palatino Linotype" panose="02040502050505030304" pitchFamily="18" charset="0"/>
                  </a:rPr>
                  <a:t> input vector of the </a:t>
                </a:r>
                <a14:m>
                  <m:oMath xmlns:m="http://schemas.openxmlformats.org/officeDocument/2006/math">
                    <m:sSup>
                      <m:sSupPr>
                        <m:ctrlPr>
                          <a:rPr lang="en-US" sz="2000" b="1" i="1">
                            <a:solidFill>
                              <a:srgbClr val="0070C0"/>
                            </a:solidFill>
                            <a:latin typeface="Cambria Math" panose="02040503050406030204" pitchFamily="18" charset="0"/>
                          </a:rPr>
                        </m:ctrlPr>
                      </m:sSupPr>
                      <m:e>
                        <m:r>
                          <a:rPr lang="en-US" sz="2000" b="1" i="1">
                            <a:solidFill>
                              <a:srgbClr val="0070C0"/>
                            </a:solidFill>
                            <a:latin typeface="Cambria Math" panose="02040503050406030204" pitchFamily="18" charset="0"/>
                          </a:rPr>
                          <m:t>𝒊</m:t>
                        </m:r>
                      </m:e>
                      <m:sup>
                        <m:r>
                          <a:rPr lang="en-US" sz="2000" b="1" i="1">
                            <a:solidFill>
                              <a:srgbClr val="0070C0"/>
                            </a:solidFill>
                            <a:latin typeface="Cambria Math" panose="02040503050406030204" pitchFamily="18" charset="0"/>
                          </a:rPr>
                          <m:t>𝒕𝒉</m:t>
                        </m:r>
                      </m:sup>
                    </m:sSup>
                  </m:oMath>
                </a14:m>
                <a:r>
                  <a:rPr lang="en-US" sz="2000" b="1" dirty="0">
                    <a:solidFill>
                      <a:srgbClr val="0070C0"/>
                    </a:solidFill>
                    <a:latin typeface="Palatino Linotype" panose="02040502050505030304" pitchFamily="18" charset="0"/>
                  </a:rPr>
                  <a:t> sample.</a:t>
                </a:r>
              </a:p>
              <a:p>
                <a:pPr lvl="3"/>
                <a14:m>
                  <m:oMath xmlns:m="http://schemas.openxmlformats.org/officeDocument/2006/math">
                    <m:sSub>
                      <m:sSubPr>
                        <m:ctrlPr>
                          <a:rPr lang="en-US" sz="2000" b="1" i="1">
                            <a:solidFill>
                              <a:srgbClr val="0070C0"/>
                            </a:solidFill>
                            <a:latin typeface="Cambria Math" panose="02040503050406030204" pitchFamily="18" charset="0"/>
                          </a:rPr>
                        </m:ctrlPr>
                      </m:sSubPr>
                      <m:e>
                        <m:r>
                          <a:rPr lang="en-US" sz="2000" b="1" i="1">
                            <a:solidFill>
                              <a:srgbClr val="0070C0"/>
                            </a:solidFill>
                            <a:latin typeface="Cambria Math" panose="02040503050406030204" pitchFamily="18" charset="0"/>
                          </a:rPr>
                          <m:t>𝒚</m:t>
                        </m:r>
                      </m:e>
                      <m:sub>
                        <m:r>
                          <a:rPr lang="en-US" sz="2000" b="1" i="1">
                            <a:solidFill>
                              <a:srgbClr val="0070C0"/>
                            </a:solidFill>
                            <a:latin typeface="Cambria Math" panose="02040503050406030204" pitchFamily="18" charset="0"/>
                          </a:rPr>
                          <m:t>𝒊</m:t>
                        </m:r>
                      </m:sub>
                    </m:sSub>
                    <m:r>
                      <a:rPr lang="en-US" sz="2000" b="1" i="1">
                        <a:solidFill>
                          <a:srgbClr val="0070C0"/>
                        </a:solidFill>
                        <a:latin typeface="Cambria Math" panose="02040503050406030204" pitchFamily="18" charset="0"/>
                      </a:rPr>
                      <m:t>: </m:t>
                    </m:r>
                  </m:oMath>
                </a14:m>
                <a:r>
                  <a:rPr lang="en-US" sz="2000" b="1" dirty="0">
                    <a:solidFill>
                      <a:srgbClr val="0070C0"/>
                    </a:solidFill>
                    <a:latin typeface="Palatino Linotype" panose="02040502050505030304" pitchFamily="18" charset="0"/>
                  </a:rPr>
                  <a:t>label of the </a:t>
                </a:r>
                <a14:m>
                  <m:oMath xmlns:m="http://schemas.openxmlformats.org/officeDocument/2006/math">
                    <m:sSup>
                      <m:sSupPr>
                        <m:ctrlPr>
                          <a:rPr lang="en-US" sz="2000" b="1" i="1">
                            <a:solidFill>
                              <a:srgbClr val="0070C0"/>
                            </a:solidFill>
                            <a:latin typeface="Cambria Math" panose="02040503050406030204" pitchFamily="18" charset="0"/>
                          </a:rPr>
                        </m:ctrlPr>
                      </m:sSupPr>
                      <m:e>
                        <m:r>
                          <a:rPr lang="en-US" sz="2000" b="1" i="1">
                            <a:solidFill>
                              <a:srgbClr val="0070C0"/>
                            </a:solidFill>
                            <a:latin typeface="Cambria Math" panose="02040503050406030204" pitchFamily="18" charset="0"/>
                          </a:rPr>
                          <m:t>𝒊</m:t>
                        </m:r>
                      </m:e>
                      <m:sup>
                        <m:r>
                          <a:rPr lang="en-US" sz="2000" b="1" i="1">
                            <a:solidFill>
                              <a:srgbClr val="0070C0"/>
                            </a:solidFill>
                            <a:latin typeface="Cambria Math" panose="02040503050406030204" pitchFamily="18" charset="0"/>
                          </a:rPr>
                          <m:t>𝒕𝒉</m:t>
                        </m:r>
                      </m:sup>
                    </m:sSup>
                  </m:oMath>
                </a14:m>
                <a:r>
                  <a:rPr lang="en-US" sz="2000" b="1" dirty="0">
                    <a:solidFill>
                      <a:srgbClr val="0070C0"/>
                    </a:solidFill>
                    <a:latin typeface="Palatino Linotype" panose="02040502050505030304" pitchFamily="18" charset="0"/>
                  </a:rPr>
                  <a:t> sample.</a:t>
                </a:r>
              </a:p>
              <a:p>
                <a:pPr lvl="3"/>
                <a14:m>
                  <m:oMath xmlns:m="http://schemas.openxmlformats.org/officeDocument/2006/math">
                    <m:r>
                      <a:rPr lang="en-US" sz="2000" b="1" i="1">
                        <a:solidFill>
                          <a:srgbClr val="0070C0"/>
                        </a:solidFill>
                        <a:latin typeface="Cambria Math" panose="02040503050406030204" pitchFamily="18" charset="0"/>
                      </a:rPr>
                      <m:t>𝑪</m:t>
                    </m:r>
                    <m:r>
                      <a:rPr lang="en-US" sz="2000" b="1" i="1">
                        <a:solidFill>
                          <a:srgbClr val="0070C0"/>
                        </a:solidFill>
                        <a:latin typeface="Cambria Math" panose="02040503050406030204" pitchFamily="18" charset="0"/>
                      </a:rPr>
                      <m:t>:</m:t>
                    </m:r>
                  </m:oMath>
                </a14:m>
                <a:r>
                  <a:rPr lang="en-US" sz="2000" b="1" dirty="0">
                    <a:solidFill>
                      <a:srgbClr val="0070C0"/>
                    </a:solidFill>
                    <a:latin typeface="Palatino Linotype" panose="02040502050505030304" pitchFamily="18" charset="0"/>
                  </a:rPr>
                  <a:t> label space.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140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3C022570-8899-46DE-A3B2-D388DB389C9B}"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10</a:t>
            </a:fld>
            <a:endParaRPr lang="en-US"/>
          </a:p>
        </p:txBody>
      </p:sp>
    </p:spTree>
    <p:extLst>
      <p:ext uri="{BB962C8B-B14F-4D97-AF65-F5344CB8AC3E}">
        <p14:creationId xmlns:p14="http://schemas.microsoft.com/office/powerpoint/2010/main" val="19083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p:txBody>
              <a:bodyPr/>
              <a:lstStyle/>
              <a:p>
                <a:r>
                  <a:rPr lang="en-US" b="1" u="sng" dirty="0">
                    <a:latin typeface="Palatino Linotype" panose="02040502050505030304" pitchFamily="18" charset="0"/>
                  </a:rPr>
                  <a:t>Data: label Space</a:t>
                </a:r>
                <a:r>
                  <a:rPr lang="en-US" dirty="0">
                    <a:latin typeface="Palatino Linotype" panose="02040502050505030304" pitchFamily="18" charset="0"/>
                  </a:rPr>
                  <a:t>.</a:t>
                </a:r>
              </a:p>
              <a:p>
                <a:pPr lvl="1"/>
                <a:r>
                  <a:rPr lang="en-US" dirty="0">
                    <a:latin typeface="Palatino Linotype" panose="02040502050505030304" pitchFamily="18" charset="0"/>
                  </a:rPr>
                  <a:t>There can be multiple scenario for the label space </a:t>
                </a:r>
                <a14:m>
                  <m:oMath xmlns:m="http://schemas.openxmlformats.org/officeDocument/2006/math">
                    <m:r>
                      <a:rPr lang="en-US" b="0" i="1" smtClean="0">
                        <a:latin typeface="Cambria Math" panose="02040503050406030204" pitchFamily="18" charset="0"/>
                      </a:rPr>
                      <m:t>𝑐</m:t>
                    </m:r>
                  </m:oMath>
                </a14:m>
                <a:r>
                  <a:rPr lang="en-US" dirty="0">
                    <a:latin typeface="Palatino Linotype" panose="02040502050505030304" pitchFamily="18" charset="0"/>
                  </a:rPr>
                  <a:t>.</a:t>
                </a:r>
              </a:p>
              <a:p>
                <a:endParaRPr lang="en-US" dirty="0">
                  <a:latin typeface="Palatino Linotype" panose="02040502050505030304" pitchFamily="18" charset="0"/>
                </a:endParaRPr>
              </a:p>
              <a:p>
                <a:endParaRPr lang="en-US" dirty="0">
                  <a:latin typeface="Palatino Linotype" panose="02040502050505030304" pitchFamily="18" charset="0"/>
                </a:endParaRPr>
              </a:p>
              <a:p>
                <a:endParaRPr lang="en-US" dirty="0">
                  <a:latin typeface="Palatino Linotype" panose="02040502050505030304" pitchFamily="18" charset="0"/>
                </a:endParaRPr>
              </a:p>
              <a:p>
                <a:pPr marL="0" indent="0">
                  <a:buNone/>
                </a:pPr>
                <a:endParaRPr lang="en-US" dirty="0">
                  <a:latin typeface="Palatino Linotype" panose="02040502050505030304" pitchFamily="18" charset="0"/>
                </a:endParaRPr>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812" t="-1961"/>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888671" y="2678890"/>
            <a:ext cx="9077731" cy="1231499"/>
          </a:xfrm>
          <a:prstGeom prst="rect">
            <a:avLst/>
          </a:prstGeom>
        </p:spPr>
      </p:pic>
      <p:sp>
        <p:nvSpPr>
          <p:cNvPr id="6" name="Date Placeholder 5"/>
          <p:cNvSpPr>
            <a:spLocks noGrp="1"/>
          </p:cNvSpPr>
          <p:nvPr>
            <p:ph type="dt" sz="half" idx="10"/>
          </p:nvPr>
        </p:nvSpPr>
        <p:spPr/>
        <p:txBody>
          <a:bodyPr/>
          <a:lstStyle/>
          <a:p>
            <a:fld id="{F12EFE78-A5A6-427B-810B-D7CBBC7512B0}" type="datetime1">
              <a:rPr lang="en-US" smtClean="0"/>
              <a:t>12/31/2023</a:t>
            </a:fld>
            <a:endParaRPr lang="en-US"/>
          </a:p>
        </p:txBody>
      </p:sp>
      <p:sp>
        <p:nvSpPr>
          <p:cNvPr id="7" name="Footer Placeholder 6"/>
          <p:cNvSpPr>
            <a:spLocks noGrp="1"/>
          </p:cNvSpPr>
          <p:nvPr>
            <p:ph type="ftr" sz="quarter" idx="11"/>
          </p:nvPr>
        </p:nvSpPr>
        <p:spPr/>
        <p:txBody>
          <a:bodyPr/>
          <a:lstStyle/>
          <a:p>
            <a:r>
              <a:rPr lang="en-US"/>
              <a:t>Tut-06-The Ethics of Artificial Intelligence</a:t>
            </a:r>
          </a:p>
        </p:txBody>
      </p:sp>
      <p:sp>
        <p:nvSpPr>
          <p:cNvPr id="8" name="Slide Number Placeholder 7"/>
          <p:cNvSpPr>
            <a:spLocks noGrp="1"/>
          </p:cNvSpPr>
          <p:nvPr>
            <p:ph type="sldNum" sz="quarter" idx="12"/>
          </p:nvPr>
        </p:nvSpPr>
        <p:spPr/>
        <p:txBody>
          <a:bodyPr/>
          <a:lstStyle/>
          <a:p>
            <a:fld id="{C75760EB-A07F-4A6D-95CE-1816210CC673}" type="slidenum">
              <a:rPr lang="en-US" smtClean="0"/>
              <a:t>11</a:t>
            </a:fld>
            <a:endParaRPr lang="en-US"/>
          </a:p>
        </p:txBody>
      </p:sp>
    </p:spTree>
    <p:extLst>
      <p:ext uri="{BB962C8B-B14F-4D97-AF65-F5344CB8AC3E}">
        <p14:creationId xmlns:p14="http://schemas.microsoft.com/office/powerpoint/2010/main" val="245158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95000"/>
                    <a:lumOff val="5000"/>
                  </a:schemeClr>
                </a:solidFill>
                <a:latin typeface="Times New Roman" panose="02020603050405020304" pitchFamily="18" charset="0"/>
                <a:cs typeface="Times New Roman" panose="02020603050405020304" pitchFamily="18" charset="0"/>
              </a:rPr>
              <a:t>Regression Vs. Classification.</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p:txBody>
              <a:bodyPr/>
              <a:lstStyle/>
              <a:p>
                <a:r>
                  <a:rPr lang="en-US" sz="2000" dirty="0">
                    <a:latin typeface="Times New Roman" panose="02020603050405020304" pitchFamily="18" charset="0"/>
                    <a:cs typeface="Times New Roman" panose="02020603050405020304" pitchFamily="18" charset="0"/>
                  </a:rPr>
                  <a:t>Regression:</a:t>
                </a:r>
              </a:p>
              <a:p>
                <a:pPr lvl="1"/>
                <a:r>
                  <a:rPr lang="en-GB" sz="2000" dirty="0">
                    <a:latin typeface="Times New Roman" panose="02020603050405020304" pitchFamily="18" charset="0"/>
                    <a:cs typeface="Times New Roman" panose="02020603050405020304" pitchFamily="18" charset="0"/>
                  </a:rPr>
                  <a:t>What are the possible outputs of the linear regression function</a:t>
                </a:r>
                <a:r>
                  <a:rPr lang="en-GB" sz="20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000" b="1" i="1" dirty="0">
                            <a:latin typeface="Cambria Math" panose="02040503050406030204" pitchFamily="18" charset="0"/>
                          </a:rPr>
                        </m:ctrlPr>
                      </m:sSubPr>
                      <m:e>
                        <m:r>
                          <a:rPr lang="en-GB" sz="2000" b="1" i="1" dirty="0">
                            <a:latin typeface="Cambria Math" panose="02040503050406030204" pitchFamily="18" charset="0"/>
                          </a:rPr>
                          <m:t>𝒉</m:t>
                        </m:r>
                      </m:e>
                      <m:sub>
                        <m:r>
                          <a:rPr lang="en-GB" sz="2000" b="1" i="1" dirty="0">
                            <a:latin typeface="Cambria Math" panose="02040503050406030204" pitchFamily="18" charset="0"/>
                            <a:ea typeface="Cambria Math" panose="02040503050406030204" pitchFamily="18" charset="0"/>
                          </a:rPr>
                          <m:t>𝜽</m:t>
                        </m:r>
                      </m:sub>
                    </m:sSub>
                    <m:r>
                      <a:rPr lang="en-GB" sz="2000" b="1" i="1" dirty="0">
                        <a:latin typeface="Cambria Math" panose="02040503050406030204" pitchFamily="18" charset="0"/>
                      </a:rPr>
                      <m:t>(</m:t>
                    </m:r>
                    <m:r>
                      <a:rPr lang="en-GB" sz="2000" b="1" i="1" dirty="0">
                        <a:latin typeface="Cambria Math" panose="02040503050406030204" pitchFamily="18" charset="0"/>
                      </a:rPr>
                      <m:t>𝒙</m:t>
                    </m:r>
                    <m:r>
                      <a:rPr lang="en-GB" sz="2000" b="1" i="1" dirty="0">
                        <a:latin typeface="Cambria Math" panose="02040503050406030204" pitchFamily="18" charset="0"/>
                      </a:rPr>
                      <m:t>)=</m:t>
                    </m:r>
                    <m:sSup>
                      <m:sSupPr>
                        <m:ctrlPr>
                          <a:rPr lang="en-GB" sz="2000" b="1" i="1">
                            <a:latin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𝜽</m:t>
                        </m:r>
                      </m:e>
                      <m:sup>
                        <m:r>
                          <a:rPr lang="en-GB" sz="2000" b="1" i="1">
                            <a:latin typeface="Cambria Math" panose="02040503050406030204" pitchFamily="18" charset="0"/>
                          </a:rPr>
                          <m:t>𝑻</m:t>
                        </m:r>
                      </m:sup>
                    </m:sSup>
                    <m:r>
                      <a:rPr lang="en-GB" sz="2000" b="1" i="1">
                        <a:latin typeface="Cambria Math" panose="02040503050406030204" pitchFamily="18" charset="0"/>
                      </a:rPr>
                      <m:t>𝒙</m:t>
                    </m:r>
                  </m:oMath>
                </a14:m>
                <a:r>
                  <a:rPr lang="en-GB" sz="20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Real-valued Outputs.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blipFill rotWithShape="0">
                <a:blip r:embed="rId2"/>
                <a:stretch>
                  <a:fillRect l="-1059" t="-1401"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sz="half" idx="2"/>
              </p:nvPr>
            </p:nvSpPr>
            <p:spPr>
              <a:xfrm>
                <a:off x="6172199" y="1825625"/>
                <a:ext cx="5805311" cy="4351338"/>
              </a:xfrm>
            </p:spPr>
            <p:txBody>
              <a:bodyPr/>
              <a:lstStyle/>
              <a:p>
                <a:r>
                  <a:rPr lang="en-US" sz="2000" dirty="0">
                    <a:latin typeface="Times New Roman" panose="02020603050405020304" pitchFamily="18" charset="0"/>
                    <a:cs typeface="Times New Roman" panose="02020603050405020304" pitchFamily="18" charset="0"/>
                  </a:rPr>
                  <a:t>Classification:</a:t>
                </a:r>
              </a:p>
              <a:p>
                <a:pPr lvl="1"/>
                <a:r>
                  <a:rPr lang="en-GB" sz="2000" dirty="0">
                    <a:latin typeface="Times New Roman" panose="02020603050405020304" pitchFamily="18" charset="0"/>
                    <a:cs typeface="Times New Roman" panose="02020603050405020304" pitchFamily="18" charset="0"/>
                  </a:rPr>
                  <a:t>What are the possible outputs of the linear regression function</a:t>
                </a:r>
                <a:r>
                  <a:rPr lang="en-GB" sz="2000" b="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GB" sz="2000" b="1" i="1" dirty="0">
                            <a:latin typeface="Cambria Math" panose="02040503050406030204" pitchFamily="18" charset="0"/>
                          </a:rPr>
                        </m:ctrlPr>
                      </m:sSubPr>
                      <m:e>
                        <m:r>
                          <a:rPr lang="en-GB" sz="2000" b="1" i="1" dirty="0">
                            <a:latin typeface="Cambria Math" panose="02040503050406030204" pitchFamily="18" charset="0"/>
                          </a:rPr>
                          <m:t>𝒉</m:t>
                        </m:r>
                      </m:e>
                      <m:sub>
                        <m:r>
                          <a:rPr lang="en-GB" sz="2000" b="1" i="1" dirty="0">
                            <a:latin typeface="Cambria Math" panose="02040503050406030204" pitchFamily="18" charset="0"/>
                            <a:ea typeface="Cambria Math" panose="02040503050406030204" pitchFamily="18" charset="0"/>
                          </a:rPr>
                          <m:t>𝜽</m:t>
                        </m:r>
                      </m:sub>
                    </m:sSub>
                    <m:r>
                      <a:rPr lang="en-GB" sz="2000" b="1" i="1" dirty="0">
                        <a:latin typeface="Cambria Math" panose="02040503050406030204" pitchFamily="18" charset="0"/>
                      </a:rPr>
                      <m:t>(</m:t>
                    </m:r>
                    <m:r>
                      <a:rPr lang="en-GB" sz="2000" b="1" i="1" dirty="0">
                        <a:latin typeface="Cambria Math" panose="02040503050406030204" pitchFamily="18" charset="0"/>
                      </a:rPr>
                      <m:t>𝒙</m:t>
                    </m:r>
                    <m:r>
                      <a:rPr lang="en-GB" sz="2000" b="1" i="1" dirty="0">
                        <a:latin typeface="Cambria Math" panose="02040503050406030204" pitchFamily="18" charset="0"/>
                      </a:rPr>
                      <m:t>)=</m:t>
                    </m:r>
                    <m:sSup>
                      <m:sSupPr>
                        <m:ctrlPr>
                          <a:rPr lang="en-GB" sz="2000" b="1" i="1">
                            <a:latin typeface="Cambria Math" panose="02040503050406030204" pitchFamily="18" charset="0"/>
                          </a:rPr>
                        </m:ctrlPr>
                      </m:sSupPr>
                      <m:e>
                        <m:r>
                          <a:rPr lang="en-GB" sz="2000" b="1" i="1">
                            <a:latin typeface="Cambria Math" panose="02040503050406030204" pitchFamily="18" charset="0"/>
                            <a:ea typeface="Cambria Math" panose="02040503050406030204" pitchFamily="18" charset="0"/>
                          </a:rPr>
                          <m:t>𝜽</m:t>
                        </m:r>
                      </m:e>
                      <m:sup>
                        <m:r>
                          <a:rPr lang="en-GB" sz="2000" b="1" i="1">
                            <a:latin typeface="Cambria Math" panose="02040503050406030204" pitchFamily="18" charset="0"/>
                          </a:rPr>
                          <m:t>𝑻</m:t>
                        </m:r>
                      </m:sup>
                    </m:sSup>
                    <m:r>
                      <a:rPr lang="en-GB" sz="2000" b="1" i="1">
                        <a:latin typeface="Cambria Math" panose="02040503050406030204" pitchFamily="18" charset="0"/>
                      </a:rPr>
                      <m:t>𝒙</m:t>
                    </m:r>
                  </m:oMath>
                </a14:m>
                <a:r>
                  <a:rPr lang="en-GB" sz="2000" dirty="0">
                    <a:latin typeface="Times New Roman" panose="02020603050405020304" pitchFamily="18" charset="0"/>
                    <a:cs typeface="Times New Roman" panose="02020603050405020304" pitchFamily="18" charset="0"/>
                  </a:rPr>
                  <a:t>?</a:t>
                </a:r>
              </a:p>
              <a:p>
                <a:pPr lvl="2"/>
                <a:r>
                  <a:rPr lang="en-US" sz="1600" dirty="0">
                    <a:latin typeface="Times New Roman" panose="02020603050405020304" pitchFamily="18" charset="0"/>
                    <a:cs typeface="Times New Roman" panose="02020603050405020304" pitchFamily="18" charset="0"/>
                  </a:rPr>
                  <a:t>Discrete Outputs.</a:t>
                </a:r>
              </a:p>
              <a:p>
                <a:pPr marL="0" indent="0">
                  <a:buNone/>
                </a:pPr>
                <a:endParaRPr lang="en-GB" dirty="0"/>
              </a:p>
            </p:txBody>
          </p:sp>
        </mc:Choice>
        <mc:Fallback xmlns="">
          <p:sp>
            <p:nvSpPr>
              <p:cNvPr id="4" name="Content Placeholder 3"/>
              <p:cNvSpPr>
                <a:spLocks noGrp="1" noRot="1" noChangeAspect="1" noMove="1" noResize="1" noEditPoints="1" noAdjustHandles="1" noChangeArrowheads="1" noChangeShapeType="1" noTextEdit="1"/>
              </p:cNvSpPr>
              <p:nvPr>
                <p:ph sz="half" idx="2"/>
              </p:nvPr>
            </p:nvSpPr>
            <p:spPr>
              <a:xfrm>
                <a:off x="6172199" y="1825625"/>
                <a:ext cx="5805311" cy="4351338"/>
              </a:xfrm>
              <a:blipFill rotWithShape="0">
                <a:blip r:embed="rId3"/>
                <a:stretch>
                  <a:fillRect l="-839" t="-1401"/>
                </a:stretch>
              </a:blipFill>
            </p:spPr>
            <p:txBody>
              <a:bodyPr/>
              <a:lstStyle/>
              <a:p>
                <a:r>
                  <a:rPr lang="en-US">
                    <a:noFill/>
                  </a:rPr>
                  <a:t> </a:t>
                </a:r>
              </a:p>
            </p:txBody>
          </p:sp>
        </mc:Fallback>
      </mc:AlternateContent>
      <p:grpSp>
        <p:nvGrpSpPr>
          <p:cNvPr id="5" name="Group 4"/>
          <p:cNvGrpSpPr/>
          <p:nvPr/>
        </p:nvGrpSpPr>
        <p:grpSpPr>
          <a:xfrm>
            <a:off x="742426" y="3532309"/>
            <a:ext cx="4867967" cy="1620786"/>
            <a:chOff x="1489732" y="3123471"/>
            <a:chExt cx="10184668" cy="2037666"/>
          </a:xfrm>
        </p:grpSpPr>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9ABBD50-11B7-CF43-9ECC-7C4769E713FC}"/>
                    </a:ext>
                  </a:extLst>
                </p:cNvPr>
                <p:cNvSpPr/>
                <p:nvPr/>
              </p:nvSpPr>
              <p:spPr>
                <a:xfrm>
                  <a:off x="4381005" y="3583997"/>
                  <a:ext cx="2300345" cy="1577140"/>
                </a:xfrm>
                <a:prstGeom prst="ellipse">
                  <a:avLst/>
                </a:prstGeom>
                <a:solidFill>
                  <a:srgbClr val="00B0F0"/>
                </a:solidFill>
                <a:ln w="38100" cap="flat" cmpd="sng" algn="ctr">
                  <a:solidFill>
                    <a:sysClr val="windowText" lastClr="000000"/>
                  </a:solidFill>
                  <a:prstDash val="solid"/>
                  <a:miter lim="800000"/>
                </a:ln>
                <a:effectLst/>
              </p:spPr>
              <p:txBody>
                <a:bodyPr lIns="0" rIns="0" rtlCol="0" anchor="ctr"/>
                <a:lstStyle/>
                <a:p>
                  <a:pPr algn="ctr">
                    <a:defRPr/>
                  </a:pPr>
                  <a14:m>
                    <m:oMathPara xmlns:m="http://schemas.openxmlformats.org/officeDocument/2006/math">
                      <m:oMathParaPr>
                        <m:jc m:val="centerGroup"/>
                      </m:oMathParaPr>
                      <m:oMath xmlns:m="http://schemas.openxmlformats.org/officeDocument/2006/math">
                        <m:sSup>
                          <m:sSupPr>
                            <m:ctrlPr>
                              <a:rPr lang="en-GB" sz="2800" b="1" i="1" kern="0">
                                <a:solidFill>
                                  <a:prstClr val="white"/>
                                </a:solidFill>
                                <a:latin typeface="Cambria Math" panose="02040503050406030204" pitchFamily="18" charset="0"/>
                              </a:rPr>
                            </m:ctrlPr>
                          </m:sSupPr>
                          <m:e>
                            <m:r>
                              <a:rPr lang="en-GB" sz="2800" b="1" i="1" kern="0">
                                <a:solidFill>
                                  <a:prstClr val="white"/>
                                </a:solidFill>
                                <a:latin typeface="Cambria Math" panose="02040503050406030204" pitchFamily="18" charset="0"/>
                                <a:ea typeface="Cambria Math" panose="02040503050406030204" pitchFamily="18" charset="0"/>
                              </a:rPr>
                              <m:t>𝜽</m:t>
                            </m:r>
                          </m:e>
                          <m:sup>
                            <m:r>
                              <a:rPr lang="en-GB" sz="2800" b="1" i="1" kern="0">
                                <a:solidFill>
                                  <a:prstClr val="white"/>
                                </a:solidFill>
                                <a:latin typeface="Cambria Math" panose="02040503050406030204" pitchFamily="18" charset="0"/>
                              </a:rPr>
                              <m:t>𝑻</m:t>
                            </m:r>
                          </m:sup>
                        </m:sSup>
                        <m:r>
                          <a:rPr lang="en-GB" sz="2800" b="1" i="1" kern="0">
                            <a:solidFill>
                              <a:prstClr val="white"/>
                            </a:solidFill>
                            <a:latin typeface="Cambria Math" panose="02040503050406030204" pitchFamily="18" charset="0"/>
                          </a:rPr>
                          <m:t>𝒙</m:t>
                        </m:r>
                      </m:oMath>
                    </m:oMathPara>
                  </a14:m>
                  <a:endParaRPr lang="x-none" sz="2800" b="1" kern="0" dirty="0">
                    <a:solidFill>
                      <a:prstClr val="white"/>
                    </a:solidFill>
                  </a:endParaRPr>
                </a:p>
              </p:txBody>
            </p:sp>
          </mc:Choice>
          <mc:Fallback xmlns="">
            <p:sp>
              <p:nvSpPr>
                <p:cNvPr id="6" name="Oval 5">
                  <a:extLst>
                    <a:ext uri="{FF2B5EF4-FFF2-40B4-BE49-F238E27FC236}">
                      <a16:creationId xmlns="" xmlns:a16="http://schemas.microsoft.com/office/drawing/2014/main" xmlns:a14="http://schemas.microsoft.com/office/drawing/2010/main" id="{A9ABBD50-11B7-CF43-9ECC-7C4769E713FC}"/>
                    </a:ext>
                  </a:extLst>
                </p:cNvPr>
                <p:cNvSpPr>
                  <a:spLocks noRot="1" noChangeAspect="1" noMove="1" noResize="1" noEditPoints="1" noAdjustHandles="1" noChangeArrowheads="1" noChangeShapeType="1" noTextEdit="1"/>
                </p:cNvSpPr>
                <p:nvPr/>
              </p:nvSpPr>
              <p:spPr>
                <a:xfrm>
                  <a:off x="4381005" y="3583997"/>
                  <a:ext cx="2300345" cy="1577140"/>
                </a:xfrm>
                <a:prstGeom prst="ellipse">
                  <a:avLst/>
                </a:prstGeom>
                <a:blipFill rotWithShape="0">
                  <a:blip r:embed="rId4"/>
                  <a:stretch>
                    <a:fillRect/>
                  </a:stretch>
                </a:blipFill>
                <a:ln w="381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3978F97-01BD-F742-8ED9-A89C059CC666}"/>
                </a:ext>
              </a:extLst>
            </p:cNvPr>
            <p:cNvCxnSpPr>
              <a:cxnSpLocks/>
            </p:cNvCxnSpPr>
            <p:nvPr/>
          </p:nvCxnSpPr>
          <p:spPr>
            <a:xfrm>
              <a:off x="6709402" y="4337853"/>
              <a:ext cx="513317" cy="0"/>
            </a:xfrm>
            <a:prstGeom prst="straightConnector1">
              <a:avLst/>
            </a:prstGeom>
            <a:noFill/>
            <a:ln w="381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8CF3A42-EBAA-7241-A689-4E5EE4A15D1D}"/>
                    </a:ext>
                  </a:extLst>
                </p:cNvPr>
                <p:cNvSpPr/>
                <p:nvPr/>
              </p:nvSpPr>
              <p:spPr>
                <a:xfrm>
                  <a:off x="1489732" y="4163727"/>
                  <a:ext cx="2731849" cy="348245"/>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GB" sz="1200" b="1" i="1" kern="0" smtClean="0">
                            <a:solidFill>
                              <a:prstClr val="black"/>
                            </a:solidFill>
                            <a:latin typeface="Cambria Math" panose="02040503050406030204" pitchFamily="18" charset="0"/>
                          </a:rPr>
                          <m:t>𝒙</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𝟏</m:t>
                        </m:r>
                        <m:r>
                          <a:rPr lang="en-GB" sz="1200" b="1" i="1" ker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𝟎</m:t>
                        </m:r>
                        <m:r>
                          <a:rPr lang="en-GB" sz="1200" b="1" i="1" kern="0">
                            <a:solidFill>
                              <a:prstClr val="black"/>
                            </a:solidFill>
                            <a:latin typeface="Cambria Math" panose="02040503050406030204" pitchFamily="18" charset="0"/>
                          </a:rPr>
                          <m:t>, </m:t>
                        </m:r>
                        <m:r>
                          <a:rPr lang="en-GB" sz="1200" b="1" i="1" kern="0" smtClean="0">
                            <a:solidFill>
                              <a:prstClr val="black"/>
                            </a:solidFill>
                            <a:latin typeface="Cambria Math" panose="02040503050406030204" pitchFamily="18" charset="0"/>
                          </a:rPr>
                          <m:t>𝟎</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𝟏</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𝟎</m:t>
                        </m:r>
                        <m:r>
                          <a:rPr lang="en-GB" sz="1200" b="1" i="1" kern="0">
                            <a:solidFill>
                              <a:prstClr val="black"/>
                            </a:solidFill>
                            <a:latin typeface="Cambria Math" panose="02040503050406030204" pitchFamily="18" charset="0"/>
                          </a:rPr>
                          <m:t>]</m:t>
                        </m:r>
                      </m:oMath>
                    </m:oMathPara>
                  </a14:m>
                  <a:endParaRPr lang="x-none" sz="2800" kern="0" dirty="0">
                    <a:solidFill>
                      <a:prstClr val="black"/>
                    </a:solidFill>
                  </a:endParaRPr>
                </a:p>
              </p:txBody>
            </p:sp>
          </mc:Choice>
          <mc:Fallback xmlns="">
            <p:sp>
              <p:nvSpPr>
                <p:cNvPr id="9" name="Rectangle 8">
                  <a:extLst>
                    <a:ext uri="{FF2B5EF4-FFF2-40B4-BE49-F238E27FC236}">
                      <a16:creationId xmlns="" xmlns:a16="http://schemas.microsoft.com/office/drawing/2014/main" xmlns:a14="http://schemas.microsoft.com/office/drawing/2010/main" id="{18CF3A42-EBAA-7241-A689-4E5EE4A15D1D}"/>
                    </a:ext>
                  </a:extLst>
                </p:cNvPr>
                <p:cNvSpPr>
                  <a:spLocks noRot="1" noChangeAspect="1" noMove="1" noResize="1" noEditPoints="1" noAdjustHandles="1" noChangeArrowheads="1" noChangeShapeType="1" noTextEdit="1"/>
                </p:cNvSpPr>
                <p:nvPr/>
              </p:nvSpPr>
              <p:spPr>
                <a:xfrm>
                  <a:off x="1489732" y="4163727"/>
                  <a:ext cx="2731849" cy="348245"/>
                </a:xfrm>
                <a:prstGeom prst="rect">
                  <a:avLst/>
                </a:prstGeom>
                <a:blipFill rotWithShape="0">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0CB15F4-F4A8-8F4B-81CA-BAEE808708E5}"/>
                    </a:ext>
                  </a:extLst>
                </p:cNvPr>
                <p:cNvSpPr/>
                <p:nvPr/>
              </p:nvSpPr>
              <p:spPr>
                <a:xfrm>
                  <a:off x="6940069" y="4144381"/>
                  <a:ext cx="4621766" cy="386940"/>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sSub>
                          <m:sSubPr>
                            <m:ctrlPr>
                              <a:rPr lang="en-GB" sz="1400" b="1" i="1" kern="0" dirty="0" smtClean="0">
                                <a:solidFill>
                                  <a:prstClr val="black"/>
                                </a:solidFill>
                                <a:latin typeface="Cambria Math" panose="02040503050406030204" pitchFamily="18" charset="0"/>
                              </a:rPr>
                            </m:ctrlPr>
                          </m:sSubPr>
                          <m:e>
                            <m:r>
                              <a:rPr lang="en-GB" sz="1400" b="1" i="1" kern="0" dirty="0">
                                <a:solidFill>
                                  <a:prstClr val="black"/>
                                </a:solidFill>
                                <a:latin typeface="Cambria Math" panose="02040503050406030204" pitchFamily="18" charset="0"/>
                              </a:rPr>
                              <m:t>𝒉</m:t>
                            </m:r>
                          </m:e>
                          <m:sub>
                            <m:r>
                              <a:rPr lang="en-GB" sz="1400" b="1" i="1" kern="0" dirty="0">
                                <a:solidFill>
                                  <a:prstClr val="black"/>
                                </a:solidFill>
                                <a:latin typeface="Cambria Math" panose="02040503050406030204" pitchFamily="18" charset="0"/>
                                <a:ea typeface="Cambria Math" panose="02040503050406030204" pitchFamily="18" charset="0"/>
                              </a:rPr>
                              <m:t>𝜽</m:t>
                            </m:r>
                          </m:sub>
                        </m:sSub>
                        <m:d>
                          <m:dPr>
                            <m:ctrlPr>
                              <a:rPr lang="en-GB" sz="1400" b="1" i="1" kern="0" dirty="0">
                                <a:solidFill>
                                  <a:prstClr val="black"/>
                                </a:solidFill>
                                <a:latin typeface="Cambria Math" panose="02040503050406030204" pitchFamily="18" charset="0"/>
                                <a:ea typeface="Cambria Math" panose="02040503050406030204" pitchFamily="18" charset="0"/>
                              </a:rPr>
                            </m:ctrlPr>
                          </m:dPr>
                          <m:e>
                            <m:r>
                              <a:rPr lang="en-GB" sz="1400" b="1" i="1" kern="0" dirty="0">
                                <a:solidFill>
                                  <a:prstClr val="black"/>
                                </a:solidFill>
                                <a:latin typeface="Cambria Math" panose="02040503050406030204" pitchFamily="18" charset="0"/>
                              </a:rPr>
                              <m:t>𝒙</m:t>
                            </m:r>
                          </m:e>
                        </m:d>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𝟑</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𝟐</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𝟔</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𝟕</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𝟗</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𝟗</m:t>
                        </m:r>
                      </m:oMath>
                    </m:oMathPara>
                  </a14:m>
                  <a:endParaRPr lang="x-none" sz="2800" kern="0" dirty="0">
                    <a:solidFill>
                      <a:prstClr val="black"/>
                    </a:solidFill>
                  </a:endParaRPr>
                </a:p>
              </p:txBody>
            </p:sp>
          </mc:Choice>
          <mc:Fallback xmlns="">
            <p:sp>
              <p:nvSpPr>
                <p:cNvPr id="10" name="Rectangle 9">
                  <a:extLst>
                    <a:ext uri="{FF2B5EF4-FFF2-40B4-BE49-F238E27FC236}">
                      <a16:creationId xmlns="" xmlns:a16="http://schemas.microsoft.com/office/drawing/2014/main" xmlns:a14="http://schemas.microsoft.com/office/drawing/2010/main" id="{E0CB15F4-F4A8-8F4B-81CA-BAEE808708E5}"/>
                    </a:ext>
                  </a:extLst>
                </p:cNvPr>
                <p:cNvSpPr>
                  <a:spLocks noRot="1" noChangeAspect="1" noMove="1" noResize="1" noEditPoints="1" noAdjustHandles="1" noChangeArrowheads="1" noChangeShapeType="1" noTextEdit="1"/>
                </p:cNvSpPr>
                <p:nvPr/>
              </p:nvSpPr>
              <p:spPr>
                <a:xfrm>
                  <a:off x="6940069" y="4144381"/>
                  <a:ext cx="4621766" cy="386940"/>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BF2C79-6A8E-4540-8335-2FBFFF009C39}"/>
                    </a:ext>
                  </a:extLst>
                </p:cNvPr>
                <p:cNvSpPr txBox="1"/>
                <p:nvPr/>
              </p:nvSpPr>
              <p:spPr>
                <a:xfrm>
                  <a:off x="7791806" y="3123471"/>
                  <a:ext cx="3882594" cy="851266"/>
                </a:xfrm>
                <a:prstGeom prst="rect">
                  <a:avLst/>
                </a:prstGeom>
                <a:noFill/>
              </p:spPr>
              <p:txBody>
                <a:bodyPr wrap="none" lIns="0" tIns="0" rIns="0" bIns="0" rtlCol="0">
                  <a:spAutoFit/>
                </a:bodyPr>
                <a:lstStyle/>
                <a:p>
                  <a:pPr algn="ctr">
                    <a:defRPr/>
                  </a:pPr>
                  <a14:m>
                    <m:oMath xmlns:m="http://schemas.openxmlformats.org/officeDocument/2006/math">
                      <m:r>
                        <a:rPr lang="x-none" sz="1200" i="1" kern="0" smtClean="0">
                          <a:solidFill>
                            <a:prstClr val="black"/>
                          </a:solidFill>
                          <a:latin typeface="Cambria Math" panose="02040503050406030204" pitchFamily="18" charset="0"/>
                          <a:ea typeface="Cambria Math" panose="02040503050406030204" pitchFamily="18" charset="0"/>
                        </a:rPr>
                        <m:t>∈</m:t>
                      </m:r>
                      <m:r>
                        <a:rPr lang="x-none" sz="1200" i="1" kern="0" smtClean="0">
                          <a:solidFill>
                            <a:prstClr val="black"/>
                          </a:solidFill>
                          <a:latin typeface="Cambria Math" panose="02040503050406030204" pitchFamily="18" charset="0"/>
                          <a:ea typeface="Cambria Math" panose="02040503050406030204" pitchFamily="18" charset="0"/>
                        </a:rPr>
                        <m:t>ℝ</m:t>
                      </m:r>
                    </m:oMath>
                  </a14:m>
                  <a:r>
                    <a:rPr lang="x-none" sz="2800" kern="0" dirty="0">
                      <a:solidFill>
                        <a:prstClr val="black"/>
                      </a:solidFill>
                    </a:rPr>
                    <a:t>, </a:t>
                  </a:r>
                  <a:r>
                    <a:rPr lang="x-none" sz="1600" kern="0" dirty="0">
                      <a:solidFill>
                        <a:prstClr val="black"/>
                      </a:solidFill>
                    </a:rPr>
                    <a:t>which makes it a </a:t>
                  </a:r>
                  <a:br>
                    <a:rPr lang="x-none" sz="1600" kern="0" dirty="0">
                      <a:solidFill>
                        <a:prstClr val="black"/>
                      </a:solidFill>
                    </a:rPr>
                  </a:br>
                  <a:r>
                    <a:rPr lang="x-none" sz="1600" b="1" i="1" kern="0" dirty="0">
                      <a:solidFill>
                        <a:srgbClr val="00B0F0"/>
                      </a:solidFill>
                    </a:rPr>
                    <a:t>regression problem</a:t>
                  </a:r>
                  <a:endParaRPr lang="x-none" sz="2800" b="1" i="1" kern="0" dirty="0">
                    <a:solidFill>
                      <a:srgbClr val="00B0F0"/>
                    </a:solidFill>
                  </a:endParaRPr>
                </a:p>
              </p:txBody>
            </p:sp>
          </mc:Choice>
          <mc:Fallback xmlns="">
            <p:sp>
              <p:nvSpPr>
                <p:cNvPr id="11" name="TextBox 10">
                  <a:extLst>
                    <a:ext uri="{FF2B5EF4-FFF2-40B4-BE49-F238E27FC236}">
                      <a16:creationId xmlns="" xmlns:a16="http://schemas.microsoft.com/office/drawing/2014/main" xmlns:a14="http://schemas.microsoft.com/office/drawing/2010/main" id="{BCBF2C79-6A8E-4540-8335-2FBFFF009C39}"/>
                    </a:ext>
                  </a:extLst>
                </p:cNvPr>
                <p:cNvSpPr txBox="1">
                  <a:spLocks noRot="1" noChangeAspect="1" noMove="1" noResize="1" noEditPoints="1" noAdjustHandles="1" noChangeArrowheads="1" noChangeShapeType="1" noTextEdit="1"/>
                </p:cNvSpPr>
                <p:nvPr/>
              </p:nvSpPr>
              <p:spPr>
                <a:xfrm>
                  <a:off x="7791806" y="3123471"/>
                  <a:ext cx="3882594" cy="851266"/>
                </a:xfrm>
                <a:prstGeom prst="rect">
                  <a:avLst/>
                </a:prstGeom>
                <a:blipFill rotWithShape="0">
                  <a:blip r:embed="rId7"/>
                  <a:stretch>
                    <a:fillRect l="-329" t="-15179" r="-6250" b="-16964"/>
                  </a:stretch>
                </a:blipFill>
              </p:spPr>
              <p:txBody>
                <a:bodyPr/>
                <a:lstStyle/>
                <a:p>
                  <a:r>
                    <a:rPr lang="en-US">
                      <a:noFill/>
                    </a:rPr>
                    <a:t> </a:t>
                  </a:r>
                </a:p>
              </p:txBody>
            </p:sp>
          </mc:Fallback>
        </mc:AlternateContent>
      </p:grpSp>
      <p:cxnSp>
        <p:nvCxnSpPr>
          <p:cNvPr id="20" name="Straight Arrow Connector 19">
            <a:extLst>
              <a:ext uri="{FF2B5EF4-FFF2-40B4-BE49-F238E27FC236}">
                <a16:creationId xmlns:a16="http://schemas.microsoft.com/office/drawing/2014/main" id="{03978F97-01BD-F742-8ED9-A89C059CC666}"/>
              </a:ext>
            </a:extLst>
          </p:cNvPr>
          <p:cNvCxnSpPr>
            <a:cxnSpLocks/>
          </p:cNvCxnSpPr>
          <p:nvPr/>
        </p:nvCxnSpPr>
        <p:spPr>
          <a:xfrm>
            <a:off x="1898008" y="4498241"/>
            <a:ext cx="245350" cy="0"/>
          </a:xfrm>
          <a:prstGeom prst="straightConnector1">
            <a:avLst/>
          </a:prstGeom>
          <a:noFill/>
          <a:ln w="38100" cap="flat" cmpd="sng" algn="ctr">
            <a:solidFill>
              <a:sysClr val="windowText" lastClr="000000"/>
            </a:solidFill>
            <a:prstDash val="solid"/>
            <a:miter lim="800000"/>
            <a:tailEnd type="triangle"/>
          </a:ln>
          <a:effectLst/>
        </p:spPr>
      </p:cxnSp>
      <p:grpSp>
        <p:nvGrpSpPr>
          <p:cNvPr id="32" name="Group 31"/>
          <p:cNvGrpSpPr/>
          <p:nvPr/>
        </p:nvGrpSpPr>
        <p:grpSpPr>
          <a:xfrm>
            <a:off x="6257049" y="3264278"/>
            <a:ext cx="5757804" cy="1620786"/>
            <a:chOff x="6257049" y="3264278"/>
            <a:chExt cx="5757804" cy="1620786"/>
          </a:xfrm>
        </p:grpSpPr>
        <p:grpSp>
          <p:nvGrpSpPr>
            <p:cNvPr id="21" name="Group 20"/>
            <p:cNvGrpSpPr/>
            <p:nvPr/>
          </p:nvGrpSpPr>
          <p:grpSpPr>
            <a:xfrm>
              <a:off x="6257049" y="3264278"/>
              <a:ext cx="4828640" cy="1620786"/>
              <a:chOff x="1489732" y="3123471"/>
              <a:chExt cx="10102390" cy="2037666"/>
            </a:xfrm>
          </p:grpSpPr>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9ABBD50-11B7-CF43-9ECC-7C4769E713FC}"/>
                      </a:ext>
                    </a:extLst>
                  </p:cNvPr>
                  <p:cNvSpPr/>
                  <p:nvPr/>
                </p:nvSpPr>
                <p:spPr>
                  <a:xfrm>
                    <a:off x="4381005" y="3583997"/>
                    <a:ext cx="2300345" cy="1577140"/>
                  </a:xfrm>
                  <a:prstGeom prst="ellipse">
                    <a:avLst/>
                  </a:prstGeom>
                  <a:solidFill>
                    <a:srgbClr val="00B0F0"/>
                  </a:solidFill>
                  <a:ln w="38100" cap="flat" cmpd="sng" algn="ctr">
                    <a:solidFill>
                      <a:sysClr val="windowText" lastClr="000000"/>
                    </a:solidFill>
                    <a:prstDash val="solid"/>
                    <a:miter lim="800000"/>
                  </a:ln>
                  <a:effectLst/>
                </p:spPr>
                <p:txBody>
                  <a:bodyPr lIns="0" rIns="0" rtlCol="0" anchor="ctr"/>
                  <a:lstStyle/>
                  <a:p>
                    <a:pPr algn="ctr">
                      <a:defRPr/>
                    </a:pPr>
                    <a14:m>
                      <m:oMathPara xmlns:m="http://schemas.openxmlformats.org/officeDocument/2006/math">
                        <m:oMathParaPr>
                          <m:jc m:val="centerGroup"/>
                        </m:oMathParaPr>
                        <m:oMath xmlns:m="http://schemas.openxmlformats.org/officeDocument/2006/math">
                          <m:sSup>
                            <m:sSupPr>
                              <m:ctrlPr>
                                <a:rPr lang="en-GB" sz="2800" b="1" i="1" kern="0">
                                  <a:solidFill>
                                    <a:prstClr val="white"/>
                                  </a:solidFill>
                                  <a:latin typeface="Cambria Math" panose="02040503050406030204" pitchFamily="18" charset="0"/>
                                </a:rPr>
                              </m:ctrlPr>
                            </m:sSupPr>
                            <m:e>
                              <m:r>
                                <a:rPr lang="en-GB" sz="2800" b="1" i="1" kern="0">
                                  <a:solidFill>
                                    <a:prstClr val="white"/>
                                  </a:solidFill>
                                  <a:latin typeface="Cambria Math" panose="02040503050406030204" pitchFamily="18" charset="0"/>
                                  <a:ea typeface="Cambria Math" panose="02040503050406030204" pitchFamily="18" charset="0"/>
                                </a:rPr>
                                <m:t>𝜽</m:t>
                              </m:r>
                            </m:e>
                            <m:sup>
                              <m:r>
                                <a:rPr lang="en-GB" sz="2800" b="1" i="1" kern="0">
                                  <a:solidFill>
                                    <a:prstClr val="white"/>
                                  </a:solidFill>
                                  <a:latin typeface="Cambria Math" panose="02040503050406030204" pitchFamily="18" charset="0"/>
                                </a:rPr>
                                <m:t>𝑻</m:t>
                              </m:r>
                            </m:sup>
                          </m:sSup>
                          <m:r>
                            <a:rPr lang="en-GB" sz="2800" b="1" i="1" kern="0">
                              <a:solidFill>
                                <a:prstClr val="white"/>
                              </a:solidFill>
                              <a:latin typeface="Cambria Math" panose="02040503050406030204" pitchFamily="18" charset="0"/>
                            </a:rPr>
                            <m:t>𝒙</m:t>
                          </m:r>
                        </m:oMath>
                      </m:oMathPara>
                    </a14:m>
                    <a:endParaRPr lang="x-none" sz="2800" b="1" kern="0" dirty="0">
                      <a:solidFill>
                        <a:prstClr val="white"/>
                      </a:solidFill>
                    </a:endParaRPr>
                  </a:p>
                </p:txBody>
              </p:sp>
            </mc:Choice>
            <mc:Fallback xmlns="">
              <p:sp>
                <p:nvSpPr>
                  <p:cNvPr id="22" name="Oval 21">
                    <a:extLst>
                      <a:ext uri="{FF2B5EF4-FFF2-40B4-BE49-F238E27FC236}">
                        <a16:creationId xmlns="" xmlns:a16="http://schemas.microsoft.com/office/drawing/2014/main" xmlns:a14="http://schemas.microsoft.com/office/drawing/2010/main" id="{A9ABBD50-11B7-CF43-9ECC-7C4769E713FC}"/>
                      </a:ext>
                    </a:extLst>
                  </p:cNvPr>
                  <p:cNvSpPr>
                    <a:spLocks noRot="1" noChangeAspect="1" noMove="1" noResize="1" noEditPoints="1" noAdjustHandles="1" noChangeArrowheads="1" noChangeShapeType="1" noTextEdit="1"/>
                  </p:cNvSpPr>
                  <p:nvPr/>
                </p:nvSpPr>
                <p:spPr>
                  <a:xfrm>
                    <a:off x="4381005" y="3583997"/>
                    <a:ext cx="2300345" cy="1577140"/>
                  </a:xfrm>
                  <a:prstGeom prst="ellipse">
                    <a:avLst/>
                  </a:prstGeom>
                  <a:blipFill rotWithShape="0">
                    <a:blip r:embed="rId8"/>
                    <a:stretch>
                      <a:fillRect/>
                    </a:stretch>
                  </a:blipFill>
                  <a:ln w="38100" cap="flat" cmpd="sng" algn="ctr">
                    <a:solidFill>
                      <a:sysClr val="windowText" lastClr="000000"/>
                    </a:solidFill>
                    <a:prstDash val="solid"/>
                    <a:miter lim="800000"/>
                  </a:ln>
                  <a:effectLst/>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03978F97-01BD-F742-8ED9-A89C059CC666}"/>
                  </a:ext>
                </a:extLst>
              </p:cNvPr>
              <p:cNvCxnSpPr>
                <a:cxnSpLocks/>
              </p:cNvCxnSpPr>
              <p:nvPr/>
            </p:nvCxnSpPr>
            <p:spPr>
              <a:xfrm>
                <a:off x="6709402" y="4337853"/>
                <a:ext cx="513317" cy="0"/>
              </a:xfrm>
              <a:prstGeom prst="straightConnector1">
                <a:avLst/>
              </a:prstGeom>
              <a:noFill/>
              <a:ln w="381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18CF3A42-EBAA-7241-A689-4E5EE4A15D1D}"/>
                      </a:ext>
                    </a:extLst>
                  </p:cNvPr>
                  <p:cNvSpPr/>
                  <p:nvPr/>
                </p:nvSpPr>
                <p:spPr>
                  <a:xfrm>
                    <a:off x="1489732" y="4163727"/>
                    <a:ext cx="2731849" cy="348245"/>
                  </a:xfrm>
                  <a:prstGeom prst="rect">
                    <a:avLst/>
                  </a:prstGeom>
                </p:spPr>
                <p:txBody>
                  <a:bodyPr wrap="none">
                    <a:spAutoFit/>
                  </a:bodyPr>
                  <a:lstStyle/>
                  <a:p>
                    <a:pPr>
                      <a:defRPr/>
                    </a:pPr>
                    <a14:m>
                      <m:oMathPara xmlns:m="http://schemas.openxmlformats.org/officeDocument/2006/math">
                        <m:oMathParaPr>
                          <m:jc m:val="centerGroup"/>
                        </m:oMathParaPr>
                        <m:oMath xmlns:m="http://schemas.openxmlformats.org/officeDocument/2006/math">
                          <m:r>
                            <a:rPr lang="en-GB" sz="1200" b="1" i="1" kern="0" smtClean="0">
                              <a:solidFill>
                                <a:prstClr val="black"/>
                              </a:solidFill>
                              <a:latin typeface="Cambria Math" panose="02040503050406030204" pitchFamily="18" charset="0"/>
                            </a:rPr>
                            <m:t>𝒙</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𝟏</m:t>
                          </m:r>
                          <m:r>
                            <a:rPr lang="en-GB" sz="1200" b="1" i="1" ker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𝟎</m:t>
                          </m:r>
                          <m:r>
                            <a:rPr lang="en-GB" sz="1200" b="1" i="1" kern="0">
                              <a:solidFill>
                                <a:prstClr val="black"/>
                              </a:solidFill>
                              <a:latin typeface="Cambria Math" panose="02040503050406030204" pitchFamily="18" charset="0"/>
                            </a:rPr>
                            <m:t>, </m:t>
                          </m:r>
                          <m:r>
                            <a:rPr lang="en-GB" sz="1200" b="1" i="1" kern="0" smtClean="0">
                              <a:solidFill>
                                <a:prstClr val="black"/>
                              </a:solidFill>
                              <a:latin typeface="Cambria Math" panose="02040503050406030204" pitchFamily="18" charset="0"/>
                            </a:rPr>
                            <m:t>𝟎</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𝟏</m:t>
                          </m:r>
                          <m:r>
                            <a:rPr lang="en-GB" sz="1200" b="1" i="1" kern="0" smtClean="0">
                              <a:solidFill>
                                <a:prstClr val="black"/>
                              </a:solidFill>
                              <a:latin typeface="Cambria Math" panose="02040503050406030204" pitchFamily="18" charset="0"/>
                            </a:rPr>
                            <m:t>,</m:t>
                          </m:r>
                          <m:r>
                            <a:rPr lang="en-GB" sz="1200" b="1" i="1" kern="0" smtClean="0">
                              <a:solidFill>
                                <a:prstClr val="black"/>
                              </a:solidFill>
                              <a:latin typeface="Cambria Math" panose="02040503050406030204" pitchFamily="18" charset="0"/>
                            </a:rPr>
                            <m:t>𝟎</m:t>
                          </m:r>
                          <m:r>
                            <a:rPr lang="en-GB" sz="1200" b="1" i="1" kern="0">
                              <a:solidFill>
                                <a:prstClr val="black"/>
                              </a:solidFill>
                              <a:latin typeface="Cambria Math" panose="02040503050406030204" pitchFamily="18" charset="0"/>
                            </a:rPr>
                            <m:t>]</m:t>
                          </m:r>
                        </m:oMath>
                      </m:oMathPara>
                    </a14:m>
                    <a:endParaRPr lang="x-none" sz="2800" kern="0" dirty="0">
                      <a:solidFill>
                        <a:prstClr val="black"/>
                      </a:solidFill>
                    </a:endParaRPr>
                  </a:p>
                </p:txBody>
              </p:sp>
            </mc:Choice>
            <mc:Fallback xmlns="">
              <p:sp>
                <p:nvSpPr>
                  <p:cNvPr id="24" name="Rectangle 23">
                    <a:extLst>
                      <a:ext uri="{FF2B5EF4-FFF2-40B4-BE49-F238E27FC236}">
                        <a16:creationId xmlns="" xmlns:a16="http://schemas.microsoft.com/office/drawing/2014/main" xmlns:a14="http://schemas.microsoft.com/office/drawing/2010/main" id="{18CF3A42-EBAA-7241-A689-4E5EE4A15D1D}"/>
                      </a:ext>
                    </a:extLst>
                  </p:cNvPr>
                  <p:cNvSpPr>
                    <a:spLocks noRot="1" noChangeAspect="1" noMove="1" noResize="1" noEditPoints="1" noAdjustHandles="1" noChangeArrowheads="1" noChangeShapeType="1" noTextEdit="1"/>
                  </p:cNvSpPr>
                  <p:nvPr/>
                </p:nvSpPr>
                <p:spPr>
                  <a:xfrm>
                    <a:off x="1489732" y="4163727"/>
                    <a:ext cx="2731849" cy="348245"/>
                  </a:xfrm>
                  <a:prstGeom prst="rect">
                    <a:avLst/>
                  </a:prstGeom>
                  <a:blipFill rotWithShape="0">
                    <a:blip r:embed="rId9"/>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E0CB15F4-F4A8-8F4B-81CA-BAEE808708E5}"/>
                      </a:ext>
                    </a:extLst>
                  </p:cNvPr>
                  <p:cNvSpPr/>
                  <p:nvPr/>
                </p:nvSpPr>
                <p:spPr>
                  <a:xfrm>
                    <a:off x="7095062" y="3935106"/>
                    <a:ext cx="4497060" cy="657797"/>
                  </a:xfrm>
                  <a:prstGeom prst="rect">
                    <a:avLst/>
                  </a:prstGeom>
                </p:spPr>
                <p:txBody>
                  <a:bodyPr wrap="square">
                    <a:spAutoFit/>
                  </a:bodyPr>
                  <a:lstStyle/>
                  <a:p>
                    <a:pPr>
                      <a:defRPr/>
                    </a:pPr>
                    <a14:m>
                      <m:oMath xmlns:m="http://schemas.openxmlformats.org/officeDocument/2006/math">
                        <m:sSub>
                          <m:sSubPr>
                            <m:ctrlPr>
                              <a:rPr lang="en-GB" sz="1400" b="1" i="1" kern="0" dirty="0" smtClean="0">
                                <a:solidFill>
                                  <a:prstClr val="black"/>
                                </a:solidFill>
                                <a:latin typeface="Cambria Math" panose="02040503050406030204" pitchFamily="18" charset="0"/>
                              </a:rPr>
                            </m:ctrlPr>
                          </m:sSubPr>
                          <m:e>
                            <m:r>
                              <a:rPr lang="en-GB" sz="1400" b="1" i="1" kern="0" dirty="0">
                                <a:solidFill>
                                  <a:prstClr val="black"/>
                                </a:solidFill>
                                <a:latin typeface="Cambria Math" panose="02040503050406030204" pitchFamily="18" charset="0"/>
                              </a:rPr>
                              <m:t>𝒉</m:t>
                            </m:r>
                          </m:e>
                          <m:sub>
                            <m:r>
                              <a:rPr lang="en-GB" sz="1400" b="1" i="1" kern="0" dirty="0">
                                <a:solidFill>
                                  <a:prstClr val="black"/>
                                </a:solidFill>
                                <a:latin typeface="Cambria Math" panose="02040503050406030204" pitchFamily="18" charset="0"/>
                                <a:ea typeface="Cambria Math" panose="02040503050406030204" pitchFamily="18" charset="0"/>
                              </a:rPr>
                              <m:t>𝜽</m:t>
                            </m:r>
                          </m:sub>
                        </m:sSub>
                        <m:d>
                          <m:dPr>
                            <m:ctrlPr>
                              <a:rPr lang="en-GB" sz="1400" b="1" i="1" kern="0" dirty="0">
                                <a:solidFill>
                                  <a:prstClr val="black"/>
                                </a:solidFill>
                                <a:latin typeface="Cambria Math" panose="02040503050406030204" pitchFamily="18" charset="0"/>
                                <a:ea typeface="Cambria Math" panose="02040503050406030204" pitchFamily="18" charset="0"/>
                              </a:rPr>
                            </m:ctrlPr>
                          </m:dPr>
                          <m:e>
                            <m:r>
                              <a:rPr lang="en-GB" sz="1400" b="1" i="1" kern="0" dirty="0">
                                <a:solidFill>
                                  <a:prstClr val="black"/>
                                </a:solidFill>
                                <a:latin typeface="Cambria Math" panose="02040503050406030204" pitchFamily="18" charset="0"/>
                              </a:rPr>
                              <m:t>𝒙</m:t>
                            </m:r>
                          </m:e>
                        </m:d>
                        <m:r>
                          <a:rPr lang="en-GB" sz="1400" b="1" i="1" kern="0" dirty="0" smtClean="0">
                            <a:solidFill>
                              <a:prstClr val="black"/>
                            </a:solidFill>
                            <a:latin typeface="Cambria Math" panose="02040503050406030204" pitchFamily="18" charset="0"/>
                          </a:rPr>
                          <m:t>=</m:t>
                        </m:r>
                        <m:r>
                          <a:rPr lang="en-US" sz="1400" b="1" i="1" kern="0" dirty="0" smtClean="0">
                            <a:solidFill>
                              <a:prstClr val="black"/>
                            </a:solidFill>
                            <a:latin typeface="Cambria Math" panose="02040503050406030204" pitchFamily="18" charset="0"/>
                          </a:rPr>
                          <m:t>𝟎</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𝟐</m:t>
                        </m:r>
                        <m:r>
                          <a:rPr lang="en-GB" sz="1400" b="1" i="1" kern="0" dirty="0" smtClean="0">
                            <a:solidFill>
                              <a:prstClr val="black"/>
                            </a:solidFill>
                            <a:latin typeface="Cambria Math" panose="02040503050406030204" pitchFamily="18" charset="0"/>
                          </a:rPr>
                          <m:t>+</m:t>
                        </m:r>
                        <m:r>
                          <a:rPr lang="en-US" sz="1400" b="1" i="1" kern="0" dirty="0" smtClean="0">
                            <a:solidFill>
                              <a:prstClr val="black"/>
                            </a:solidFill>
                            <a:latin typeface="Cambria Math" panose="02040503050406030204" pitchFamily="18" charset="0"/>
                          </a:rPr>
                          <m:t>𝟎</m:t>
                        </m:r>
                        <m:r>
                          <a:rPr lang="en-GB" sz="1400" b="1" i="1" kern="0" dirty="0" smtClean="0">
                            <a:solidFill>
                              <a:prstClr val="black"/>
                            </a:solidFill>
                            <a:latin typeface="Cambria Math" panose="02040503050406030204" pitchFamily="18" charset="0"/>
                          </a:rPr>
                          <m:t>.</m:t>
                        </m:r>
                        <m:r>
                          <a:rPr lang="en-GB" sz="1400" b="1" i="1" kern="0" dirty="0" smtClean="0">
                            <a:solidFill>
                              <a:prstClr val="black"/>
                            </a:solidFill>
                            <a:latin typeface="Cambria Math" panose="02040503050406030204" pitchFamily="18" charset="0"/>
                          </a:rPr>
                          <m:t>𝟕</m:t>
                        </m:r>
                        <m:r>
                          <a:rPr lang="en-GB" sz="1400" b="1" i="1" kern="0" dirty="0" smtClean="0">
                            <a:solidFill>
                              <a:prstClr val="black"/>
                            </a:solidFill>
                            <a:latin typeface="Cambria Math" panose="02040503050406030204" pitchFamily="18" charset="0"/>
                          </a:rPr>
                          <m:t>=</m:t>
                        </m:r>
                        <m:r>
                          <a:rPr lang="en-US" sz="1400" b="1" i="1" kern="0" dirty="0" smtClean="0">
                            <a:solidFill>
                              <a:prstClr val="black"/>
                            </a:solidFill>
                            <a:latin typeface="Cambria Math" panose="02040503050406030204" pitchFamily="18" charset="0"/>
                          </a:rPr>
                          <m:t>𝟎</m:t>
                        </m:r>
                        <m:r>
                          <a:rPr lang="en-US" sz="1400" b="1" i="1" kern="0" dirty="0" smtClean="0">
                            <a:solidFill>
                              <a:prstClr val="black"/>
                            </a:solidFill>
                            <a:latin typeface="Cambria Math" panose="02040503050406030204" pitchFamily="18" charset="0"/>
                          </a:rPr>
                          <m:t>.</m:t>
                        </m:r>
                        <m:r>
                          <a:rPr lang="en-US" sz="1400" b="1" i="1" kern="0" dirty="0" smtClean="0">
                            <a:solidFill>
                              <a:prstClr val="black"/>
                            </a:solidFill>
                            <a:latin typeface="Cambria Math" panose="02040503050406030204" pitchFamily="18" charset="0"/>
                          </a:rPr>
                          <m:t>𝟗</m:t>
                        </m:r>
                      </m:oMath>
                    </a14:m>
                    <a:r>
                      <a:rPr lang="en-US" sz="2800" kern="0" dirty="0">
                        <a:solidFill>
                          <a:prstClr val="black"/>
                        </a:solidFill>
                      </a:rPr>
                      <a:t> </a:t>
                    </a:r>
                    <a:endParaRPr lang="x-none" sz="2800" kern="0" dirty="0">
                      <a:solidFill>
                        <a:prstClr val="black"/>
                      </a:solidFill>
                    </a:endParaRPr>
                  </a:p>
                </p:txBody>
              </p:sp>
            </mc:Choice>
            <mc:Fallback xmlns="">
              <p:sp>
                <p:nvSpPr>
                  <p:cNvPr id="25" name="Rectangle 24">
                    <a:extLst>
                      <a:ext uri="{FF2B5EF4-FFF2-40B4-BE49-F238E27FC236}">
                        <a16:creationId xmlns="" xmlns:a16="http://schemas.microsoft.com/office/drawing/2014/main" xmlns:a14="http://schemas.microsoft.com/office/drawing/2010/main" id="{E0CB15F4-F4A8-8F4B-81CA-BAEE808708E5}"/>
                      </a:ext>
                    </a:extLst>
                  </p:cNvPr>
                  <p:cNvSpPr>
                    <a:spLocks noRot="1" noChangeAspect="1" noMove="1" noResize="1" noEditPoints="1" noAdjustHandles="1" noChangeArrowheads="1" noChangeShapeType="1" noTextEdit="1"/>
                  </p:cNvSpPr>
                  <p:nvPr/>
                </p:nvSpPr>
                <p:spPr>
                  <a:xfrm>
                    <a:off x="7095062" y="3935106"/>
                    <a:ext cx="4497060" cy="657797"/>
                  </a:xfrm>
                  <a:prstGeom prst="rect">
                    <a:avLst/>
                  </a:prstGeom>
                  <a:blipFill rotWithShape="0">
                    <a:blip r:embed="rId10"/>
                    <a:stretch>
                      <a:fillRect/>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BCBF2C79-6A8E-4540-8335-2FBFFF009C39}"/>
                  </a:ext>
                </a:extLst>
              </p:cNvPr>
              <p:cNvSpPr txBox="1"/>
              <p:nvPr/>
            </p:nvSpPr>
            <p:spPr>
              <a:xfrm>
                <a:off x="9733034" y="3123471"/>
                <a:ext cx="136" cy="541715"/>
              </a:xfrm>
              <a:prstGeom prst="rect">
                <a:avLst/>
              </a:prstGeom>
              <a:noFill/>
            </p:spPr>
            <p:txBody>
              <a:bodyPr wrap="none" lIns="0" tIns="0" rIns="0" bIns="0" rtlCol="0">
                <a:spAutoFit/>
              </a:bodyPr>
              <a:lstStyle/>
              <a:p>
                <a:pPr algn="ctr">
                  <a:defRPr/>
                </a:pPr>
                <a:endParaRPr lang="x-none" sz="2800" b="1" i="1" kern="0" dirty="0">
                  <a:solidFill>
                    <a:srgbClr val="00B0F0"/>
                  </a:solidFill>
                </a:endParaRPr>
              </a:p>
            </p:txBody>
          </p:sp>
        </p:grpSp>
        <mc:AlternateContent xmlns:mc="http://schemas.openxmlformats.org/markup-compatibility/2006" xmlns:a14="http://schemas.microsoft.com/office/drawing/2010/main">
          <mc:Choice Requires="a14">
            <p:sp>
              <p:nvSpPr>
                <p:cNvPr id="27" name="Rectangle 26"/>
                <p:cNvSpPr/>
                <p:nvPr/>
              </p:nvSpPr>
              <p:spPr>
                <a:xfrm>
                  <a:off x="10910063" y="4024751"/>
                  <a:ext cx="1104790" cy="369332"/>
                </a:xfrm>
                <a:prstGeom prst="rect">
                  <a:avLst/>
                </a:prstGeom>
              </p:spPr>
              <p:txBody>
                <a:bodyPr wrap="none">
                  <a:spAutoFit/>
                </a:bodyPr>
                <a:lstStyle/>
                <a:p>
                  <a14:m>
                    <m:oMath xmlns:m="http://schemas.openxmlformats.org/officeDocument/2006/math">
                      <m:r>
                        <a:rPr lang="en-US" i="1" kern="0" smtClean="0">
                          <a:solidFill>
                            <a:prstClr val="black"/>
                          </a:solidFill>
                          <a:latin typeface="Cambria Math" panose="02040503050406030204" pitchFamily="18" charset="0"/>
                          <a:ea typeface="Cambria Math" panose="02040503050406030204" pitchFamily="18" charset="0"/>
                        </a:rPr>
                        <m:t> </m:t>
                      </m:r>
                      <m:r>
                        <a:rPr lang="x-none" i="1" kern="0">
                          <a:solidFill>
                            <a:prstClr val="black"/>
                          </a:solidFill>
                          <a:latin typeface="Cambria Math" panose="02040503050406030204" pitchFamily="18" charset="0"/>
                          <a:ea typeface="Cambria Math" panose="02040503050406030204" pitchFamily="18" charset="0"/>
                        </a:rPr>
                        <m:t>∈</m:t>
                      </m:r>
                    </m:oMath>
                  </a14:m>
                  <a:r>
                    <a:rPr lang="en-US" dirty="0">
                      <a:solidFill>
                        <a:prstClr val="black"/>
                      </a:solidFill>
                    </a:rPr>
                    <a:t> {0 or 1.</a:t>
                  </a:r>
                </a:p>
              </p:txBody>
            </p:sp>
          </mc:Choice>
          <mc:Fallback xmlns="">
            <p:sp>
              <p:nvSpPr>
                <p:cNvPr id="27" name="Rectangle 26"/>
                <p:cNvSpPr>
                  <a:spLocks noRot="1" noChangeAspect="1" noMove="1" noResize="1" noEditPoints="1" noAdjustHandles="1" noChangeArrowheads="1" noChangeShapeType="1" noTextEdit="1"/>
                </p:cNvSpPr>
                <p:nvPr/>
              </p:nvSpPr>
              <p:spPr>
                <a:xfrm>
                  <a:off x="10910063" y="4024751"/>
                  <a:ext cx="1104790" cy="369332"/>
                </a:xfrm>
                <a:prstGeom prst="rect">
                  <a:avLst/>
                </a:prstGeom>
                <a:blipFill rotWithShape="0">
                  <a:blip r:embed="rId11"/>
                  <a:stretch>
                    <a:fillRect t="-8197" r="-3867" b="-24590"/>
                  </a:stretch>
                </a:blipFill>
              </p:spPr>
              <p:txBody>
                <a:bodyPr/>
                <a:lstStyle/>
                <a:p>
                  <a:r>
                    <a:rPr lang="en-US">
                      <a:noFill/>
                    </a:rPr>
                    <a:t> </a:t>
                  </a:r>
                </a:p>
              </p:txBody>
            </p:sp>
          </mc:Fallback>
        </mc:AlternateContent>
      </p:grpSp>
      <p:cxnSp>
        <p:nvCxnSpPr>
          <p:cNvPr id="28" name="Straight Arrow Connector 27">
            <a:extLst>
              <a:ext uri="{FF2B5EF4-FFF2-40B4-BE49-F238E27FC236}">
                <a16:creationId xmlns:a16="http://schemas.microsoft.com/office/drawing/2014/main" id="{03978F97-01BD-F742-8ED9-A89C059CC666}"/>
              </a:ext>
            </a:extLst>
          </p:cNvPr>
          <p:cNvCxnSpPr>
            <a:cxnSpLocks/>
          </p:cNvCxnSpPr>
          <p:nvPr/>
        </p:nvCxnSpPr>
        <p:spPr>
          <a:xfrm>
            <a:off x="7440116" y="4230210"/>
            <a:ext cx="245350" cy="0"/>
          </a:xfrm>
          <a:prstGeom prst="straightConnector1">
            <a:avLst/>
          </a:prstGeom>
          <a:noFill/>
          <a:ln w="38100" cap="flat" cmpd="sng" algn="ctr">
            <a:solidFill>
              <a:sysClr val="windowText" lastClr="000000"/>
            </a:solidFill>
            <a:prstDash val="solid"/>
            <a:miter lim="800000"/>
            <a:tailEnd type="triangle"/>
          </a:ln>
          <a:effectLst/>
        </p:spPr>
      </p:cxnSp>
      <p:sp>
        <p:nvSpPr>
          <p:cNvPr id="29" name="Date Placeholder 28"/>
          <p:cNvSpPr>
            <a:spLocks noGrp="1"/>
          </p:cNvSpPr>
          <p:nvPr>
            <p:ph type="dt" sz="half" idx="10"/>
          </p:nvPr>
        </p:nvSpPr>
        <p:spPr/>
        <p:txBody>
          <a:bodyPr/>
          <a:lstStyle/>
          <a:p>
            <a:fld id="{4C248CAA-F492-461A-9873-526CB6336240}" type="datetime1">
              <a:rPr lang="en-US" smtClean="0">
                <a:solidFill>
                  <a:prstClr val="black">
                    <a:tint val="75000"/>
                  </a:prstClr>
                </a:solidFill>
              </a:rPr>
              <a:t>12/31/2023</a:t>
            </a:fld>
            <a:endParaRPr lang="en-US">
              <a:solidFill>
                <a:prstClr val="black">
                  <a:tint val="75000"/>
                </a:prstClr>
              </a:solidFill>
            </a:endParaRPr>
          </a:p>
        </p:txBody>
      </p:sp>
      <p:sp>
        <p:nvSpPr>
          <p:cNvPr id="30" name="Footer Placeholder 29"/>
          <p:cNvSpPr>
            <a:spLocks noGrp="1"/>
          </p:cNvSpPr>
          <p:nvPr>
            <p:ph type="ftr" sz="quarter" idx="11"/>
          </p:nvPr>
        </p:nvSpPr>
        <p:spPr/>
        <p:txBody>
          <a:bodyPr/>
          <a:lstStyle/>
          <a:p>
            <a:r>
              <a:rPr lang="en-US">
                <a:solidFill>
                  <a:prstClr val="black">
                    <a:tint val="75000"/>
                  </a:prstClr>
                </a:solidFill>
              </a:rPr>
              <a:t>Tut-06-The Ethics of Artificial Intelligence</a:t>
            </a:r>
          </a:p>
        </p:txBody>
      </p:sp>
      <p:sp>
        <p:nvSpPr>
          <p:cNvPr id="31" name="Slide Number Placeholder 30"/>
          <p:cNvSpPr>
            <a:spLocks noGrp="1"/>
          </p:cNvSpPr>
          <p:nvPr>
            <p:ph type="sldNum" sz="quarter" idx="12"/>
          </p:nvPr>
        </p:nvSpPr>
        <p:spPr/>
        <p:txBody>
          <a:bodyPr/>
          <a:lstStyle/>
          <a:p>
            <a:fld id="{9641CE54-0F97-45A9-B8C3-EB70778C7318}"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392190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Goals</a:t>
            </a:r>
          </a:p>
        </p:txBody>
      </p:sp>
      <p:sp>
        <p:nvSpPr>
          <p:cNvPr id="3" name="Content Placeholder 2"/>
          <p:cNvSpPr>
            <a:spLocks noGrp="1"/>
          </p:cNvSpPr>
          <p:nvPr>
            <p:ph idx="1"/>
          </p:nvPr>
        </p:nvSpPr>
        <p:spPr/>
        <p:txBody>
          <a:bodyPr/>
          <a:lstStyle/>
          <a:p>
            <a:r>
              <a:rPr lang="en-US" dirty="0"/>
              <a:t>Discuss and observe Ethical flaws of AI.</a:t>
            </a:r>
          </a:p>
          <a:p>
            <a:r>
              <a:rPr lang="en-US" dirty="0"/>
              <a:t>What can be the Ethical issues that may arise in the near future of AI?</a:t>
            </a:r>
          </a:p>
          <a:p>
            <a:r>
              <a:rPr lang="en-US" dirty="0"/>
              <a:t>What can be the Fundamental principle of building Ethical AI?</a:t>
            </a:r>
            <a:br>
              <a:rPr lang="en-US" dirty="0"/>
            </a:br>
            <a:endParaRPr lang="en-US" dirty="0"/>
          </a:p>
        </p:txBody>
      </p:sp>
      <p:sp>
        <p:nvSpPr>
          <p:cNvPr id="4" name="Date Placeholder 3"/>
          <p:cNvSpPr>
            <a:spLocks noGrp="1"/>
          </p:cNvSpPr>
          <p:nvPr>
            <p:ph type="dt" sz="half" idx="10"/>
          </p:nvPr>
        </p:nvSpPr>
        <p:spPr/>
        <p:txBody>
          <a:bodyPr/>
          <a:lstStyle/>
          <a:p>
            <a:fld id="{C22F7F1F-30F4-4994-B729-B5AB69CC6600}"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13</a:t>
            </a:fld>
            <a:endParaRPr lang="en-US"/>
          </a:p>
        </p:txBody>
      </p:sp>
    </p:spTree>
    <p:extLst>
      <p:ext uri="{BB962C8B-B14F-4D97-AF65-F5344CB8AC3E}">
        <p14:creationId xmlns:p14="http://schemas.microsoft.com/office/powerpoint/2010/main" val="308130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solidFill>
                  <a:srgbClr val="C00000"/>
                </a:solidFill>
              </a:rPr>
              <a:t>Ethics of AI: </a:t>
            </a:r>
            <a:br>
              <a:rPr lang="en-US" sz="3200" dirty="0">
                <a:solidFill>
                  <a:srgbClr val="C00000"/>
                </a:solidFill>
              </a:rPr>
            </a:br>
            <a:r>
              <a:rPr lang="en-US" sz="3200" dirty="0">
                <a:solidFill>
                  <a:schemeClr val="tx1">
                    <a:lumMod val="95000"/>
                    <a:lumOff val="5000"/>
                  </a:schemeClr>
                </a:solidFill>
              </a:rPr>
              <a:t>Example Case Studies of Modern Challenges </a:t>
            </a:r>
            <a:br>
              <a:rPr lang="en-US" sz="3200" dirty="0">
                <a:solidFill>
                  <a:schemeClr val="tx1">
                    <a:lumMod val="95000"/>
                    <a:lumOff val="5000"/>
                  </a:schemeClr>
                </a:solidFill>
              </a:rPr>
            </a:br>
            <a:r>
              <a:rPr lang="en-US" sz="3200" dirty="0">
                <a:solidFill>
                  <a:schemeClr val="tx1">
                    <a:lumMod val="95000"/>
                    <a:lumOff val="5000"/>
                  </a:schemeClr>
                </a:solidFill>
              </a:rPr>
              <a:t>and </a:t>
            </a:r>
            <a:br>
              <a:rPr lang="en-US" sz="3200" dirty="0">
                <a:solidFill>
                  <a:schemeClr val="tx1">
                    <a:lumMod val="95000"/>
                    <a:lumOff val="5000"/>
                  </a:schemeClr>
                </a:solidFill>
              </a:rPr>
            </a:br>
            <a:r>
              <a:rPr lang="en-US" sz="3200" dirty="0">
                <a:solidFill>
                  <a:schemeClr val="tx1">
                    <a:lumMod val="95000"/>
                    <a:lumOff val="5000"/>
                  </a:schemeClr>
                </a:solidFill>
              </a:rPr>
              <a:t>Major Debates.</a:t>
            </a:r>
          </a:p>
        </p:txBody>
      </p:sp>
      <p:sp>
        <p:nvSpPr>
          <p:cNvPr id="3" name="Subtitle 2"/>
          <p:cNvSpPr>
            <a:spLocks noGrp="1"/>
          </p:cNvSpPr>
          <p:nvPr>
            <p:ph type="subTitle" idx="1"/>
          </p:nvPr>
        </p:nvSpPr>
        <p:spPr/>
        <p:txBody>
          <a:bodyPr>
            <a:normAutofit/>
          </a:bodyPr>
          <a:lstStyle/>
          <a:p>
            <a:r>
              <a:rPr lang="en-US" sz="2800" dirty="0">
                <a:solidFill>
                  <a:srgbClr val="002060"/>
                </a:solidFill>
              </a:rPr>
              <a:t>1. Cases of AI Enabled Discrimination.</a:t>
            </a:r>
          </a:p>
        </p:txBody>
      </p:sp>
      <p:sp>
        <p:nvSpPr>
          <p:cNvPr id="4" name="Date Placeholder 3"/>
          <p:cNvSpPr>
            <a:spLocks noGrp="1"/>
          </p:cNvSpPr>
          <p:nvPr>
            <p:ph type="dt" sz="half" idx="10"/>
          </p:nvPr>
        </p:nvSpPr>
        <p:spPr/>
        <p:txBody>
          <a:bodyPr/>
          <a:lstStyle/>
          <a:p>
            <a:fld id="{7C9107D8-27DE-46D8-A21A-BCF995886F4A}"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14</a:t>
            </a:fld>
            <a:endParaRPr lang="en-US"/>
          </a:p>
        </p:txBody>
      </p:sp>
    </p:spTree>
    <p:extLst>
      <p:ext uri="{BB962C8B-B14F-4D97-AF65-F5344CB8AC3E}">
        <p14:creationId xmlns:p14="http://schemas.microsoft.com/office/powerpoint/2010/main" val="1183201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1.1 Gender Bias: Case1</a:t>
            </a:r>
          </a:p>
        </p:txBody>
      </p:sp>
      <p:sp>
        <p:nvSpPr>
          <p:cNvPr id="3" name="Content Placeholder 2"/>
          <p:cNvSpPr>
            <a:spLocks noGrp="1"/>
          </p:cNvSpPr>
          <p:nvPr>
            <p:ph sz="half" idx="1"/>
          </p:nvPr>
        </p:nvSpPr>
        <p:spPr>
          <a:solidFill>
            <a:schemeClr val="accent1">
              <a:lumMod val="20000"/>
              <a:lumOff val="80000"/>
            </a:schemeClr>
          </a:solidFill>
          <a:ln>
            <a:solidFill>
              <a:srgbClr val="002060"/>
            </a:solidFill>
          </a:ln>
        </p:spPr>
        <p:txBody>
          <a:bodyPr/>
          <a:lstStyle/>
          <a:p>
            <a:r>
              <a:rPr lang="en-US" b="1" dirty="0"/>
              <a:t>Percentage of women in top 100 Google image</a:t>
            </a:r>
            <a:r>
              <a:rPr lang="en-US" dirty="0"/>
              <a:t> </a:t>
            </a:r>
            <a:r>
              <a:rPr lang="en-US" b="1" dirty="0"/>
              <a:t>search results for CEO: 11%</a:t>
            </a:r>
            <a:endParaRPr lang="en-US" dirty="0"/>
          </a:p>
          <a:p>
            <a:r>
              <a:rPr lang="en-US" b="1" dirty="0"/>
              <a:t>Percentage of U.S. CEOs who are women: 27%.</a:t>
            </a:r>
            <a:endParaRPr lang="en-US" dirty="0"/>
          </a:p>
          <a:p>
            <a:endParaRPr lang="en-US" dirty="0"/>
          </a:p>
        </p:txBody>
      </p:sp>
      <p:sp>
        <p:nvSpPr>
          <p:cNvPr id="4" name="Content Placeholder 3"/>
          <p:cNvSpPr>
            <a:spLocks noGrp="1"/>
          </p:cNvSpPr>
          <p:nvPr>
            <p:ph sz="half" idx="2"/>
          </p:nvPr>
        </p:nvSpPr>
        <p:spPr>
          <a:solidFill>
            <a:schemeClr val="accent1">
              <a:lumMod val="20000"/>
              <a:lumOff val="80000"/>
            </a:schemeClr>
          </a:solidFill>
          <a:ln>
            <a:solidFill>
              <a:srgbClr val="002060"/>
            </a:solidFill>
          </a:ln>
        </p:spPr>
        <p:txBody>
          <a:bodyPr/>
          <a:lstStyle/>
          <a:p>
            <a:r>
              <a:rPr lang="en-US" b="1" dirty="0"/>
              <a:t>Percentage of women in the top 100 Google image search results for telemarketers: 64%</a:t>
            </a:r>
          </a:p>
          <a:p>
            <a:r>
              <a:rPr lang="en-US" b="1" dirty="0"/>
              <a:t>Percentage of U.S. telemarketers who are women: 50%</a:t>
            </a:r>
            <a:br>
              <a:rPr lang="en-US" dirty="0"/>
            </a:br>
            <a:endParaRPr lang="en-US" dirty="0"/>
          </a:p>
        </p:txBody>
      </p:sp>
      <p:pic>
        <p:nvPicPr>
          <p:cNvPr id="5" name="Picture 4"/>
          <p:cNvPicPr>
            <a:picLocks noChangeAspect="1"/>
          </p:cNvPicPr>
          <p:nvPr/>
        </p:nvPicPr>
        <p:blipFill>
          <a:blip r:embed="rId2"/>
          <a:stretch>
            <a:fillRect/>
          </a:stretch>
        </p:blipFill>
        <p:spPr>
          <a:xfrm>
            <a:off x="936260" y="3536388"/>
            <a:ext cx="4985480" cy="2055701"/>
          </a:xfrm>
          <a:prstGeom prst="rect">
            <a:avLst/>
          </a:prstGeom>
        </p:spPr>
      </p:pic>
      <p:pic>
        <p:nvPicPr>
          <p:cNvPr id="6" name="Picture 5"/>
          <p:cNvPicPr>
            <a:picLocks noChangeAspect="1"/>
          </p:cNvPicPr>
          <p:nvPr/>
        </p:nvPicPr>
        <p:blipFill>
          <a:blip r:embed="rId3"/>
          <a:stretch>
            <a:fillRect/>
          </a:stretch>
        </p:blipFill>
        <p:spPr>
          <a:xfrm>
            <a:off x="6220420" y="3536388"/>
            <a:ext cx="5085160" cy="2123097"/>
          </a:xfrm>
          <a:prstGeom prst="rect">
            <a:avLst/>
          </a:prstGeom>
        </p:spPr>
      </p:pic>
      <p:sp>
        <p:nvSpPr>
          <p:cNvPr id="7" name="Date Placeholder 6"/>
          <p:cNvSpPr>
            <a:spLocks noGrp="1"/>
          </p:cNvSpPr>
          <p:nvPr>
            <p:ph type="dt" sz="half" idx="10"/>
          </p:nvPr>
        </p:nvSpPr>
        <p:spPr/>
        <p:txBody>
          <a:bodyPr/>
          <a:lstStyle/>
          <a:p>
            <a:fld id="{B83FAC64-F3A3-49F1-AAA9-7F26CF180767}" type="datetime1">
              <a:rPr lang="en-US" smtClean="0"/>
              <a:t>12/31/2023</a:t>
            </a:fld>
            <a:endParaRPr lang="en-US"/>
          </a:p>
        </p:txBody>
      </p:sp>
      <p:sp>
        <p:nvSpPr>
          <p:cNvPr id="8" name="Footer Placeholder 7"/>
          <p:cNvSpPr>
            <a:spLocks noGrp="1"/>
          </p:cNvSpPr>
          <p:nvPr>
            <p:ph type="ftr" sz="quarter" idx="11"/>
          </p:nvPr>
        </p:nvSpPr>
        <p:spPr/>
        <p:txBody>
          <a:bodyPr/>
          <a:lstStyle/>
          <a:p>
            <a:r>
              <a:rPr lang="en-US"/>
              <a:t>Tut-06-The Ethics of Artificial Intelligence</a:t>
            </a:r>
          </a:p>
        </p:txBody>
      </p:sp>
      <p:sp>
        <p:nvSpPr>
          <p:cNvPr id="9" name="Slide Number Placeholder 8"/>
          <p:cNvSpPr>
            <a:spLocks noGrp="1"/>
          </p:cNvSpPr>
          <p:nvPr>
            <p:ph type="sldNum" sz="quarter" idx="12"/>
          </p:nvPr>
        </p:nvSpPr>
        <p:spPr/>
        <p:txBody>
          <a:bodyPr/>
          <a:lstStyle/>
          <a:p>
            <a:fld id="{C75760EB-A07F-4A6D-95CE-1816210CC673}" type="slidenum">
              <a:rPr lang="en-US" smtClean="0"/>
              <a:t>15</a:t>
            </a:fld>
            <a:endParaRPr lang="en-US"/>
          </a:p>
        </p:txBody>
      </p:sp>
    </p:spTree>
    <p:extLst>
      <p:ext uri="{BB962C8B-B14F-4D97-AF65-F5344CB8AC3E}">
        <p14:creationId xmlns:p14="http://schemas.microsoft.com/office/powerpoint/2010/main" val="346220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1.1 Gender Bias: Case-2</a:t>
            </a:r>
          </a:p>
        </p:txBody>
      </p:sp>
      <p:sp>
        <p:nvSpPr>
          <p:cNvPr id="3" name="Content Placeholder 2"/>
          <p:cNvSpPr>
            <a:spLocks noGrp="1"/>
          </p:cNvSpPr>
          <p:nvPr>
            <p:ph idx="1"/>
          </p:nvPr>
        </p:nvSpPr>
        <p:spPr>
          <a:solidFill>
            <a:schemeClr val="accent1">
              <a:lumMod val="20000"/>
              <a:lumOff val="80000"/>
            </a:schemeClr>
          </a:solidFill>
          <a:ln>
            <a:solidFill>
              <a:srgbClr val="002060"/>
            </a:solidFill>
          </a:ln>
        </p:spPr>
        <p:txBody>
          <a:bodyPr>
            <a:normAutofit fontScale="92500"/>
          </a:bodyPr>
          <a:lstStyle/>
          <a:p>
            <a:r>
              <a:rPr lang="en-US" dirty="0"/>
              <a:t>In 2014, Amazon started to develop and use AI programs to mechanize highly time intensive human resources (HR) work, namely the shortlisting of applicants for jobs. </a:t>
            </a:r>
          </a:p>
          <a:p>
            <a:pPr lvl="1"/>
            <a:r>
              <a:rPr lang="en-US" dirty="0"/>
              <a:t>Amazon </a:t>
            </a:r>
            <a:r>
              <a:rPr lang="en-US" dirty="0">
                <a:solidFill>
                  <a:srgbClr val="FF0000"/>
                </a:solidFill>
              </a:rPr>
              <a:t>“literally wanted it to be an engine where I’m going to give you 100 résumés, it will spit out the top ﬁve, and we’ll hire those” (Reuters2018). </a:t>
            </a:r>
          </a:p>
          <a:p>
            <a:pPr lvl="1"/>
            <a:r>
              <a:rPr lang="en-US" dirty="0"/>
              <a:t>The AI tool was trained on CVs submitted over an earlier ten-year period and the related staff appointments. </a:t>
            </a:r>
          </a:p>
          <a:p>
            <a:pPr lvl="1"/>
            <a:r>
              <a:rPr lang="en-US" dirty="0"/>
              <a:t>Following this training, the AI tool </a:t>
            </a:r>
            <a:r>
              <a:rPr lang="en-US" b="1" dirty="0">
                <a:solidFill>
                  <a:schemeClr val="accent6">
                    <a:lumMod val="50000"/>
                  </a:schemeClr>
                </a:solidFill>
              </a:rPr>
              <a:t>discarded the applications of female applicants</a:t>
            </a:r>
            <a:r>
              <a:rPr lang="en-US" dirty="0"/>
              <a:t>, even where no direct references to applicants’ gender were provided. </a:t>
            </a:r>
          </a:p>
          <a:p>
            <a:pPr lvl="1"/>
            <a:r>
              <a:rPr lang="en-US" dirty="0"/>
              <a:t>Given the </a:t>
            </a:r>
            <a:r>
              <a:rPr lang="en-US" b="1" dirty="0">
                <a:solidFill>
                  <a:srgbClr val="C00000"/>
                </a:solidFill>
              </a:rPr>
              <a:t>predominance of successful male applicants in the training sample</a:t>
            </a:r>
            <a:r>
              <a:rPr lang="en-US" dirty="0"/>
              <a:t>, Amazon found that the system penalized language such as “women’s chess club captain” for not  </a:t>
            </a:r>
            <a:r>
              <a:rPr lang="en-US" b="1" dirty="0">
                <a:solidFill>
                  <a:srgbClr val="0070C0"/>
                </a:solidFill>
              </a:rPr>
              <a:t>matching closely </a:t>
            </a:r>
            <a:r>
              <a:rPr lang="en-US" dirty="0"/>
              <a:t>enough the successful </a:t>
            </a:r>
            <a:r>
              <a:rPr lang="en-US" b="1" dirty="0">
                <a:solidFill>
                  <a:schemeClr val="accent4">
                    <a:lumMod val="50000"/>
                  </a:schemeClr>
                </a:solidFill>
              </a:rPr>
              <a:t>male job applicants </a:t>
            </a:r>
            <a:r>
              <a:rPr lang="en-US" dirty="0"/>
              <a:t>of the past. </a:t>
            </a:r>
          </a:p>
          <a:p>
            <a:pPr lvl="1"/>
            <a:r>
              <a:rPr lang="en-US" dirty="0"/>
              <a:t>While developers tried to modify the system to avoid gender bias, Amazon abandoned its use in the recruitment process in 2015 as a company “committed to workplace diversity and equality” (ibid).</a:t>
            </a:r>
          </a:p>
        </p:txBody>
      </p:sp>
      <p:sp>
        <p:nvSpPr>
          <p:cNvPr id="4" name="Date Placeholder 3"/>
          <p:cNvSpPr>
            <a:spLocks noGrp="1"/>
          </p:cNvSpPr>
          <p:nvPr>
            <p:ph type="dt" sz="half" idx="10"/>
          </p:nvPr>
        </p:nvSpPr>
        <p:spPr/>
        <p:txBody>
          <a:bodyPr/>
          <a:lstStyle/>
          <a:p>
            <a:fld id="{3CB22A3B-5F17-4BFF-9ECF-63A692BD6AD9}"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16</a:t>
            </a:fld>
            <a:endParaRPr lang="en-US"/>
          </a:p>
        </p:txBody>
      </p:sp>
    </p:spTree>
    <p:extLst>
      <p:ext uri="{BB962C8B-B14F-4D97-AF65-F5344CB8AC3E}">
        <p14:creationId xmlns:p14="http://schemas.microsoft.com/office/powerpoint/2010/main" val="1637387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rPr>
              <a:t>1.2 Law Enforcement and Policing: Case1</a:t>
            </a:r>
          </a:p>
        </p:txBody>
      </p:sp>
      <p:sp>
        <p:nvSpPr>
          <p:cNvPr id="3" name="Content Placeholder 2"/>
          <p:cNvSpPr>
            <a:spLocks noGrp="1"/>
          </p:cNvSpPr>
          <p:nvPr>
            <p:ph idx="1"/>
          </p:nvPr>
        </p:nvSpPr>
        <p:spPr>
          <a:solidFill>
            <a:schemeClr val="accent1">
              <a:lumMod val="20000"/>
              <a:lumOff val="80000"/>
            </a:schemeClr>
          </a:solidFill>
          <a:ln>
            <a:solidFill>
              <a:srgbClr val="002060"/>
            </a:solidFill>
          </a:ln>
        </p:spPr>
        <p:txBody>
          <a:bodyPr>
            <a:noAutofit/>
          </a:bodyPr>
          <a:lstStyle/>
          <a:p>
            <a:r>
              <a:rPr lang="en-US" sz="2000" dirty="0"/>
              <a:t>Glenn Rodríguez had been arrested at the age of 16 for his role in the armed robbery of a car dealership, which left one employee dead. </a:t>
            </a:r>
          </a:p>
          <a:p>
            <a:pPr lvl="1"/>
            <a:r>
              <a:rPr lang="en-US" sz="2000" dirty="0"/>
              <a:t>In 2016, 25 years later, he applied to the parole board of the Eastern Correctional Facility in upstate New York for early release. </a:t>
            </a:r>
            <a:r>
              <a:rPr lang="en-US" sz="2000" b="1" dirty="0">
                <a:solidFill>
                  <a:srgbClr val="C00000"/>
                </a:solidFill>
              </a:rPr>
              <a:t>He had a model rehabilitation record at the time (Wexler2017b). </a:t>
            </a:r>
          </a:p>
          <a:p>
            <a:pPr lvl="2"/>
            <a:r>
              <a:rPr lang="en-US" sz="2000" b="1" dirty="0">
                <a:solidFill>
                  <a:srgbClr val="C00000"/>
                </a:solidFill>
              </a:rPr>
              <a:t>Parole was denied. </a:t>
            </a:r>
            <a:r>
              <a:rPr lang="en-US" sz="2000" dirty="0"/>
              <a:t>The justiﬁcation given by the board was that an </a:t>
            </a:r>
            <a:r>
              <a:rPr lang="en-US" sz="2000" b="1" dirty="0">
                <a:solidFill>
                  <a:srgbClr val="0070C0"/>
                </a:solidFill>
              </a:rPr>
              <a:t>AI system called COMPAS </a:t>
            </a:r>
            <a:r>
              <a:rPr lang="en-US" sz="2000" dirty="0"/>
              <a:t>had </a:t>
            </a:r>
            <a:r>
              <a:rPr lang="en-US" sz="2000" b="1" dirty="0">
                <a:solidFill>
                  <a:srgbClr val="0070C0"/>
                </a:solidFill>
              </a:rPr>
              <a:t>predicted him</a:t>
            </a:r>
            <a:r>
              <a:rPr lang="en-US" sz="2000" b="1" dirty="0"/>
              <a:t> </a:t>
            </a:r>
            <a:r>
              <a:rPr lang="en-US" sz="2000" dirty="0"/>
              <a:t>to be </a:t>
            </a:r>
            <a:r>
              <a:rPr lang="en-US" sz="2000" b="1" dirty="0">
                <a:solidFill>
                  <a:srgbClr val="0070C0"/>
                </a:solidFill>
              </a:rPr>
              <a:t>“high risk” </a:t>
            </a:r>
            <a:r>
              <a:rPr lang="en-US" sz="2000" dirty="0"/>
              <a:t>and the board “</a:t>
            </a:r>
            <a:r>
              <a:rPr lang="en-US" sz="2000" b="1" dirty="0">
                <a:solidFill>
                  <a:schemeClr val="accent2">
                    <a:lumMod val="50000"/>
                  </a:schemeClr>
                </a:solidFill>
              </a:rPr>
              <a:t>concluded that … release to supervision is not compatible with the welfare of society</a:t>
            </a:r>
            <a:r>
              <a:rPr lang="en-US" sz="2000" dirty="0"/>
              <a:t>” (Wexler 2017a). </a:t>
            </a:r>
          </a:p>
          <a:p>
            <a:pPr lvl="1"/>
            <a:r>
              <a:rPr lang="en-US" sz="2000" dirty="0"/>
              <a:t>The parole board had </a:t>
            </a:r>
            <a:r>
              <a:rPr lang="en-US" sz="2000" b="1" dirty="0">
                <a:solidFill>
                  <a:srgbClr val="C00000"/>
                </a:solidFill>
              </a:rPr>
              <a:t>no knowledge </a:t>
            </a:r>
            <a:r>
              <a:rPr lang="en-US" sz="2000" dirty="0"/>
              <a:t>of how the </a:t>
            </a:r>
            <a:r>
              <a:rPr lang="en-US" sz="2000" b="1" dirty="0">
                <a:solidFill>
                  <a:srgbClr val="C00000"/>
                </a:solidFill>
              </a:rPr>
              <a:t>COMPAS risk score was calculated</a:t>
            </a:r>
            <a:r>
              <a:rPr lang="en-US" sz="2000" dirty="0"/>
              <a:t>, as the company that had developed the system considered their </a:t>
            </a:r>
            <a:r>
              <a:rPr lang="en-US" sz="2000" b="1" dirty="0">
                <a:solidFill>
                  <a:srgbClr val="C00000"/>
                </a:solidFill>
              </a:rPr>
              <a:t>algorithm a trade secret </a:t>
            </a:r>
            <a:r>
              <a:rPr lang="en-US" sz="2000" dirty="0"/>
              <a:t>(ibid). </a:t>
            </a:r>
          </a:p>
          <a:p>
            <a:pPr lvl="1"/>
            <a:r>
              <a:rPr lang="en-US" sz="2000" dirty="0"/>
              <a:t>Through cross-referencing with other inmates’ scores, Rodríguez found out that the reason for his high-risk score was a subjective personal view given by prison guards, who may have been inﬂuenced by racial prejudices. In the end, he was released early. </a:t>
            </a:r>
          </a:p>
          <a:p>
            <a:pPr lvl="1"/>
            <a:r>
              <a:rPr lang="en-US" sz="2000" dirty="0"/>
              <a:t>However, “had he been able to examine and contest the logic of the COMPAS system to prove that its score gave a distorted picture of his life, he might have gone home much earlier” (Wexler 2017b) </a:t>
            </a:r>
          </a:p>
        </p:txBody>
      </p:sp>
      <p:sp>
        <p:nvSpPr>
          <p:cNvPr id="4" name="Date Placeholder 3"/>
          <p:cNvSpPr>
            <a:spLocks noGrp="1"/>
          </p:cNvSpPr>
          <p:nvPr>
            <p:ph type="dt" sz="half" idx="10"/>
          </p:nvPr>
        </p:nvSpPr>
        <p:spPr/>
        <p:txBody>
          <a:bodyPr/>
          <a:lstStyle/>
          <a:p>
            <a:fld id="{F26E6398-4C8D-4106-AA56-26D77118D3E3}"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17</a:t>
            </a:fld>
            <a:endParaRPr lang="en-US"/>
          </a:p>
        </p:txBody>
      </p:sp>
    </p:spTree>
    <p:extLst>
      <p:ext uri="{BB962C8B-B14F-4D97-AF65-F5344CB8AC3E}">
        <p14:creationId xmlns:p14="http://schemas.microsoft.com/office/powerpoint/2010/main" val="2416074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rgbClr val="002060"/>
                </a:solidFill>
              </a:rPr>
              <a:t>1.3 Bias based on Ethnicity: Case1</a:t>
            </a:r>
            <a:endParaRPr lang="en-US" sz="3200" dirty="0"/>
          </a:p>
        </p:txBody>
      </p:sp>
      <p:sp>
        <p:nvSpPr>
          <p:cNvPr id="3" name="Content Placeholder 2"/>
          <p:cNvSpPr>
            <a:spLocks noGrp="1"/>
          </p:cNvSpPr>
          <p:nvPr>
            <p:ph idx="1"/>
          </p:nvPr>
        </p:nvSpPr>
        <p:spPr>
          <a:solidFill>
            <a:schemeClr val="accent1">
              <a:lumMod val="20000"/>
              <a:lumOff val="80000"/>
            </a:schemeClr>
          </a:solidFill>
          <a:ln>
            <a:solidFill>
              <a:srgbClr val="002060"/>
            </a:solidFill>
          </a:ln>
        </p:spPr>
        <p:txBody>
          <a:bodyPr>
            <a:normAutofit fontScale="92500" lnSpcReduction="10000"/>
          </a:bodyPr>
          <a:lstStyle/>
          <a:p>
            <a:r>
              <a:rPr lang="en-US" dirty="0"/>
              <a:t>In 2016, a 22-year-old engineering student from New Zealand had his passport photo rejected by the systems of the New Zealand department of internal affairs because his eyes were allegedly closed. </a:t>
            </a:r>
          </a:p>
          <a:p>
            <a:pPr lvl="1"/>
            <a:r>
              <a:rPr lang="en-US" dirty="0"/>
              <a:t>The student was of </a:t>
            </a:r>
            <a:r>
              <a:rPr lang="en-US" b="1" dirty="0">
                <a:solidFill>
                  <a:srgbClr val="C00000"/>
                </a:solidFill>
              </a:rPr>
              <a:t>Asian descent and his eyes </a:t>
            </a:r>
            <a:r>
              <a:rPr lang="en-US" dirty="0"/>
              <a:t>were open. </a:t>
            </a:r>
          </a:p>
          <a:p>
            <a:pPr lvl="1"/>
            <a:r>
              <a:rPr lang="en-US" dirty="0"/>
              <a:t>The automatic photo recognition tool declared the photo invalid and the student could not renew his passport. </a:t>
            </a:r>
          </a:p>
          <a:p>
            <a:pPr lvl="2"/>
            <a:r>
              <a:rPr lang="en-US" dirty="0"/>
              <a:t>He later told the press very graciously: </a:t>
            </a:r>
            <a:r>
              <a:rPr lang="en-US" b="1" dirty="0">
                <a:solidFill>
                  <a:srgbClr val="0070C0"/>
                </a:solidFill>
              </a:rPr>
              <a:t>“No hard feelings on my part, I’ve always had very small eyes and facial recognition technology is relatively new and unsophisticated” (Reuters 2016). </a:t>
            </a:r>
          </a:p>
          <a:p>
            <a:r>
              <a:rPr lang="en-US" dirty="0"/>
              <a:t>Similar cases of </a:t>
            </a:r>
            <a:r>
              <a:rPr lang="en-US" b="1" dirty="0">
                <a:solidFill>
                  <a:schemeClr val="accent6">
                    <a:lumMod val="50000"/>
                  </a:schemeClr>
                </a:solidFill>
              </a:rPr>
              <a:t>ethnicity-based errors </a:t>
            </a:r>
            <a:r>
              <a:rPr lang="en-US" dirty="0"/>
              <a:t>by passport photo recognition tools have affected dark-skinned women in the UK. </a:t>
            </a:r>
          </a:p>
          <a:p>
            <a:pPr lvl="1"/>
            <a:r>
              <a:rPr lang="en-US" b="1" dirty="0">
                <a:solidFill>
                  <a:schemeClr val="accent6">
                    <a:lumMod val="50000"/>
                  </a:schemeClr>
                </a:solidFill>
              </a:rPr>
              <a:t>“Photos of women with the darkest skin were four times more likely to be graded poor quality, than women with the lightest skin” (Ahmed 2020). </a:t>
            </a:r>
          </a:p>
          <a:p>
            <a:pPr lvl="2"/>
            <a:r>
              <a:rPr lang="en-US" b="1" dirty="0">
                <a:solidFill>
                  <a:schemeClr val="accent5">
                    <a:lumMod val="75000"/>
                  </a:schemeClr>
                </a:solidFill>
              </a:rPr>
              <a:t>For instance, a black  student’s photo was declared unsuitable as her mouth was allegedly open, which it in fact was not (ibid).</a:t>
            </a:r>
          </a:p>
        </p:txBody>
      </p:sp>
      <p:sp>
        <p:nvSpPr>
          <p:cNvPr id="4" name="Date Placeholder 3"/>
          <p:cNvSpPr>
            <a:spLocks noGrp="1"/>
          </p:cNvSpPr>
          <p:nvPr>
            <p:ph type="dt" sz="half" idx="10"/>
          </p:nvPr>
        </p:nvSpPr>
        <p:spPr/>
        <p:txBody>
          <a:bodyPr/>
          <a:lstStyle/>
          <a:p>
            <a:fld id="{8D45D834-A86C-460C-B649-BEFFB8B3E28C}"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18</a:t>
            </a:fld>
            <a:endParaRPr lang="en-US"/>
          </a:p>
        </p:txBody>
      </p:sp>
    </p:spTree>
    <p:extLst>
      <p:ext uri="{BB962C8B-B14F-4D97-AF65-F5344CB8AC3E}">
        <p14:creationId xmlns:p14="http://schemas.microsoft.com/office/powerpoint/2010/main" val="567181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2060"/>
                </a:solidFill>
              </a:rPr>
              <a:t>1.4 Ethical Questions: AI-Enabled Discrimination.</a:t>
            </a:r>
          </a:p>
        </p:txBody>
      </p:sp>
      <p:sp>
        <p:nvSpPr>
          <p:cNvPr id="3" name="Content Placeholder 2"/>
          <p:cNvSpPr>
            <a:spLocks noGrp="1"/>
          </p:cNvSpPr>
          <p:nvPr>
            <p:ph idx="1"/>
          </p:nvPr>
        </p:nvSpPr>
        <p:spPr/>
        <p:txBody>
          <a:bodyPr/>
          <a:lstStyle/>
          <a:p>
            <a:r>
              <a:rPr lang="en-US" dirty="0"/>
              <a:t>The reproduction of </a:t>
            </a:r>
            <a:r>
              <a:rPr lang="en-US" b="1" dirty="0">
                <a:solidFill>
                  <a:schemeClr val="accent2">
                    <a:lumMod val="75000"/>
                  </a:schemeClr>
                </a:solidFill>
              </a:rPr>
              <a:t>biases and resulting discrimination </a:t>
            </a:r>
            <a:r>
              <a:rPr lang="en-US" dirty="0"/>
              <a:t>are among the </a:t>
            </a:r>
            <a:r>
              <a:rPr lang="en-US" b="1" dirty="0">
                <a:solidFill>
                  <a:schemeClr val="accent2">
                    <a:lumMod val="75000"/>
                  </a:schemeClr>
                </a:solidFill>
              </a:rPr>
              <a:t>most prominent ethical concerns about AI</a:t>
            </a:r>
            <a:r>
              <a:rPr lang="en-US" dirty="0"/>
              <a:t> (Veale and </a:t>
            </a:r>
            <a:r>
              <a:rPr lang="en-US" dirty="0" err="1"/>
              <a:t>Binns</a:t>
            </a:r>
            <a:r>
              <a:rPr lang="en-US" dirty="0"/>
              <a:t> 2017; Access Now Policy Team 2018). </a:t>
            </a:r>
          </a:p>
          <a:p>
            <a:r>
              <a:rPr lang="en-US" b="1" dirty="0">
                <a:solidFill>
                  <a:srgbClr val="C00000"/>
                </a:solidFill>
              </a:rPr>
              <a:t>Bias</a:t>
            </a:r>
            <a:r>
              <a:rPr lang="en-US" dirty="0"/>
              <a:t> has been described as the “</a:t>
            </a:r>
            <a:r>
              <a:rPr lang="en-US" b="1" dirty="0">
                <a:solidFill>
                  <a:schemeClr val="accent4">
                    <a:lumMod val="75000"/>
                  </a:schemeClr>
                </a:solidFill>
              </a:rPr>
              <a:t>one of the biggest risks associated with AI</a:t>
            </a:r>
            <a:r>
              <a:rPr lang="en-US" dirty="0"/>
              <a:t>”(PwC2019: 13).</a:t>
            </a:r>
          </a:p>
          <a:p>
            <a:pPr lvl="1"/>
            <a:r>
              <a:rPr lang="en-US" dirty="0">
                <a:solidFill>
                  <a:schemeClr val="tx1">
                    <a:lumMod val="95000"/>
                    <a:lumOff val="5000"/>
                  </a:schemeClr>
                </a:solidFill>
              </a:rPr>
              <a:t>AI systems are only </a:t>
            </a:r>
            <a:r>
              <a:rPr lang="en-US" b="1" dirty="0">
                <a:solidFill>
                  <a:srgbClr val="C00000"/>
                </a:solidFill>
              </a:rPr>
              <a:t>as good as the data they’re trained on </a:t>
            </a:r>
            <a:r>
              <a:rPr lang="en-US" dirty="0">
                <a:solidFill>
                  <a:schemeClr val="tx1">
                    <a:lumMod val="95000"/>
                    <a:lumOff val="5000"/>
                  </a:schemeClr>
                </a:solidFill>
              </a:rPr>
              <a:t>and </a:t>
            </a:r>
            <a:r>
              <a:rPr lang="en-US" b="1" dirty="0">
                <a:solidFill>
                  <a:srgbClr val="C00000"/>
                </a:solidFill>
              </a:rPr>
              <a:t>the humans that build them</a:t>
            </a:r>
            <a:r>
              <a:rPr lang="en-US" dirty="0">
                <a:solidFill>
                  <a:schemeClr val="tx1">
                    <a:lumMod val="95000"/>
                    <a:lumOff val="5000"/>
                  </a:schemeClr>
                </a:solidFill>
              </a:rPr>
              <a:t>. </a:t>
            </a:r>
          </a:p>
          <a:p>
            <a:pPr lvl="2"/>
            <a:r>
              <a:rPr lang="en-US" dirty="0">
                <a:solidFill>
                  <a:schemeClr val="tx1">
                    <a:lumMod val="95000"/>
                    <a:lumOff val="5000"/>
                  </a:schemeClr>
                </a:solidFill>
              </a:rPr>
              <a:t>If a résumé-screening </a:t>
            </a:r>
            <a:r>
              <a:rPr lang="en-US" b="1" dirty="0">
                <a:solidFill>
                  <a:schemeClr val="tx1">
                    <a:lumMod val="95000"/>
                    <a:lumOff val="5000"/>
                  </a:schemeClr>
                </a:solidFill>
              </a:rPr>
              <a:t>machine-learning tool is trained on historical data</a:t>
            </a:r>
            <a:r>
              <a:rPr lang="en-US" dirty="0">
                <a:solidFill>
                  <a:schemeClr val="tx1">
                    <a:lumMod val="95000"/>
                    <a:lumOff val="5000"/>
                  </a:schemeClr>
                </a:solidFill>
              </a:rPr>
              <a:t>, such as résumés collected from a company’s previously hired candidates, </a:t>
            </a:r>
            <a:r>
              <a:rPr lang="en-US" b="1" dirty="0">
                <a:solidFill>
                  <a:schemeClr val="accent5">
                    <a:lumMod val="50000"/>
                  </a:schemeClr>
                </a:solidFill>
              </a:rPr>
              <a:t>the system </a:t>
            </a:r>
            <a:r>
              <a:rPr lang="en-US" dirty="0">
                <a:solidFill>
                  <a:schemeClr val="tx1">
                    <a:lumMod val="95000"/>
                    <a:lumOff val="5000"/>
                  </a:schemeClr>
                </a:solidFill>
              </a:rPr>
              <a:t>will </a:t>
            </a:r>
            <a:r>
              <a:rPr lang="en-US" b="1" dirty="0">
                <a:solidFill>
                  <a:schemeClr val="accent5">
                    <a:lumMod val="50000"/>
                  </a:schemeClr>
                </a:solidFill>
              </a:rPr>
              <a:t>inherit</a:t>
            </a:r>
            <a:r>
              <a:rPr lang="en-US" dirty="0">
                <a:solidFill>
                  <a:schemeClr val="tx1">
                    <a:lumMod val="95000"/>
                    <a:lumOff val="5000"/>
                  </a:schemeClr>
                </a:solidFill>
              </a:rPr>
              <a:t> both the </a:t>
            </a:r>
            <a:r>
              <a:rPr lang="en-US" b="1" dirty="0">
                <a:solidFill>
                  <a:srgbClr val="C00000"/>
                </a:solidFill>
              </a:rPr>
              <a:t>conscious and unconscious preferences </a:t>
            </a:r>
            <a:r>
              <a:rPr lang="en-US" dirty="0">
                <a:solidFill>
                  <a:schemeClr val="tx1">
                    <a:lumMod val="95000"/>
                    <a:lumOff val="5000"/>
                  </a:schemeClr>
                </a:solidFill>
              </a:rPr>
              <a:t>of the </a:t>
            </a:r>
            <a:r>
              <a:rPr lang="en-US" b="1" dirty="0">
                <a:solidFill>
                  <a:srgbClr val="C00000"/>
                </a:solidFill>
              </a:rPr>
              <a:t>hiring managers </a:t>
            </a:r>
            <a:r>
              <a:rPr lang="en-US" dirty="0">
                <a:solidFill>
                  <a:schemeClr val="tx1">
                    <a:lumMod val="95000"/>
                    <a:lumOff val="5000"/>
                  </a:schemeClr>
                </a:solidFill>
              </a:rPr>
              <a:t>who made those selections (Heilweil2019).</a:t>
            </a:r>
          </a:p>
          <a:p>
            <a:pPr lvl="1"/>
            <a:r>
              <a:rPr lang="en-US" b="1" dirty="0">
                <a:solidFill>
                  <a:srgbClr val="C00000"/>
                </a:solidFill>
              </a:rPr>
              <a:t>Deep neural networks </a:t>
            </a:r>
            <a:r>
              <a:rPr lang="en-US" dirty="0">
                <a:solidFill>
                  <a:schemeClr val="tx1">
                    <a:lumMod val="95000"/>
                    <a:lumOff val="5000"/>
                  </a:schemeClr>
                </a:solidFill>
              </a:rPr>
              <a:t>for </a:t>
            </a:r>
            <a:r>
              <a:rPr lang="en-US" b="1" dirty="0">
                <a:solidFill>
                  <a:schemeClr val="accent4">
                    <a:lumMod val="50000"/>
                  </a:schemeClr>
                </a:solidFill>
              </a:rPr>
              <a:t>image classiﬁcation </a:t>
            </a:r>
            <a:r>
              <a:rPr lang="en-US" dirty="0">
                <a:solidFill>
                  <a:schemeClr val="tx1">
                    <a:lumMod val="95000"/>
                    <a:lumOff val="5000"/>
                  </a:schemeClr>
                </a:solidFill>
              </a:rPr>
              <a:t>… are often trained on </a:t>
            </a:r>
            <a:r>
              <a:rPr lang="en-US" b="1" dirty="0">
                <a:solidFill>
                  <a:schemeClr val="accent1">
                    <a:lumMod val="75000"/>
                  </a:schemeClr>
                </a:solidFill>
              </a:rPr>
              <a:t>ImageNet</a:t>
            </a:r>
            <a:r>
              <a:rPr lang="en-US" dirty="0">
                <a:solidFill>
                  <a:schemeClr val="tx1">
                    <a:lumMod val="95000"/>
                    <a:lumOff val="5000"/>
                  </a:schemeClr>
                </a:solidFill>
              </a:rPr>
              <a:t> … More than </a:t>
            </a:r>
            <a:r>
              <a:rPr lang="en-US" b="1" dirty="0">
                <a:solidFill>
                  <a:srgbClr val="C00000"/>
                </a:solidFill>
              </a:rPr>
              <a:t>45% of ImageNet data</a:t>
            </a:r>
            <a:r>
              <a:rPr lang="en-US" dirty="0">
                <a:solidFill>
                  <a:schemeClr val="tx1">
                    <a:lumMod val="95000"/>
                    <a:lumOff val="5000"/>
                  </a:schemeClr>
                </a:solidFill>
              </a:rPr>
              <a:t>, which fuels research in computer vision, comes from the </a:t>
            </a:r>
            <a:r>
              <a:rPr lang="en-US" b="1" dirty="0">
                <a:solidFill>
                  <a:schemeClr val="tx1">
                    <a:lumMod val="95000"/>
                    <a:lumOff val="5000"/>
                  </a:schemeClr>
                </a:solidFill>
              </a:rPr>
              <a:t>United States</a:t>
            </a:r>
            <a:r>
              <a:rPr lang="en-US" dirty="0">
                <a:solidFill>
                  <a:schemeClr val="tx1">
                    <a:lumMod val="95000"/>
                    <a:lumOff val="5000"/>
                  </a:schemeClr>
                </a:solidFill>
              </a:rPr>
              <a:t>, </a:t>
            </a:r>
            <a:r>
              <a:rPr lang="en-US" b="1" dirty="0">
                <a:solidFill>
                  <a:schemeClr val="tx1">
                    <a:lumMod val="95000"/>
                    <a:lumOff val="5000"/>
                  </a:schemeClr>
                </a:solidFill>
              </a:rPr>
              <a:t>home to only </a:t>
            </a:r>
            <a:r>
              <a:rPr lang="en-US" b="1" dirty="0">
                <a:solidFill>
                  <a:srgbClr val="C00000"/>
                </a:solidFill>
              </a:rPr>
              <a:t>4% of the world’s population</a:t>
            </a:r>
            <a:r>
              <a:rPr lang="en-US" dirty="0">
                <a:solidFill>
                  <a:schemeClr val="tx1">
                    <a:lumMod val="95000"/>
                    <a:lumOff val="5000"/>
                  </a:schemeClr>
                </a:solidFill>
              </a:rPr>
              <a:t>.</a:t>
            </a:r>
          </a:p>
        </p:txBody>
      </p:sp>
      <p:sp>
        <p:nvSpPr>
          <p:cNvPr id="4" name="Date Placeholder 3"/>
          <p:cNvSpPr>
            <a:spLocks noGrp="1"/>
          </p:cNvSpPr>
          <p:nvPr>
            <p:ph type="dt" sz="half" idx="10"/>
          </p:nvPr>
        </p:nvSpPr>
        <p:spPr/>
        <p:txBody>
          <a:bodyPr/>
          <a:lstStyle/>
          <a:p>
            <a:fld id="{01A460B1-BBB7-4421-AC4E-DBB6B17992BB}"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19</a:t>
            </a:fld>
            <a:endParaRPr lang="en-US"/>
          </a:p>
        </p:txBody>
      </p:sp>
    </p:spTree>
    <p:extLst>
      <p:ext uri="{BB962C8B-B14F-4D97-AF65-F5344CB8AC3E}">
        <p14:creationId xmlns:p14="http://schemas.microsoft.com/office/powerpoint/2010/main" val="1283551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Lecture Revision</a:t>
            </a:r>
          </a:p>
        </p:txBody>
      </p:sp>
      <p:sp>
        <p:nvSpPr>
          <p:cNvPr id="3" name="Text Placeholder 2"/>
          <p:cNvSpPr>
            <a:spLocks noGrp="1"/>
          </p:cNvSpPr>
          <p:nvPr>
            <p:ph type="body" idx="1"/>
          </p:nvPr>
        </p:nvSpPr>
        <p:spPr/>
        <p:txBody>
          <a:bodyPr/>
          <a:lstStyle/>
          <a:p>
            <a:r>
              <a:rPr lang="en-US" dirty="0"/>
              <a:t>Things to remember from lectures.</a:t>
            </a:r>
          </a:p>
        </p:txBody>
      </p:sp>
      <p:sp>
        <p:nvSpPr>
          <p:cNvPr id="4" name="Date Placeholder 3"/>
          <p:cNvSpPr>
            <a:spLocks noGrp="1"/>
          </p:cNvSpPr>
          <p:nvPr>
            <p:ph type="dt" sz="half" idx="10"/>
          </p:nvPr>
        </p:nvSpPr>
        <p:spPr/>
        <p:txBody>
          <a:bodyPr/>
          <a:lstStyle/>
          <a:p>
            <a:fld id="{D86DE129-8777-47E8-ADB2-678D259D238E}"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a:t>
            </a:fld>
            <a:endParaRPr lang="en-US"/>
          </a:p>
        </p:txBody>
      </p:sp>
    </p:spTree>
    <p:extLst>
      <p:ext uri="{BB962C8B-B14F-4D97-AF65-F5344CB8AC3E}">
        <p14:creationId xmlns:p14="http://schemas.microsoft.com/office/powerpoint/2010/main" val="22848103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solidFill>
                  <a:srgbClr val="C00000"/>
                </a:solidFill>
              </a:rPr>
              <a:t>Ethics of AI: </a:t>
            </a:r>
            <a:br>
              <a:rPr lang="en-US" sz="3200" dirty="0">
                <a:solidFill>
                  <a:srgbClr val="C00000"/>
                </a:solidFill>
              </a:rPr>
            </a:br>
            <a:r>
              <a:rPr lang="en-US" sz="3200" dirty="0">
                <a:solidFill>
                  <a:schemeClr val="tx1">
                    <a:lumMod val="95000"/>
                    <a:lumOff val="5000"/>
                  </a:schemeClr>
                </a:solidFill>
              </a:rPr>
              <a:t>Example Case Studies of Modern Challenges </a:t>
            </a:r>
            <a:br>
              <a:rPr lang="en-US" sz="3200" dirty="0">
                <a:solidFill>
                  <a:schemeClr val="tx1">
                    <a:lumMod val="95000"/>
                    <a:lumOff val="5000"/>
                  </a:schemeClr>
                </a:solidFill>
              </a:rPr>
            </a:br>
            <a:r>
              <a:rPr lang="en-US" sz="3200" dirty="0">
                <a:solidFill>
                  <a:schemeClr val="tx1">
                    <a:lumMod val="95000"/>
                    <a:lumOff val="5000"/>
                  </a:schemeClr>
                </a:solidFill>
              </a:rPr>
              <a:t>and </a:t>
            </a:r>
            <a:br>
              <a:rPr lang="en-US" sz="3200" dirty="0">
                <a:solidFill>
                  <a:schemeClr val="tx1">
                    <a:lumMod val="95000"/>
                    <a:lumOff val="5000"/>
                  </a:schemeClr>
                </a:solidFill>
              </a:rPr>
            </a:br>
            <a:r>
              <a:rPr lang="en-US" sz="3200" dirty="0">
                <a:solidFill>
                  <a:schemeClr val="tx1">
                    <a:lumMod val="95000"/>
                    <a:lumOff val="5000"/>
                  </a:schemeClr>
                </a:solidFill>
              </a:rPr>
              <a:t>Major Debates.</a:t>
            </a:r>
          </a:p>
        </p:txBody>
      </p:sp>
      <p:sp>
        <p:nvSpPr>
          <p:cNvPr id="3" name="Subtitle 2"/>
          <p:cNvSpPr>
            <a:spLocks noGrp="1"/>
          </p:cNvSpPr>
          <p:nvPr>
            <p:ph type="subTitle" idx="1"/>
          </p:nvPr>
        </p:nvSpPr>
        <p:spPr/>
        <p:txBody>
          <a:bodyPr>
            <a:normAutofit/>
          </a:bodyPr>
          <a:lstStyle/>
          <a:p>
            <a:r>
              <a:rPr lang="en-US" sz="2800" dirty="0">
                <a:solidFill>
                  <a:srgbClr val="0070C0"/>
                </a:solidFill>
              </a:rPr>
              <a:t>2. Cases of Surveillance and Privacy Violation.</a:t>
            </a:r>
          </a:p>
        </p:txBody>
      </p:sp>
      <p:sp>
        <p:nvSpPr>
          <p:cNvPr id="4" name="Date Placeholder 3"/>
          <p:cNvSpPr>
            <a:spLocks noGrp="1"/>
          </p:cNvSpPr>
          <p:nvPr>
            <p:ph type="dt" sz="half" idx="10"/>
          </p:nvPr>
        </p:nvSpPr>
        <p:spPr/>
        <p:txBody>
          <a:bodyPr/>
          <a:lstStyle/>
          <a:p>
            <a:fld id="{AE97D56D-8386-49C8-A7EF-D2B6928C0862}"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20</a:t>
            </a:fld>
            <a:endParaRPr lang="en-US"/>
          </a:p>
        </p:txBody>
      </p:sp>
    </p:spTree>
    <p:extLst>
      <p:ext uri="{BB962C8B-B14F-4D97-AF65-F5344CB8AC3E}">
        <p14:creationId xmlns:p14="http://schemas.microsoft.com/office/powerpoint/2010/main" val="2593422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2.1 Social Credit Scoring: Case1</a:t>
            </a:r>
          </a:p>
        </p:txBody>
      </p:sp>
      <p:sp>
        <p:nvSpPr>
          <p:cNvPr id="3" name="Content Placeholder 2"/>
          <p:cNvSpPr>
            <a:spLocks noGrp="1"/>
          </p:cNvSpPr>
          <p:nvPr>
            <p:ph idx="1"/>
          </p:nvPr>
        </p:nvSpPr>
        <p:spPr>
          <a:solidFill>
            <a:schemeClr val="accent3">
              <a:lumMod val="20000"/>
              <a:lumOff val="80000"/>
            </a:schemeClr>
          </a:solidFill>
          <a:ln>
            <a:solidFill>
              <a:srgbClr val="0070C0"/>
            </a:solidFill>
          </a:ln>
        </p:spPr>
        <p:txBody>
          <a:bodyPr>
            <a:normAutofit/>
          </a:bodyPr>
          <a:lstStyle/>
          <a:p>
            <a:r>
              <a:rPr lang="en-US" dirty="0"/>
              <a:t>China is one of the world’s leading nations in AI development. It embraces the use of large amounts of data that it collects on its citizens, for instance in its </a:t>
            </a:r>
            <a:r>
              <a:rPr lang="en-US" b="1" dirty="0">
                <a:solidFill>
                  <a:srgbClr val="C00000"/>
                </a:solidFill>
              </a:rPr>
              <a:t>social credit scoring system</a:t>
            </a:r>
            <a:r>
              <a:rPr lang="en-US" dirty="0"/>
              <a:t>. </a:t>
            </a:r>
          </a:p>
          <a:p>
            <a:pPr lvl="1"/>
            <a:r>
              <a:rPr lang="en-US" dirty="0"/>
              <a:t>This system uses a large number of data points, including social media data, local government data and citizens’ activities, to calculate a trustworthiness score for every citizen. </a:t>
            </a:r>
          </a:p>
          <a:p>
            <a:pPr lvl="1"/>
            <a:r>
              <a:rPr lang="en-US" dirty="0"/>
              <a:t>Several data platforms are used to integrate data into “a state </a:t>
            </a:r>
            <a:r>
              <a:rPr lang="fr-FR" dirty="0"/>
              <a:t>surveillance infrastructure” (</a:t>
            </a:r>
            <a:r>
              <a:rPr lang="fr-FR" dirty="0" err="1"/>
              <a:t>Liang</a:t>
            </a:r>
            <a:r>
              <a:rPr lang="fr-FR" dirty="0"/>
              <a:t> et al. </a:t>
            </a:r>
            <a:r>
              <a:rPr lang="en-US" dirty="0"/>
              <a:t>2018). </a:t>
            </a:r>
          </a:p>
          <a:p>
            <a:pPr lvl="1"/>
            <a:r>
              <a:rPr lang="en-US" b="1" dirty="0">
                <a:solidFill>
                  <a:srgbClr val="C00000"/>
                </a:solidFill>
              </a:rPr>
              <a:t>High scores </a:t>
            </a:r>
            <a:r>
              <a:rPr lang="en-US" dirty="0"/>
              <a:t>lead to the </a:t>
            </a:r>
            <a:r>
              <a:rPr lang="en-US" b="1" dirty="0">
                <a:solidFill>
                  <a:srgbClr val="C00000"/>
                </a:solidFill>
              </a:rPr>
              <a:t>allocation of beneﬁts</a:t>
            </a:r>
            <a:r>
              <a:rPr lang="en-US" dirty="0"/>
              <a:t>, such as lower utility rates and favorable booking conditions, whereas low scores can </a:t>
            </a:r>
            <a:r>
              <a:rPr lang="en-US" b="1" dirty="0">
                <a:solidFill>
                  <a:srgbClr val="C00000"/>
                </a:solidFill>
              </a:rPr>
              <a:t>lead to the withdrawal of services </a:t>
            </a:r>
            <a:r>
              <a:rPr lang="en-US" dirty="0"/>
              <a:t>(</a:t>
            </a:r>
            <a:r>
              <a:rPr lang="en-US" dirty="0" err="1"/>
              <a:t>Raso</a:t>
            </a:r>
            <a:r>
              <a:rPr lang="en-US" dirty="0"/>
              <a:t> et al.2018). </a:t>
            </a:r>
          </a:p>
          <a:p>
            <a:pPr lvl="1"/>
            <a:r>
              <a:rPr lang="en-US" dirty="0"/>
              <a:t>Within China, the system beneﬁts from </a:t>
            </a:r>
            <a:r>
              <a:rPr lang="en-US" b="1" dirty="0"/>
              <a:t>high levels of approval </a:t>
            </a:r>
            <a:r>
              <a:rPr lang="en-US" dirty="0"/>
              <a:t>because Chinese citizens “interpret it through frames of beneﬁt-generation and promoting honest dealings in society and the economy instead of privacy-violation” (Kostka2019: 1565).</a:t>
            </a:r>
          </a:p>
        </p:txBody>
      </p:sp>
      <p:sp>
        <p:nvSpPr>
          <p:cNvPr id="4" name="Date Placeholder 3"/>
          <p:cNvSpPr>
            <a:spLocks noGrp="1"/>
          </p:cNvSpPr>
          <p:nvPr>
            <p:ph type="dt" sz="half" idx="10"/>
          </p:nvPr>
        </p:nvSpPr>
        <p:spPr/>
        <p:txBody>
          <a:bodyPr/>
          <a:lstStyle/>
          <a:p>
            <a:fld id="{9D9D1EE6-0AD9-4210-89C5-A27E55F680A1}"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21</a:t>
            </a:fld>
            <a:endParaRPr lang="en-US"/>
          </a:p>
        </p:txBody>
      </p:sp>
    </p:spTree>
    <p:extLst>
      <p:ext uri="{BB962C8B-B14F-4D97-AF65-F5344CB8AC3E}">
        <p14:creationId xmlns:p14="http://schemas.microsoft.com/office/powerpoint/2010/main" val="3842960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2.2 Biometric Surveillance: Case 2</a:t>
            </a:r>
            <a:endParaRPr lang="en-US" dirty="0"/>
          </a:p>
        </p:txBody>
      </p:sp>
      <p:sp>
        <p:nvSpPr>
          <p:cNvPr id="3" name="Content Placeholder 2"/>
          <p:cNvSpPr>
            <a:spLocks noGrp="1"/>
          </p:cNvSpPr>
          <p:nvPr>
            <p:ph idx="1"/>
          </p:nvPr>
        </p:nvSpPr>
        <p:spPr>
          <a:solidFill>
            <a:schemeClr val="accent3">
              <a:lumMod val="20000"/>
              <a:lumOff val="80000"/>
            </a:schemeClr>
          </a:solidFill>
          <a:ln>
            <a:solidFill>
              <a:srgbClr val="0070C0"/>
            </a:solidFill>
          </a:ln>
        </p:spPr>
        <p:txBody>
          <a:bodyPr/>
          <a:lstStyle/>
          <a:p>
            <a:r>
              <a:rPr lang="en-US" dirty="0"/>
              <a:t>“</a:t>
            </a:r>
            <a:r>
              <a:rPr lang="en-US" dirty="0" err="1"/>
              <a:t>Nijeer</a:t>
            </a:r>
            <a:r>
              <a:rPr lang="en-US" dirty="0"/>
              <a:t> Parks is the third person known to be arrested for a crime he did not commit based on a bad face recognition match” (Hill 2020). </a:t>
            </a:r>
          </a:p>
          <a:p>
            <a:pPr lvl="1"/>
            <a:r>
              <a:rPr lang="en-US" dirty="0"/>
              <a:t>Parks was </a:t>
            </a:r>
            <a:r>
              <a:rPr lang="en-US" b="1" dirty="0"/>
              <a:t>falsely accused of stealing and trying to hit a policy ofﬁcer </a:t>
            </a:r>
            <a:r>
              <a:rPr lang="en-US" dirty="0"/>
              <a:t>with his car based on </a:t>
            </a:r>
            <a:r>
              <a:rPr lang="en-US" b="1" dirty="0">
                <a:solidFill>
                  <a:srgbClr val="C00000"/>
                </a:solidFill>
              </a:rPr>
              <a:t>facial recognition software </a:t>
            </a:r>
            <a:r>
              <a:rPr lang="en-US" dirty="0"/>
              <a:t>– </a:t>
            </a:r>
            <a:r>
              <a:rPr lang="en-US" b="1" dirty="0">
                <a:solidFill>
                  <a:srgbClr val="C00000"/>
                </a:solidFill>
              </a:rPr>
              <a:t>but he was 30 miles away at the time</a:t>
            </a:r>
            <a:r>
              <a:rPr lang="en-US" dirty="0"/>
              <a:t>. </a:t>
            </a:r>
          </a:p>
          <a:p>
            <a:pPr lvl="1"/>
            <a:r>
              <a:rPr lang="en-US" dirty="0"/>
              <a:t>“</a:t>
            </a:r>
            <a:r>
              <a:rPr lang="en-US" b="1" dirty="0">
                <a:solidFill>
                  <a:srgbClr val="002060"/>
                </a:solidFill>
              </a:rPr>
              <a:t>Facial recognition </a:t>
            </a:r>
            <a:r>
              <a:rPr lang="en-US" dirty="0"/>
              <a:t>... [is] </a:t>
            </a:r>
            <a:r>
              <a:rPr lang="en-US" b="1" dirty="0">
                <a:solidFill>
                  <a:schemeClr val="accent4">
                    <a:lumMod val="50000"/>
                  </a:schemeClr>
                </a:solidFill>
              </a:rPr>
              <a:t>very good with white men</a:t>
            </a:r>
            <a:r>
              <a:rPr lang="en-US" dirty="0"/>
              <a:t>, </a:t>
            </a:r>
            <a:r>
              <a:rPr lang="en-US" b="1" dirty="0">
                <a:solidFill>
                  <a:schemeClr val="accent2">
                    <a:lumMod val="75000"/>
                  </a:schemeClr>
                </a:solidFill>
              </a:rPr>
              <a:t>very poor on Black women</a:t>
            </a:r>
            <a:r>
              <a:rPr lang="en-US" dirty="0"/>
              <a:t> and not so </a:t>
            </a:r>
            <a:r>
              <a:rPr lang="en-US" b="1" dirty="0">
                <a:solidFill>
                  <a:schemeClr val="accent6">
                    <a:lumMod val="50000"/>
                  </a:schemeClr>
                </a:solidFill>
              </a:rPr>
              <a:t>great on white women</a:t>
            </a:r>
            <a:r>
              <a:rPr lang="en-US" dirty="0"/>
              <a:t>, even”(</a:t>
            </a:r>
            <a:r>
              <a:rPr lang="en-US" dirty="0" err="1"/>
              <a:t>Balli</a:t>
            </a:r>
            <a:r>
              <a:rPr lang="en-US" dirty="0"/>
              <a:t> 2021). </a:t>
            </a:r>
          </a:p>
          <a:p>
            <a:pPr lvl="1"/>
            <a:r>
              <a:rPr lang="en-US" dirty="0"/>
              <a:t>It becomes particularly problematic when “</a:t>
            </a:r>
            <a:r>
              <a:rPr lang="en-US" b="1" dirty="0">
                <a:solidFill>
                  <a:srgbClr val="0070C0"/>
                </a:solidFill>
              </a:rPr>
              <a:t>the police trust the facial recognition technology more than the individual” (ibid).</a:t>
            </a:r>
          </a:p>
        </p:txBody>
      </p:sp>
      <p:sp>
        <p:nvSpPr>
          <p:cNvPr id="4" name="Date Placeholder 3"/>
          <p:cNvSpPr>
            <a:spLocks noGrp="1"/>
          </p:cNvSpPr>
          <p:nvPr>
            <p:ph type="dt" sz="half" idx="10"/>
          </p:nvPr>
        </p:nvSpPr>
        <p:spPr/>
        <p:txBody>
          <a:bodyPr/>
          <a:lstStyle/>
          <a:p>
            <a:fld id="{1FBA0689-0748-4942-8A1D-E21D90F39A4F}"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22</a:t>
            </a:fld>
            <a:endParaRPr lang="en-US"/>
          </a:p>
        </p:txBody>
      </p:sp>
    </p:spTree>
    <p:extLst>
      <p:ext uri="{BB962C8B-B14F-4D97-AF65-F5344CB8AC3E}">
        <p14:creationId xmlns:p14="http://schemas.microsoft.com/office/powerpoint/2010/main" val="2610772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rgbClr val="0070C0"/>
                </a:solidFill>
              </a:rPr>
              <a:t>2.4 Ethical Questions: Privacy and Surveillance.</a:t>
            </a:r>
          </a:p>
        </p:txBody>
      </p:sp>
      <p:sp>
        <p:nvSpPr>
          <p:cNvPr id="3" name="Content Placeholder 2"/>
          <p:cNvSpPr>
            <a:spLocks noGrp="1"/>
          </p:cNvSpPr>
          <p:nvPr>
            <p:ph idx="1"/>
          </p:nvPr>
        </p:nvSpPr>
        <p:spPr>
          <a:solidFill>
            <a:schemeClr val="accent3">
              <a:lumMod val="20000"/>
              <a:lumOff val="80000"/>
            </a:schemeClr>
          </a:solidFill>
          <a:ln>
            <a:solidFill>
              <a:srgbClr val="0070C0"/>
            </a:solidFill>
          </a:ln>
        </p:spPr>
        <p:txBody>
          <a:bodyPr>
            <a:normAutofit fontScale="92500" lnSpcReduction="10000"/>
          </a:bodyPr>
          <a:lstStyle/>
          <a:p>
            <a:r>
              <a:rPr lang="en-US" dirty="0"/>
              <a:t>The above two case studies show that the </a:t>
            </a:r>
            <a:r>
              <a:rPr lang="en-US" b="1" dirty="0">
                <a:solidFill>
                  <a:srgbClr val="C00000"/>
                </a:solidFill>
              </a:rPr>
              <a:t>analysis of personal data through AI systems </a:t>
            </a:r>
            <a:r>
              <a:rPr lang="en-US" dirty="0"/>
              <a:t>can lead to </a:t>
            </a:r>
            <a:r>
              <a:rPr lang="en-US" b="1" dirty="0">
                <a:solidFill>
                  <a:srgbClr val="C00000"/>
                </a:solidFill>
              </a:rPr>
              <a:t>signiﬁcant harms</a:t>
            </a:r>
            <a:r>
              <a:rPr lang="en-US" dirty="0"/>
              <a:t>. </a:t>
            </a:r>
          </a:p>
          <a:p>
            <a:pPr lvl="1"/>
            <a:r>
              <a:rPr lang="en-US" dirty="0"/>
              <a:t>AI is by far not the only threat to privacy, but it </a:t>
            </a:r>
            <a:r>
              <a:rPr lang="en-US" b="1" dirty="0">
                <a:solidFill>
                  <a:srgbClr val="002060"/>
                </a:solidFill>
              </a:rPr>
              <a:t>adds new capabilities </a:t>
            </a:r>
            <a:r>
              <a:rPr lang="en-US" dirty="0"/>
              <a:t>that can either </a:t>
            </a:r>
            <a:r>
              <a:rPr lang="en-US" b="1" dirty="0">
                <a:solidFill>
                  <a:schemeClr val="accent2">
                    <a:lumMod val="75000"/>
                  </a:schemeClr>
                </a:solidFill>
              </a:rPr>
              <a:t>exacerbate existing threats</a:t>
            </a:r>
            <a:r>
              <a:rPr lang="en-US" dirty="0">
                <a:solidFill>
                  <a:schemeClr val="accent2">
                    <a:lumMod val="75000"/>
                  </a:schemeClr>
                </a:solidFill>
              </a:rPr>
              <a:t>, </a:t>
            </a:r>
          </a:p>
          <a:p>
            <a:pPr lvl="2"/>
            <a:r>
              <a:rPr lang="en-US" dirty="0"/>
              <a:t>for example by </a:t>
            </a:r>
            <a:r>
              <a:rPr lang="en-US" b="1" dirty="0">
                <a:solidFill>
                  <a:srgbClr val="C00000"/>
                </a:solidFill>
              </a:rPr>
              <a:t>automating mass surveillance based on biometric data</a:t>
            </a:r>
            <a:r>
              <a:rPr lang="en-US" dirty="0"/>
              <a:t>, </a:t>
            </a:r>
          </a:p>
          <a:p>
            <a:pPr lvl="1"/>
            <a:r>
              <a:rPr lang="en-US" dirty="0"/>
              <a:t>or add </a:t>
            </a:r>
            <a:r>
              <a:rPr lang="en-US" b="1" dirty="0">
                <a:solidFill>
                  <a:schemeClr val="accent2">
                    <a:lumMod val="75000"/>
                  </a:schemeClr>
                </a:solidFill>
              </a:rPr>
              <a:t>new angles to privacy concerns</a:t>
            </a:r>
            <a:r>
              <a:rPr lang="en-US" dirty="0"/>
              <a:t>, </a:t>
            </a:r>
          </a:p>
          <a:p>
            <a:pPr lvl="2"/>
            <a:r>
              <a:rPr lang="en-US" dirty="0"/>
              <a:t>for example by </a:t>
            </a:r>
            <a:r>
              <a:rPr lang="en-US" b="1" dirty="0">
                <a:solidFill>
                  <a:srgbClr val="C00000"/>
                </a:solidFill>
              </a:rPr>
              <a:t>exposing new types of data</a:t>
            </a:r>
            <a:r>
              <a:rPr lang="en-US" dirty="0"/>
              <a:t>, such as </a:t>
            </a:r>
            <a:r>
              <a:rPr lang="en-US" b="1" dirty="0">
                <a:solidFill>
                  <a:srgbClr val="C00000"/>
                </a:solidFill>
              </a:rPr>
              <a:t>genetic data</a:t>
            </a:r>
            <a:r>
              <a:rPr lang="en-US" dirty="0"/>
              <a:t>, to the possibility of </a:t>
            </a:r>
            <a:r>
              <a:rPr lang="en-US" b="1" dirty="0">
                <a:solidFill>
                  <a:srgbClr val="C00000"/>
                </a:solidFill>
              </a:rPr>
              <a:t>privacy violations.</a:t>
            </a:r>
          </a:p>
          <a:p>
            <a:r>
              <a:rPr lang="en-US" dirty="0"/>
              <a:t>Finally, like most other fundamental rights, </a:t>
            </a:r>
            <a:r>
              <a:rPr lang="en-US" b="1" dirty="0"/>
              <a:t>privacy is not an absolute right</a:t>
            </a:r>
            <a:r>
              <a:rPr lang="en-US" dirty="0"/>
              <a:t>. </a:t>
            </a:r>
          </a:p>
          <a:p>
            <a:pPr lvl="1"/>
            <a:r>
              <a:rPr lang="en-US" dirty="0"/>
              <a:t>Personal privacy </a:t>
            </a:r>
            <a:r>
              <a:rPr lang="en-US" b="1" dirty="0"/>
              <a:t>ﬁnds its limits when it conﬂicts with other basic rights or obligations</a:t>
            </a:r>
            <a:r>
              <a:rPr lang="en-US" dirty="0"/>
              <a:t>, for example </a:t>
            </a:r>
            <a:r>
              <a:rPr lang="en-US" b="1" dirty="0">
                <a:solidFill>
                  <a:srgbClr val="002060"/>
                </a:solidFill>
              </a:rPr>
              <a:t>when the state compiles data in order to collect taxes or prevent the spread of diseases. </a:t>
            </a:r>
          </a:p>
          <a:p>
            <a:r>
              <a:rPr lang="en-US" dirty="0"/>
              <a:t>The balancing of privacy against other rights and obligations therefore plays an important role in ﬁnding appropriate mitigations for privacy threats.</a:t>
            </a:r>
          </a:p>
        </p:txBody>
      </p:sp>
      <p:sp>
        <p:nvSpPr>
          <p:cNvPr id="4" name="Date Placeholder 3"/>
          <p:cNvSpPr>
            <a:spLocks noGrp="1"/>
          </p:cNvSpPr>
          <p:nvPr>
            <p:ph type="dt" sz="half" idx="10"/>
          </p:nvPr>
        </p:nvSpPr>
        <p:spPr/>
        <p:txBody>
          <a:bodyPr/>
          <a:lstStyle/>
          <a:p>
            <a:fld id="{6F07888F-F05D-47E8-9577-6412051F8F25}"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23</a:t>
            </a:fld>
            <a:endParaRPr lang="en-US"/>
          </a:p>
        </p:txBody>
      </p:sp>
    </p:spTree>
    <p:extLst>
      <p:ext uri="{BB962C8B-B14F-4D97-AF65-F5344CB8AC3E}">
        <p14:creationId xmlns:p14="http://schemas.microsoft.com/office/powerpoint/2010/main" val="120967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solidFill>
                  <a:srgbClr val="C00000"/>
                </a:solidFill>
              </a:rPr>
              <a:t>Ethics of AI: </a:t>
            </a:r>
            <a:br>
              <a:rPr lang="en-US" sz="3200" dirty="0">
                <a:solidFill>
                  <a:srgbClr val="C00000"/>
                </a:solidFill>
              </a:rPr>
            </a:br>
            <a:r>
              <a:rPr lang="en-US" sz="3200" dirty="0">
                <a:solidFill>
                  <a:schemeClr val="tx1">
                    <a:lumMod val="95000"/>
                    <a:lumOff val="5000"/>
                  </a:schemeClr>
                </a:solidFill>
              </a:rPr>
              <a:t>Example Case Studies of Modern Challenges </a:t>
            </a:r>
            <a:br>
              <a:rPr lang="en-US" sz="3200" dirty="0">
                <a:solidFill>
                  <a:schemeClr val="tx1">
                    <a:lumMod val="95000"/>
                    <a:lumOff val="5000"/>
                  </a:schemeClr>
                </a:solidFill>
              </a:rPr>
            </a:br>
            <a:r>
              <a:rPr lang="en-US" sz="3200" dirty="0">
                <a:solidFill>
                  <a:schemeClr val="tx1">
                    <a:lumMod val="95000"/>
                    <a:lumOff val="5000"/>
                  </a:schemeClr>
                </a:solidFill>
              </a:rPr>
              <a:t>and </a:t>
            </a:r>
            <a:br>
              <a:rPr lang="en-US" sz="3200" dirty="0">
                <a:solidFill>
                  <a:schemeClr val="tx1">
                    <a:lumMod val="95000"/>
                    <a:lumOff val="5000"/>
                  </a:schemeClr>
                </a:solidFill>
              </a:rPr>
            </a:br>
            <a:r>
              <a:rPr lang="en-US" sz="3200" dirty="0">
                <a:solidFill>
                  <a:schemeClr val="tx1">
                    <a:lumMod val="95000"/>
                    <a:lumOff val="5000"/>
                  </a:schemeClr>
                </a:solidFill>
              </a:rPr>
              <a:t>Major Debates.</a:t>
            </a:r>
          </a:p>
        </p:txBody>
      </p:sp>
      <p:sp>
        <p:nvSpPr>
          <p:cNvPr id="3" name="Subtitle 2"/>
          <p:cNvSpPr>
            <a:spLocks noGrp="1"/>
          </p:cNvSpPr>
          <p:nvPr>
            <p:ph type="subTitle" idx="1"/>
          </p:nvPr>
        </p:nvSpPr>
        <p:spPr/>
        <p:txBody>
          <a:bodyPr>
            <a:normAutofit/>
          </a:bodyPr>
          <a:lstStyle/>
          <a:p>
            <a:r>
              <a:rPr lang="en-US" sz="2800" dirty="0">
                <a:solidFill>
                  <a:srgbClr val="7030A0"/>
                </a:solidFill>
              </a:rPr>
              <a:t>3. Cases of Manipulation.</a:t>
            </a:r>
          </a:p>
        </p:txBody>
      </p:sp>
      <p:sp>
        <p:nvSpPr>
          <p:cNvPr id="4" name="Date Placeholder 3"/>
          <p:cNvSpPr>
            <a:spLocks noGrp="1"/>
          </p:cNvSpPr>
          <p:nvPr>
            <p:ph type="dt" sz="half" idx="10"/>
          </p:nvPr>
        </p:nvSpPr>
        <p:spPr/>
        <p:txBody>
          <a:bodyPr/>
          <a:lstStyle/>
          <a:p>
            <a:fld id="{1029678C-DEB3-4C34-8C27-8A2EE5F1CEEC}"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24</a:t>
            </a:fld>
            <a:endParaRPr lang="en-US"/>
          </a:p>
        </p:txBody>
      </p:sp>
    </p:spTree>
    <p:extLst>
      <p:ext uri="{BB962C8B-B14F-4D97-AF65-F5344CB8AC3E}">
        <p14:creationId xmlns:p14="http://schemas.microsoft.com/office/powerpoint/2010/main" val="432564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3.1 Election Manipulation: Case 1</a:t>
            </a:r>
          </a:p>
        </p:txBody>
      </p:sp>
      <p:sp>
        <p:nvSpPr>
          <p:cNvPr id="3" name="Content Placeholder 2"/>
          <p:cNvSpPr>
            <a:spLocks noGrp="1"/>
          </p:cNvSpPr>
          <p:nvPr>
            <p:ph idx="1"/>
          </p:nvPr>
        </p:nvSpPr>
        <p:spPr>
          <a:solidFill>
            <a:schemeClr val="accent2">
              <a:lumMod val="20000"/>
              <a:lumOff val="80000"/>
            </a:schemeClr>
          </a:solidFill>
          <a:ln>
            <a:solidFill>
              <a:srgbClr val="7030A0"/>
            </a:solidFill>
          </a:ln>
        </p:spPr>
        <p:txBody>
          <a:bodyPr>
            <a:normAutofit fontScale="92500" lnSpcReduction="20000"/>
          </a:bodyPr>
          <a:lstStyle/>
          <a:p>
            <a:r>
              <a:rPr lang="en-US" dirty="0"/>
              <a:t>The 2008 US presidential election has been described as the ﬁrst that “relied on large-scale analysis of social media data, which was used to improve fundraising efforts and to coordinate volunteers” (Polonski2017). </a:t>
            </a:r>
          </a:p>
          <a:p>
            <a:r>
              <a:rPr lang="en-US" dirty="0"/>
              <a:t>The increasing availability of  large data sets and AI-enabled algorithms led to the recognition of new possibilities of technology use in elections. </a:t>
            </a:r>
          </a:p>
          <a:p>
            <a:pPr lvl="1"/>
            <a:r>
              <a:rPr lang="en-US" dirty="0"/>
              <a:t>In the early 2010s, </a:t>
            </a:r>
            <a:r>
              <a:rPr lang="en-US" b="1" dirty="0">
                <a:solidFill>
                  <a:srgbClr val="C00000"/>
                </a:solidFill>
              </a:rPr>
              <a:t>Cambridge Analytica</a:t>
            </a:r>
            <a:r>
              <a:rPr lang="en-US" dirty="0"/>
              <a:t>, a voter-proﬁling company, wanted to become active in the 2014 US midterm election (Rosenberg et al.2018). </a:t>
            </a:r>
          </a:p>
          <a:p>
            <a:pPr lvl="1"/>
            <a:r>
              <a:rPr lang="en-US" dirty="0"/>
              <a:t>The company attracted a </a:t>
            </a:r>
            <a:r>
              <a:rPr lang="en-US" b="1" dirty="0">
                <a:solidFill>
                  <a:srgbClr val="C00000"/>
                </a:solidFill>
              </a:rPr>
              <a:t>$15 million investment from Robert Mercer</a:t>
            </a:r>
            <a:r>
              <a:rPr lang="en-US" dirty="0"/>
              <a:t>, a </a:t>
            </a:r>
            <a:r>
              <a:rPr lang="en-US" b="1" dirty="0">
                <a:solidFill>
                  <a:srgbClr val="C00000"/>
                </a:solidFill>
              </a:rPr>
              <a:t>Republican donor</a:t>
            </a:r>
            <a:r>
              <a:rPr lang="en-US" dirty="0"/>
              <a:t>, and engaged Stephen Bannon, who later played a key role in President Trump’s 2016 campaign and was an important early member of the Trump cabinet. </a:t>
            </a:r>
          </a:p>
          <a:p>
            <a:pPr lvl="1"/>
            <a:r>
              <a:rPr lang="en-US" dirty="0"/>
              <a:t>Cambridge Analytica </a:t>
            </a:r>
            <a:r>
              <a:rPr lang="en-US" b="1" dirty="0">
                <a:solidFill>
                  <a:srgbClr val="C00000"/>
                </a:solidFill>
              </a:rPr>
              <a:t>lacked the data required for voter proﬁling</a:t>
            </a:r>
            <a:r>
              <a:rPr lang="en-US" dirty="0"/>
              <a:t>, so it solved this problem with </a:t>
            </a:r>
            <a:r>
              <a:rPr lang="en-US" b="1" dirty="0">
                <a:solidFill>
                  <a:srgbClr val="C00000"/>
                </a:solidFill>
              </a:rPr>
              <a:t>Facebook data (Cadwalladr and Graham-Harrison2018). </a:t>
            </a:r>
            <a:r>
              <a:rPr lang="en-US" dirty="0"/>
              <a:t>Using a permission to </a:t>
            </a:r>
            <a:r>
              <a:rPr lang="en-US" b="1" dirty="0">
                <a:solidFill>
                  <a:srgbClr val="C00000"/>
                </a:solidFill>
              </a:rPr>
              <a:t>harvest data </a:t>
            </a:r>
            <a:r>
              <a:rPr lang="en-US" dirty="0"/>
              <a:t>for </a:t>
            </a:r>
            <a:r>
              <a:rPr lang="en-US" b="1" dirty="0">
                <a:solidFill>
                  <a:srgbClr val="C00000"/>
                </a:solidFill>
              </a:rPr>
              <a:t>academic research purposes that Facebook had granted to Aleksandra </a:t>
            </a:r>
            <a:r>
              <a:rPr lang="en-US" b="1" dirty="0" err="1">
                <a:solidFill>
                  <a:srgbClr val="C00000"/>
                </a:solidFill>
              </a:rPr>
              <a:t>Kogan</a:t>
            </a:r>
            <a:r>
              <a:rPr lang="en-US" dirty="0"/>
              <a:t>, a researcher with links to </a:t>
            </a:r>
            <a:r>
              <a:rPr lang="en-US" b="1" dirty="0">
                <a:solidFill>
                  <a:srgbClr val="C00000"/>
                </a:solidFill>
              </a:rPr>
              <a:t>Cambridge University</a:t>
            </a:r>
            <a:r>
              <a:rPr lang="en-US" dirty="0"/>
              <a:t>, the company harvested not just the data of people who had been </a:t>
            </a:r>
            <a:r>
              <a:rPr lang="en-US" b="1" dirty="0">
                <a:solidFill>
                  <a:srgbClr val="C00000"/>
                </a:solidFill>
              </a:rPr>
              <a:t>paid</a:t>
            </a:r>
            <a:r>
              <a:rPr lang="en-US" dirty="0"/>
              <a:t> to take a personality quiz, but </a:t>
            </a:r>
            <a:r>
              <a:rPr lang="en-US" b="1" dirty="0">
                <a:solidFill>
                  <a:srgbClr val="C00000"/>
                </a:solidFill>
              </a:rPr>
              <a:t>also that of their friends</a:t>
            </a:r>
            <a:r>
              <a:rPr lang="en-US" dirty="0"/>
              <a:t>. This allowed Cambridge Analytica to harvest in total </a:t>
            </a:r>
            <a:r>
              <a:rPr lang="en-US" b="1" dirty="0">
                <a:solidFill>
                  <a:srgbClr val="C00000"/>
                </a:solidFill>
              </a:rPr>
              <a:t>50 million Facebook proﬁles</a:t>
            </a:r>
            <a:r>
              <a:rPr lang="en-US" dirty="0"/>
              <a:t>, which </a:t>
            </a:r>
            <a:r>
              <a:rPr lang="en-US" b="1" dirty="0">
                <a:solidFill>
                  <a:srgbClr val="C00000"/>
                </a:solidFill>
              </a:rPr>
              <a:t>allowed the delivery of personalized messages </a:t>
            </a:r>
            <a:r>
              <a:rPr lang="en-US" dirty="0"/>
              <a:t>to the proﬁle holders and also – importantly – a </a:t>
            </a:r>
            <a:r>
              <a:rPr lang="en-US" b="1" dirty="0">
                <a:solidFill>
                  <a:srgbClr val="C00000"/>
                </a:solidFill>
              </a:rPr>
              <a:t>wider analysis of voter behavior</a:t>
            </a:r>
            <a:r>
              <a:rPr lang="en-US" dirty="0"/>
              <a:t>. </a:t>
            </a:r>
          </a:p>
        </p:txBody>
      </p:sp>
      <p:sp>
        <p:nvSpPr>
          <p:cNvPr id="4" name="Date Placeholder 3"/>
          <p:cNvSpPr>
            <a:spLocks noGrp="1"/>
          </p:cNvSpPr>
          <p:nvPr>
            <p:ph type="dt" sz="half" idx="10"/>
          </p:nvPr>
        </p:nvSpPr>
        <p:spPr/>
        <p:txBody>
          <a:bodyPr/>
          <a:lstStyle/>
          <a:p>
            <a:fld id="{ADEC67D2-0291-4250-BF25-624D7B0ED0B8}"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25</a:t>
            </a:fld>
            <a:endParaRPr lang="en-US"/>
          </a:p>
        </p:txBody>
      </p:sp>
    </p:spTree>
    <p:extLst>
      <p:ext uri="{BB962C8B-B14F-4D97-AF65-F5344CB8AC3E}">
        <p14:creationId xmlns:p14="http://schemas.microsoft.com/office/powerpoint/2010/main" val="382310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3.2 Pushing Sales: Case 2</a:t>
            </a:r>
            <a:endParaRPr lang="en-US" dirty="0"/>
          </a:p>
        </p:txBody>
      </p:sp>
      <p:sp>
        <p:nvSpPr>
          <p:cNvPr id="3" name="Content Placeholder 2"/>
          <p:cNvSpPr>
            <a:spLocks noGrp="1"/>
          </p:cNvSpPr>
          <p:nvPr>
            <p:ph idx="1"/>
          </p:nvPr>
        </p:nvSpPr>
        <p:spPr>
          <a:solidFill>
            <a:schemeClr val="accent2">
              <a:lumMod val="20000"/>
              <a:lumOff val="80000"/>
            </a:schemeClr>
          </a:solidFill>
          <a:ln>
            <a:solidFill>
              <a:srgbClr val="7030A0"/>
            </a:solidFill>
          </a:ln>
        </p:spPr>
        <p:txBody>
          <a:bodyPr>
            <a:normAutofit lnSpcReduction="10000"/>
          </a:bodyPr>
          <a:lstStyle/>
          <a:p>
            <a:r>
              <a:rPr lang="en-US" dirty="0"/>
              <a:t>Human beings do not feel and behave the same way all of the time; they have ups and downs, times when they feel more resilient and times when they feel less so. </a:t>
            </a:r>
          </a:p>
          <a:p>
            <a:r>
              <a:rPr lang="en-US" dirty="0"/>
              <a:t>A 2013 marketing study suggests that one can identify typical times when people feel more vulnerable than usual. </a:t>
            </a:r>
          </a:p>
          <a:p>
            <a:pPr lvl="1"/>
            <a:r>
              <a:rPr lang="en-US" dirty="0"/>
              <a:t>US women across different demographic categories, for example, have been found to </a:t>
            </a:r>
            <a:r>
              <a:rPr lang="en-US" b="1" dirty="0">
                <a:solidFill>
                  <a:srgbClr val="C00000"/>
                </a:solidFill>
              </a:rPr>
              <a:t>feel least attractive on Mondays</a:t>
            </a:r>
            <a:r>
              <a:rPr lang="en-US" dirty="0"/>
              <a:t>, and </a:t>
            </a:r>
            <a:r>
              <a:rPr lang="en-US" b="1" dirty="0">
                <a:solidFill>
                  <a:srgbClr val="C00000"/>
                </a:solidFill>
              </a:rPr>
              <a:t>therefore possibly more open to buying beauty products </a:t>
            </a:r>
            <a:r>
              <a:rPr lang="en-US" dirty="0"/>
              <a:t>(PHD Media2013). </a:t>
            </a:r>
          </a:p>
          <a:p>
            <a:pPr lvl="2"/>
            <a:r>
              <a:rPr lang="en-US" dirty="0"/>
              <a:t>This study goes on to suggest that such insights can be used to develop bespoke marketing strategies. </a:t>
            </a:r>
          </a:p>
          <a:p>
            <a:pPr lvl="2"/>
            <a:r>
              <a:rPr lang="en-US" dirty="0"/>
              <a:t>While the original study couches this approach in positive terms such as “encourage” and “empower”, independent observers have suggested that it may be the “grossest advertising strategy of all time” (Rosen 2013).</a:t>
            </a:r>
          </a:p>
        </p:txBody>
      </p:sp>
      <p:sp>
        <p:nvSpPr>
          <p:cNvPr id="4" name="Date Placeholder 3"/>
          <p:cNvSpPr>
            <a:spLocks noGrp="1"/>
          </p:cNvSpPr>
          <p:nvPr>
            <p:ph type="dt" sz="half" idx="10"/>
          </p:nvPr>
        </p:nvSpPr>
        <p:spPr/>
        <p:txBody>
          <a:bodyPr/>
          <a:lstStyle/>
          <a:p>
            <a:fld id="{2978C6F9-B0B9-4B6A-8B61-2B65EB05006F}"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26</a:t>
            </a:fld>
            <a:endParaRPr lang="en-US"/>
          </a:p>
        </p:txBody>
      </p:sp>
    </p:spTree>
    <p:extLst>
      <p:ext uri="{BB962C8B-B14F-4D97-AF65-F5344CB8AC3E}">
        <p14:creationId xmlns:p14="http://schemas.microsoft.com/office/powerpoint/2010/main" val="3211887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3.3 Ethical Questions: Manipulation.</a:t>
            </a:r>
          </a:p>
        </p:txBody>
      </p:sp>
      <p:sp>
        <p:nvSpPr>
          <p:cNvPr id="3" name="Content Placeholder 2"/>
          <p:cNvSpPr>
            <a:spLocks noGrp="1"/>
          </p:cNvSpPr>
          <p:nvPr>
            <p:ph idx="1"/>
          </p:nvPr>
        </p:nvSpPr>
        <p:spPr>
          <a:solidFill>
            <a:schemeClr val="tx2">
              <a:lumMod val="20000"/>
              <a:lumOff val="80000"/>
            </a:schemeClr>
          </a:solidFill>
          <a:ln>
            <a:solidFill>
              <a:srgbClr val="7030A0"/>
            </a:solidFill>
          </a:ln>
        </p:spPr>
        <p:txBody>
          <a:bodyPr>
            <a:normAutofit fontScale="85000" lnSpcReduction="20000"/>
          </a:bodyPr>
          <a:lstStyle/>
          <a:p>
            <a:r>
              <a:rPr lang="en-US" dirty="0"/>
              <a:t>There are numerous interventions which claim that AI can inﬂuence human behavior (Whittle 2021), for example by understanding cognitive biases and using them to further one’s own ends (Maynard 2019). </a:t>
            </a:r>
          </a:p>
          <a:p>
            <a:r>
              <a:rPr lang="en-US" dirty="0"/>
              <a:t>In particular the collecting of data from social media seems to provide a plausible basis for this claim, where manipulation (Mind Matters2018) is used to increase corporate proﬁts (Yearsley2017).</a:t>
            </a:r>
          </a:p>
          <a:p>
            <a:r>
              <a:rPr lang="en-US" dirty="0"/>
              <a:t>However, any such interventions look different from other threats to our freedom to act or to decide, such as incarceration and brainwashing.</a:t>
            </a:r>
          </a:p>
          <a:p>
            <a:r>
              <a:rPr lang="en-US" dirty="0"/>
              <a:t>Another answer to the question why AI-enabled manipulation is ethically problematic</a:t>
            </a:r>
          </a:p>
          <a:p>
            <a:r>
              <a:rPr lang="en-US" dirty="0"/>
              <a:t>is that it is based on privacy infringements and constitutes surveillance.</a:t>
            </a:r>
          </a:p>
          <a:p>
            <a:r>
              <a:rPr lang="en-US" dirty="0"/>
              <a:t>Facebook users in the Cambridge Analytica case were not forced to vote in a particular way but received input that inﬂuenced their voting behavior.</a:t>
            </a:r>
          </a:p>
          <a:p>
            <a:pPr lvl="1"/>
            <a:r>
              <a:rPr lang="en-US" dirty="0"/>
              <a:t>AI can have (and likely already has) an adverse impact on democracy, in particular where it comes to: </a:t>
            </a:r>
          </a:p>
          <a:p>
            <a:pPr lvl="2"/>
            <a:r>
              <a:rPr lang="en-US" dirty="0"/>
              <a:t>(i) </a:t>
            </a:r>
            <a:r>
              <a:rPr lang="en-US" b="1" dirty="0">
                <a:solidFill>
                  <a:srgbClr val="0070C0"/>
                </a:solidFill>
              </a:rPr>
              <a:t>social and political discourse, access to information and voter inﬂuence</a:t>
            </a:r>
            <a:r>
              <a:rPr lang="en-US" dirty="0"/>
              <a:t>, </a:t>
            </a:r>
          </a:p>
          <a:p>
            <a:pPr lvl="2"/>
            <a:r>
              <a:rPr lang="en-US" dirty="0"/>
              <a:t>(ii) </a:t>
            </a:r>
            <a:r>
              <a:rPr lang="en-US" b="1" dirty="0">
                <a:solidFill>
                  <a:srgbClr val="002060"/>
                </a:solidFill>
              </a:rPr>
              <a:t>inequality and segregation and </a:t>
            </a:r>
          </a:p>
          <a:p>
            <a:pPr lvl="2"/>
            <a:r>
              <a:rPr lang="en-US" dirty="0"/>
              <a:t>(iii</a:t>
            </a:r>
            <a:r>
              <a:rPr lang="en-US" b="1" dirty="0">
                <a:solidFill>
                  <a:schemeClr val="tx1">
                    <a:lumMod val="95000"/>
                    <a:lumOff val="5000"/>
                  </a:schemeClr>
                </a:solidFill>
              </a:rPr>
              <a:t>) systemic failure or disruption. (Muller 2020: 12)</a:t>
            </a:r>
          </a:p>
          <a:p>
            <a:pPr lvl="2"/>
            <a:endParaRPr lang="en-US" dirty="0"/>
          </a:p>
        </p:txBody>
      </p:sp>
      <p:sp>
        <p:nvSpPr>
          <p:cNvPr id="4" name="Date Placeholder 3"/>
          <p:cNvSpPr>
            <a:spLocks noGrp="1"/>
          </p:cNvSpPr>
          <p:nvPr>
            <p:ph type="dt" sz="half" idx="10"/>
          </p:nvPr>
        </p:nvSpPr>
        <p:spPr/>
        <p:txBody>
          <a:bodyPr/>
          <a:lstStyle/>
          <a:p>
            <a:fld id="{CD691007-0C66-4103-AE4E-FE1DE7097455}"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27</a:t>
            </a:fld>
            <a:endParaRPr lang="en-US"/>
          </a:p>
        </p:txBody>
      </p:sp>
    </p:spTree>
    <p:extLst>
      <p:ext uri="{BB962C8B-B14F-4D97-AF65-F5344CB8AC3E}">
        <p14:creationId xmlns:p14="http://schemas.microsoft.com/office/powerpoint/2010/main" val="2714442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solidFill>
                  <a:srgbClr val="C00000"/>
                </a:solidFill>
              </a:rPr>
              <a:t>Ethics of AI: </a:t>
            </a:r>
            <a:br>
              <a:rPr lang="en-US" sz="3200" dirty="0">
                <a:solidFill>
                  <a:srgbClr val="C00000"/>
                </a:solidFill>
              </a:rPr>
            </a:br>
            <a:r>
              <a:rPr lang="en-US" sz="3200" dirty="0">
                <a:solidFill>
                  <a:srgbClr val="C00000"/>
                </a:solidFill>
              </a:rPr>
              <a:t>Ethical Dilemmas and Accountability.</a:t>
            </a:r>
            <a:endParaRPr lang="en-US" sz="3200" dirty="0">
              <a:solidFill>
                <a:schemeClr val="tx1">
                  <a:lumMod val="95000"/>
                  <a:lumOff val="5000"/>
                </a:schemeClr>
              </a:solidFill>
            </a:endParaRPr>
          </a:p>
        </p:txBody>
      </p:sp>
      <p:sp>
        <p:nvSpPr>
          <p:cNvPr id="3" name="Subtitle 2"/>
          <p:cNvSpPr>
            <a:spLocks noGrp="1"/>
          </p:cNvSpPr>
          <p:nvPr>
            <p:ph type="subTitle" idx="1"/>
          </p:nvPr>
        </p:nvSpPr>
        <p:spPr/>
        <p:txBody>
          <a:bodyPr>
            <a:normAutofit/>
          </a:bodyPr>
          <a:lstStyle/>
          <a:p>
            <a:r>
              <a:rPr lang="en-US" sz="2800" dirty="0">
                <a:solidFill>
                  <a:srgbClr val="7030A0"/>
                </a:solidFill>
              </a:rPr>
              <a:t>4. Example Cases.</a:t>
            </a:r>
          </a:p>
        </p:txBody>
      </p:sp>
      <p:sp>
        <p:nvSpPr>
          <p:cNvPr id="4" name="Date Placeholder 3"/>
          <p:cNvSpPr>
            <a:spLocks noGrp="1"/>
          </p:cNvSpPr>
          <p:nvPr>
            <p:ph type="dt" sz="half" idx="10"/>
          </p:nvPr>
        </p:nvSpPr>
        <p:spPr/>
        <p:txBody>
          <a:bodyPr/>
          <a:lstStyle/>
          <a:p>
            <a:fld id="{F1F76CCF-A05B-4699-908E-6859E81AEE26}"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28</a:t>
            </a:fld>
            <a:endParaRPr lang="en-US"/>
          </a:p>
        </p:txBody>
      </p:sp>
    </p:spTree>
    <p:extLst>
      <p:ext uri="{BB962C8B-B14F-4D97-AF65-F5344CB8AC3E}">
        <p14:creationId xmlns:p14="http://schemas.microsoft.com/office/powerpoint/2010/main" val="1772041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4.1 Ethical Dilemmas: Autonomous Car</a:t>
            </a:r>
          </a:p>
        </p:txBody>
      </p:sp>
      <p:sp>
        <p:nvSpPr>
          <p:cNvPr id="3" name="Content Placeholder 2"/>
          <p:cNvSpPr>
            <a:spLocks noGrp="1"/>
          </p:cNvSpPr>
          <p:nvPr>
            <p:ph idx="1"/>
          </p:nvPr>
        </p:nvSpPr>
        <p:spPr/>
        <p:txBody>
          <a:bodyPr/>
          <a:lstStyle/>
          <a:p>
            <a:r>
              <a:rPr lang="en-US" dirty="0"/>
              <a:t>An autonomous car is a vehicle that is capable of sensing its environment and moving with little or no human involvement.</a:t>
            </a:r>
          </a:p>
          <a:p>
            <a:pPr lvl="1"/>
            <a:r>
              <a:rPr lang="en-US" dirty="0"/>
              <a:t>to move safely and to understand its driving environment, an enormous amount of data needs to be captured and processed </a:t>
            </a:r>
          </a:p>
          <a:p>
            <a:r>
              <a:rPr lang="en-US" dirty="0"/>
              <a:t>Imagine an autonomous car with broken brakes going at full speed towards a grand-mother and a child. By deviating a little, one can be saved. </a:t>
            </a:r>
          </a:p>
          <a:p>
            <a:r>
              <a:rPr lang="en-US" dirty="0"/>
              <a:t>Who would you choose, the grandmother or the child? Do you think there is only one right answer?</a:t>
            </a:r>
          </a:p>
          <a:p>
            <a:endParaRPr lang="en-US" dirty="0"/>
          </a:p>
        </p:txBody>
      </p:sp>
      <p:sp>
        <p:nvSpPr>
          <p:cNvPr id="5" name="Date Placeholder 4"/>
          <p:cNvSpPr>
            <a:spLocks noGrp="1"/>
          </p:cNvSpPr>
          <p:nvPr>
            <p:ph type="dt" sz="half" idx="10"/>
          </p:nvPr>
        </p:nvSpPr>
        <p:spPr/>
        <p:txBody>
          <a:bodyPr/>
          <a:lstStyle/>
          <a:p>
            <a:fld id="{10E6708A-7829-4142-A4D9-BB08A0454F78}"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29</a:t>
            </a:fld>
            <a:endParaRPr lang="en-US"/>
          </a:p>
        </p:txBody>
      </p:sp>
    </p:spTree>
    <p:extLst>
      <p:ext uri="{BB962C8B-B14F-4D97-AF65-F5344CB8AC3E}">
        <p14:creationId xmlns:p14="http://schemas.microsoft.com/office/powerpoint/2010/main" val="4107053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Learning?</a:t>
            </a:r>
          </a:p>
        </p:txBody>
      </p:sp>
      <p:sp>
        <p:nvSpPr>
          <p:cNvPr id="5" name="Content Placeholder 4"/>
          <p:cNvSpPr>
            <a:spLocks noGrp="1"/>
          </p:cNvSpPr>
          <p:nvPr>
            <p:ph idx="1"/>
          </p:nvPr>
        </p:nvSpPr>
        <p:spPr/>
        <p:txBody>
          <a:bodyPr/>
          <a:lstStyle/>
          <a:p>
            <a:r>
              <a:rPr lang="en-US" dirty="0"/>
              <a:t>Identify 2 from following set of images:</a:t>
            </a:r>
          </a:p>
          <a:p>
            <a:pPr lvl="1"/>
            <a:r>
              <a:rPr lang="en-US" dirty="0"/>
              <a:t>It is very hard to say what makes 2.</a:t>
            </a:r>
          </a:p>
          <a:p>
            <a:pPr lvl="1"/>
            <a:r>
              <a:rPr lang="en-US" dirty="0"/>
              <a:t>What distinguishes 2 from 7?</a:t>
            </a:r>
          </a:p>
        </p:txBody>
      </p:sp>
      <p:pic>
        <p:nvPicPr>
          <p:cNvPr id="6" name="Picture 5"/>
          <p:cNvPicPr>
            <a:picLocks noChangeAspect="1"/>
          </p:cNvPicPr>
          <p:nvPr/>
        </p:nvPicPr>
        <p:blipFill>
          <a:blip r:embed="rId2"/>
          <a:stretch>
            <a:fillRect/>
          </a:stretch>
        </p:blipFill>
        <p:spPr>
          <a:xfrm>
            <a:off x="5579808" y="2173137"/>
            <a:ext cx="5232574" cy="3811320"/>
          </a:xfrm>
          <a:prstGeom prst="rect">
            <a:avLst/>
          </a:prstGeom>
        </p:spPr>
      </p:pic>
      <p:sp>
        <p:nvSpPr>
          <p:cNvPr id="7" name="Date Placeholder 6"/>
          <p:cNvSpPr>
            <a:spLocks noGrp="1"/>
          </p:cNvSpPr>
          <p:nvPr>
            <p:ph type="dt" sz="half" idx="10"/>
          </p:nvPr>
        </p:nvSpPr>
        <p:spPr/>
        <p:txBody>
          <a:bodyPr/>
          <a:lstStyle/>
          <a:p>
            <a:fld id="{C2020ABC-5FB0-483C-AD3B-7D04D6978B43}" type="datetime1">
              <a:rPr lang="en-US" smtClean="0"/>
              <a:t>12/31/2023</a:t>
            </a:fld>
            <a:endParaRPr lang="en-US"/>
          </a:p>
        </p:txBody>
      </p:sp>
      <p:sp>
        <p:nvSpPr>
          <p:cNvPr id="8" name="Footer Placeholder 7"/>
          <p:cNvSpPr>
            <a:spLocks noGrp="1"/>
          </p:cNvSpPr>
          <p:nvPr>
            <p:ph type="ftr" sz="quarter" idx="11"/>
          </p:nvPr>
        </p:nvSpPr>
        <p:spPr/>
        <p:txBody>
          <a:bodyPr/>
          <a:lstStyle/>
          <a:p>
            <a:r>
              <a:rPr lang="en-US"/>
              <a:t>Tut-06-The Ethics of Artificial Intelligence</a:t>
            </a:r>
          </a:p>
        </p:txBody>
      </p:sp>
      <p:sp>
        <p:nvSpPr>
          <p:cNvPr id="9" name="Slide Number Placeholder 8"/>
          <p:cNvSpPr>
            <a:spLocks noGrp="1"/>
          </p:cNvSpPr>
          <p:nvPr>
            <p:ph type="sldNum" sz="quarter" idx="12"/>
          </p:nvPr>
        </p:nvSpPr>
        <p:spPr/>
        <p:txBody>
          <a:bodyPr/>
          <a:lstStyle/>
          <a:p>
            <a:fld id="{C75760EB-A07F-4A6D-95CE-1816210CC673}" type="slidenum">
              <a:rPr lang="en-US" smtClean="0"/>
              <a:t>3</a:t>
            </a:fld>
            <a:endParaRPr lang="en-US"/>
          </a:p>
        </p:txBody>
      </p:sp>
    </p:spTree>
    <p:extLst>
      <p:ext uri="{BB962C8B-B14F-4D97-AF65-F5344CB8AC3E}">
        <p14:creationId xmlns:p14="http://schemas.microsoft.com/office/powerpoint/2010/main" val="3362786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4.1 Ethical Dilemmas: Autonomous Car</a:t>
            </a:r>
            <a:endParaRPr lang="en-US" dirty="0"/>
          </a:p>
        </p:txBody>
      </p:sp>
      <p:sp>
        <p:nvSpPr>
          <p:cNvPr id="3" name="Content Placeholder 2"/>
          <p:cNvSpPr>
            <a:spLocks noGrp="1"/>
          </p:cNvSpPr>
          <p:nvPr>
            <p:ph idx="1"/>
          </p:nvPr>
        </p:nvSpPr>
        <p:spPr/>
        <p:txBody>
          <a:bodyPr/>
          <a:lstStyle/>
          <a:p>
            <a:r>
              <a:rPr lang="en-US" dirty="0"/>
              <a:t>Example:</a:t>
            </a:r>
          </a:p>
          <a:p>
            <a:pPr lvl="1"/>
            <a:r>
              <a:rPr lang="en-US" dirty="0"/>
              <a:t>If the machine with intelligence act, will they themselves be responsible, liable, or accountable for their actions? Or should the distribution of risk perhaps take precedence over discussions of responsibility?</a:t>
            </a:r>
          </a:p>
          <a:p>
            <a:endParaRPr lang="en-US" dirty="0"/>
          </a:p>
        </p:txBody>
      </p:sp>
      <p:sp>
        <p:nvSpPr>
          <p:cNvPr id="5" name="Date Placeholder 4"/>
          <p:cNvSpPr>
            <a:spLocks noGrp="1"/>
          </p:cNvSpPr>
          <p:nvPr>
            <p:ph type="dt" sz="half" idx="10"/>
          </p:nvPr>
        </p:nvSpPr>
        <p:spPr/>
        <p:txBody>
          <a:bodyPr/>
          <a:lstStyle/>
          <a:p>
            <a:fld id="{6A61565A-8CF4-40EE-B9C3-7B4FDB672362}"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30</a:t>
            </a:fld>
            <a:endParaRPr lang="en-US"/>
          </a:p>
        </p:txBody>
      </p:sp>
    </p:spTree>
    <p:extLst>
      <p:ext uri="{BB962C8B-B14F-4D97-AF65-F5344CB8AC3E}">
        <p14:creationId xmlns:p14="http://schemas.microsoft.com/office/powerpoint/2010/main" val="4073843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4.2 Ethical Dilemmas: Ownerships</a:t>
            </a:r>
            <a:endParaRPr lang="en-US" dirty="0"/>
          </a:p>
        </p:txBody>
      </p:sp>
      <p:sp>
        <p:nvSpPr>
          <p:cNvPr id="3" name="Content Placeholder 2"/>
          <p:cNvSpPr>
            <a:spLocks noGrp="1"/>
          </p:cNvSpPr>
          <p:nvPr>
            <p:ph idx="1"/>
          </p:nvPr>
        </p:nvSpPr>
        <p:spPr/>
        <p:txBody>
          <a:bodyPr/>
          <a:lstStyle/>
          <a:p>
            <a:r>
              <a:rPr lang="en-US" dirty="0"/>
              <a:t>Example: AI creates art.</a:t>
            </a:r>
          </a:p>
          <a:p>
            <a:r>
              <a:rPr lang="en-US" dirty="0"/>
              <a:t>In 2019, Huawei announced that an AI algorithm has been able to complete the last two </a:t>
            </a:r>
            <a:r>
              <a:rPr lang="en-US" b="1" dirty="0"/>
              <a:t>movements of Symphony No.8</a:t>
            </a:r>
            <a:r>
              <a:rPr lang="en-US" dirty="0"/>
              <a:t>, the unfinished composition that </a:t>
            </a:r>
            <a:r>
              <a:rPr lang="en-US" b="1" dirty="0"/>
              <a:t>Franz Schubert </a:t>
            </a:r>
            <a:r>
              <a:rPr lang="en-US" dirty="0"/>
              <a:t>started in 1822, 197 years before. </a:t>
            </a:r>
          </a:p>
          <a:p>
            <a:r>
              <a:rPr lang="en-US" dirty="0"/>
              <a:t>Researchers try to create AI tools that can </a:t>
            </a:r>
            <a:r>
              <a:rPr lang="en-US" b="1" dirty="0"/>
              <a:t>generate music , paintings and poetry</a:t>
            </a:r>
            <a:r>
              <a:rPr lang="en-US" dirty="0"/>
              <a:t>, that’s just as compelling as the human-made kind.</a:t>
            </a:r>
          </a:p>
          <a:p>
            <a:r>
              <a:rPr lang="en-US" b="1" i="1" dirty="0"/>
              <a:t>Pierre </a:t>
            </a:r>
            <a:r>
              <a:rPr lang="en-US" b="1" i="1" dirty="0" err="1"/>
              <a:t>Fautrel</a:t>
            </a:r>
            <a:r>
              <a:rPr lang="en-US" b="1" i="1" dirty="0"/>
              <a:t> </a:t>
            </a:r>
            <a:r>
              <a:rPr lang="en-US" i="1" dirty="0"/>
              <a:t>created the artwork, which sold at Christies for $430,000 (£335,000) in October 2018</a:t>
            </a:r>
            <a:endParaRPr lang="en-US" dirty="0"/>
          </a:p>
          <a:p>
            <a:endParaRPr lang="en-US" dirty="0"/>
          </a:p>
        </p:txBody>
      </p:sp>
      <p:sp>
        <p:nvSpPr>
          <p:cNvPr id="4" name="Date Placeholder 3"/>
          <p:cNvSpPr>
            <a:spLocks noGrp="1"/>
          </p:cNvSpPr>
          <p:nvPr>
            <p:ph type="dt" sz="half" idx="10"/>
          </p:nvPr>
        </p:nvSpPr>
        <p:spPr/>
        <p:txBody>
          <a:bodyPr/>
          <a:lstStyle/>
          <a:p>
            <a:fld id="{A10CAEF9-91EF-454D-8C26-478DF55FB7F3}"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31</a:t>
            </a:fld>
            <a:endParaRPr lang="en-US"/>
          </a:p>
        </p:txBody>
      </p:sp>
    </p:spTree>
    <p:extLst>
      <p:ext uri="{BB962C8B-B14F-4D97-AF65-F5344CB8AC3E}">
        <p14:creationId xmlns:p14="http://schemas.microsoft.com/office/powerpoint/2010/main" val="29525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4.2 Ethical Dilemmas: Ownerships</a:t>
            </a:r>
            <a:endParaRPr lang="en-US" dirty="0"/>
          </a:p>
        </p:txBody>
      </p:sp>
      <p:sp>
        <p:nvSpPr>
          <p:cNvPr id="3" name="Content Placeholder 2"/>
          <p:cNvSpPr>
            <a:spLocks noGrp="1"/>
          </p:cNvSpPr>
          <p:nvPr>
            <p:ph idx="1"/>
          </p:nvPr>
        </p:nvSpPr>
        <p:spPr/>
        <p:txBody>
          <a:bodyPr>
            <a:normAutofit lnSpcReduction="10000"/>
          </a:bodyPr>
          <a:lstStyle/>
          <a:p>
            <a:endParaRPr lang="en-US" dirty="0"/>
          </a:p>
          <a:p>
            <a:endParaRPr lang="en-US" b="1" i="1" dirty="0"/>
          </a:p>
          <a:p>
            <a:endParaRPr lang="en-US" b="1" i="1" dirty="0"/>
          </a:p>
          <a:p>
            <a:endParaRPr lang="en-US" b="1" i="1" dirty="0"/>
          </a:p>
          <a:p>
            <a:endParaRPr lang="en-US" b="1" i="1" dirty="0"/>
          </a:p>
          <a:p>
            <a:r>
              <a:rPr lang="en-US" b="1" i="1" dirty="0"/>
              <a:t>Pierre </a:t>
            </a:r>
            <a:r>
              <a:rPr lang="en-US" b="1" i="1" dirty="0" err="1"/>
              <a:t>Fautrel</a:t>
            </a:r>
            <a:r>
              <a:rPr lang="en-US" b="1" i="1" dirty="0"/>
              <a:t> </a:t>
            </a:r>
            <a:r>
              <a:rPr lang="en-US" i="1" dirty="0"/>
              <a:t>created the artwork, which sold at Christies for $430,000 (£335,000) in October 2018</a:t>
            </a:r>
            <a:endParaRPr lang="en-US" dirty="0"/>
          </a:p>
          <a:p>
            <a:r>
              <a:rPr lang="en-US" dirty="0"/>
              <a:t>So what happens when AI has the capacity to create works of art itself?</a:t>
            </a:r>
          </a:p>
          <a:p>
            <a:r>
              <a:rPr lang="en-US" dirty="0"/>
              <a:t>If a human author is replaced by machines and algorithms, to what extent copyrights can be attributed at all?</a:t>
            </a:r>
          </a:p>
          <a:p>
            <a:r>
              <a:rPr lang="en-US" dirty="0"/>
              <a:t>Can and should an algorithm be recognized as an author, and enjoy the same rights as an artist?</a:t>
            </a:r>
          </a:p>
          <a:p>
            <a:endParaRPr lang="en-US" dirty="0"/>
          </a:p>
        </p:txBody>
      </p:sp>
      <p:pic>
        <p:nvPicPr>
          <p:cNvPr id="4" name="Picture 3"/>
          <p:cNvPicPr>
            <a:picLocks noChangeAspect="1"/>
          </p:cNvPicPr>
          <p:nvPr/>
        </p:nvPicPr>
        <p:blipFill>
          <a:blip r:embed="rId2"/>
          <a:stretch>
            <a:fillRect/>
          </a:stretch>
        </p:blipFill>
        <p:spPr>
          <a:xfrm>
            <a:off x="1179498" y="1690688"/>
            <a:ext cx="3313366" cy="2089585"/>
          </a:xfrm>
          <a:prstGeom prst="rect">
            <a:avLst/>
          </a:prstGeom>
        </p:spPr>
      </p:pic>
      <p:pic>
        <p:nvPicPr>
          <p:cNvPr id="5" name="Picture 4"/>
          <p:cNvPicPr>
            <a:picLocks noChangeAspect="1"/>
          </p:cNvPicPr>
          <p:nvPr/>
        </p:nvPicPr>
        <p:blipFill>
          <a:blip r:embed="rId3"/>
          <a:stretch>
            <a:fillRect/>
          </a:stretch>
        </p:blipFill>
        <p:spPr>
          <a:xfrm>
            <a:off x="6100674" y="1687023"/>
            <a:ext cx="4636842" cy="2093250"/>
          </a:xfrm>
          <a:prstGeom prst="rect">
            <a:avLst/>
          </a:prstGeom>
        </p:spPr>
      </p:pic>
      <p:sp>
        <p:nvSpPr>
          <p:cNvPr id="6" name="Date Placeholder 5"/>
          <p:cNvSpPr>
            <a:spLocks noGrp="1"/>
          </p:cNvSpPr>
          <p:nvPr>
            <p:ph type="dt" sz="half" idx="10"/>
          </p:nvPr>
        </p:nvSpPr>
        <p:spPr/>
        <p:txBody>
          <a:bodyPr/>
          <a:lstStyle/>
          <a:p>
            <a:fld id="{0D372517-6073-4ADF-B294-019499B70DF6}" type="datetime1">
              <a:rPr lang="en-US" smtClean="0"/>
              <a:t>12/31/2023</a:t>
            </a:fld>
            <a:endParaRPr lang="en-US"/>
          </a:p>
        </p:txBody>
      </p:sp>
      <p:sp>
        <p:nvSpPr>
          <p:cNvPr id="7" name="Footer Placeholder 6"/>
          <p:cNvSpPr>
            <a:spLocks noGrp="1"/>
          </p:cNvSpPr>
          <p:nvPr>
            <p:ph type="ftr" sz="quarter" idx="11"/>
          </p:nvPr>
        </p:nvSpPr>
        <p:spPr/>
        <p:txBody>
          <a:bodyPr/>
          <a:lstStyle/>
          <a:p>
            <a:r>
              <a:rPr lang="en-US"/>
              <a:t>Tut-06-The Ethics of Artificial Intelligence</a:t>
            </a:r>
          </a:p>
        </p:txBody>
      </p:sp>
      <p:sp>
        <p:nvSpPr>
          <p:cNvPr id="8" name="Slide Number Placeholder 7"/>
          <p:cNvSpPr>
            <a:spLocks noGrp="1"/>
          </p:cNvSpPr>
          <p:nvPr>
            <p:ph type="sldNum" sz="quarter" idx="12"/>
          </p:nvPr>
        </p:nvSpPr>
        <p:spPr/>
        <p:txBody>
          <a:bodyPr/>
          <a:lstStyle/>
          <a:p>
            <a:fld id="{C75760EB-A07F-4A6D-95CE-1816210CC673}" type="slidenum">
              <a:rPr lang="en-US" smtClean="0"/>
              <a:t>32</a:t>
            </a:fld>
            <a:endParaRPr lang="en-US"/>
          </a:p>
        </p:txBody>
      </p:sp>
    </p:spTree>
    <p:extLst>
      <p:ext uri="{BB962C8B-B14F-4D97-AF65-F5344CB8AC3E}">
        <p14:creationId xmlns:p14="http://schemas.microsoft.com/office/powerpoint/2010/main" val="1151107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4.3 Ethical Dilemmas: Employment.</a:t>
            </a:r>
            <a:endParaRPr lang="en-US" dirty="0"/>
          </a:p>
        </p:txBody>
      </p:sp>
      <p:sp>
        <p:nvSpPr>
          <p:cNvPr id="3" name="Content Placeholder 2"/>
          <p:cNvSpPr>
            <a:spLocks noGrp="1"/>
          </p:cNvSpPr>
          <p:nvPr>
            <p:ph idx="1"/>
          </p:nvPr>
        </p:nvSpPr>
        <p:spPr/>
        <p:txBody>
          <a:bodyPr/>
          <a:lstStyle/>
          <a:p>
            <a:r>
              <a:rPr lang="en-US" dirty="0"/>
              <a:t>Classic automation replaced human muscle, whereas digital automation replaces human thought or information-processing</a:t>
            </a:r>
          </a:p>
          <a:p>
            <a:r>
              <a:rPr lang="en-US" dirty="0"/>
              <a:t>According to the World Economic Forum's "The Future of Jobs Report 2020", AI is expected to replace 85 million jobs worldwide by 2025.The report goes on to say that it will also create 97 million new jobs in that same timeframe.</a:t>
            </a:r>
          </a:p>
          <a:p>
            <a:r>
              <a:rPr lang="en-US" dirty="0"/>
              <a:t>Will we be ready for the transition?</a:t>
            </a:r>
            <a:br>
              <a:rPr lang="en-US" dirty="0"/>
            </a:br>
            <a:endParaRPr lang="en-US" dirty="0"/>
          </a:p>
        </p:txBody>
      </p:sp>
      <p:sp>
        <p:nvSpPr>
          <p:cNvPr id="4" name="Date Placeholder 3"/>
          <p:cNvSpPr>
            <a:spLocks noGrp="1"/>
          </p:cNvSpPr>
          <p:nvPr>
            <p:ph type="dt" sz="half" idx="10"/>
          </p:nvPr>
        </p:nvSpPr>
        <p:spPr/>
        <p:txBody>
          <a:bodyPr/>
          <a:lstStyle/>
          <a:p>
            <a:fld id="{03D8ED4F-4929-4889-90FD-35E5DF0FD9CF}"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33</a:t>
            </a:fld>
            <a:endParaRPr lang="en-US"/>
          </a:p>
        </p:txBody>
      </p:sp>
    </p:spTree>
    <p:extLst>
      <p:ext uri="{BB962C8B-B14F-4D97-AF65-F5344CB8AC3E}">
        <p14:creationId xmlns:p14="http://schemas.microsoft.com/office/powerpoint/2010/main" val="3839781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4.4 Ethical Dilemmas: LLMs(</a:t>
            </a:r>
            <a:r>
              <a:rPr lang="en-US" dirty="0" err="1">
                <a:solidFill>
                  <a:srgbClr val="C00000"/>
                </a:solidFill>
              </a:rPr>
              <a:t>chatGpt</a:t>
            </a:r>
            <a:r>
              <a:rPr lang="en-US" dirty="0">
                <a:solidFill>
                  <a:srgbClr val="C00000"/>
                </a:solidFill>
              </a:rPr>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LLMs: Large Language Models.</a:t>
            </a:r>
          </a:p>
          <a:p>
            <a:r>
              <a:rPr lang="en-US" dirty="0"/>
              <a:t>The study by (Sebastian Porsdam and Brian D. Earp, Oxford University) reveals that LLMs like ChatGPT pose crucial questions regarding the </a:t>
            </a:r>
            <a:r>
              <a:rPr lang="en-US" b="1" dirty="0">
                <a:solidFill>
                  <a:schemeClr val="accent2">
                    <a:lumMod val="50000"/>
                  </a:schemeClr>
                </a:solidFill>
              </a:rPr>
              <a:t>attribution of credit and rights for useful text generation</a:t>
            </a:r>
            <a:r>
              <a:rPr lang="en-US" dirty="0"/>
              <a:t>, </a:t>
            </a:r>
            <a:r>
              <a:rPr lang="en-US" b="1" dirty="0">
                <a:solidFill>
                  <a:schemeClr val="accent5">
                    <a:lumMod val="50000"/>
                  </a:schemeClr>
                </a:solidFill>
              </a:rPr>
              <a:t>diverging from traditional AI responsibility debates that primarily focused on harmful consequences</a:t>
            </a:r>
            <a:r>
              <a:rPr lang="en-US" dirty="0"/>
              <a:t>.</a:t>
            </a:r>
          </a:p>
          <a:p>
            <a:r>
              <a:rPr lang="en-US" dirty="0"/>
              <a:t>A key finding of the research, according to co-authors Sven Nyholm and John Danaher, ‘</a:t>
            </a:r>
            <a:r>
              <a:rPr lang="en-US" b="1" dirty="0">
                <a:solidFill>
                  <a:schemeClr val="accent5">
                    <a:lumMod val="50000"/>
                  </a:schemeClr>
                </a:solidFill>
              </a:rPr>
              <a:t>is that while human users of these technologies cannot fully take credit for positive results generated by an LLM, it still seems appropriate to hold them responsible for harmful uses, such as generating misinformation, or being careless in checking the accuracy</a:t>
            </a:r>
            <a:r>
              <a:rPr lang="en-US" dirty="0"/>
              <a:t>’ of generated text.</a:t>
            </a:r>
          </a:p>
          <a:p>
            <a:r>
              <a:rPr lang="en-US" dirty="0"/>
              <a:t>The paper points out that LLMs may be helpful in education, but warns that they are error-prone, and overuse might affect critical thinking skills.</a:t>
            </a:r>
          </a:p>
          <a:p>
            <a:pPr lvl="1"/>
            <a:r>
              <a:rPr lang="en-US" dirty="0"/>
              <a:t>Education and publishing are particularly in need of rapid action on guidelines for LLM use and responsibility.</a:t>
            </a:r>
          </a:p>
          <a:p>
            <a:pPr lvl="1"/>
            <a:r>
              <a:rPr lang="en-US" dirty="0"/>
              <a:t>We should consider adapting assessment styles, rethinking pedagogy, and updating academic misconduct guidance to handle LLM usage effectively.</a:t>
            </a:r>
          </a:p>
        </p:txBody>
      </p:sp>
      <p:sp>
        <p:nvSpPr>
          <p:cNvPr id="4" name="Date Placeholder 3"/>
          <p:cNvSpPr>
            <a:spLocks noGrp="1"/>
          </p:cNvSpPr>
          <p:nvPr>
            <p:ph type="dt" sz="half" idx="10"/>
          </p:nvPr>
        </p:nvSpPr>
        <p:spPr/>
        <p:txBody>
          <a:bodyPr/>
          <a:lstStyle/>
          <a:p>
            <a:fld id="{74C8C05C-0F94-4CF6-BC52-31C62DB56CEA}"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34</a:t>
            </a:fld>
            <a:endParaRPr lang="en-US"/>
          </a:p>
        </p:txBody>
      </p:sp>
    </p:spTree>
    <p:extLst>
      <p:ext uri="{BB962C8B-B14F-4D97-AF65-F5344CB8AC3E}">
        <p14:creationId xmlns:p14="http://schemas.microsoft.com/office/powerpoint/2010/main" val="3083590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lumMod val="95000"/>
                    <a:lumOff val="5000"/>
                  </a:schemeClr>
                </a:solidFill>
              </a:rPr>
              <a:t>What Should we do?</a:t>
            </a:r>
          </a:p>
        </p:txBody>
      </p:sp>
      <p:sp>
        <p:nvSpPr>
          <p:cNvPr id="3" name="Content Placeholder 2"/>
          <p:cNvSpPr>
            <a:spLocks noGrp="1"/>
          </p:cNvSpPr>
          <p:nvPr>
            <p:ph idx="1"/>
          </p:nvPr>
        </p:nvSpPr>
        <p:spPr/>
        <p:txBody>
          <a:bodyPr>
            <a:normAutofit lnSpcReduction="10000"/>
          </a:bodyPr>
          <a:lstStyle/>
          <a:p>
            <a:r>
              <a:rPr lang="en-US" dirty="0"/>
              <a:t>The ethical challenges presented by artiﬁcial intelligence (AI) are one of the biggest topics of the twenty-ﬁrst century. </a:t>
            </a:r>
          </a:p>
          <a:p>
            <a:pPr lvl="1"/>
            <a:r>
              <a:rPr lang="en-US" dirty="0"/>
              <a:t>The potential beneﬁts of AI are said to be numerous, ranging from operational improvements, such as the reduction of human error (e.g.in medical diagnosis), to the use of robots in hazardous situations (e.g. to secure a nuclear plant after an accident). </a:t>
            </a:r>
          </a:p>
          <a:p>
            <a:pPr lvl="1"/>
            <a:r>
              <a:rPr lang="en-US" dirty="0"/>
              <a:t>At the same time, AI raises many ethical concerns, ranging from algorithmic bias and the digital divide to serious health and safety concerns.</a:t>
            </a:r>
          </a:p>
          <a:p>
            <a:r>
              <a:rPr lang="en-US" dirty="0"/>
              <a:t>AI system designed or build must be able to take into account </a:t>
            </a:r>
            <a:r>
              <a:rPr lang="en-US" b="1" dirty="0">
                <a:solidFill>
                  <a:srgbClr val="7030A0"/>
                </a:solidFill>
              </a:rPr>
              <a:t>societal values, moral and ethical considerations</a:t>
            </a:r>
            <a:r>
              <a:rPr lang="en-US" dirty="0"/>
              <a:t>; weigh the respective </a:t>
            </a:r>
            <a:r>
              <a:rPr lang="en-US" b="1" dirty="0">
                <a:solidFill>
                  <a:srgbClr val="C00000"/>
                </a:solidFill>
              </a:rPr>
              <a:t>priorities of values held by different stakeholders in various multicultural contexts</a:t>
            </a:r>
            <a:r>
              <a:rPr lang="en-US" dirty="0">
                <a:solidFill>
                  <a:srgbClr val="002060"/>
                </a:solidFill>
              </a:rPr>
              <a:t>; </a:t>
            </a:r>
            <a:r>
              <a:rPr lang="en-US" b="1" dirty="0">
                <a:solidFill>
                  <a:srgbClr val="002060"/>
                </a:solidFill>
              </a:rPr>
              <a:t>explain its reasoning; and guarantee transparency</a:t>
            </a:r>
            <a:r>
              <a:rPr lang="en-US" dirty="0"/>
              <a:t>. (</a:t>
            </a:r>
            <a:r>
              <a:rPr lang="en-US" dirty="0" err="1"/>
              <a:t>Dignum</a:t>
            </a:r>
            <a:r>
              <a:rPr lang="en-US" dirty="0"/>
              <a:t> 2018: 1, 2)</a:t>
            </a:r>
          </a:p>
          <a:p>
            <a:br>
              <a:rPr lang="en-US" dirty="0"/>
            </a:br>
            <a:endParaRPr lang="en-US" dirty="0"/>
          </a:p>
        </p:txBody>
      </p:sp>
      <p:sp>
        <p:nvSpPr>
          <p:cNvPr id="4" name="Date Placeholder 3"/>
          <p:cNvSpPr>
            <a:spLocks noGrp="1"/>
          </p:cNvSpPr>
          <p:nvPr>
            <p:ph type="dt" sz="half" idx="10"/>
          </p:nvPr>
        </p:nvSpPr>
        <p:spPr/>
        <p:txBody>
          <a:bodyPr/>
          <a:lstStyle/>
          <a:p>
            <a:fld id="{581D69ED-9AE5-4950-BA7E-A2FE9EE62783}"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35</a:t>
            </a:fld>
            <a:endParaRPr lang="en-US"/>
          </a:p>
        </p:txBody>
      </p:sp>
    </p:spTree>
    <p:extLst>
      <p:ext uri="{BB962C8B-B14F-4D97-AF65-F5344CB8AC3E}">
        <p14:creationId xmlns:p14="http://schemas.microsoft.com/office/powerpoint/2010/main" val="263782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lumMod val="50000"/>
                  </a:schemeClr>
                </a:solidFill>
              </a:rPr>
              <a:t>5. What is Ethics?</a:t>
            </a:r>
          </a:p>
        </p:txBody>
      </p:sp>
      <p:sp>
        <p:nvSpPr>
          <p:cNvPr id="3" name="Text Placeholder 2"/>
          <p:cNvSpPr>
            <a:spLocks noGrp="1"/>
          </p:cNvSpPr>
          <p:nvPr>
            <p:ph type="body" idx="1"/>
          </p:nvPr>
        </p:nvSpPr>
        <p:spPr/>
        <p:txBody>
          <a:bodyPr/>
          <a:lstStyle/>
          <a:p>
            <a:r>
              <a:rPr lang="en-US" dirty="0"/>
              <a:t>Introduction to Ethics.</a:t>
            </a:r>
          </a:p>
        </p:txBody>
      </p:sp>
      <p:sp>
        <p:nvSpPr>
          <p:cNvPr id="4" name="Date Placeholder 3"/>
          <p:cNvSpPr>
            <a:spLocks noGrp="1"/>
          </p:cNvSpPr>
          <p:nvPr>
            <p:ph type="dt" sz="half" idx="10"/>
          </p:nvPr>
        </p:nvSpPr>
        <p:spPr/>
        <p:txBody>
          <a:bodyPr/>
          <a:lstStyle/>
          <a:p>
            <a:fld id="{610438A4-70BB-478E-8BEB-4B0B4567D598}"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36</a:t>
            </a:fld>
            <a:endParaRPr lang="en-US"/>
          </a:p>
        </p:txBody>
      </p:sp>
    </p:spTree>
    <p:extLst>
      <p:ext uri="{BB962C8B-B14F-4D97-AF65-F5344CB8AC3E}">
        <p14:creationId xmlns:p14="http://schemas.microsoft.com/office/powerpoint/2010/main" val="3479640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5">
                    <a:lumMod val="50000"/>
                  </a:schemeClr>
                </a:solidFill>
              </a:rPr>
              <a:t>5.1 Defining Ethics.</a:t>
            </a:r>
          </a:p>
        </p:txBody>
      </p:sp>
      <p:sp>
        <p:nvSpPr>
          <p:cNvPr id="3" name="Content Placeholder 2"/>
          <p:cNvSpPr>
            <a:spLocks noGrp="1"/>
          </p:cNvSpPr>
          <p:nvPr>
            <p:ph idx="1"/>
          </p:nvPr>
        </p:nvSpPr>
        <p:spPr/>
        <p:txBody>
          <a:bodyPr/>
          <a:lstStyle/>
          <a:p>
            <a:r>
              <a:rPr lang="en-US" dirty="0"/>
              <a:t>Ethics is a set of moral principles which help us discern between right and wrong.</a:t>
            </a:r>
          </a:p>
          <a:p>
            <a:r>
              <a:rPr lang="en-US" dirty="0"/>
              <a:t>ethics as the principles that guide our behavior toward making the best choices that contribute to the common good of all. Ethics is what guides us to tell the truth, keep our promises, or help someone in need</a:t>
            </a:r>
          </a:p>
        </p:txBody>
      </p:sp>
      <p:pic>
        <p:nvPicPr>
          <p:cNvPr id="8" name="Picture 7"/>
          <p:cNvPicPr>
            <a:picLocks noChangeAspect="1"/>
          </p:cNvPicPr>
          <p:nvPr/>
        </p:nvPicPr>
        <p:blipFill>
          <a:blip r:embed="rId2"/>
          <a:stretch>
            <a:fillRect/>
          </a:stretch>
        </p:blipFill>
        <p:spPr>
          <a:xfrm>
            <a:off x="2517742" y="3232128"/>
            <a:ext cx="6161905" cy="1666667"/>
          </a:xfrm>
          <a:prstGeom prst="rect">
            <a:avLst/>
          </a:prstGeom>
        </p:spPr>
      </p:pic>
      <p:sp>
        <p:nvSpPr>
          <p:cNvPr id="9" name="Date Placeholder 8"/>
          <p:cNvSpPr>
            <a:spLocks noGrp="1"/>
          </p:cNvSpPr>
          <p:nvPr>
            <p:ph type="dt" sz="half" idx="10"/>
          </p:nvPr>
        </p:nvSpPr>
        <p:spPr/>
        <p:txBody>
          <a:bodyPr/>
          <a:lstStyle/>
          <a:p>
            <a:fld id="{A343DDA6-4DEA-4D44-9E35-293BE2189899}" type="datetime1">
              <a:rPr lang="en-US" smtClean="0"/>
              <a:t>12/31/2023</a:t>
            </a:fld>
            <a:endParaRPr lang="en-US"/>
          </a:p>
        </p:txBody>
      </p:sp>
      <p:sp>
        <p:nvSpPr>
          <p:cNvPr id="10" name="Footer Placeholder 9"/>
          <p:cNvSpPr>
            <a:spLocks noGrp="1"/>
          </p:cNvSpPr>
          <p:nvPr>
            <p:ph type="ftr" sz="quarter" idx="11"/>
          </p:nvPr>
        </p:nvSpPr>
        <p:spPr/>
        <p:txBody>
          <a:bodyPr/>
          <a:lstStyle/>
          <a:p>
            <a:r>
              <a:rPr lang="en-US"/>
              <a:t>Tut-06-The Ethics of Artificial Intelligence</a:t>
            </a:r>
          </a:p>
        </p:txBody>
      </p:sp>
      <p:sp>
        <p:nvSpPr>
          <p:cNvPr id="11" name="Slide Number Placeholder 10"/>
          <p:cNvSpPr>
            <a:spLocks noGrp="1"/>
          </p:cNvSpPr>
          <p:nvPr>
            <p:ph type="sldNum" sz="quarter" idx="12"/>
          </p:nvPr>
        </p:nvSpPr>
        <p:spPr/>
        <p:txBody>
          <a:bodyPr/>
          <a:lstStyle/>
          <a:p>
            <a:fld id="{C75760EB-A07F-4A6D-95CE-1816210CC673}" type="slidenum">
              <a:rPr lang="en-US" smtClean="0"/>
              <a:t>37</a:t>
            </a:fld>
            <a:endParaRPr lang="en-US"/>
          </a:p>
        </p:txBody>
      </p:sp>
    </p:spTree>
    <p:extLst>
      <p:ext uri="{BB962C8B-B14F-4D97-AF65-F5344CB8AC3E}">
        <p14:creationId xmlns:p14="http://schemas.microsoft.com/office/powerpoint/2010/main" val="1204969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5.2 Ethics and AI.</a:t>
            </a:r>
            <a:endParaRPr lang="en-US" dirty="0"/>
          </a:p>
        </p:txBody>
      </p:sp>
      <p:sp>
        <p:nvSpPr>
          <p:cNvPr id="3" name="Content Placeholder 2"/>
          <p:cNvSpPr>
            <a:spLocks noGrp="1"/>
          </p:cNvSpPr>
          <p:nvPr>
            <p:ph idx="1"/>
          </p:nvPr>
        </p:nvSpPr>
        <p:spPr/>
        <p:txBody>
          <a:bodyPr>
            <a:normAutofit/>
          </a:bodyPr>
          <a:lstStyle/>
          <a:p>
            <a:r>
              <a:rPr lang="en-US" dirty="0"/>
              <a:t>Ethical AI is artificial intelligence that adheres to well-defined ethical guidelines regarding fundamental values, including such things as individual rights, privacy, non-discrimination, and non-manipulation.</a:t>
            </a:r>
          </a:p>
          <a:p>
            <a:r>
              <a:rPr lang="en-US" dirty="0"/>
              <a:t>AI Ethics is a set of guidelines that advise on the design and outcomes of artificial intelligence.</a:t>
            </a:r>
          </a:p>
          <a:p>
            <a:r>
              <a:rPr lang="en-US" dirty="0"/>
              <a:t>There are not any known universal ethical guidelines,</a:t>
            </a:r>
          </a:p>
          <a:p>
            <a:r>
              <a:rPr lang="en-US" dirty="0"/>
              <a:t>Recommendation are made by developing agencies, big corporates themselves, group of researchers and academician.</a:t>
            </a:r>
            <a:br>
              <a:rPr lang="en-US" dirty="0"/>
            </a:br>
            <a:endParaRPr lang="en-US" dirty="0"/>
          </a:p>
        </p:txBody>
      </p:sp>
      <p:sp>
        <p:nvSpPr>
          <p:cNvPr id="4" name="Date Placeholder 3"/>
          <p:cNvSpPr>
            <a:spLocks noGrp="1"/>
          </p:cNvSpPr>
          <p:nvPr>
            <p:ph type="dt" sz="half" idx="10"/>
          </p:nvPr>
        </p:nvSpPr>
        <p:spPr/>
        <p:txBody>
          <a:bodyPr/>
          <a:lstStyle/>
          <a:p>
            <a:fld id="{AA672E24-90D5-46B5-8EEC-DE11E3F4A3D1}"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38</a:t>
            </a:fld>
            <a:endParaRPr lang="en-US"/>
          </a:p>
        </p:txBody>
      </p:sp>
    </p:spTree>
    <p:extLst>
      <p:ext uri="{BB962C8B-B14F-4D97-AF65-F5344CB8AC3E}">
        <p14:creationId xmlns:p14="http://schemas.microsoft.com/office/powerpoint/2010/main" val="26160800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50000"/>
                  </a:schemeClr>
                </a:solidFill>
              </a:rPr>
              <a:t>5.3 Field of Ethics and AI.</a:t>
            </a:r>
          </a:p>
        </p:txBody>
      </p:sp>
      <p:sp>
        <p:nvSpPr>
          <p:cNvPr id="3" name="Content Placeholder 2"/>
          <p:cNvSpPr>
            <a:spLocks noGrp="1"/>
          </p:cNvSpPr>
          <p:nvPr>
            <p:ph idx="1"/>
          </p:nvPr>
        </p:nvSpPr>
        <p:spPr/>
        <p:txBody>
          <a:bodyPr>
            <a:normAutofit/>
          </a:bodyPr>
          <a:lstStyle/>
          <a:p>
            <a:r>
              <a:rPr lang="en-US" sz="2000" dirty="0"/>
              <a:t>The ﬁeld of AI ethics has boomed into a global enterprise with a wide variety of players. Yet the ethics of artiﬁcial intelligence (AI) is nothing new. </a:t>
            </a:r>
          </a:p>
          <a:p>
            <a:r>
              <a:rPr lang="en-US" sz="2000" dirty="0"/>
              <a:t>The concept of AI is almost 70 years old (McCarthy et al.2006) and ethical concerns about AI have been raised since the middle of the twentieth century (Wiener1954; Dreyfus 1972;Weizenbaum1977).</a:t>
            </a:r>
          </a:p>
          <a:p>
            <a:r>
              <a:rPr lang="en-US" sz="2000" dirty="0"/>
              <a:t>The debate has now gained tremendous speed thanks to wider concerns about the use and impact of better algorithms, the growing availability of computing resources and the increasing amounts of data that can be used for analysis(Hall and Pesenti2017). </a:t>
            </a:r>
          </a:p>
          <a:p>
            <a:r>
              <a:rPr lang="en-US" sz="2000" dirty="0"/>
              <a:t>With new uses of AI, AI ethics has ﬂourished well beyond academia.</a:t>
            </a:r>
          </a:p>
        </p:txBody>
      </p:sp>
      <p:pic>
        <p:nvPicPr>
          <p:cNvPr id="8" name="Picture 7"/>
          <p:cNvPicPr>
            <a:picLocks noChangeAspect="1"/>
          </p:cNvPicPr>
          <p:nvPr/>
        </p:nvPicPr>
        <p:blipFill>
          <a:blip r:embed="rId2"/>
          <a:stretch>
            <a:fillRect/>
          </a:stretch>
        </p:blipFill>
        <p:spPr>
          <a:xfrm>
            <a:off x="2690466" y="4559969"/>
            <a:ext cx="6950839" cy="1425488"/>
          </a:xfrm>
          <a:prstGeom prst="rect">
            <a:avLst/>
          </a:prstGeom>
        </p:spPr>
      </p:pic>
      <p:sp>
        <p:nvSpPr>
          <p:cNvPr id="9" name="Date Placeholder 8"/>
          <p:cNvSpPr>
            <a:spLocks noGrp="1"/>
          </p:cNvSpPr>
          <p:nvPr>
            <p:ph type="dt" sz="half" idx="10"/>
          </p:nvPr>
        </p:nvSpPr>
        <p:spPr/>
        <p:txBody>
          <a:bodyPr/>
          <a:lstStyle/>
          <a:p>
            <a:fld id="{C80C2B1E-3E93-44B3-8256-4D48AF70C261}" type="datetime1">
              <a:rPr lang="en-US" smtClean="0"/>
              <a:t>12/31/2023</a:t>
            </a:fld>
            <a:endParaRPr lang="en-US"/>
          </a:p>
        </p:txBody>
      </p:sp>
      <p:sp>
        <p:nvSpPr>
          <p:cNvPr id="10" name="Footer Placeholder 9"/>
          <p:cNvSpPr>
            <a:spLocks noGrp="1"/>
          </p:cNvSpPr>
          <p:nvPr>
            <p:ph type="ftr" sz="quarter" idx="11"/>
          </p:nvPr>
        </p:nvSpPr>
        <p:spPr/>
        <p:txBody>
          <a:bodyPr/>
          <a:lstStyle/>
          <a:p>
            <a:r>
              <a:rPr lang="en-US"/>
              <a:t>Tut-06-The Ethics of Artificial Intelligence</a:t>
            </a:r>
          </a:p>
        </p:txBody>
      </p:sp>
      <p:sp>
        <p:nvSpPr>
          <p:cNvPr id="11" name="Slide Number Placeholder 10"/>
          <p:cNvSpPr>
            <a:spLocks noGrp="1"/>
          </p:cNvSpPr>
          <p:nvPr>
            <p:ph type="sldNum" sz="quarter" idx="12"/>
          </p:nvPr>
        </p:nvSpPr>
        <p:spPr/>
        <p:txBody>
          <a:bodyPr/>
          <a:lstStyle/>
          <a:p>
            <a:fld id="{C75760EB-A07F-4A6D-95CE-1816210CC673}" type="slidenum">
              <a:rPr lang="en-US" smtClean="0"/>
              <a:t>39</a:t>
            </a:fld>
            <a:endParaRPr lang="en-US"/>
          </a:p>
        </p:txBody>
      </p:sp>
    </p:spTree>
    <p:extLst>
      <p:ext uri="{BB962C8B-B14F-4D97-AF65-F5344CB8AC3E}">
        <p14:creationId xmlns:p14="http://schemas.microsoft.com/office/powerpoint/2010/main" val="1648810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Learning?</a:t>
            </a:r>
          </a:p>
        </p:txBody>
      </p:sp>
      <p:sp>
        <p:nvSpPr>
          <p:cNvPr id="5" name="Content Placeholder 4"/>
          <p:cNvSpPr>
            <a:spLocks noGrp="1"/>
          </p:cNvSpPr>
          <p:nvPr>
            <p:ph idx="1"/>
          </p:nvPr>
        </p:nvSpPr>
        <p:spPr/>
        <p:txBody>
          <a:bodyPr/>
          <a:lstStyle/>
          <a:p>
            <a:r>
              <a:rPr lang="en-US" dirty="0"/>
              <a:t>Identify 2 from following set of images:</a:t>
            </a:r>
          </a:p>
          <a:p>
            <a:pPr lvl="1"/>
            <a:r>
              <a:rPr lang="en-US" dirty="0"/>
              <a:t>It is very hard to say what makes 2.</a:t>
            </a:r>
          </a:p>
          <a:p>
            <a:pPr lvl="1"/>
            <a:r>
              <a:rPr lang="en-US" dirty="0"/>
              <a:t>What distinguishes 2 from 7?</a:t>
            </a:r>
          </a:p>
        </p:txBody>
      </p:sp>
      <p:pic>
        <p:nvPicPr>
          <p:cNvPr id="3" name="Picture 2"/>
          <p:cNvPicPr>
            <a:picLocks noChangeAspect="1"/>
          </p:cNvPicPr>
          <p:nvPr/>
        </p:nvPicPr>
        <p:blipFill>
          <a:blip r:embed="rId2"/>
          <a:stretch>
            <a:fillRect/>
          </a:stretch>
        </p:blipFill>
        <p:spPr>
          <a:xfrm>
            <a:off x="5606542" y="2122902"/>
            <a:ext cx="5633626" cy="4103440"/>
          </a:xfrm>
          <a:prstGeom prst="rect">
            <a:avLst/>
          </a:prstGeom>
        </p:spPr>
      </p:pic>
      <p:sp>
        <p:nvSpPr>
          <p:cNvPr id="4" name="Date Placeholder 3"/>
          <p:cNvSpPr>
            <a:spLocks noGrp="1"/>
          </p:cNvSpPr>
          <p:nvPr>
            <p:ph type="dt" sz="half" idx="10"/>
          </p:nvPr>
        </p:nvSpPr>
        <p:spPr/>
        <p:txBody>
          <a:bodyPr/>
          <a:lstStyle/>
          <a:p>
            <a:fld id="{BC1B5BE1-1E06-4160-9484-D4E5C27B486F}" type="datetime1">
              <a:rPr lang="en-US" smtClean="0"/>
              <a:t>12/31/2023</a:t>
            </a:fld>
            <a:endParaRPr lang="en-US"/>
          </a:p>
        </p:txBody>
      </p:sp>
      <p:sp>
        <p:nvSpPr>
          <p:cNvPr id="7" name="Footer Placeholder 6"/>
          <p:cNvSpPr>
            <a:spLocks noGrp="1"/>
          </p:cNvSpPr>
          <p:nvPr>
            <p:ph type="ftr" sz="quarter" idx="11"/>
          </p:nvPr>
        </p:nvSpPr>
        <p:spPr/>
        <p:txBody>
          <a:bodyPr/>
          <a:lstStyle/>
          <a:p>
            <a:r>
              <a:rPr lang="en-US"/>
              <a:t>Tut-06-The Ethics of Artificial Intelligence</a:t>
            </a:r>
          </a:p>
        </p:txBody>
      </p:sp>
      <p:sp>
        <p:nvSpPr>
          <p:cNvPr id="8" name="Slide Number Placeholder 7"/>
          <p:cNvSpPr>
            <a:spLocks noGrp="1"/>
          </p:cNvSpPr>
          <p:nvPr>
            <p:ph type="sldNum" sz="quarter" idx="12"/>
          </p:nvPr>
        </p:nvSpPr>
        <p:spPr/>
        <p:txBody>
          <a:bodyPr/>
          <a:lstStyle/>
          <a:p>
            <a:fld id="{C75760EB-A07F-4A6D-95CE-1816210CC673}" type="slidenum">
              <a:rPr lang="en-US" smtClean="0"/>
              <a:t>4</a:t>
            </a:fld>
            <a:endParaRPr lang="en-US"/>
          </a:p>
        </p:txBody>
      </p:sp>
    </p:spTree>
    <p:extLst>
      <p:ext uri="{BB962C8B-B14F-4D97-AF65-F5344CB8AC3E}">
        <p14:creationId xmlns:p14="http://schemas.microsoft.com/office/powerpoint/2010/main" val="15301761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6. Building Ethical AI.</a:t>
            </a:r>
          </a:p>
        </p:txBody>
      </p:sp>
      <p:sp>
        <p:nvSpPr>
          <p:cNvPr id="3" name="Text Placeholder 2"/>
          <p:cNvSpPr>
            <a:spLocks noGrp="1"/>
          </p:cNvSpPr>
          <p:nvPr>
            <p:ph type="body" idx="1"/>
          </p:nvPr>
        </p:nvSpPr>
        <p:spPr/>
        <p:txBody>
          <a:bodyPr/>
          <a:lstStyle/>
          <a:p>
            <a:endParaRPr lang="en-US" dirty="0"/>
          </a:p>
        </p:txBody>
      </p:sp>
      <p:sp>
        <p:nvSpPr>
          <p:cNvPr id="4" name="Date Placeholder 3"/>
          <p:cNvSpPr>
            <a:spLocks noGrp="1"/>
          </p:cNvSpPr>
          <p:nvPr>
            <p:ph type="dt" sz="half" idx="10"/>
          </p:nvPr>
        </p:nvSpPr>
        <p:spPr/>
        <p:txBody>
          <a:bodyPr/>
          <a:lstStyle/>
          <a:p>
            <a:fld id="{10F3925F-41BF-44F2-9C86-E5DA61F3AE8F}"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40</a:t>
            </a:fld>
            <a:endParaRPr lang="en-US"/>
          </a:p>
        </p:txBody>
      </p:sp>
    </p:spTree>
    <p:extLst>
      <p:ext uri="{BB962C8B-B14F-4D97-AF65-F5344CB8AC3E}">
        <p14:creationId xmlns:p14="http://schemas.microsoft.com/office/powerpoint/2010/main" val="2573943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6.1 Generic Principles for the development, implementation and use of AI</a:t>
            </a:r>
          </a:p>
        </p:txBody>
      </p:sp>
      <p:sp>
        <p:nvSpPr>
          <p:cNvPr id="3" name="Content Placeholder 2"/>
          <p:cNvSpPr>
            <a:spLocks noGrp="1"/>
          </p:cNvSpPr>
          <p:nvPr>
            <p:ph idx="1"/>
          </p:nvPr>
        </p:nvSpPr>
        <p:spPr/>
        <p:txBody>
          <a:bodyPr>
            <a:normAutofit/>
          </a:bodyPr>
          <a:lstStyle/>
          <a:p>
            <a:r>
              <a:rPr lang="en-US" b="1" dirty="0">
                <a:solidFill>
                  <a:srgbClr val="C00000"/>
                </a:solidFill>
              </a:rPr>
              <a:t>Human rights</a:t>
            </a:r>
            <a:r>
              <a:rPr lang="en-US" dirty="0"/>
              <a:t>: AI should be developed and implemented in accordance with international human rights standards.</a:t>
            </a:r>
          </a:p>
          <a:p>
            <a:r>
              <a:rPr lang="en-US" b="1" dirty="0">
                <a:solidFill>
                  <a:srgbClr val="C00000"/>
                </a:solidFill>
              </a:rPr>
              <a:t>Inclusiveness</a:t>
            </a:r>
            <a:r>
              <a:rPr lang="en-US" dirty="0"/>
              <a:t>: AI should be inclusive, aiming to avoid bias and allowing for diversity and avoiding a new digital divide.</a:t>
            </a:r>
          </a:p>
          <a:p>
            <a:r>
              <a:rPr lang="en-US" b="1" dirty="0">
                <a:solidFill>
                  <a:srgbClr val="C00000"/>
                </a:solidFill>
              </a:rPr>
              <a:t>Flourishing</a:t>
            </a:r>
            <a:r>
              <a:rPr lang="en-US" dirty="0"/>
              <a:t>: AI should be developed to enhance the quality of life.</a:t>
            </a:r>
          </a:p>
          <a:p>
            <a:r>
              <a:rPr lang="en-US" b="1" dirty="0">
                <a:solidFill>
                  <a:srgbClr val="C00000"/>
                </a:solidFill>
              </a:rPr>
              <a:t>Autonomy</a:t>
            </a:r>
            <a:r>
              <a:rPr lang="en-US" dirty="0"/>
              <a:t>: AI should respect human autonomy by requiring human control at all times.</a:t>
            </a:r>
          </a:p>
          <a:p>
            <a:r>
              <a:rPr lang="en-US" b="1" dirty="0">
                <a:solidFill>
                  <a:srgbClr val="C00000"/>
                </a:solidFill>
              </a:rPr>
              <a:t>Explainability</a:t>
            </a:r>
            <a:r>
              <a:rPr lang="en-US" dirty="0"/>
              <a:t>: AI should be explainable, able to provide insight into its functioning.</a:t>
            </a:r>
          </a:p>
          <a:p>
            <a:endParaRPr lang="en-US" dirty="0"/>
          </a:p>
        </p:txBody>
      </p:sp>
      <p:sp>
        <p:nvSpPr>
          <p:cNvPr id="4" name="Date Placeholder 3"/>
          <p:cNvSpPr>
            <a:spLocks noGrp="1"/>
          </p:cNvSpPr>
          <p:nvPr>
            <p:ph type="dt" sz="half" idx="10"/>
          </p:nvPr>
        </p:nvSpPr>
        <p:spPr/>
        <p:txBody>
          <a:bodyPr/>
          <a:lstStyle/>
          <a:p>
            <a:fld id="{60BAFB06-9115-4B19-911B-FBC525479056}"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41</a:t>
            </a:fld>
            <a:endParaRPr lang="en-US"/>
          </a:p>
        </p:txBody>
      </p:sp>
    </p:spTree>
    <p:extLst>
      <p:ext uri="{BB962C8B-B14F-4D97-AF65-F5344CB8AC3E}">
        <p14:creationId xmlns:p14="http://schemas.microsoft.com/office/powerpoint/2010/main" val="3288668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6.1 Generic Principles for the development, implementation and use of AI</a:t>
            </a:r>
          </a:p>
        </p:txBody>
      </p:sp>
      <p:sp>
        <p:nvSpPr>
          <p:cNvPr id="3" name="Content Placeholder 2"/>
          <p:cNvSpPr>
            <a:spLocks noGrp="1"/>
          </p:cNvSpPr>
          <p:nvPr>
            <p:ph idx="1"/>
          </p:nvPr>
        </p:nvSpPr>
        <p:spPr/>
        <p:txBody>
          <a:bodyPr>
            <a:normAutofit fontScale="92500" lnSpcReduction="10000"/>
          </a:bodyPr>
          <a:lstStyle/>
          <a:p>
            <a:r>
              <a:rPr lang="en-US" b="1" dirty="0">
                <a:solidFill>
                  <a:schemeClr val="accent2">
                    <a:lumMod val="50000"/>
                  </a:schemeClr>
                </a:solidFill>
              </a:rPr>
              <a:t>Transparency</a:t>
            </a:r>
            <a:r>
              <a:rPr lang="en-US" dirty="0"/>
              <a:t>: The data used to train AI systems should be transparent.</a:t>
            </a:r>
          </a:p>
          <a:p>
            <a:r>
              <a:rPr lang="en-US" b="1" dirty="0">
                <a:solidFill>
                  <a:schemeClr val="accent2">
                    <a:lumMod val="50000"/>
                  </a:schemeClr>
                </a:solidFill>
              </a:rPr>
              <a:t>Awareness and literacy</a:t>
            </a:r>
            <a:r>
              <a:rPr lang="en-US" dirty="0"/>
              <a:t>: Algorithm awareness and a basic understanding of the workings of AI are needed to empower citizens.</a:t>
            </a:r>
          </a:p>
          <a:p>
            <a:r>
              <a:rPr lang="en-US" b="1" dirty="0">
                <a:solidFill>
                  <a:schemeClr val="accent2">
                    <a:lumMod val="50000"/>
                  </a:schemeClr>
                </a:solidFill>
              </a:rPr>
              <a:t>Responsibility</a:t>
            </a:r>
            <a:r>
              <a:rPr lang="en-US" dirty="0"/>
              <a:t>: Developers and companies should take into consideration ethics when developing autonomous intelligent system.</a:t>
            </a:r>
          </a:p>
          <a:p>
            <a:r>
              <a:rPr lang="en-US" b="1" dirty="0">
                <a:solidFill>
                  <a:schemeClr val="accent2">
                    <a:lumMod val="50000"/>
                  </a:schemeClr>
                </a:solidFill>
              </a:rPr>
              <a:t>Accountability</a:t>
            </a:r>
            <a:r>
              <a:rPr lang="en-US" dirty="0"/>
              <a:t>: Arrangements should be developed that will make possible to attribute accountability for AI-driven decisions and the behavior of AI systems.</a:t>
            </a:r>
          </a:p>
          <a:p>
            <a:r>
              <a:rPr lang="en-US" b="1" dirty="0">
                <a:solidFill>
                  <a:schemeClr val="accent2">
                    <a:lumMod val="50000"/>
                  </a:schemeClr>
                </a:solidFill>
              </a:rPr>
              <a:t>Democracy</a:t>
            </a:r>
            <a:r>
              <a:rPr lang="en-US" dirty="0"/>
              <a:t>: AI should be developed, implemented and used in line with democratic principles.</a:t>
            </a:r>
          </a:p>
          <a:p>
            <a:r>
              <a:rPr lang="en-US" b="1" dirty="0">
                <a:solidFill>
                  <a:schemeClr val="accent2">
                    <a:lumMod val="50000"/>
                  </a:schemeClr>
                </a:solidFill>
              </a:rPr>
              <a:t>Good governance</a:t>
            </a:r>
            <a:r>
              <a:rPr lang="en-US" dirty="0"/>
              <a:t>: Governments should provide regular reports about their use of AI in policing, intelligence, and security.</a:t>
            </a:r>
          </a:p>
          <a:p>
            <a:r>
              <a:rPr lang="en-US" b="1" dirty="0">
                <a:solidFill>
                  <a:schemeClr val="accent2">
                    <a:lumMod val="50000"/>
                  </a:schemeClr>
                </a:solidFill>
              </a:rPr>
              <a:t>Sustainability</a:t>
            </a:r>
            <a:r>
              <a:rPr lang="en-US" dirty="0"/>
              <a:t>: For all AI applications, the potential benefits need to be balanced against the environmental impact of the entire AI and IT production cycle</a:t>
            </a:r>
            <a:br>
              <a:rPr lang="en-US" dirty="0"/>
            </a:br>
            <a:endParaRPr lang="en-US" dirty="0"/>
          </a:p>
        </p:txBody>
      </p:sp>
      <p:sp>
        <p:nvSpPr>
          <p:cNvPr id="4" name="Date Placeholder 3"/>
          <p:cNvSpPr>
            <a:spLocks noGrp="1"/>
          </p:cNvSpPr>
          <p:nvPr>
            <p:ph type="dt" sz="half" idx="10"/>
          </p:nvPr>
        </p:nvSpPr>
        <p:spPr/>
        <p:txBody>
          <a:bodyPr/>
          <a:lstStyle/>
          <a:p>
            <a:fld id="{6396292B-50ED-4597-A2EE-B55754D782C7}"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42</a:t>
            </a:fld>
            <a:endParaRPr lang="en-US"/>
          </a:p>
        </p:txBody>
      </p:sp>
    </p:spTree>
    <p:extLst>
      <p:ext uri="{BB962C8B-B14F-4D97-AF65-F5344CB8AC3E}">
        <p14:creationId xmlns:p14="http://schemas.microsoft.com/office/powerpoint/2010/main" val="4258517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Reference for Term Paper</a:t>
            </a:r>
          </a:p>
        </p:txBody>
      </p:sp>
      <p:sp>
        <p:nvSpPr>
          <p:cNvPr id="3" name="Content Placeholder 2"/>
          <p:cNvSpPr>
            <a:spLocks noGrp="1"/>
          </p:cNvSpPr>
          <p:nvPr>
            <p:ph idx="1"/>
          </p:nvPr>
        </p:nvSpPr>
        <p:spPr/>
        <p:txBody>
          <a:bodyPr>
            <a:normAutofit/>
          </a:bodyPr>
          <a:lstStyle/>
          <a:p>
            <a:r>
              <a:rPr lang="it-IT" dirty="0"/>
              <a:t>Generative AI entails a credit–blame asymmetry </a:t>
            </a:r>
            <a:r>
              <a:rPr lang="it-IT" b="1" dirty="0"/>
              <a:t>(</a:t>
            </a:r>
            <a:r>
              <a:rPr lang="en-US" dirty="0"/>
              <a:t>https://www.nature.com/articles/s42256-023-00653-1)</a:t>
            </a:r>
          </a:p>
          <a:p>
            <a:r>
              <a:rPr lang="en-US" dirty="0"/>
              <a:t>Practical and ethical challenges of large language models in education: A systematic scoping review (</a:t>
            </a:r>
            <a:r>
              <a:rPr lang="en-US" dirty="0">
                <a:hlinkClick r:id="rId2"/>
              </a:rPr>
              <a:t>https://bera-journals.onlinelibrary.wiley.com/doi/full/10.1111/bjet.13370</a:t>
            </a:r>
            <a:r>
              <a:rPr lang="en-US" dirty="0"/>
              <a:t>)</a:t>
            </a:r>
          </a:p>
          <a:p>
            <a:r>
              <a:rPr lang="en-US" dirty="0"/>
              <a:t>PRELIMINARY STUDY ON THE ETHICS OF ARTIFICIAL INTELLIGENCE by UNESCO Working Group (</a:t>
            </a:r>
            <a:r>
              <a:rPr lang="en-US" u="heavy" dirty="0">
                <a:hlinkClick r:id="rId3"/>
              </a:rPr>
              <a:t>https://unesdoc.unesco.org/ark:/48223/pf0000367823</a:t>
            </a:r>
            <a:r>
              <a:rPr lang="en-US" dirty="0">
                <a:hlinkClick r:id="rId3"/>
              </a:rPr>
              <a:t>)</a:t>
            </a:r>
            <a:endParaRPr lang="en-US" dirty="0"/>
          </a:p>
          <a:p>
            <a:r>
              <a:rPr lang="en-US" dirty="0"/>
              <a:t>Set of fictional case studies that are designed to prompt reflection and discussion about issues at the intersection of AI and Ethics. (</a:t>
            </a:r>
            <a:r>
              <a:rPr lang="en-US" u="heavy" dirty="0">
                <a:hlinkClick r:id="rId4"/>
              </a:rPr>
              <a:t>https://aiethics.princeton.edu/case-studies/case-study-pdfs</a:t>
            </a:r>
            <a:r>
              <a:rPr lang="en-US" dirty="0">
                <a:hlinkClick r:id="rId4"/>
              </a:rPr>
              <a:t>)</a:t>
            </a:r>
            <a:endParaRPr lang="en-US" dirty="0"/>
          </a:p>
          <a:p>
            <a:r>
              <a:rPr lang="en-US" dirty="0"/>
              <a:t>Ethics of Artificial Intelligence and Robotics. (</a:t>
            </a:r>
            <a:r>
              <a:rPr lang="en-US" u="heavy" dirty="0">
                <a:hlinkClick r:id="rId5"/>
              </a:rPr>
              <a:t>https://plato.stanford.edu/entries/ethics-ai</a:t>
            </a:r>
            <a:r>
              <a:rPr lang="en-US" dirty="0">
                <a:hlinkClick r:id="rId5"/>
              </a:rPr>
              <a:t>)</a:t>
            </a:r>
            <a:endParaRPr lang="en-US" dirty="0"/>
          </a:p>
          <a:p>
            <a:r>
              <a:rPr lang="en-US" dirty="0"/>
              <a:t>The Ethics of Artificial Intelligence (</a:t>
            </a:r>
            <a:r>
              <a:rPr lang="en-US" u="heavy" dirty="0">
                <a:hlinkClick r:id="rId6"/>
              </a:rPr>
              <a:t>https://intelligence.org/files/EthicsofAI.pdf</a:t>
            </a:r>
            <a:r>
              <a:rPr lang="en-US" dirty="0">
                <a:hlinkClick r:id="rId6"/>
              </a:rPr>
              <a:t>)</a:t>
            </a:r>
            <a:endParaRPr lang="en-US" dirty="0"/>
          </a:p>
          <a:p>
            <a:endParaRPr lang="en-US" dirty="0"/>
          </a:p>
        </p:txBody>
      </p:sp>
      <p:sp>
        <p:nvSpPr>
          <p:cNvPr id="4" name="Date Placeholder 3"/>
          <p:cNvSpPr>
            <a:spLocks noGrp="1"/>
          </p:cNvSpPr>
          <p:nvPr>
            <p:ph type="dt" sz="half" idx="10"/>
          </p:nvPr>
        </p:nvSpPr>
        <p:spPr/>
        <p:txBody>
          <a:bodyPr/>
          <a:lstStyle/>
          <a:p>
            <a:fld id="{E21B0EFF-3172-4F48-9912-EDA4058240CB}"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43</a:t>
            </a:fld>
            <a:endParaRPr lang="en-US"/>
          </a:p>
        </p:txBody>
      </p:sp>
    </p:spTree>
    <p:extLst>
      <p:ext uri="{BB962C8B-B14F-4D97-AF65-F5344CB8AC3E}">
        <p14:creationId xmlns:p14="http://schemas.microsoft.com/office/powerpoint/2010/main" val="27737175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0"/>
            <a:ext cx="10515600" cy="2852737"/>
          </a:xfrm>
        </p:spPr>
        <p:txBody>
          <a:bodyPr/>
          <a:lstStyle/>
          <a:p>
            <a:pPr algn="ctr"/>
            <a:r>
              <a:rPr lang="en-US" dirty="0"/>
              <a:t>Thank You any Question!!!</a:t>
            </a:r>
          </a:p>
        </p:txBody>
      </p:sp>
      <p:sp>
        <p:nvSpPr>
          <p:cNvPr id="4" name="Date Placeholder 3"/>
          <p:cNvSpPr>
            <a:spLocks noGrp="1"/>
          </p:cNvSpPr>
          <p:nvPr>
            <p:ph type="dt" sz="half" idx="10"/>
          </p:nvPr>
        </p:nvSpPr>
        <p:spPr/>
        <p:txBody>
          <a:bodyPr/>
          <a:lstStyle/>
          <a:p>
            <a:fld id="{4645F6FB-42B3-4368-AE72-2A320BFD40CF}"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BE751851-BC1D-4989-8BAA-AE671AE1AC7E}" type="slidenum">
              <a:rPr lang="en-US" smtClean="0"/>
              <a:t>44</a:t>
            </a:fld>
            <a:endParaRPr lang="en-US"/>
          </a:p>
        </p:txBody>
      </p:sp>
      <p:pic>
        <p:nvPicPr>
          <p:cNvPr id="7" name="Picture 6"/>
          <p:cNvPicPr>
            <a:picLocks noChangeAspect="1"/>
          </p:cNvPicPr>
          <p:nvPr/>
        </p:nvPicPr>
        <p:blipFill rotWithShape="1">
          <a:blip r:embed="rId2"/>
          <a:srcRect l="-433" t="670" r="433" b="5588"/>
          <a:stretch/>
        </p:blipFill>
        <p:spPr>
          <a:xfrm>
            <a:off x="4535179" y="2852737"/>
            <a:ext cx="3618221" cy="3282763"/>
          </a:xfrm>
          <a:prstGeom prst="rect">
            <a:avLst/>
          </a:prstGeom>
        </p:spPr>
      </p:pic>
    </p:spTree>
    <p:extLst>
      <p:ext uri="{BB962C8B-B14F-4D97-AF65-F5344CB8AC3E}">
        <p14:creationId xmlns:p14="http://schemas.microsoft.com/office/powerpoint/2010/main" val="314662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p:txBody>
          <a:bodyPr/>
          <a:lstStyle/>
          <a:p>
            <a:r>
              <a:rPr lang="en-US" dirty="0"/>
              <a:t>Some popular definition from legends of the field:</a:t>
            </a:r>
          </a:p>
          <a:p>
            <a:pPr lvl="1"/>
            <a:r>
              <a:rPr lang="en-US" dirty="0"/>
              <a:t>“Learning is any process by which a system improves performance from experience”.                          							</a:t>
            </a:r>
            <a:r>
              <a:rPr lang="en-US" b="1" dirty="0">
                <a:solidFill>
                  <a:srgbClr val="002060"/>
                </a:solidFill>
              </a:rPr>
              <a:t>-- Herbert Simon</a:t>
            </a:r>
          </a:p>
          <a:p>
            <a:pPr lvl="1"/>
            <a:r>
              <a:rPr lang="en-US" dirty="0"/>
              <a:t>Definition by </a:t>
            </a:r>
            <a:r>
              <a:rPr lang="en-US" b="1" dirty="0">
                <a:solidFill>
                  <a:srgbClr val="002060"/>
                </a:solidFill>
              </a:rPr>
              <a:t>Tom Mitchel(1998):</a:t>
            </a:r>
          </a:p>
          <a:p>
            <a:pPr lvl="2"/>
            <a:r>
              <a:rPr lang="en-US" dirty="0"/>
              <a:t>Machine Learning is the study of algorithms that:</a:t>
            </a:r>
          </a:p>
          <a:p>
            <a:pPr lvl="3"/>
            <a:r>
              <a:rPr lang="en-US" b="1" dirty="0">
                <a:solidFill>
                  <a:schemeClr val="accent2">
                    <a:lumMod val="75000"/>
                  </a:schemeClr>
                </a:solidFill>
              </a:rPr>
              <a:t>Improve their performance P</a:t>
            </a:r>
          </a:p>
          <a:p>
            <a:pPr lvl="3"/>
            <a:r>
              <a:rPr lang="en-US" b="1" dirty="0">
                <a:solidFill>
                  <a:schemeClr val="accent6">
                    <a:lumMod val="50000"/>
                  </a:schemeClr>
                </a:solidFill>
              </a:rPr>
              <a:t>At some task T</a:t>
            </a:r>
          </a:p>
          <a:p>
            <a:pPr lvl="3"/>
            <a:r>
              <a:rPr lang="en-US" b="1" dirty="0">
                <a:solidFill>
                  <a:srgbClr val="7030A0"/>
                </a:solidFill>
              </a:rPr>
              <a:t>With experience E</a:t>
            </a:r>
          </a:p>
          <a:p>
            <a:pPr lvl="2"/>
            <a:r>
              <a:rPr lang="en-US" dirty="0"/>
              <a:t>A well defined learning task is given by </a:t>
            </a:r>
            <a:r>
              <a:rPr lang="en-US" b="1" dirty="0">
                <a:solidFill>
                  <a:srgbClr val="C00000"/>
                </a:solidFill>
              </a:rPr>
              <a:t>&lt;P, T, E&gt;.</a:t>
            </a:r>
          </a:p>
          <a:p>
            <a:pPr lvl="1"/>
            <a:r>
              <a:rPr lang="en-US" dirty="0"/>
              <a:t>“Field of study that gives computers the ability to learn without being explicitly programmed.”                         </a:t>
            </a:r>
            <a:r>
              <a:rPr lang="en-US" b="1" dirty="0">
                <a:solidFill>
                  <a:srgbClr val="002060"/>
                </a:solidFill>
              </a:rPr>
              <a:t>- - Arthur Samuel ,1959  (an AI pioneer at IBM).</a:t>
            </a:r>
          </a:p>
          <a:p>
            <a:endParaRPr lang="en-US" dirty="0"/>
          </a:p>
        </p:txBody>
      </p:sp>
      <p:sp>
        <p:nvSpPr>
          <p:cNvPr id="4" name="Date Placeholder 3"/>
          <p:cNvSpPr>
            <a:spLocks noGrp="1"/>
          </p:cNvSpPr>
          <p:nvPr>
            <p:ph type="dt" sz="half" idx="10"/>
          </p:nvPr>
        </p:nvSpPr>
        <p:spPr/>
        <p:txBody>
          <a:bodyPr/>
          <a:lstStyle/>
          <a:p>
            <a:fld id="{6002AD88-1547-483C-B7C1-FCFEBA18C721}"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5</a:t>
            </a:fld>
            <a:endParaRPr lang="en-US"/>
          </a:p>
        </p:txBody>
      </p:sp>
    </p:spTree>
    <p:extLst>
      <p:ext uri="{BB962C8B-B14F-4D97-AF65-F5344CB8AC3E}">
        <p14:creationId xmlns:p14="http://schemas.microsoft.com/office/powerpoint/2010/main" val="2253687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Tasks that can use Machine Learning.</a:t>
            </a:r>
          </a:p>
        </p:txBody>
      </p:sp>
      <p:sp>
        <p:nvSpPr>
          <p:cNvPr id="3" name="Content Placeholder 2"/>
          <p:cNvSpPr>
            <a:spLocks noGrp="1"/>
          </p:cNvSpPr>
          <p:nvPr>
            <p:ph idx="1"/>
          </p:nvPr>
        </p:nvSpPr>
        <p:spPr/>
        <p:txBody>
          <a:bodyPr>
            <a:normAutofit fontScale="92500" lnSpcReduction="20000"/>
          </a:bodyPr>
          <a:lstStyle/>
          <a:p>
            <a:r>
              <a:rPr lang="en-US" b="1" dirty="0"/>
              <a:t>Handwriting recognition learning problem </a:t>
            </a:r>
          </a:p>
          <a:p>
            <a:pPr lvl="1"/>
            <a:r>
              <a:rPr lang="en-US" b="1" dirty="0">
                <a:solidFill>
                  <a:srgbClr val="002060"/>
                </a:solidFill>
              </a:rPr>
              <a:t>Task T: Recognizing and classifying handwritten words within images </a:t>
            </a:r>
          </a:p>
          <a:p>
            <a:pPr lvl="1"/>
            <a:r>
              <a:rPr lang="en-US" b="1" dirty="0"/>
              <a:t>Performance P: Percent of words correctly classified </a:t>
            </a:r>
          </a:p>
          <a:p>
            <a:pPr lvl="1"/>
            <a:r>
              <a:rPr lang="en-US" b="1" dirty="0">
                <a:solidFill>
                  <a:srgbClr val="C00000"/>
                </a:solidFill>
              </a:rPr>
              <a:t>Training experience E: A dataset of handwritten words with given classifications </a:t>
            </a:r>
          </a:p>
          <a:p>
            <a:r>
              <a:rPr lang="en-US" b="1" dirty="0"/>
              <a:t>A robot driving learning problem </a:t>
            </a:r>
          </a:p>
          <a:p>
            <a:pPr lvl="1"/>
            <a:r>
              <a:rPr lang="en-US" b="1" dirty="0">
                <a:solidFill>
                  <a:srgbClr val="002060"/>
                </a:solidFill>
              </a:rPr>
              <a:t>Task T: Driving on highways using vision sensors </a:t>
            </a:r>
          </a:p>
          <a:p>
            <a:pPr lvl="1"/>
            <a:r>
              <a:rPr lang="en-US" b="1" dirty="0"/>
              <a:t>Performance measure P: Average distance traveled before an error </a:t>
            </a:r>
          </a:p>
          <a:p>
            <a:pPr lvl="1"/>
            <a:r>
              <a:rPr lang="en-US" b="1" dirty="0">
                <a:solidFill>
                  <a:srgbClr val="C00000"/>
                </a:solidFill>
              </a:rPr>
              <a:t>Training experience E: A sequence of images and steering commands recorded while observing a human driver</a:t>
            </a:r>
          </a:p>
          <a:p>
            <a:r>
              <a:rPr lang="en-US" b="1" dirty="0"/>
              <a:t>A chess learning problem </a:t>
            </a:r>
          </a:p>
          <a:p>
            <a:pPr lvl="1"/>
            <a:r>
              <a:rPr lang="en-US" b="1" dirty="0">
                <a:solidFill>
                  <a:srgbClr val="002060"/>
                </a:solidFill>
              </a:rPr>
              <a:t>Task T: Playing chess</a:t>
            </a:r>
          </a:p>
          <a:p>
            <a:pPr lvl="1"/>
            <a:r>
              <a:rPr lang="en-US" b="1" dirty="0"/>
              <a:t>Performance measure P: Percent of games won against opponents </a:t>
            </a:r>
          </a:p>
          <a:p>
            <a:pPr lvl="1"/>
            <a:r>
              <a:rPr lang="en-US" b="1" dirty="0">
                <a:solidFill>
                  <a:srgbClr val="C00000"/>
                </a:solidFill>
              </a:rPr>
              <a:t>Training experience E: Playing practice games against itself</a:t>
            </a:r>
          </a:p>
          <a:p>
            <a:endParaRPr lang="en-US" dirty="0"/>
          </a:p>
        </p:txBody>
      </p:sp>
      <p:sp>
        <p:nvSpPr>
          <p:cNvPr id="4" name="Date Placeholder 3"/>
          <p:cNvSpPr>
            <a:spLocks noGrp="1"/>
          </p:cNvSpPr>
          <p:nvPr>
            <p:ph type="dt" sz="half" idx="10"/>
          </p:nvPr>
        </p:nvSpPr>
        <p:spPr/>
        <p:txBody>
          <a:bodyPr/>
          <a:lstStyle/>
          <a:p>
            <a:fld id="{DE59302A-70BB-4D20-8734-F626DA90B919}"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6</a:t>
            </a:fld>
            <a:endParaRPr lang="en-US"/>
          </a:p>
        </p:txBody>
      </p:sp>
    </p:spTree>
    <p:extLst>
      <p:ext uri="{BB962C8B-B14F-4D97-AF65-F5344CB8AC3E}">
        <p14:creationId xmlns:p14="http://schemas.microsoft.com/office/powerpoint/2010/main" val="8333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Types.</a:t>
            </a:r>
          </a:p>
        </p:txBody>
      </p:sp>
      <p:sp>
        <p:nvSpPr>
          <p:cNvPr id="3" name="Content Placeholder 2"/>
          <p:cNvSpPr>
            <a:spLocks noGrp="1"/>
          </p:cNvSpPr>
          <p:nvPr>
            <p:ph idx="1"/>
          </p:nvPr>
        </p:nvSpPr>
        <p:spPr/>
        <p:txBody>
          <a:bodyPr/>
          <a:lstStyle/>
          <a:p>
            <a:r>
              <a:rPr lang="en-US" dirty="0"/>
              <a:t>There are many different problem classes in machine learning. </a:t>
            </a:r>
          </a:p>
          <a:p>
            <a:r>
              <a:rPr lang="en-US" dirty="0"/>
              <a:t>They vary according to </a:t>
            </a:r>
            <a:r>
              <a:rPr lang="en-US" b="1" dirty="0">
                <a:solidFill>
                  <a:srgbClr val="C00000"/>
                </a:solidFill>
              </a:rPr>
              <a:t>what kind of data </a:t>
            </a:r>
            <a:r>
              <a:rPr lang="en-US" dirty="0"/>
              <a:t>is provided and </a:t>
            </a:r>
            <a:r>
              <a:rPr lang="en-US" b="1" dirty="0">
                <a:solidFill>
                  <a:srgbClr val="C00000"/>
                </a:solidFill>
              </a:rPr>
              <a:t>what kind of conclusions </a:t>
            </a:r>
            <a:r>
              <a:rPr lang="en-US" dirty="0"/>
              <a:t>are to be drawn from it.</a:t>
            </a:r>
          </a:p>
          <a:p>
            <a:r>
              <a:rPr lang="en-US" dirty="0"/>
              <a:t>Some-popular kind are:</a:t>
            </a:r>
          </a:p>
          <a:p>
            <a:pPr lvl="1"/>
            <a:r>
              <a:rPr lang="en-US" b="1" dirty="0">
                <a:solidFill>
                  <a:srgbClr val="C00000"/>
                </a:solidFill>
              </a:rPr>
              <a:t>Supervised Learning</a:t>
            </a:r>
          </a:p>
          <a:p>
            <a:pPr lvl="1"/>
            <a:r>
              <a:rPr lang="en-US" dirty="0"/>
              <a:t>Unsupervised Learning</a:t>
            </a:r>
          </a:p>
          <a:p>
            <a:pPr lvl="1"/>
            <a:r>
              <a:rPr lang="en-US" dirty="0"/>
              <a:t>Reinforcement Learning</a:t>
            </a:r>
          </a:p>
          <a:p>
            <a:r>
              <a:rPr lang="en-US" dirty="0"/>
              <a:t>In this course, we will focus on </a:t>
            </a:r>
            <a:r>
              <a:rPr lang="en-US" b="1" dirty="0"/>
              <a:t>classification and regression </a:t>
            </a:r>
            <a:r>
              <a:rPr lang="en-US" dirty="0"/>
              <a:t>(two examples of supervised learning) and will touch on unsupervised learning if time permits.</a:t>
            </a:r>
          </a:p>
        </p:txBody>
      </p:sp>
      <p:sp>
        <p:nvSpPr>
          <p:cNvPr id="4" name="Date Placeholder 3"/>
          <p:cNvSpPr>
            <a:spLocks noGrp="1"/>
          </p:cNvSpPr>
          <p:nvPr>
            <p:ph type="dt" sz="half" idx="10"/>
          </p:nvPr>
        </p:nvSpPr>
        <p:spPr/>
        <p:txBody>
          <a:bodyPr/>
          <a:lstStyle/>
          <a:p>
            <a:fld id="{4AFAE214-79BF-48BA-9503-8C7AE6EEE7B4}" type="datetime1">
              <a:rPr lang="en-US" smtClean="0"/>
              <a:t>12/31/2023</a:t>
            </a:fld>
            <a:endParaRPr lang="en-US"/>
          </a:p>
        </p:txBody>
      </p:sp>
      <p:sp>
        <p:nvSpPr>
          <p:cNvPr id="5" name="Footer Placeholder 4"/>
          <p:cNvSpPr>
            <a:spLocks noGrp="1"/>
          </p:cNvSpPr>
          <p:nvPr>
            <p:ph type="ftr" sz="quarter" idx="11"/>
          </p:nvPr>
        </p:nvSpPr>
        <p:spPr/>
        <p:txBody>
          <a:bodyPr/>
          <a:lstStyle/>
          <a:p>
            <a:r>
              <a:rPr lang="en-US"/>
              <a:t>Tut-06-The Ethics of Artificial Intelligence</a:t>
            </a:r>
          </a:p>
        </p:txBody>
      </p:sp>
      <p:sp>
        <p:nvSpPr>
          <p:cNvPr id="6" name="Slide Number Placeholder 5"/>
          <p:cNvSpPr>
            <a:spLocks noGrp="1"/>
          </p:cNvSpPr>
          <p:nvPr>
            <p:ph type="sldNum" sz="quarter" idx="12"/>
          </p:nvPr>
        </p:nvSpPr>
        <p:spPr/>
        <p:txBody>
          <a:bodyPr/>
          <a:lstStyle/>
          <a:p>
            <a:fld id="{C75760EB-A07F-4A6D-95CE-1816210CC673}" type="slidenum">
              <a:rPr lang="en-US" smtClean="0"/>
              <a:t>7</a:t>
            </a:fld>
            <a:endParaRPr lang="en-US"/>
          </a:p>
        </p:txBody>
      </p:sp>
    </p:spTree>
    <p:extLst>
      <p:ext uri="{BB962C8B-B14F-4D97-AF65-F5344CB8AC3E}">
        <p14:creationId xmlns:p14="http://schemas.microsoft.com/office/powerpoint/2010/main" val="245545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Components of Machine Learning: Dataset</a:t>
            </a:r>
          </a:p>
        </p:txBody>
      </p:sp>
      <p:pic>
        <p:nvPicPr>
          <p:cNvPr id="4" name="Content Placeholder 3"/>
          <p:cNvPicPr>
            <a:picLocks noGrp="1" noChangeAspect="1"/>
          </p:cNvPicPr>
          <p:nvPr>
            <p:ph idx="1"/>
          </p:nvPr>
        </p:nvPicPr>
        <p:blipFill>
          <a:blip r:embed="rId2"/>
          <a:stretch>
            <a:fillRect/>
          </a:stretch>
        </p:blipFill>
        <p:spPr>
          <a:xfrm>
            <a:off x="3458631" y="1586678"/>
            <a:ext cx="8733369" cy="2404193"/>
          </a:xfrm>
          <a:prstGeom prst="rect">
            <a:avLst/>
          </a:prstGeom>
        </p:spPr>
      </p:pic>
      <p:pic>
        <p:nvPicPr>
          <p:cNvPr id="5" name="Picture 4"/>
          <p:cNvPicPr>
            <a:picLocks noChangeAspect="1"/>
          </p:cNvPicPr>
          <p:nvPr/>
        </p:nvPicPr>
        <p:blipFill>
          <a:blip r:embed="rId3"/>
          <a:stretch>
            <a:fillRect/>
          </a:stretch>
        </p:blipFill>
        <p:spPr>
          <a:xfrm>
            <a:off x="967657" y="2541864"/>
            <a:ext cx="1883827" cy="493819"/>
          </a:xfrm>
          <a:prstGeom prst="rect">
            <a:avLst/>
          </a:prstGeom>
        </p:spPr>
      </p:pic>
      <p:pic>
        <p:nvPicPr>
          <p:cNvPr id="6" name="Picture 5"/>
          <p:cNvPicPr>
            <a:picLocks noChangeAspect="1"/>
          </p:cNvPicPr>
          <p:nvPr/>
        </p:nvPicPr>
        <p:blipFill>
          <a:blip r:embed="rId4"/>
          <a:stretch>
            <a:fillRect/>
          </a:stretch>
        </p:blipFill>
        <p:spPr>
          <a:xfrm>
            <a:off x="72599" y="4165600"/>
            <a:ext cx="8179824" cy="2552106"/>
          </a:xfrm>
          <a:prstGeom prst="rect">
            <a:avLst/>
          </a:prstGeom>
        </p:spPr>
      </p:pic>
      <p:pic>
        <p:nvPicPr>
          <p:cNvPr id="8" name="Picture 7"/>
          <p:cNvPicPr>
            <a:picLocks noChangeAspect="1"/>
          </p:cNvPicPr>
          <p:nvPr/>
        </p:nvPicPr>
        <p:blipFill>
          <a:blip r:embed="rId5"/>
          <a:stretch>
            <a:fillRect/>
          </a:stretch>
        </p:blipFill>
        <p:spPr>
          <a:xfrm>
            <a:off x="8764566" y="5297274"/>
            <a:ext cx="2085013" cy="493819"/>
          </a:xfrm>
          <a:prstGeom prst="rect">
            <a:avLst/>
          </a:prstGeom>
        </p:spPr>
      </p:pic>
      <p:sp>
        <p:nvSpPr>
          <p:cNvPr id="9" name="Date Placeholder 8"/>
          <p:cNvSpPr>
            <a:spLocks noGrp="1"/>
          </p:cNvSpPr>
          <p:nvPr>
            <p:ph type="dt" sz="half" idx="10"/>
          </p:nvPr>
        </p:nvSpPr>
        <p:spPr/>
        <p:txBody>
          <a:bodyPr/>
          <a:lstStyle/>
          <a:p>
            <a:fld id="{6EDD9C09-FD81-4926-84A8-D843229564DD}" type="datetime1">
              <a:rPr lang="en-US" smtClean="0"/>
              <a:t>12/31/2023</a:t>
            </a:fld>
            <a:endParaRPr lang="en-US"/>
          </a:p>
        </p:txBody>
      </p:sp>
      <p:sp>
        <p:nvSpPr>
          <p:cNvPr id="10" name="Footer Placeholder 9"/>
          <p:cNvSpPr>
            <a:spLocks noGrp="1"/>
          </p:cNvSpPr>
          <p:nvPr>
            <p:ph type="ftr" sz="quarter" idx="11"/>
          </p:nvPr>
        </p:nvSpPr>
        <p:spPr/>
        <p:txBody>
          <a:bodyPr/>
          <a:lstStyle/>
          <a:p>
            <a:r>
              <a:rPr lang="en-US"/>
              <a:t>Tut-06-The Ethics of Artificial Intelligence</a:t>
            </a:r>
          </a:p>
        </p:txBody>
      </p:sp>
      <p:sp>
        <p:nvSpPr>
          <p:cNvPr id="11" name="Slide Number Placeholder 10"/>
          <p:cNvSpPr>
            <a:spLocks noGrp="1"/>
          </p:cNvSpPr>
          <p:nvPr>
            <p:ph type="sldNum" sz="quarter" idx="12"/>
          </p:nvPr>
        </p:nvSpPr>
        <p:spPr/>
        <p:txBody>
          <a:bodyPr/>
          <a:lstStyle/>
          <a:p>
            <a:fld id="{C75760EB-A07F-4A6D-95CE-1816210CC673}" type="slidenum">
              <a:rPr lang="en-US" smtClean="0"/>
              <a:t>8</a:t>
            </a:fld>
            <a:endParaRPr lang="en-US"/>
          </a:p>
        </p:txBody>
      </p:sp>
    </p:spTree>
    <p:extLst>
      <p:ext uri="{BB962C8B-B14F-4D97-AF65-F5344CB8AC3E}">
        <p14:creationId xmlns:p14="http://schemas.microsoft.com/office/powerpoint/2010/main" val="1225934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 of Machine Learning</a:t>
            </a:r>
          </a:p>
        </p:txBody>
      </p:sp>
      <p:sp>
        <p:nvSpPr>
          <p:cNvPr id="3" name="Content Placeholder 2"/>
          <p:cNvSpPr>
            <a:spLocks noGrp="1"/>
          </p:cNvSpPr>
          <p:nvPr>
            <p:ph idx="1"/>
          </p:nvPr>
        </p:nvSpPr>
        <p:spPr>
          <a:xfrm>
            <a:off x="105610" y="1750762"/>
            <a:ext cx="7562516" cy="4351338"/>
          </a:xfrm>
        </p:spPr>
        <p:txBody>
          <a:bodyPr>
            <a:normAutofit fontScale="92500" lnSpcReduction="10000"/>
          </a:bodyPr>
          <a:lstStyle/>
          <a:p>
            <a:r>
              <a:rPr lang="en-US" dirty="0"/>
              <a:t>There may be hundreds of machine learning algorithms, all of those algorithms must have following three attributes:</a:t>
            </a:r>
          </a:p>
          <a:p>
            <a:pPr lvl="1"/>
            <a:r>
              <a:rPr lang="en-US" b="1" dirty="0">
                <a:solidFill>
                  <a:srgbClr val="002060"/>
                </a:solidFill>
              </a:rPr>
              <a:t>A Decision Process (Representation/Model):</a:t>
            </a:r>
          </a:p>
          <a:p>
            <a:pPr lvl="2"/>
            <a:r>
              <a:rPr lang="en-US" dirty="0"/>
              <a:t>Machine learning algorithms(Models) are used to make inference or estimate of an output based on  input data – labeled or unlabeled.</a:t>
            </a:r>
          </a:p>
          <a:p>
            <a:pPr lvl="1"/>
            <a:r>
              <a:rPr lang="en-US" b="1" dirty="0">
                <a:solidFill>
                  <a:srgbClr val="C00000"/>
                </a:solidFill>
              </a:rPr>
              <a:t>An Error Function (Evaluation):</a:t>
            </a:r>
          </a:p>
          <a:p>
            <a:pPr lvl="2"/>
            <a:r>
              <a:rPr lang="en-US" dirty="0"/>
              <a:t>A performance metric used to evaluate the estimate of a model.</a:t>
            </a:r>
          </a:p>
          <a:p>
            <a:pPr lvl="2"/>
            <a:r>
              <a:rPr lang="en-US" dirty="0"/>
              <a:t>Metrics depends on types of learning (supervised or unsupervised) and types of task (Classification or Regression).</a:t>
            </a:r>
          </a:p>
          <a:p>
            <a:pPr lvl="1"/>
            <a:r>
              <a:rPr lang="en-US" b="1" dirty="0">
                <a:solidFill>
                  <a:schemeClr val="accent4">
                    <a:lumMod val="75000"/>
                  </a:schemeClr>
                </a:solidFill>
              </a:rPr>
              <a:t>An model Optimization Process:</a:t>
            </a:r>
          </a:p>
          <a:p>
            <a:pPr lvl="2"/>
            <a:r>
              <a:rPr lang="en-US" dirty="0"/>
              <a:t>An automated algorithm or process used to update parameters of machine learning models until threshold or accepted evaluation metric has been achieved.</a:t>
            </a:r>
          </a:p>
        </p:txBody>
      </p:sp>
      <p:pic>
        <p:nvPicPr>
          <p:cNvPr id="4" name="Picture 3"/>
          <p:cNvPicPr>
            <a:picLocks noChangeAspect="1"/>
          </p:cNvPicPr>
          <p:nvPr/>
        </p:nvPicPr>
        <p:blipFill>
          <a:blip r:embed="rId2"/>
          <a:stretch>
            <a:fillRect/>
          </a:stretch>
        </p:blipFill>
        <p:spPr>
          <a:xfrm>
            <a:off x="7775073" y="2823608"/>
            <a:ext cx="4352921" cy="1585097"/>
          </a:xfrm>
          <a:prstGeom prst="rect">
            <a:avLst/>
          </a:prstGeom>
        </p:spPr>
      </p:pic>
      <p:sp>
        <p:nvSpPr>
          <p:cNvPr id="5" name="Date Placeholder 4"/>
          <p:cNvSpPr>
            <a:spLocks noGrp="1"/>
          </p:cNvSpPr>
          <p:nvPr>
            <p:ph type="dt" sz="half" idx="10"/>
          </p:nvPr>
        </p:nvSpPr>
        <p:spPr/>
        <p:txBody>
          <a:bodyPr/>
          <a:lstStyle/>
          <a:p>
            <a:fld id="{BABE90AB-AF36-41CD-9A56-B8325AB20ECF}" type="datetime1">
              <a:rPr lang="en-US" smtClean="0"/>
              <a:t>12/31/2023</a:t>
            </a:fld>
            <a:endParaRPr lang="en-US"/>
          </a:p>
        </p:txBody>
      </p:sp>
      <p:sp>
        <p:nvSpPr>
          <p:cNvPr id="6" name="Footer Placeholder 5"/>
          <p:cNvSpPr>
            <a:spLocks noGrp="1"/>
          </p:cNvSpPr>
          <p:nvPr>
            <p:ph type="ftr" sz="quarter" idx="11"/>
          </p:nvPr>
        </p:nvSpPr>
        <p:spPr/>
        <p:txBody>
          <a:bodyPr/>
          <a:lstStyle/>
          <a:p>
            <a:r>
              <a:rPr lang="en-US"/>
              <a:t>Tut-06-The Ethics of Artificial Intelligence</a:t>
            </a:r>
          </a:p>
        </p:txBody>
      </p:sp>
      <p:sp>
        <p:nvSpPr>
          <p:cNvPr id="7" name="Slide Number Placeholder 6"/>
          <p:cNvSpPr>
            <a:spLocks noGrp="1"/>
          </p:cNvSpPr>
          <p:nvPr>
            <p:ph type="sldNum" sz="quarter" idx="12"/>
          </p:nvPr>
        </p:nvSpPr>
        <p:spPr/>
        <p:txBody>
          <a:bodyPr/>
          <a:lstStyle/>
          <a:p>
            <a:fld id="{C75760EB-A07F-4A6D-95CE-1816210CC673}" type="slidenum">
              <a:rPr lang="en-US" smtClean="0"/>
              <a:t>9</a:t>
            </a:fld>
            <a:endParaRPr lang="en-US"/>
          </a:p>
        </p:txBody>
      </p:sp>
    </p:spTree>
    <p:extLst>
      <p:ext uri="{BB962C8B-B14F-4D97-AF65-F5344CB8AC3E}">
        <p14:creationId xmlns:p14="http://schemas.microsoft.com/office/powerpoint/2010/main" val="986965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TotalTime>
  <Words>4502</Words>
  <Application>Microsoft Office PowerPoint</Application>
  <PresentationFormat>Widescreen</PresentationFormat>
  <Paragraphs>381</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Aparajita</vt:lpstr>
      <vt:lpstr>Arial</vt:lpstr>
      <vt:lpstr>Bell MT</vt:lpstr>
      <vt:lpstr>Calibri</vt:lpstr>
      <vt:lpstr>Cambria Math</vt:lpstr>
      <vt:lpstr>Palatino Linotype</vt:lpstr>
      <vt:lpstr>Times New Roman</vt:lpstr>
      <vt:lpstr>Office Theme</vt:lpstr>
      <vt:lpstr>5CS037-Concepts and Technologies of AI Tutorial-06 The Ethics of Artificial Intelligence.</vt:lpstr>
      <vt:lpstr>Lecture Revision</vt:lpstr>
      <vt:lpstr>Why do we need Learning?</vt:lpstr>
      <vt:lpstr>Why do we need Learning?</vt:lpstr>
      <vt:lpstr>What is Machine Learning?</vt:lpstr>
      <vt:lpstr>Tasks that can use Machine Learning.</vt:lpstr>
      <vt:lpstr>Machine Learning: Types.</vt:lpstr>
      <vt:lpstr>Components of Machine Learning: Dataset</vt:lpstr>
      <vt:lpstr>Elements of Machine Learning</vt:lpstr>
      <vt:lpstr>Supervised Machine Learning!!</vt:lpstr>
      <vt:lpstr>Supervised Machine Learning!!</vt:lpstr>
      <vt:lpstr>Regression Vs. Classification.</vt:lpstr>
      <vt:lpstr>Learning Goals</vt:lpstr>
      <vt:lpstr>Ethics of AI:  Example Case Studies of Modern Challenges  and  Major Debates.</vt:lpstr>
      <vt:lpstr>1.1 Gender Bias: Case1</vt:lpstr>
      <vt:lpstr>1.1 Gender Bias: Case-2</vt:lpstr>
      <vt:lpstr>1.2 Law Enforcement and Policing: Case1</vt:lpstr>
      <vt:lpstr>1.3 Bias based on Ethnicity: Case1</vt:lpstr>
      <vt:lpstr>1.4 Ethical Questions: AI-Enabled Discrimination.</vt:lpstr>
      <vt:lpstr>Ethics of AI:  Example Case Studies of Modern Challenges  and  Major Debates.</vt:lpstr>
      <vt:lpstr>2.1 Social Credit Scoring: Case1</vt:lpstr>
      <vt:lpstr>2.2 Biometric Surveillance: Case 2</vt:lpstr>
      <vt:lpstr>2.4 Ethical Questions: Privacy and Surveillance.</vt:lpstr>
      <vt:lpstr>Ethics of AI:  Example Case Studies of Modern Challenges  and  Major Debates.</vt:lpstr>
      <vt:lpstr>3.1 Election Manipulation: Case 1</vt:lpstr>
      <vt:lpstr>3.2 Pushing Sales: Case 2</vt:lpstr>
      <vt:lpstr>3.3 Ethical Questions: Manipulation.</vt:lpstr>
      <vt:lpstr>Ethics of AI:  Ethical Dilemmas and Accountability.</vt:lpstr>
      <vt:lpstr>4.1 Ethical Dilemmas: Autonomous Car</vt:lpstr>
      <vt:lpstr>4.1 Ethical Dilemmas: Autonomous Car</vt:lpstr>
      <vt:lpstr>4.2 Ethical Dilemmas: Ownerships</vt:lpstr>
      <vt:lpstr>4.2 Ethical Dilemmas: Ownerships</vt:lpstr>
      <vt:lpstr>4.3 Ethical Dilemmas: Employment.</vt:lpstr>
      <vt:lpstr>4.4 Ethical Dilemmas: LLMs(chatGpt)</vt:lpstr>
      <vt:lpstr>What Should we do?</vt:lpstr>
      <vt:lpstr>5. What is Ethics?</vt:lpstr>
      <vt:lpstr>5.1 Defining Ethics.</vt:lpstr>
      <vt:lpstr>5.2 Ethics and AI.</vt:lpstr>
      <vt:lpstr>5.3 Field of Ethics and AI.</vt:lpstr>
      <vt:lpstr>6. Building Ethical AI.</vt:lpstr>
      <vt:lpstr>6.1 Generic Principles for the development, implementation and use of AI</vt:lpstr>
      <vt:lpstr>6.1 Generic Principles for the development, implementation and use of AI</vt:lpstr>
      <vt:lpstr>Useful Reference for Term Paper</vt:lpstr>
      <vt:lpstr>Thank You any Question!!!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simangiri@outlook.com</dc:creator>
  <cp:lastModifiedBy>Aniket Dhakal</cp:lastModifiedBy>
  <cp:revision>30</cp:revision>
  <dcterms:created xsi:type="dcterms:W3CDTF">2023-12-12T22:05:05Z</dcterms:created>
  <dcterms:modified xsi:type="dcterms:W3CDTF">2023-12-31T07:02:47Z</dcterms:modified>
</cp:coreProperties>
</file>