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anva Sans Bold" charset="1" panose="020B0803030501040103"/>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45969" y="50543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27607" y="505432"/>
            <a:ext cx="5673886" cy="3920140"/>
          </a:xfrm>
          <a:custGeom>
            <a:avLst/>
            <a:gdLst/>
            <a:ahLst/>
            <a:cxnLst/>
            <a:rect r="r" b="b" t="t" l="l"/>
            <a:pathLst>
              <a:path h="3920140" w="5673886">
                <a:moveTo>
                  <a:pt x="0" y="0"/>
                </a:moveTo>
                <a:lnTo>
                  <a:pt x="5673886" y="0"/>
                </a:lnTo>
                <a:lnTo>
                  <a:pt x="5673886" y="3920140"/>
                </a:lnTo>
                <a:lnTo>
                  <a:pt x="0" y="3920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644265" y="8232287"/>
            <a:ext cx="3691384" cy="828027"/>
          </a:xfrm>
          <a:prstGeom prst="rect">
            <a:avLst/>
          </a:prstGeom>
        </p:spPr>
        <p:txBody>
          <a:bodyPr anchor="t" rtlCol="false" tIns="0" lIns="0" bIns="0" rIns="0">
            <a:spAutoFit/>
          </a:bodyPr>
          <a:lstStyle/>
          <a:p>
            <a:pPr algn="ctr">
              <a:lnSpc>
                <a:spcPts val="6860"/>
              </a:lnSpc>
            </a:pPr>
            <a:r>
              <a:rPr lang="en-US" sz="4900">
                <a:solidFill>
                  <a:srgbClr val="000000"/>
                </a:solidFill>
                <a:latin typeface="Canva Sans Bold"/>
              </a:rPr>
              <a:t>Aniket Gami</a:t>
            </a:r>
          </a:p>
        </p:txBody>
      </p:sp>
      <p:sp>
        <p:nvSpPr>
          <p:cNvPr name="TextBox 5" id="5"/>
          <p:cNvSpPr txBox="true"/>
          <p:nvPr/>
        </p:nvSpPr>
        <p:spPr>
          <a:xfrm rot="0">
            <a:off x="13078420" y="9003164"/>
            <a:ext cx="4823073" cy="10477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+91 9029614478</a:t>
            </a:r>
          </a:p>
          <a:p>
            <a:pPr algn="ctr">
              <a:lnSpc>
                <a:spcPts val="4200"/>
              </a:lnSpc>
            </a:pPr>
            <a:r>
              <a:rPr lang="en-US" sz="3000">
                <a:solidFill>
                  <a:srgbClr val="000000"/>
                </a:solidFill>
                <a:latin typeface="Canva Sans Bold"/>
              </a:rPr>
              <a:t>aniketgami64@gmail.com</a:t>
            </a:r>
          </a:p>
        </p:txBody>
      </p:sp>
      <p:sp>
        <p:nvSpPr>
          <p:cNvPr name="TextBox 6" id="6"/>
          <p:cNvSpPr txBox="true"/>
          <p:nvPr/>
        </p:nvSpPr>
        <p:spPr>
          <a:xfrm rot="0">
            <a:off x="3672855" y="4496407"/>
            <a:ext cx="10942290" cy="2626351"/>
          </a:xfrm>
          <a:prstGeom prst="rect">
            <a:avLst/>
          </a:prstGeom>
        </p:spPr>
        <p:txBody>
          <a:bodyPr anchor="t" rtlCol="false" tIns="0" lIns="0" bIns="0" rIns="0">
            <a:spAutoFit/>
          </a:bodyPr>
          <a:lstStyle/>
          <a:p>
            <a:pPr algn="ctr">
              <a:lnSpc>
                <a:spcPts val="9380"/>
              </a:lnSpc>
            </a:pPr>
            <a:r>
              <a:rPr lang="en-US" sz="6700">
                <a:solidFill>
                  <a:srgbClr val="000000"/>
                </a:solidFill>
                <a:latin typeface="Canva Sans Bold"/>
              </a:rPr>
              <a:t>Data Analyst Project</a:t>
            </a:r>
          </a:p>
          <a:p>
            <a:pPr algn="ctr">
              <a:lnSpc>
                <a:spcPts val="11900"/>
              </a:lnSpc>
            </a:pPr>
            <a:r>
              <a:rPr lang="en-US" sz="8500">
                <a:solidFill>
                  <a:srgbClr val="000000"/>
                </a:solidFill>
                <a:latin typeface="Canva Sans Bold"/>
              </a:rPr>
              <a:t>(Educational Center)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773014" y="0"/>
            <a:ext cx="5676119" cy="10287000"/>
          </a:xfrm>
          <a:custGeom>
            <a:avLst/>
            <a:gdLst/>
            <a:ahLst/>
            <a:cxnLst/>
            <a:rect r="r" b="b" t="t" l="l"/>
            <a:pathLst>
              <a:path h="10287000" w="5676119">
                <a:moveTo>
                  <a:pt x="0" y="0"/>
                </a:moveTo>
                <a:lnTo>
                  <a:pt x="5676119" y="0"/>
                </a:lnTo>
                <a:lnTo>
                  <a:pt x="5676119" y="10287000"/>
                </a:lnTo>
                <a:lnTo>
                  <a:pt x="0" y="10287000"/>
                </a:lnTo>
                <a:lnTo>
                  <a:pt x="0" y="0"/>
                </a:lnTo>
                <a:close/>
              </a:path>
            </a:pathLst>
          </a:custGeom>
          <a:blipFill>
            <a:blip r:embed="rId2"/>
            <a:stretch>
              <a:fillRect l="-151975" t="0" r="0" b="0"/>
            </a:stretch>
          </a:blipFill>
        </p:spPr>
      </p:sp>
      <p:sp>
        <p:nvSpPr>
          <p:cNvPr name="TextBox 3" id="3"/>
          <p:cNvSpPr txBox="true"/>
          <p:nvPr/>
        </p:nvSpPr>
        <p:spPr>
          <a:xfrm rot="0">
            <a:off x="11103805" y="490220"/>
            <a:ext cx="2205038" cy="962660"/>
          </a:xfrm>
          <a:prstGeom prst="rect">
            <a:avLst/>
          </a:prstGeom>
        </p:spPr>
        <p:txBody>
          <a:bodyPr anchor="t" rtlCol="false" tIns="0" lIns="0" bIns="0" rIns="0">
            <a:spAutoFit/>
          </a:bodyPr>
          <a:lstStyle/>
          <a:p>
            <a:pPr algn="ctr">
              <a:lnSpc>
                <a:spcPts val="7840"/>
              </a:lnSpc>
              <a:spcBef>
                <a:spcPct val="0"/>
              </a:spcBef>
            </a:pPr>
            <a:r>
              <a:rPr lang="en-US" sz="5600" u="sng">
                <a:solidFill>
                  <a:srgbClr val="000000"/>
                </a:solidFill>
                <a:latin typeface="Canva Sans Bold"/>
              </a:rPr>
              <a:t>Result</a:t>
            </a:r>
          </a:p>
        </p:txBody>
      </p:sp>
      <p:sp>
        <p:nvSpPr>
          <p:cNvPr name="TextBox 4" id="4"/>
          <p:cNvSpPr txBox="true"/>
          <p:nvPr/>
        </p:nvSpPr>
        <p:spPr>
          <a:xfrm rot="0">
            <a:off x="7030617" y="1783393"/>
            <a:ext cx="10351413" cy="2506980"/>
          </a:xfrm>
          <a:prstGeom prst="rect">
            <a:avLst/>
          </a:prstGeom>
        </p:spPr>
        <p:txBody>
          <a:bodyPr anchor="t" rtlCol="false" tIns="0" lIns="0" bIns="0" rIns="0">
            <a:spAutoFit/>
          </a:bodyPr>
          <a:lstStyle/>
          <a:p>
            <a:pPr algn="l">
              <a:lnSpc>
                <a:spcPts val="6720"/>
              </a:lnSpc>
            </a:pPr>
            <a:r>
              <a:rPr lang="en-US" sz="4800">
                <a:solidFill>
                  <a:srgbClr val="000000"/>
                </a:solidFill>
                <a:latin typeface="Canva Sans"/>
              </a:rPr>
              <a:t>We can create a new column named "Sentiment" in Python to categorize the reviews.</a:t>
            </a:r>
          </a:p>
        </p:txBody>
      </p:sp>
      <p:sp>
        <p:nvSpPr>
          <p:cNvPr name="TextBox 5" id="5"/>
          <p:cNvSpPr txBox="true"/>
          <p:nvPr/>
        </p:nvSpPr>
        <p:spPr>
          <a:xfrm rot="0">
            <a:off x="6907887" y="5057775"/>
            <a:ext cx="10351413" cy="2506980"/>
          </a:xfrm>
          <a:prstGeom prst="rect">
            <a:avLst/>
          </a:prstGeom>
        </p:spPr>
        <p:txBody>
          <a:bodyPr anchor="t" rtlCol="false" tIns="0" lIns="0" bIns="0" rIns="0">
            <a:spAutoFit/>
          </a:bodyPr>
          <a:lstStyle/>
          <a:p>
            <a:pPr algn="l">
              <a:lnSpc>
                <a:spcPts val="6720"/>
              </a:lnSpc>
            </a:pPr>
            <a:r>
              <a:rPr lang="en-US" sz="4800">
                <a:solidFill>
                  <a:srgbClr val="000000"/>
                </a:solidFill>
                <a:latin typeface="Canva Sans"/>
              </a:rPr>
              <a:t>Similarly, by using python, and Power Bi, we can analyze more things. &amp; get various insight.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7560692" y="4686624"/>
            <a:ext cx="3166616" cy="828027"/>
          </a:xfrm>
          <a:prstGeom prst="rect">
            <a:avLst/>
          </a:prstGeom>
        </p:spPr>
        <p:txBody>
          <a:bodyPr anchor="t" rtlCol="false" tIns="0" lIns="0" bIns="0" rIns="0">
            <a:spAutoFit/>
          </a:bodyPr>
          <a:lstStyle/>
          <a:p>
            <a:pPr algn="ctr">
              <a:lnSpc>
                <a:spcPts val="6860"/>
              </a:lnSpc>
              <a:spcBef>
                <a:spcPct val="0"/>
              </a:spcBef>
            </a:pPr>
            <a:r>
              <a:rPr lang="en-US" sz="4900">
                <a:solidFill>
                  <a:srgbClr val="000000"/>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187013"/>
            <a:ext cx="3228946" cy="3211333"/>
          </a:xfrm>
          <a:custGeom>
            <a:avLst/>
            <a:gdLst/>
            <a:ahLst/>
            <a:cxnLst/>
            <a:rect r="r" b="b" t="t" l="l"/>
            <a:pathLst>
              <a:path h="3211333" w="3228946">
                <a:moveTo>
                  <a:pt x="0" y="0"/>
                </a:moveTo>
                <a:lnTo>
                  <a:pt x="3228946" y="0"/>
                </a:lnTo>
                <a:lnTo>
                  <a:pt x="3228946" y="3211333"/>
                </a:lnTo>
                <a:lnTo>
                  <a:pt x="0" y="3211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392878" y="3187013"/>
            <a:ext cx="3151285" cy="3151285"/>
          </a:xfrm>
          <a:custGeom>
            <a:avLst/>
            <a:gdLst/>
            <a:ahLst/>
            <a:cxnLst/>
            <a:rect r="r" b="b" t="t" l="l"/>
            <a:pathLst>
              <a:path h="3151285" w="3151285">
                <a:moveTo>
                  <a:pt x="0" y="0"/>
                </a:moveTo>
                <a:lnTo>
                  <a:pt x="3151285" y="0"/>
                </a:lnTo>
                <a:lnTo>
                  <a:pt x="3151285" y="3151285"/>
                </a:lnTo>
                <a:lnTo>
                  <a:pt x="0" y="3151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677638" y="3187013"/>
            <a:ext cx="2992736" cy="3036909"/>
          </a:xfrm>
          <a:custGeom>
            <a:avLst/>
            <a:gdLst/>
            <a:ahLst/>
            <a:cxnLst/>
            <a:rect r="r" b="b" t="t" l="l"/>
            <a:pathLst>
              <a:path h="3036909" w="2992736">
                <a:moveTo>
                  <a:pt x="0" y="0"/>
                </a:moveTo>
                <a:lnTo>
                  <a:pt x="2992736" y="0"/>
                </a:lnTo>
                <a:lnTo>
                  <a:pt x="2992736" y="3036909"/>
                </a:lnTo>
                <a:lnTo>
                  <a:pt x="0" y="30369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108015" y="3072637"/>
            <a:ext cx="3151285" cy="3151285"/>
          </a:xfrm>
          <a:custGeom>
            <a:avLst/>
            <a:gdLst/>
            <a:ahLst/>
            <a:cxnLst/>
            <a:rect r="r" b="b" t="t" l="l"/>
            <a:pathLst>
              <a:path h="3151285" w="3151285">
                <a:moveTo>
                  <a:pt x="0" y="0"/>
                </a:moveTo>
                <a:lnTo>
                  <a:pt x="3151285" y="0"/>
                </a:lnTo>
                <a:lnTo>
                  <a:pt x="3151285" y="3151285"/>
                </a:lnTo>
                <a:lnTo>
                  <a:pt x="0" y="31512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047165" y="268292"/>
            <a:ext cx="14907220" cy="1368417"/>
          </a:xfrm>
          <a:prstGeom prst="rect">
            <a:avLst/>
          </a:prstGeom>
        </p:spPr>
        <p:txBody>
          <a:bodyPr anchor="t" rtlCol="false" tIns="0" lIns="0" bIns="0" rIns="0">
            <a:spAutoFit/>
          </a:bodyPr>
          <a:lstStyle/>
          <a:p>
            <a:pPr algn="ctr">
              <a:lnSpc>
                <a:spcPts val="11200"/>
              </a:lnSpc>
            </a:pPr>
            <a:r>
              <a:rPr lang="en-US" sz="8000">
                <a:solidFill>
                  <a:srgbClr val="000000"/>
                </a:solidFill>
                <a:latin typeface="Canva Sans Bold"/>
              </a:rPr>
              <a:t>Technology and Tools Utilized</a:t>
            </a:r>
          </a:p>
        </p:txBody>
      </p:sp>
      <p:sp>
        <p:nvSpPr>
          <p:cNvPr name="TextBox 7" id="7"/>
          <p:cNvSpPr txBox="true"/>
          <p:nvPr/>
        </p:nvSpPr>
        <p:spPr>
          <a:xfrm rot="0">
            <a:off x="653727" y="7206881"/>
            <a:ext cx="3991901" cy="1205647"/>
          </a:xfrm>
          <a:prstGeom prst="rect">
            <a:avLst/>
          </a:prstGeom>
        </p:spPr>
        <p:txBody>
          <a:bodyPr anchor="t" rtlCol="false" tIns="0" lIns="0" bIns="0" rIns="0">
            <a:spAutoFit/>
          </a:bodyPr>
          <a:lstStyle/>
          <a:p>
            <a:pPr algn="ctr">
              <a:lnSpc>
                <a:spcPts val="4873"/>
              </a:lnSpc>
            </a:pPr>
            <a:r>
              <a:rPr lang="en-US" sz="3480">
                <a:solidFill>
                  <a:srgbClr val="000000"/>
                </a:solidFill>
                <a:latin typeface="Canva Sans Bold"/>
              </a:rPr>
              <a:t>Python Lastest Version</a:t>
            </a:r>
          </a:p>
        </p:txBody>
      </p:sp>
      <p:sp>
        <p:nvSpPr>
          <p:cNvPr name="TextBox 8" id="8"/>
          <p:cNvSpPr txBox="true"/>
          <p:nvPr/>
        </p:nvSpPr>
        <p:spPr>
          <a:xfrm rot="0">
            <a:off x="13687707" y="7206881"/>
            <a:ext cx="3991901" cy="1205647"/>
          </a:xfrm>
          <a:prstGeom prst="rect">
            <a:avLst/>
          </a:prstGeom>
        </p:spPr>
        <p:txBody>
          <a:bodyPr anchor="t" rtlCol="false" tIns="0" lIns="0" bIns="0" rIns="0">
            <a:spAutoFit/>
          </a:bodyPr>
          <a:lstStyle/>
          <a:p>
            <a:pPr algn="ctr">
              <a:lnSpc>
                <a:spcPts val="4873"/>
              </a:lnSpc>
            </a:pPr>
            <a:r>
              <a:rPr lang="en-US" sz="3480">
                <a:solidFill>
                  <a:srgbClr val="000000"/>
                </a:solidFill>
                <a:latin typeface="Canva Sans Bold"/>
              </a:rPr>
              <a:t>Visual Studio</a:t>
            </a:r>
          </a:p>
          <a:p>
            <a:pPr algn="ctr">
              <a:lnSpc>
                <a:spcPts val="4873"/>
              </a:lnSpc>
            </a:pPr>
            <a:r>
              <a:rPr lang="en-US" sz="3480">
                <a:solidFill>
                  <a:srgbClr val="000000"/>
                </a:solidFill>
                <a:latin typeface="Canva Sans Bold"/>
              </a:rPr>
              <a:t>Code</a:t>
            </a:r>
          </a:p>
        </p:txBody>
      </p:sp>
      <p:sp>
        <p:nvSpPr>
          <p:cNvPr name="TextBox 9" id="9"/>
          <p:cNvSpPr txBox="true"/>
          <p:nvPr/>
        </p:nvSpPr>
        <p:spPr>
          <a:xfrm rot="0">
            <a:off x="9178056" y="7206881"/>
            <a:ext cx="3991901" cy="1205647"/>
          </a:xfrm>
          <a:prstGeom prst="rect">
            <a:avLst/>
          </a:prstGeom>
        </p:spPr>
        <p:txBody>
          <a:bodyPr anchor="t" rtlCol="false" tIns="0" lIns="0" bIns="0" rIns="0">
            <a:spAutoFit/>
          </a:bodyPr>
          <a:lstStyle/>
          <a:p>
            <a:pPr algn="ctr">
              <a:lnSpc>
                <a:spcPts val="4873"/>
              </a:lnSpc>
            </a:pPr>
            <a:r>
              <a:rPr lang="en-US" sz="3480">
                <a:solidFill>
                  <a:srgbClr val="000000"/>
                </a:solidFill>
                <a:latin typeface="Canva Sans Bold"/>
              </a:rPr>
              <a:t>Microsoft</a:t>
            </a:r>
          </a:p>
          <a:p>
            <a:pPr algn="ctr">
              <a:lnSpc>
                <a:spcPts val="4873"/>
              </a:lnSpc>
            </a:pPr>
            <a:r>
              <a:rPr lang="en-US" sz="3480">
                <a:solidFill>
                  <a:srgbClr val="000000"/>
                </a:solidFill>
                <a:latin typeface="Canva Sans Bold"/>
              </a:rPr>
              <a:t>Power BI</a:t>
            </a:r>
          </a:p>
        </p:txBody>
      </p:sp>
      <p:sp>
        <p:nvSpPr>
          <p:cNvPr name="TextBox 10" id="10"/>
          <p:cNvSpPr txBox="true"/>
          <p:nvPr/>
        </p:nvSpPr>
        <p:spPr>
          <a:xfrm rot="0">
            <a:off x="4798028" y="7206881"/>
            <a:ext cx="3991901" cy="1205647"/>
          </a:xfrm>
          <a:prstGeom prst="rect">
            <a:avLst/>
          </a:prstGeom>
        </p:spPr>
        <p:txBody>
          <a:bodyPr anchor="t" rtlCol="false" tIns="0" lIns="0" bIns="0" rIns="0">
            <a:spAutoFit/>
          </a:bodyPr>
          <a:lstStyle/>
          <a:p>
            <a:pPr algn="ctr">
              <a:lnSpc>
                <a:spcPts val="4873"/>
              </a:lnSpc>
            </a:pPr>
            <a:r>
              <a:rPr lang="en-US" sz="3480">
                <a:solidFill>
                  <a:srgbClr val="000000"/>
                </a:solidFill>
                <a:latin typeface="Canva Sans Bold"/>
              </a:rPr>
              <a:t>Microsoft</a:t>
            </a:r>
          </a:p>
          <a:p>
            <a:pPr algn="ctr">
              <a:lnSpc>
                <a:spcPts val="4873"/>
              </a:lnSpc>
            </a:pPr>
            <a:r>
              <a:rPr lang="en-US" sz="3480">
                <a:solidFill>
                  <a:srgbClr val="000000"/>
                </a:solidFill>
                <a:latin typeface="Canva Sans Bold"/>
              </a:rPr>
              <a:t>Excel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4350" y="3620138"/>
            <a:ext cx="17259300" cy="2884799"/>
          </a:xfrm>
          <a:prstGeom prst="rect">
            <a:avLst/>
          </a:prstGeom>
        </p:spPr>
        <p:txBody>
          <a:bodyPr anchor="t" rtlCol="false" tIns="0" lIns="0" bIns="0" rIns="0">
            <a:spAutoFit/>
          </a:bodyPr>
          <a:lstStyle/>
          <a:p>
            <a:pPr algn="ctr">
              <a:lnSpc>
                <a:spcPts val="11620"/>
              </a:lnSpc>
            </a:pPr>
            <a:r>
              <a:rPr lang="en-US" sz="8300">
                <a:solidFill>
                  <a:srgbClr val="000000"/>
                </a:solidFill>
                <a:latin typeface="Canva Sans Bold"/>
              </a:rPr>
              <a:t>According to the task, the work is completed</a:t>
            </a:r>
          </a:p>
        </p:txBody>
      </p:sp>
      <p:grpSp>
        <p:nvGrpSpPr>
          <p:cNvPr name="Group 3" id="3"/>
          <p:cNvGrpSpPr/>
          <p:nvPr/>
        </p:nvGrpSpPr>
        <p:grpSpPr>
          <a:xfrm rot="0">
            <a:off x="676275" y="7404567"/>
            <a:ext cx="3086100" cy="1543050"/>
            <a:chOff x="0" y="0"/>
            <a:chExt cx="812800" cy="406400"/>
          </a:xfrm>
        </p:grpSpPr>
        <p:sp>
          <p:nvSpPr>
            <p:cNvPr name="Freeform 4" id="4"/>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E052"/>
            </a:solidFill>
          </p:spPr>
        </p:sp>
        <p:sp>
          <p:nvSpPr>
            <p:cNvPr name="TextBox 5" id="5"/>
            <p:cNvSpPr txBox="true"/>
            <p:nvPr/>
          </p:nvSpPr>
          <p:spPr>
            <a:xfrm>
              <a:off x="177800" y="-38100"/>
              <a:ext cx="558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414431" y="7404567"/>
            <a:ext cx="3086100" cy="1543050"/>
            <a:chOff x="0" y="0"/>
            <a:chExt cx="812800" cy="406400"/>
          </a:xfrm>
        </p:grpSpPr>
        <p:sp>
          <p:nvSpPr>
            <p:cNvPr name="Freeform 7" id="7"/>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E052"/>
            </a:solidFill>
          </p:spPr>
        </p:sp>
        <p:sp>
          <p:nvSpPr>
            <p:cNvPr name="TextBox 8" id="8"/>
            <p:cNvSpPr txBox="true"/>
            <p:nvPr/>
          </p:nvSpPr>
          <p:spPr>
            <a:xfrm>
              <a:off x="177800" y="-38100"/>
              <a:ext cx="558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4687550" y="7345105"/>
            <a:ext cx="3086100" cy="1543050"/>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E052"/>
            </a:solidFill>
          </p:spPr>
        </p:sp>
        <p:sp>
          <p:nvSpPr>
            <p:cNvPr name="TextBox 11" id="11"/>
            <p:cNvSpPr txBox="true"/>
            <p:nvPr/>
          </p:nvSpPr>
          <p:spPr>
            <a:xfrm>
              <a:off x="177800" y="-38100"/>
              <a:ext cx="558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9050990" y="7345105"/>
            <a:ext cx="3086100" cy="1543050"/>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E052"/>
            </a:solidFill>
          </p:spPr>
        </p:sp>
        <p:sp>
          <p:nvSpPr>
            <p:cNvPr name="TextBox 14" id="14"/>
            <p:cNvSpPr txBox="true"/>
            <p:nvPr/>
          </p:nvSpPr>
          <p:spPr>
            <a:xfrm>
              <a:off x="177800" y="-38100"/>
              <a:ext cx="558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6279215" y="7345105"/>
            <a:ext cx="3086100" cy="1543050"/>
            <a:chOff x="0" y="0"/>
            <a:chExt cx="812800" cy="406400"/>
          </a:xfrm>
        </p:grpSpPr>
        <p:sp>
          <p:nvSpPr>
            <p:cNvPr name="Freeform 16" id="16"/>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E052"/>
            </a:solidFill>
          </p:spPr>
        </p:sp>
        <p:sp>
          <p:nvSpPr>
            <p:cNvPr name="TextBox 17" id="17"/>
            <p:cNvSpPr txBox="true"/>
            <p:nvPr/>
          </p:nvSpPr>
          <p:spPr>
            <a:xfrm>
              <a:off x="177800" y="-38100"/>
              <a:ext cx="558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1882156" y="7345105"/>
            <a:ext cx="3086100" cy="1543050"/>
            <a:chOff x="0" y="0"/>
            <a:chExt cx="812800" cy="406400"/>
          </a:xfrm>
        </p:grpSpPr>
        <p:sp>
          <p:nvSpPr>
            <p:cNvPr name="Freeform 19" id="19"/>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E052"/>
            </a:solidFill>
          </p:spPr>
        </p:sp>
        <p:sp>
          <p:nvSpPr>
            <p:cNvPr name="TextBox 20" id="20"/>
            <p:cNvSpPr txBox="true"/>
            <p:nvPr/>
          </p:nvSpPr>
          <p:spPr>
            <a:xfrm>
              <a:off x="177800" y="-38100"/>
              <a:ext cx="558800" cy="444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42259" y="736767"/>
            <a:ext cx="17203481" cy="9728621"/>
          </a:xfrm>
          <a:custGeom>
            <a:avLst/>
            <a:gdLst/>
            <a:ahLst/>
            <a:cxnLst/>
            <a:rect r="r" b="b" t="t" l="l"/>
            <a:pathLst>
              <a:path h="9728621" w="17203481">
                <a:moveTo>
                  <a:pt x="0" y="0"/>
                </a:moveTo>
                <a:lnTo>
                  <a:pt x="17203482" y="0"/>
                </a:lnTo>
                <a:lnTo>
                  <a:pt x="17203482" y="9728621"/>
                </a:lnTo>
                <a:lnTo>
                  <a:pt x="0" y="9728621"/>
                </a:lnTo>
                <a:lnTo>
                  <a:pt x="0" y="0"/>
                </a:lnTo>
                <a:close/>
              </a:path>
            </a:pathLst>
          </a:custGeom>
          <a:blipFill>
            <a:blip r:embed="rId2"/>
            <a:stretch>
              <a:fillRect l="0" t="-746" r="0" b="-746"/>
            </a:stretch>
          </a:blipFill>
        </p:spPr>
      </p:sp>
      <p:sp>
        <p:nvSpPr>
          <p:cNvPr name="TextBox 3" id="3"/>
          <p:cNvSpPr txBox="true"/>
          <p:nvPr/>
        </p:nvSpPr>
        <p:spPr>
          <a:xfrm rot="0">
            <a:off x="3684836" y="211293"/>
            <a:ext cx="10918329" cy="993797"/>
          </a:xfrm>
          <a:prstGeom prst="rect">
            <a:avLst/>
          </a:prstGeom>
        </p:spPr>
        <p:txBody>
          <a:bodyPr anchor="t" rtlCol="false" tIns="0" lIns="0" bIns="0" rIns="0">
            <a:spAutoFit/>
          </a:bodyPr>
          <a:lstStyle/>
          <a:p>
            <a:pPr algn="ctr">
              <a:lnSpc>
                <a:spcPts val="4023"/>
              </a:lnSpc>
            </a:pPr>
            <a:r>
              <a:rPr lang="en-US" sz="2874">
                <a:solidFill>
                  <a:srgbClr val="000000"/>
                </a:solidFill>
                <a:latin typeface="Canva Sans Bold"/>
              </a:rPr>
              <a:t>1) Visualize some questions on the interiors of the Classroom </a:t>
            </a:r>
          </a:p>
          <a:p>
            <a:pPr algn="ctr">
              <a:lnSpc>
                <a:spcPts val="402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0" y="1611993"/>
            <a:ext cx="18288000" cy="8675007"/>
          </a:xfrm>
          <a:custGeom>
            <a:avLst/>
            <a:gdLst/>
            <a:ahLst/>
            <a:cxnLst/>
            <a:rect r="r" b="b" t="t" l="l"/>
            <a:pathLst>
              <a:path h="8675007" w="18288000">
                <a:moveTo>
                  <a:pt x="0" y="0"/>
                </a:moveTo>
                <a:lnTo>
                  <a:pt x="18288000" y="0"/>
                </a:lnTo>
                <a:lnTo>
                  <a:pt x="18288000" y="8675007"/>
                </a:lnTo>
                <a:lnTo>
                  <a:pt x="0" y="8675007"/>
                </a:lnTo>
                <a:lnTo>
                  <a:pt x="0" y="0"/>
                </a:lnTo>
                <a:close/>
              </a:path>
            </a:pathLst>
          </a:custGeom>
          <a:blipFill>
            <a:blip r:embed="rId2"/>
            <a:stretch>
              <a:fillRect l="-1320" t="0" r="-1320" b="-876"/>
            </a:stretch>
          </a:blipFill>
        </p:spPr>
      </p:sp>
      <p:sp>
        <p:nvSpPr>
          <p:cNvPr name="TextBox 3" id="3"/>
          <p:cNvSpPr txBox="true"/>
          <p:nvPr/>
        </p:nvSpPr>
        <p:spPr>
          <a:xfrm rot="0">
            <a:off x="3892153" y="-1599"/>
            <a:ext cx="10441930" cy="2003447"/>
          </a:xfrm>
          <a:prstGeom prst="rect">
            <a:avLst/>
          </a:prstGeom>
        </p:spPr>
        <p:txBody>
          <a:bodyPr anchor="t" rtlCol="false" tIns="0" lIns="0" bIns="0" rIns="0">
            <a:spAutoFit/>
          </a:bodyPr>
          <a:lstStyle/>
          <a:p>
            <a:pPr algn="just">
              <a:lnSpc>
                <a:spcPts val="4023"/>
              </a:lnSpc>
            </a:pPr>
            <a:r>
              <a:rPr lang="en-US" sz="2874">
                <a:solidFill>
                  <a:srgbClr val="000000"/>
                </a:solidFill>
                <a:latin typeface="Canva Sans Bold"/>
              </a:rPr>
              <a:t>2) Present date-wise average evaluation score</a:t>
            </a:r>
          </a:p>
          <a:p>
            <a:pPr algn="just">
              <a:lnSpc>
                <a:spcPts val="4023"/>
              </a:lnSpc>
            </a:pPr>
            <a:r>
              <a:rPr lang="en-US" sz="2874">
                <a:solidFill>
                  <a:srgbClr val="000000"/>
                </a:solidFill>
                <a:latin typeface="Canva Sans Bold"/>
              </a:rPr>
              <a:t>3) </a:t>
            </a:r>
            <a:r>
              <a:rPr lang="en-US" sz="2874">
                <a:solidFill>
                  <a:srgbClr val="000000"/>
                </a:solidFill>
                <a:latin typeface="Canva Sans Bold"/>
              </a:rPr>
              <a:t>Present the graph on follow-up received within 48 hours</a:t>
            </a:r>
          </a:p>
          <a:p>
            <a:pPr algn="just">
              <a:lnSpc>
                <a:spcPts val="4023"/>
              </a:lnSpc>
            </a:pPr>
            <a:r>
              <a:rPr lang="en-US" sz="2874">
                <a:solidFill>
                  <a:srgbClr val="000000"/>
                </a:solidFill>
                <a:latin typeface="Canva Sans Bold"/>
              </a:rPr>
              <a:t>4) </a:t>
            </a:r>
            <a:r>
              <a:rPr lang="en-US" sz="2874">
                <a:solidFill>
                  <a:srgbClr val="000000"/>
                </a:solidFill>
                <a:latin typeface="Canva Sans Bold"/>
              </a:rPr>
              <a:t>Present the graph on the 'Mode of Follow-Up'</a:t>
            </a:r>
          </a:p>
          <a:p>
            <a:pPr algn="l">
              <a:lnSpc>
                <a:spcPts val="402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403183"/>
            <a:ext cx="16390110" cy="8883817"/>
          </a:xfrm>
          <a:custGeom>
            <a:avLst/>
            <a:gdLst/>
            <a:ahLst/>
            <a:cxnLst/>
            <a:rect r="r" b="b" t="t" l="l"/>
            <a:pathLst>
              <a:path h="8883817" w="16390110">
                <a:moveTo>
                  <a:pt x="0" y="0"/>
                </a:moveTo>
                <a:lnTo>
                  <a:pt x="16390110" y="0"/>
                </a:lnTo>
                <a:lnTo>
                  <a:pt x="16390110" y="8883817"/>
                </a:lnTo>
                <a:lnTo>
                  <a:pt x="0" y="8883817"/>
                </a:lnTo>
                <a:lnTo>
                  <a:pt x="0" y="0"/>
                </a:lnTo>
                <a:close/>
              </a:path>
            </a:pathLst>
          </a:custGeom>
          <a:blipFill>
            <a:blip r:embed="rId2"/>
            <a:stretch>
              <a:fillRect l="0" t="-2449" r="0" b="-2449"/>
            </a:stretch>
          </a:blipFill>
        </p:spPr>
      </p:sp>
      <p:sp>
        <p:nvSpPr>
          <p:cNvPr name="TextBox 3" id="3"/>
          <p:cNvSpPr txBox="true"/>
          <p:nvPr/>
        </p:nvSpPr>
        <p:spPr>
          <a:xfrm rot="0">
            <a:off x="1092671" y="250814"/>
            <a:ext cx="16262168" cy="1498622"/>
          </a:xfrm>
          <a:prstGeom prst="rect">
            <a:avLst/>
          </a:prstGeom>
        </p:spPr>
        <p:txBody>
          <a:bodyPr anchor="t" rtlCol="false" tIns="0" lIns="0" bIns="0" rIns="0">
            <a:spAutoFit/>
          </a:bodyPr>
          <a:lstStyle/>
          <a:p>
            <a:pPr algn="l">
              <a:lnSpc>
                <a:spcPts val="4023"/>
              </a:lnSpc>
            </a:pPr>
            <a:r>
              <a:rPr lang="en-US" sz="2874">
                <a:solidFill>
                  <a:srgbClr val="000000"/>
                </a:solidFill>
                <a:latin typeface="Canva Sans Bold"/>
              </a:rPr>
              <a:t>5) Calculate the Average Time taken from reception to meet the Salesperson. List the reasons why in some cases the time was greater than average time.</a:t>
            </a:r>
          </a:p>
          <a:p>
            <a:pPr algn="l">
              <a:lnSpc>
                <a:spcPts val="402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1028700"/>
            <a:ext cx="17259300" cy="9948024"/>
          </a:xfrm>
          <a:custGeom>
            <a:avLst/>
            <a:gdLst/>
            <a:ahLst/>
            <a:cxnLst/>
            <a:rect r="r" b="b" t="t" l="l"/>
            <a:pathLst>
              <a:path h="9948024" w="17259300">
                <a:moveTo>
                  <a:pt x="0" y="0"/>
                </a:moveTo>
                <a:lnTo>
                  <a:pt x="17259300" y="0"/>
                </a:lnTo>
                <a:lnTo>
                  <a:pt x="17259300" y="9948024"/>
                </a:lnTo>
                <a:lnTo>
                  <a:pt x="0" y="9948024"/>
                </a:lnTo>
                <a:lnTo>
                  <a:pt x="0" y="0"/>
                </a:lnTo>
                <a:close/>
              </a:path>
            </a:pathLst>
          </a:custGeom>
          <a:blipFill>
            <a:blip r:embed="rId2"/>
            <a:stretch>
              <a:fillRect l="0" t="-62" r="0" b="-62"/>
            </a:stretch>
          </a:blipFill>
        </p:spPr>
      </p:sp>
      <p:sp>
        <p:nvSpPr>
          <p:cNvPr name="TextBox 3" id="3"/>
          <p:cNvSpPr txBox="true"/>
          <p:nvPr/>
        </p:nvSpPr>
        <p:spPr>
          <a:xfrm rot="0">
            <a:off x="514350" y="-57150"/>
            <a:ext cx="17259300" cy="1498622"/>
          </a:xfrm>
          <a:prstGeom prst="rect">
            <a:avLst/>
          </a:prstGeom>
        </p:spPr>
        <p:txBody>
          <a:bodyPr anchor="t" rtlCol="false" tIns="0" lIns="0" bIns="0" rIns="0">
            <a:spAutoFit/>
          </a:bodyPr>
          <a:lstStyle/>
          <a:p>
            <a:pPr algn="ctr">
              <a:lnSpc>
                <a:spcPts val="4023"/>
              </a:lnSpc>
            </a:pPr>
            <a:r>
              <a:rPr lang="en-US" sz="2874">
                <a:solidFill>
                  <a:srgbClr val="000000"/>
                </a:solidFill>
                <a:latin typeface="Canva Sans Bold"/>
              </a:rPr>
              <a:t>6) Visualize what time of the day evaluators visited the center. Create a bucket of Morning, Afternoon, and Evening.</a:t>
            </a:r>
          </a:p>
          <a:p>
            <a:pPr algn="l">
              <a:lnSpc>
                <a:spcPts val="402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80268" y="1336217"/>
            <a:ext cx="16543702" cy="8950783"/>
          </a:xfrm>
          <a:custGeom>
            <a:avLst/>
            <a:gdLst/>
            <a:ahLst/>
            <a:cxnLst/>
            <a:rect r="r" b="b" t="t" l="l"/>
            <a:pathLst>
              <a:path h="8950783" w="16543702">
                <a:moveTo>
                  <a:pt x="0" y="0"/>
                </a:moveTo>
                <a:lnTo>
                  <a:pt x="16543702" y="0"/>
                </a:lnTo>
                <a:lnTo>
                  <a:pt x="16543702" y="8950783"/>
                </a:lnTo>
                <a:lnTo>
                  <a:pt x="0" y="8950783"/>
                </a:lnTo>
                <a:lnTo>
                  <a:pt x="0" y="0"/>
                </a:lnTo>
                <a:close/>
              </a:path>
            </a:pathLst>
          </a:custGeom>
          <a:blipFill>
            <a:blip r:embed="rId2"/>
            <a:stretch>
              <a:fillRect l="0" t="-4457" r="0" b="-2367"/>
            </a:stretch>
          </a:blipFill>
        </p:spPr>
      </p:sp>
      <p:sp>
        <p:nvSpPr>
          <p:cNvPr name="TextBox 3" id="3"/>
          <p:cNvSpPr txBox="true"/>
          <p:nvPr/>
        </p:nvSpPr>
        <p:spPr>
          <a:xfrm rot="0">
            <a:off x="208119" y="72061"/>
            <a:ext cx="18288000" cy="1856127"/>
          </a:xfrm>
          <a:prstGeom prst="rect">
            <a:avLst/>
          </a:prstGeom>
        </p:spPr>
        <p:txBody>
          <a:bodyPr anchor="t" rtlCol="false" tIns="0" lIns="0" bIns="0" rIns="0">
            <a:spAutoFit/>
          </a:bodyPr>
          <a:lstStyle/>
          <a:p>
            <a:pPr algn="l">
              <a:lnSpc>
                <a:spcPts val="3743"/>
              </a:lnSpc>
            </a:pPr>
            <a:r>
              <a:rPr lang="en-US" sz="2674">
                <a:solidFill>
                  <a:srgbClr val="000000"/>
                </a:solidFill>
                <a:latin typeface="Canva Sans Bold"/>
              </a:rPr>
              <a:t>7) Top 5 Traits of the Staff when Evaluators rated Staff Interaction 5 on a scale of 1 to 5</a:t>
            </a:r>
          </a:p>
          <a:p>
            <a:pPr algn="l">
              <a:lnSpc>
                <a:spcPts val="3743"/>
              </a:lnSpc>
            </a:pPr>
            <a:r>
              <a:rPr lang="en-US" sz="2674">
                <a:solidFill>
                  <a:srgbClr val="000000"/>
                </a:solidFill>
                <a:latin typeface="Canva Sans Bold"/>
              </a:rPr>
              <a:t>8) </a:t>
            </a:r>
            <a:r>
              <a:rPr lang="en-US" sz="2674">
                <a:solidFill>
                  <a:srgbClr val="000000"/>
                </a:solidFill>
                <a:latin typeface="Canva Sans Bold"/>
              </a:rPr>
              <a:t>Enlist the factors that made the customers feel 'Highly Satisfied' and rate the service '5' on a scale of 1 to 5.</a:t>
            </a:r>
          </a:p>
          <a:p>
            <a:pPr algn="l">
              <a:lnSpc>
                <a:spcPts val="3743"/>
              </a:lnSpc>
            </a:pPr>
          </a:p>
          <a:p>
            <a:pPr algn="l">
              <a:lnSpc>
                <a:spcPts val="374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799946" y="3985533"/>
            <a:ext cx="11457511" cy="2930155"/>
          </a:xfrm>
          <a:custGeom>
            <a:avLst/>
            <a:gdLst/>
            <a:ahLst/>
            <a:cxnLst/>
            <a:rect r="r" b="b" t="t" l="l"/>
            <a:pathLst>
              <a:path h="2930155" w="11457511">
                <a:moveTo>
                  <a:pt x="0" y="0"/>
                </a:moveTo>
                <a:lnTo>
                  <a:pt x="11457511" y="0"/>
                </a:lnTo>
                <a:lnTo>
                  <a:pt x="11457511" y="2930155"/>
                </a:lnTo>
                <a:lnTo>
                  <a:pt x="0" y="2930155"/>
                </a:lnTo>
                <a:lnTo>
                  <a:pt x="0" y="0"/>
                </a:lnTo>
                <a:close/>
              </a:path>
            </a:pathLst>
          </a:custGeom>
          <a:blipFill>
            <a:blip r:embed="rId2"/>
            <a:stretch>
              <a:fillRect l="0" t="0" r="0" b="-10146"/>
            </a:stretch>
          </a:blipFill>
        </p:spPr>
      </p:sp>
      <p:sp>
        <p:nvSpPr>
          <p:cNvPr name="Freeform 3" id="3"/>
          <p:cNvSpPr/>
          <p:nvPr/>
        </p:nvSpPr>
        <p:spPr>
          <a:xfrm flipH="false" flipV="false" rot="0">
            <a:off x="12920107" y="3393210"/>
            <a:ext cx="4137367" cy="4114800"/>
          </a:xfrm>
          <a:custGeom>
            <a:avLst/>
            <a:gdLst/>
            <a:ahLst/>
            <a:cxnLst/>
            <a:rect r="r" b="b" t="t" l="l"/>
            <a:pathLst>
              <a:path h="4114800" w="4137367">
                <a:moveTo>
                  <a:pt x="0" y="0"/>
                </a:moveTo>
                <a:lnTo>
                  <a:pt x="4137368" y="0"/>
                </a:lnTo>
                <a:lnTo>
                  <a:pt x="41373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99946" y="232068"/>
            <a:ext cx="15228475" cy="1545639"/>
          </a:xfrm>
          <a:prstGeom prst="rect">
            <a:avLst/>
          </a:prstGeom>
        </p:spPr>
        <p:txBody>
          <a:bodyPr anchor="t" rtlCol="false" tIns="0" lIns="0" bIns="0" rIns="0">
            <a:spAutoFit/>
          </a:bodyPr>
          <a:lstStyle/>
          <a:p>
            <a:pPr algn="l">
              <a:lnSpc>
                <a:spcPts val="3117"/>
              </a:lnSpc>
            </a:pPr>
            <a:r>
              <a:rPr lang="en-US" sz="2226">
                <a:solidFill>
                  <a:srgbClr val="000000"/>
                </a:solidFill>
                <a:latin typeface="Canva Sans Bold"/>
              </a:rPr>
              <a:t>9) Extract negative factors encountered when assessing the Website Enquiry Section. Refer to question '12. Please elaborate on the website inquiry section. Highlight all the positives and negatives encountered.' Read comments and extract negative experiences. </a:t>
            </a:r>
          </a:p>
          <a:p>
            <a:pPr algn="l">
              <a:lnSpc>
                <a:spcPts val="3117"/>
              </a:lnSpc>
            </a:pPr>
          </a:p>
        </p:txBody>
      </p:sp>
      <p:sp>
        <p:nvSpPr>
          <p:cNvPr name="TextBox 5" id="5"/>
          <p:cNvSpPr txBox="true"/>
          <p:nvPr/>
        </p:nvSpPr>
        <p:spPr>
          <a:xfrm rot="0">
            <a:off x="-1162319" y="2033672"/>
            <a:ext cx="11457511"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By Using Python Library</a:t>
            </a:r>
          </a:p>
        </p:txBody>
      </p:sp>
      <p:sp>
        <p:nvSpPr>
          <p:cNvPr name="TextBox 6" id="6"/>
          <p:cNvSpPr txBox="true"/>
          <p:nvPr/>
        </p:nvSpPr>
        <p:spPr>
          <a:xfrm rot="0">
            <a:off x="532364" y="7335092"/>
            <a:ext cx="11457511" cy="1923208"/>
          </a:xfrm>
          <a:prstGeom prst="rect">
            <a:avLst/>
          </a:prstGeom>
        </p:spPr>
        <p:txBody>
          <a:bodyPr anchor="t" rtlCol="false" tIns="0" lIns="0" bIns="0" rIns="0">
            <a:spAutoFit/>
          </a:bodyPr>
          <a:lstStyle/>
          <a:p>
            <a:pPr algn="ctr">
              <a:lnSpc>
                <a:spcPts val="7786"/>
              </a:lnSpc>
            </a:pPr>
            <a:r>
              <a:rPr lang="en-US" sz="5561">
                <a:solidFill>
                  <a:srgbClr val="000000"/>
                </a:solidFill>
                <a:latin typeface="Canva Sans Bold"/>
              </a:rPr>
              <a:t>I am Using NLP to identified the Reviews of the persons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DAGIwUplYgY</dc:identifier>
  <dcterms:modified xsi:type="dcterms:W3CDTF">2011-08-01T06:04:30Z</dcterms:modified>
  <cp:revision>1</cp:revision>
  <dc:title>Grey minimalist business project presentation </dc:title>
</cp:coreProperties>
</file>