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4" r:id="rId4"/>
    <p:sldId id="267" r:id="rId5"/>
    <p:sldId id="268" r:id="rId6"/>
    <p:sldId id="269" r:id="rId7"/>
    <p:sldId id="280" r:id="rId8"/>
    <p:sldId id="279" r:id="rId9"/>
    <p:sldId id="281" r:id="rId10"/>
    <p:sldId id="272" r:id="rId11"/>
    <p:sldId id="286" r:id="rId12"/>
    <p:sldId id="282" r:id="rId13"/>
    <p:sldId id="283" r:id="rId14"/>
    <p:sldId id="284" r:id="rId15"/>
    <p:sldId id="285" r:id="rId16"/>
    <p:sldId id="278" r:id="rId17"/>
    <p:sldId id="276" r:id="rId18"/>
    <p:sldId id="270" r:id="rId19"/>
    <p:sldId id="274"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et Gandole" initials="AG" lastIdx="1" clrIdx="0">
    <p:extLst>
      <p:ext uri="{19B8F6BF-5375-455C-9EA6-DF929625EA0E}">
        <p15:presenceInfo xmlns:p15="http://schemas.microsoft.com/office/powerpoint/2012/main" userId="612e7371b81f47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44F34-0570-47B4-90A1-320FE035CA21}" type="doc">
      <dgm:prSet loTypeId="urn:microsoft.com/office/officeart/2008/layout/AccentedPicture" loCatId="picture" qsTypeId="urn:microsoft.com/office/officeart/2005/8/quickstyle/simple1" qsCatId="simple" csTypeId="urn:microsoft.com/office/officeart/2005/8/colors/accent1_2" csCatId="accent1" phldr="1"/>
      <dgm:spPr/>
    </dgm:pt>
    <dgm:pt modelId="{446854B2-5708-432D-99CB-B610FA5B5054}">
      <dgm:prSet phldrT="[Text]"/>
      <dgm:spPr/>
      <dgm:t>
        <a:bodyPr/>
        <a:lstStyle/>
        <a:p>
          <a:endParaRPr lang="en-IN" dirty="0"/>
        </a:p>
      </dgm:t>
    </dgm:pt>
    <dgm:pt modelId="{0459C457-782B-4C86-8775-180E8827662E}" type="parTrans" cxnId="{82AD5E2E-C50B-42FD-9F51-D0756E9EC1B9}">
      <dgm:prSet/>
      <dgm:spPr/>
      <dgm:t>
        <a:bodyPr/>
        <a:lstStyle/>
        <a:p>
          <a:endParaRPr lang="en-IN"/>
        </a:p>
      </dgm:t>
    </dgm:pt>
    <dgm:pt modelId="{31CCF0D5-4FBF-404C-88A9-A8D05EB5B7B1}" type="sibTrans" cxnId="{82AD5E2E-C50B-42FD-9F51-D0756E9EC1B9}">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dgm:spPr>
      <dgm:t>
        <a:bodyPr/>
        <a:lstStyle/>
        <a:p>
          <a:endParaRPr lang="en-IN"/>
        </a:p>
      </dgm:t>
    </dgm:pt>
    <dgm:pt modelId="{C6C55FD9-740D-4EE1-A9A4-89EFDA328085}" type="pres">
      <dgm:prSet presAssocID="{85C44F34-0570-47B4-90A1-320FE035CA21}" presName="Name0" presStyleCnt="0">
        <dgm:presLayoutVars>
          <dgm:dir/>
        </dgm:presLayoutVars>
      </dgm:prSet>
      <dgm:spPr/>
    </dgm:pt>
    <dgm:pt modelId="{A4EBDE42-0CDF-4C2F-BA48-0DA193AA1C3D}" type="pres">
      <dgm:prSet presAssocID="{31CCF0D5-4FBF-404C-88A9-A8D05EB5B7B1}" presName="picture_1" presStyleLbl="bgImgPlace1" presStyleIdx="0" presStyleCnt="1" custScaleX="110839" custScaleY="100000"/>
      <dgm:spPr/>
    </dgm:pt>
    <dgm:pt modelId="{F3B9EDFE-E933-4D64-8813-E1BB83922D7A}" type="pres">
      <dgm:prSet presAssocID="{446854B2-5708-432D-99CB-B610FA5B5054}" presName="text_1" presStyleLbl="node1" presStyleIdx="0" presStyleCnt="0">
        <dgm:presLayoutVars>
          <dgm:bulletEnabled val="1"/>
        </dgm:presLayoutVars>
      </dgm:prSet>
      <dgm:spPr/>
    </dgm:pt>
    <dgm:pt modelId="{78E4043C-88B0-4BEE-9B5B-F8CE75FEAE43}" type="pres">
      <dgm:prSet presAssocID="{85C44F34-0570-47B4-90A1-320FE035CA21}" presName="maxNode" presStyleCnt="0"/>
      <dgm:spPr/>
    </dgm:pt>
    <dgm:pt modelId="{512F55E9-9569-4553-A110-3AA846711C19}" type="pres">
      <dgm:prSet presAssocID="{85C44F34-0570-47B4-90A1-320FE035CA21}" presName="Name33" presStyleCnt="0"/>
      <dgm:spPr/>
    </dgm:pt>
  </dgm:ptLst>
  <dgm:cxnLst>
    <dgm:cxn modelId="{82AD5E2E-C50B-42FD-9F51-D0756E9EC1B9}" srcId="{85C44F34-0570-47B4-90A1-320FE035CA21}" destId="{446854B2-5708-432D-99CB-B610FA5B5054}" srcOrd="0" destOrd="0" parTransId="{0459C457-782B-4C86-8775-180E8827662E}" sibTransId="{31CCF0D5-4FBF-404C-88A9-A8D05EB5B7B1}"/>
    <dgm:cxn modelId="{6EA3784A-18D8-463B-9F99-43FCB938CD4B}" type="presOf" srcId="{85C44F34-0570-47B4-90A1-320FE035CA21}" destId="{C6C55FD9-740D-4EE1-A9A4-89EFDA328085}" srcOrd="0" destOrd="0" presId="urn:microsoft.com/office/officeart/2008/layout/AccentedPicture"/>
    <dgm:cxn modelId="{199931E6-E9F3-43CF-A49D-95BC59A09F27}" type="presOf" srcId="{446854B2-5708-432D-99CB-B610FA5B5054}" destId="{F3B9EDFE-E933-4D64-8813-E1BB83922D7A}" srcOrd="0" destOrd="0" presId="urn:microsoft.com/office/officeart/2008/layout/AccentedPicture"/>
    <dgm:cxn modelId="{9A302DFF-7832-461D-BCB3-6E0ABC4443C3}" type="presOf" srcId="{31CCF0D5-4FBF-404C-88A9-A8D05EB5B7B1}" destId="{A4EBDE42-0CDF-4C2F-BA48-0DA193AA1C3D}" srcOrd="0" destOrd="0" presId="urn:microsoft.com/office/officeart/2008/layout/AccentedPicture"/>
    <dgm:cxn modelId="{B2B00082-D189-431A-9CB4-10B9BA51D1E2}" type="presParOf" srcId="{C6C55FD9-740D-4EE1-A9A4-89EFDA328085}" destId="{A4EBDE42-0CDF-4C2F-BA48-0DA193AA1C3D}" srcOrd="0" destOrd="0" presId="urn:microsoft.com/office/officeart/2008/layout/AccentedPicture"/>
    <dgm:cxn modelId="{583942DC-A49B-4813-869E-ED354F3C0C0C}" type="presParOf" srcId="{C6C55FD9-740D-4EE1-A9A4-89EFDA328085}" destId="{F3B9EDFE-E933-4D64-8813-E1BB83922D7A}" srcOrd="1" destOrd="0" presId="urn:microsoft.com/office/officeart/2008/layout/AccentedPicture"/>
    <dgm:cxn modelId="{30434F44-CCBC-43DF-85F2-0EE3135CBFE5}" type="presParOf" srcId="{C6C55FD9-740D-4EE1-A9A4-89EFDA328085}" destId="{78E4043C-88B0-4BEE-9B5B-F8CE75FEAE43}" srcOrd="2" destOrd="0" presId="urn:microsoft.com/office/officeart/2008/layout/AccentedPicture"/>
    <dgm:cxn modelId="{8F6EA629-0583-4292-931D-D7B7542B2479}" type="presParOf" srcId="{78E4043C-88B0-4BEE-9B5B-F8CE75FEAE43}" destId="{512F55E9-9569-4553-A110-3AA846711C19}" srcOrd="0" destOrd="0" presId="urn:microsoft.com/office/officeart/2008/layout/Accented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EBDE42-0CDF-4C2F-BA48-0DA193AA1C3D}">
      <dsp:nvSpPr>
        <dsp:cNvPr id="0" name=""/>
        <dsp:cNvSpPr/>
      </dsp:nvSpPr>
      <dsp:spPr>
        <a:xfrm>
          <a:off x="57147" y="0"/>
          <a:ext cx="758034" cy="872329"/>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B9EDFE-E933-4D64-8813-E1BB83922D7A}">
      <dsp:nvSpPr>
        <dsp:cNvPr id="0" name=""/>
        <dsp:cNvSpPr/>
      </dsp:nvSpPr>
      <dsp:spPr>
        <a:xfrm>
          <a:off x="121567" y="348931"/>
          <a:ext cx="526607" cy="5233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b" anchorCtr="0">
          <a:noAutofit/>
        </a:bodyPr>
        <a:lstStyle/>
        <a:p>
          <a:pPr marL="0" lvl="0" indent="0" algn="l" defTabSz="1200150">
            <a:lnSpc>
              <a:spcPct val="90000"/>
            </a:lnSpc>
            <a:spcBef>
              <a:spcPct val="0"/>
            </a:spcBef>
            <a:spcAft>
              <a:spcPct val="35000"/>
            </a:spcAft>
            <a:buNone/>
          </a:pPr>
          <a:endParaRPr lang="en-IN" sz="2700" kern="1200" dirty="0"/>
        </a:p>
      </dsp:txBody>
      <dsp:txXfrm>
        <a:off x="121567" y="348931"/>
        <a:ext cx="526607" cy="523397"/>
      </dsp:txXfrm>
    </dsp:sp>
  </dsp:spTree>
</dsp:drawing>
</file>

<file path=ppt/diagrams/layout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AB51EA-9AD1-89DE-8BC8-499281AE7F80}"/>
              </a:ext>
            </a:extLst>
          </p:cNvPr>
          <p:cNvSpPr>
            <a:spLocks noGrp="1"/>
          </p:cNvSpPr>
          <p:nvPr>
            <p:ph type="dt" sz="half" idx="10"/>
          </p:nvPr>
        </p:nvSpPr>
        <p:spPr/>
        <p:txBody>
          <a:bodyPr/>
          <a:lstStyle>
            <a:lvl1pPr>
              <a:defRPr/>
            </a:lvl1pPr>
          </a:lstStyle>
          <a:p>
            <a:pPr>
              <a:defRPr/>
            </a:pPr>
            <a:fld id="{AB4BE788-F829-4655-86EA-1B9BE580224B}" type="datetimeFigureOut">
              <a:rPr lang="en-IN"/>
              <a:pPr>
                <a:defRPr/>
              </a:pPr>
              <a:t>27-11-2024</a:t>
            </a:fld>
            <a:endParaRPr lang="en-IN"/>
          </a:p>
        </p:txBody>
      </p:sp>
      <p:sp>
        <p:nvSpPr>
          <p:cNvPr id="5" name="Footer Placeholder 4">
            <a:extLst>
              <a:ext uri="{FF2B5EF4-FFF2-40B4-BE49-F238E27FC236}">
                <a16:creationId xmlns:a16="http://schemas.microsoft.com/office/drawing/2014/main" id="{62B3385A-E220-7AF2-319E-86365EB47B7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9DD2554-DF27-9BDC-7741-D9FA21E0B1C7}"/>
              </a:ext>
            </a:extLst>
          </p:cNvPr>
          <p:cNvSpPr>
            <a:spLocks noGrp="1"/>
          </p:cNvSpPr>
          <p:nvPr>
            <p:ph type="sldNum" sz="quarter" idx="12"/>
          </p:nvPr>
        </p:nvSpPr>
        <p:spPr/>
        <p:txBody>
          <a:bodyPr/>
          <a:lstStyle>
            <a:lvl1pPr>
              <a:defRPr/>
            </a:lvl1pPr>
          </a:lstStyle>
          <a:p>
            <a:fld id="{149E86EE-D73A-4151-9E75-934E59DE3BEB}" type="slidenum">
              <a:rPr lang="en-IN" altLang="en-US"/>
              <a:pPr/>
              <a:t>‹#›</a:t>
            </a:fld>
            <a:endParaRPr lang="en-IN" altLang="en-US"/>
          </a:p>
        </p:txBody>
      </p:sp>
    </p:spTree>
    <p:extLst>
      <p:ext uri="{BB962C8B-B14F-4D97-AF65-F5344CB8AC3E}">
        <p14:creationId xmlns:p14="http://schemas.microsoft.com/office/powerpoint/2010/main" val="131847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BE556-053B-0E1B-12F3-45CF66DAA02D}"/>
              </a:ext>
            </a:extLst>
          </p:cNvPr>
          <p:cNvSpPr>
            <a:spLocks noGrp="1"/>
          </p:cNvSpPr>
          <p:nvPr>
            <p:ph type="dt" sz="half" idx="10"/>
          </p:nvPr>
        </p:nvSpPr>
        <p:spPr/>
        <p:txBody>
          <a:bodyPr/>
          <a:lstStyle>
            <a:lvl1pPr>
              <a:defRPr/>
            </a:lvl1pPr>
          </a:lstStyle>
          <a:p>
            <a:pPr>
              <a:defRPr/>
            </a:pPr>
            <a:fld id="{635A7A75-FC7A-4DD8-BB6D-D73EA8E03FE6}" type="datetimeFigureOut">
              <a:rPr lang="en-IN"/>
              <a:pPr>
                <a:defRPr/>
              </a:pPr>
              <a:t>27-11-2024</a:t>
            </a:fld>
            <a:endParaRPr lang="en-IN"/>
          </a:p>
        </p:txBody>
      </p:sp>
      <p:sp>
        <p:nvSpPr>
          <p:cNvPr id="5" name="Footer Placeholder 4">
            <a:extLst>
              <a:ext uri="{FF2B5EF4-FFF2-40B4-BE49-F238E27FC236}">
                <a16:creationId xmlns:a16="http://schemas.microsoft.com/office/drawing/2014/main" id="{2AA90A3D-E2F5-06FD-5FD4-AD4454EA5FF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422E560-72D3-FA1B-D802-DFDEDD9E5A4B}"/>
              </a:ext>
            </a:extLst>
          </p:cNvPr>
          <p:cNvSpPr>
            <a:spLocks noGrp="1"/>
          </p:cNvSpPr>
          <p:nvPr>
            <p:ph type="sldNum" sz="quarter" idx="12"/>
          </p:nvPr>
        </p:nvSpPr>
        <p:spPr/>
        <p:txBody>
          <a:bodyPr/>
          <a:lstStyle>
            <a:lvl1pPr>
              <a:defRPr/>
            </a:lvl1pPr>
          </a:lstStyle>
          <a:p>
            <a:fld id="{2C5EFA81-9C1C-44A8-B782-15777BDEFF4B}" type="slidenum">
              <a:rPr lang="en-IN" altLang="en-US"/>
              <a:pPr/>
              <a:t>‹#›</a:t>
            </a:fld>
            <a:endParaRPr lang="en-IN" altLang="en-US"/>
          </a:p>
        </p:txBody>
      </p:sp>
    </p:spTree>
    <p:extLst>
      <p:ext uri="{BB962C8B-B14F-4D97-AF65-F5344CB8AC3E}">
        <p14:creationId xmlns:p14="http://schemas.microsoft.com/office/powerpoint/2010/main" val="39628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BC875-98CC-1C94-8FD6-442BFB563AB6}"/>
              </a:ext>
            </a:extLst>
          </p:cNvPr>
          <p:cNvSpPr>
            <a:spLocks noGrp="1"/>
          </p:cNvSpPr>
          <p:nvPr>
            <p:ph type="dt" sz="half" idx="10"/>
          </p:nvPr>
        </p:nvSpPr>
        <p:spPr/>
        <p:txBody>
          <a:bodyPr/>
          <a:lstStyle>
            <a:lvl1pPr>
              <a:defRPr/>
            </a:lvl1pPr>
          </a:lstStyle>
          <a:p>
            <a:pPr>
              <a:defRPr/>
            </a:pPr>
            <a:fld id="{869F9671-829F-45E9-8A14-0D98FCC060CE}" type="datetimeFigureOut">
              <a:rPr lang="en-IN"/>
              <a:pPr>
                <a:defRPr/>
              </a:pPr>
              <a:t>27-11-2024</a:t>
            </a:fld>
            <a:endParaRPr lang="en-IN"/>
          </a:p>
        </p:txBody>
      </p:sp>
      <p:sp>
        <p:nvSpPr>
          <p:cNvPr id="5" name="Footer Placeholder 4">
            <a:extLst>
              <a:ext uri="{FF2B5EF4-FFF2-40B4-BE49-F238E27FC236}">
                <a16:creationId xmlns:a16="http://schemas.microsoft.com/office/drawing/2014/main" id="{56B2D6AC-6E61-24B0-D4C6-17805B32C61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0F9A201-B671-C00E-42CB-611D0A6C8670}"/>
              </a:ext>
            </a:extLst>
          </p:cNvPr>
          <p:cNvSpPr>
            <a:spLocks noGrp="1"/>
          </p:cNvSpPr>
          <p:nvPr>
            <p:ph type="sldNum" sz="quarter" idx="12"/>
          </p:nvPr>
        </p:nvSpPr>
        <p:spPr/>
        <p:txBody>
          <a:bodyPr/>
          <a:lstStyle>
            <a:lvl1pPr>
              <a:defRPr/>
            </a:lvl1pPr>
          </a:lstStyle>
          <a:p>
            <a:fld id="{2B2F1455-3E71-425E-8A4D-2BB8DB54F762}" type="slidenum">
              <a:rPr lang="en-IN" altLang="en-US"/>
              <a:pPr/>
              <a:t>‹#›</a:t>
            </a:fld>
            <a:endParaRPr lang="en-IN" altLang="en-US"/>
          </a:p>
        </p:txBody>
      </p:sp>
    </p:spTree>
    <p:extLst>
      <p:ext uri="{BB962C8B-B14F-4D97-AF65-F5344CB8AC3E}">
        <p14:creationId xmlns:p14="http://schemas.microsoft.com/office/powerpoint/2010/main" val="54803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95F7D-A53A-8B06-A11F-E401DCC55787}"/>
              </a:ext>
            </a:extLst>
          </p:cNvPr>
          <p:cNvSpPr>
            <a:spLocks noGrp="1"/>
          </p:cNvSpPr>
          <p:nvPr>
            <p:ph type="dt" sz="half" idx="10"/>
          </p:nvPr>
        </p:nvSpPr>
        <p:spPr/>
        <p:txBody>
          <a:bodyPr/>
          <a:lstStyle>
            <a:lvl1pPr>
              <a:defRPr/>
            </a:lvl1pPr>
          </a:lstStyle>
          <a:p>
            <a:pPr>
              <a:defRPr/>
            </a:pPr>
            <a:fld id="{FC46DBF3-5576-40A9-90F8-DC078B1DACFA}" type="datetimeFigureOut">
              <a:rPr lang="en-IN"/>
              <a:pPr>
                <a:defRPr/>
              </a:pPr>
              <a:t>27-11-2024</a:t>
            </a:fld>
            <a:endParaRPr lang="en-IN"/>
          </a:p>
        </p:txBody>
      </p:sp>
      <p:sp>
        <p:nvSpPr>
          <p:cNvPr id="5" name="Footer Placeholder 4">
            <a:extLst>
              <a:ext uri="{FF2B5EF4-FFF2-40B4-BE49-F238E27FC236}">
                <a16:creationId xmlns:a16="http://schemas.microsoft.com/office/drawing/2014/main" id="{7D51109E-C564-AB94-7F1E-8E03B2CE14BD}"/>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1A2831C4-A30F-3ED4-A373-EE96341A63C0}"/>
              </a:ext>
            </a:extLst>
          </p:cNvPr>
          <p:cNvSpPr>
            <a:spLocks noGrp="1"/>
          </p:cNvSpPr>
          <p:nvPr>
            <p:ph type="sldNum" sz="quarter" idx="12"/>
          </p:nvPr>
        </p:nvSpPr>
        <p:spPr/>
        <p:txBody>
          <a:bodyPr/>
          <a:lstStyle>
            <a:lvl1pPr>
              <a:defRPr/>
            </a:lvl1pPr>
          </a:lstStyle>
          <a:p>
            <a:fld id="{B1C0F236-51A2-4A39-87EA-E3C592DB3D6B}" type="slidenum">
              <a:rPr lang="en-IN" altLang="en-US"/>
              <a:pPr/>
              <a:t>‹#›</a:t>
            </a:fld>
            <a:endParaRPr lang="en-IN" altLang="en-US"/>
          </a:p>
        </p:txBody>
      </p:sp>
    </p:spTree>
    <p:extLst>
      <p:ext uri="{BB962C8B-B14F-4D97-AF65-F5344CB8AC3E}">
        <p14:creationId xmlns:p14="http://schemas.microsoft.com/office/powerpoint/2010/main" val="9814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5E9DE-457F-A24A-22FB-385E01B05A0B}"/>
              </a:ext>
            </a:extLst>
          </p:cNvPr>
          <p:cNvSpPr>
            <a:spLocks noGrp="1"/>
          </p:cNvSpPr>
          <p:nvPr>
            <p:ph type="dt" sz="half" idx="10"/>
          </p:nvPr>
        </p:nvSpPr>
        <p:spPr/>
        <p:txBody>
          <a:bodyPr/>
          <a:lstStyle>
            <a:lvl1pPr>
              <a:defRPr/>
            </a:lvl1pPr>
          </a:lstStyle>
          <a:p>
            <a:pPr>
              <a:defRPr/>
            </a:pPr>
            <a:fld id="{579E0127-17C3-47DE-AE21-7B0FE729A9B1}" type="datetimeFigureOut">
              <a:rPr lang="en-IN"/>
              <a:pPr>
                <a:defRPr/>
              </a:pPr>
              <a:t>27-11-2024</a:t>
            </a:fld>
            <a:endParaRPr lang="en-IN"/>
          </a:p>
        </p:txBody>
      </p:sp>
      <p:sp>
        <p:nvSpPr>
          <p:cNvPr id="5" name="Footer Placeholder 4">
            <a:extLst>
              <a:ext uri="{FF2B5EF4-FFF2-40B4-BE49-F238E27FC236}">
                <a16:creationId xmlns:a16="http://schemas.microsoft.com/office/drawing/2014/main" id="{531E8281-6A94-300A-2CF4-206A51D8AC54}"/>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322370EC-068D-75A6-BDA7-B2544F8513C8}"/>
              </a:ext>
            </a:extLst>
          </p:cNvPr>
          <p:cNvSpPr>
            <a:spLocks noGrp="1"/>
          </p:cNvSpPr>
          <p:nvPr>
            <p:ph type="sldNum" sz="quarter" idx="12"/>
          </p:nvPr>
        </p:nvSpPr>
        <p:spPr/>
        <p:txBody>
          <a:bodyPr/>
          <a:lstStyle>
            <a:lvl1pPr>
              <a:defRPr/>
            </a:lvl1pPr>
          </a:lstStyle>
          <a:p>
            <a:fld id="{D9FE5258-0FCC-4B08-88CA-5DBD7EDB1E4D}" type="slidenum">
              <a:rPr lang="en-IN" altLang="en-US"/>
              <a:pPr/>
              <a:t>‹#›</a:t>
            </a:fld>
            <a:endParaRPr lang="en-IN" altLang="en-US"/>
          </a:p>
        </p:txBody>
      </p:sp>
    </p:spTree>
    <p:extLst>
      <p:ext uri="{BB962C8B-B14F-4D97-AF65-F5344CB8AC3E}">
        <p14:creationId xmlns:p14="http://schemas.microsoft.com/office/powerpoint/2010/main" val="22262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13A02F0-863E-5226-02C1-87CD432251CF}"/>
              </a:ext>
            </a:extLst>
          </p:cNvPr>
          <p:cNvSpPr>
            <a:spLocks noGrp="1"/>
          </p:cNvSpPr>
          <p:nvPr>
            <p:ph type="dt" sz="half" idx="10"/>
          </p:nvPr>
        </p:nvSpPr>
        <p:spPr/>
        <p:txBody>
          <a:bodyPr/>
          <a:lstStyle>
            <a:lvl1pPr>
              <a:defRPr/>
            </a:lvl1pPr>
          </a:lstStyle>
          <a:p>
            <a:pPr>
              <a:defRPr/>
            </a:pPr>
            <a:fld id="{11230ED4-25A2-484B-8FD0-71DEA22AD10F}" type="datetimeFigureOut">
              <a:rPr lang="en-IN"/>
              <a:pPr>
                <a:defRPr/>
              </a:pPr>
              <a:t>27-11-2024</a:t>
            </a:fld>
            <a:endParaRPr lang="en-IN"/>
          </a:p>
        </p:txBody>
      </p:sp>
      <p:sp>
        <p:nvSpPr>
          <p:cNvPr id="6" name="Footer Placeholder 4">
            <a:extLst>
              <a:ext uri="{FF2B5EF4-FFF2-40B4-BE49-F238E27FC236}">
                <a16:creationId xmlns:a16="http://schemas.microsoft.com/office/drawing/2014/main" id="{4CB08B39-B4E1-90A7-24E8-1B9907D1A364}"/>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C38DAFB-1C1A-6DCB-8851-72EAE50AC8BE}"/>
              </a:ext>
            </a:extLst>
          </p:cNvPr>
          <p:cNvSpPr>
            <a:spLocks noGrp="1"/>
          </p:cNvSpPr>
          <p:nvPr>
            <p:ph type="sldNum" sz="quarter" idx="12"/>
          </p:nvPr>
        </p:nvSpPr>
        <p:spPr/>
        <p:txBody>
          <a:bodyPr/>
          <a:lstStyle>
            <a:lvl1pPr>
              <a:defRPr/>
            </a:lvl1pPr>
          </a:lstStyle>
          <a:p>
            <a:fld id="{D2E47E77-FE61-4862-ACD6-A2D541C2A808}" type="slidenum">
              <a:rPr lang="en-IN" altLang="en-US"/>
              <a:pPr/>
              <a:t>‹#›</a:t>
            </a:fld>
            <a:endParaRPr lang="en-IN" altLang="en-US"/>
          </a:p>
        </p:txBody>
      </p:sp>
    </p:spTree>
    <p:extLst>
      <p:ext uri="{BB962C8B-B14F-4D97-AF65-F5344CB8AC3E}">
        <p14:creationId xmlns:p14="http://schemas.microsoft.com/office/powerpoint/2010/main" val="155283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7B2EC4B9-1AE4-1B2A-EBA3-395761F52113}"/>
              </a:ext>
            </a:extLst>
          </p:cNvPr>
          <p:cNvSpPr>
            <a:spLocks noGrp="1"/>
          </p:cNvSpPr>
          <p:nvPr>
            <p:ph type="dt" sz="half" idx="10"/>
          </p:nvPr>
        </p:nvSpPr>
        <p:spPr/>
        <p:txBody>
          <a:bodyPr/>
          <a:lstStyle>
            <a:lvl1pPr>
              <a:defRPr/>
            </a:lvl1pPr>
          </a:lstStyle>
          <a:p>
            <a:pPr>
              <a:defRPr/>
            </a:pPr>
            <a:fld id="{248BDE6D-CAB8-4292-A0F2-5C4A76AD1CFA}" type="datetimeFigureOut">
              <a:rPr lang="en-IN"/>
              <a:pPr>
                <a:defRPr/>
              </a:pPr>
              <a:t>27-11-2024</a:t>
            </a:fld>
            <a:endParaRPr lang="en-IN"/>
          </a:p>
        </p:txBody>
      </p:sp>
      <p:sp>
        <p:nvSpPr>
          <p:cNvPr id="8" name="Footer Placeholder 4">
            <a:extLst>
              <a:ext uri="{FF2B5EF4-FFF2-40B4-BE49-F238E27FC236}">
                <a16:creationId xmlns:a16="http://schemas.microsoft.com/office/drawing/2014/main" id="{50B5D5C2-CAD1-C348-3310-3F0EBE76727F}"/>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157DAC7C-1A31-9285-17D4-F7C97C5FDF4B}"/>
              </a:ext>
            </a:extLst>
          </p:cNvPr>
          <p:cNvSpPr>
            <a:spLocks noGrp="1"/>
          </p:cNvSpPr>
          <p:nvPr>
            <p:ph type="sldNum" sz="quarter" idx="12"/>
          </p:nvPr>
        </p:nvSpPr>
        <p:spPr/>
        <p:txBody>
          <a:bodyPr/>
          <a:lstStyle>
            <a:lvl1pPr>
              <a:defRPr/>
            </a:lvl1pPr>
          </a:lstStyle>
          <a:p>
            <a:fld id="{33FB1037-7322-46DB-984F-09322661D556}" type="slidenum">
              <a:rPr lang="en-IN" altLang="en-US"/>
              <a:pPr/>
              <a:t>‹#›</a:t>
            </a:fld>
            <a:endParaRPr lang="en-IN" altLang="en-US"/>
          </a:p>
        </p:txBody>
      </p:sp>
    </p:spTree>
    <p:extLst>
      <p:ext uri="{BB962C8B-B14F-4D97-AF65-F5344CB8AC3E}">
        <p14:creationId xmlns:p14="http://schemas.microsoft.com/office/powerpoint/2010/main" val="204639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10FCAB2-1062-9BA1-B716-348A500AE625}"/>
              </a:ext>
            </a:extLst>
          </p:cNvPr>
          <p:cNvSpPr>
            <a:spLocks noGrp="1"/>
          </p:cNvSpPr>
          <p:nvPr>
            <p:ph type="dt" sz="half" idx="10"/>
          </p:nvPr>
        </p:nvSpPr>
        <p:spPr/>
        <p:txBody>
          <a:bodyPr/>
          <a:lstStyle>
            <a:lvl1pPr>
              <a:defRPr/>
            </a:lvl1pPr>
          </a:lstStyle>
          <a:p>
            <a:pPr>
              <a:defRPr/>
            </a:pPr>
            <a:fld id="{52B92142-F870-428F-9087-954D31F8BF00}" type="datetimeFigureOut">
              <a:rPr lang="en-IN"/>
              <a:pPr>
                <a:defRPr/>
              </a:pPr>
              <a:t>27-11-2024</a:t>
            </a:fld>
            <a:endParaRPr lang="en-IN"/>
          </a:p>
        </p:txBody>
      </p:sp>
      <p:sp>
        <p:nvSpPr>
          <p:cNvPr id="4" name="Footer Placeholder 4">
            <a:extLst>
              <a:ext uri="{FF2B5EF4-FFF2-40B4-BE49-F238E27FC236}">
                <a16:creationId xmlns:a16="http://schemas.microsoft.com/office/drawing/2014/main" id="{2A63C875-5A48-97DD-3C50-95D3A151E31B}"/>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E31831BA-424C-A907-FC99-F86F99C4DCC5}"/>
              </a:ext>
            </a:extLst>
          </p:cNvPr>
          <p:cNvSpPr>
            <a:spLocks noGrp="1"/>
          </p:cNvSpPr>
          <p:nvPr>
            <p:ph type="sldNum" sz="quarter" idx="12"/>
          </p:nvPr>
        </p:nvSpPr>
        <p:spPr/>
        <p:txBody>
          <a:bodyPr/>
          <a:lstStyle>
            <a:lvl1pPr>
              <a:defRPr/>
            </a:lvl1pPr>
          </a:lstStyle>
          <a:p>
            <a:fld id="{E3DDBF6C-9D2C-4CCB-AB8F-365ED9854210}" type="slidenum">
              <a:rPr lang="en-IN" altLang="en-US"/>
              <a:pPr/>
              <a:t>‹#›</a:t>
            </a:fld>
            <a:endParaRPr lang="en-IN" altLang="en-US"/>
          </a:p>
        </p:txBody>
      </p:sp>
    </p:spTree>
    <p:extLst>
      <p:ext uri="{BB962C8B-B14F-4D97-AF65-F5344CB8AC3E}">
        <p14:creationId xmlns:p14="http://schemas.microsoft.com/office/powerpoint/2010/main" val="233046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940A5C-EFBF-0475-9AF6-ED598104CB9A}"/>
              </a:ext>
            </a:extLst>
          </p:cNvPr>
          <p:cNvSpPr>
            <a:spLocks noGrp="1"/>
          </p:cNvSpPr>
          <p:nvPr>
            <p:ph type="dt" sz="half" idx="10"/>
          </p:nvPr>
        </p:nvSpPr>
        <p:spPr/>
        <p:txBody>
          <a:bodyPr/>
          <a:lstStyle>
            <a:lvl1pPr>
              <a:defRPr/>
            </a:lvl1pPr>
          </a:lstStyle>
          <a:p>
            <a:pPr>
              <a:defRPr/>
            </a:pPr>
            <a:fld id="{D76D0A7E-4577-4118-8814-C0CA6835F75D}" type="datetimeFigureOut">
              <a:rPr lang="en-IN"/>
              <a:pPr>
                <a:defRPr/>
              </a:pPr>
              <a:t>27-11-2024</a:t>
            </a:fld>
            <a:endParaRPr lang="en-IN"/>
          </a:p>
        </p:txBody>
      </p:sp>
      <p:sp>
        <p:nvSpPr>
          <p:cNvPr id="3" name="Footer Placeholder 4">
            <a:extLst>
              <a:ext uri="{FF2B5EF4-FFF2-40B4-BE49-F238E27FC236}">
                <a16:creationId xmlns:a16="http://schemas.microsoft.com/office/drawing/2014/main" id="{17C2B522-0170-9A79-B369-A390D7BAA026}"/>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C92D3CEB-026D-C0BF-EA65-2E82DDC6A761}"/>
              </a:ext>
            </a:extLst>
          </p:cNvPr>
          <p:cNvSpPr>
            <a:spLocks noGrp="1"/>
          </p:cNvSpPr>
          <p:nvPr>
            <p:ph type="sldNum" sz="quarter" idx="12"/>
          </p:nvPr>
        </p:nvSpPr>
        <p:spPr/>
        <p:txBody>
          <a:bodyPr/>
          <a:lstStyle>
            <a:lvl1pPr>
              <a:defRPr/>
            </a:lvl1pPr>
          </a:lstStyle>
          <a:p>
            <a:fld id="{BF9EB88B-6D29-4A18-B07A-FBE0170DC639}" type="slidenum">
              <a:rPr lang="en-IN" altLang="en-US"/>
              <a:pPr/>
              <a:t>‹#›</a:t>
            </a:fld>
            <a:endParaRPr lang="en-IN" altLang="en-US"/>
          </a:p>
        </p:txBody>
      </p:sp>
    </p:spTree>
    <p:extLst>
      <p:ext uri="{BB962C8B-B14F-4D97-AF65-F5344CB8AC3E}">
        <p14:creationId xmlns:p14="http://schemas.microsoft.com/office/powerpoint/2010/main" val="206446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F20A08E6-B3BE-CA6E-9678-2CFF6E2BB3F7}"/>
              </a:ext>
            </a:extLst>
          </p:cNvPr>
          <p:cNvSpPr>
            <a:spLocks noGrp="1"/>
          </p:cNvSpPr>
          <p:nvPr>
            <p:ph type="dt" sz="half" idx="10"/>
          </p:nvPr>
        </p:nvSpPr>
        <p:spPr/>
        <p:txBody>
          <a:bodyPr/>
          <a:lstStyle>
            <a:lvl1pPr>
              <a:defRPr/>
            </a:lvl1pPr>
          </a:lstStyle>
          <a:p>
            <a:pPr>
              <a:defRPr/>
            </a:pPr>
            <a:fld id="{EED1036F-6BC1-49AD-974B-F788E4DD3B40}" type="datetimeFigureOut">
              <a:rPr lang="en-IN"/>
              <a:pPr>
                <a:defRPr/>
              </a:pPr>
              <a:t>27-11-2024</a:t>
            </a:fld>
            <a:endParaRPr lang="en-IN"/>
          </a:p>
        </p:txBody>
      </p:sp>
      <p:sp>
        <p:nvSpPr>
          <p:cNvPr id="6" name="Footer Placeholder 4">
            <a:extLst>
              <a:ext uri="{FF2B5EF4-FFF2-40B4-BE49-F238E27FC236}">
                <a16:creationId xmlns:a16="http://schemas.microsoft.com/office/drawing/2014/main" id="{04A44254-3B71-DE98-A65E-2203D1A174FB}"/>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6F0D4BE6-2496-460E-00F0-251FBA3316FE}"/>
              </a:ext>
            </a:extLst>
          </p:cNvPr>
          <p:cNvSpPr>
            <a:spLocks noGrp="1"/>
          </p:cNvSpPr>
          <p:nvPr>
            <p:ph type="sldNum" sz="quarter" idx="12"/>
          </p:nvPr>
        </p:nvSpPr>
        <p:spPr/>
        <p:txBody>
          <a:bodyPr/>
          <a:lstStyle>
            <a:lvl1pPr>
              <a:defRPr/>
            </a:lvl1pPr>
          </a:lstStyle>
          <a:p>
            <a:fld id="{958EFBB4-B115-4A8A-85A8-415B590AEA49}" type="slidenum">
              <a:rPr lang="en-IN" altLang="en-US"/>
              <a:pPr/>
              <a:t>‹#›</a:t>
            </a:fld>
            <a:endParaRPr lang="en-IN" altLang="en-US"/>
          </a:p>
        </p:txBody>
      </p:sp>
    </p:spTree>
    <p:extLst>
      <p:ext uri="{BB962C8B-B14F-4D97-AF65-F5344CB8AC3E}">
        <p14:creationId xmlns:p14="http://schemas.microsoft.com/office/powerpoint/2010/main" val="3603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B77E73E-5EF2-5436-0DD9-A5A87953DA5E}"/>
              </a:ext>
            </a:extLst>
          </p:cNvPr>
          <p:cNvSpPr>
            <a:spLocks noGrp="1"/>
          </p:cNvSpPr>
          <p:nvPr>
            <p:ph type="dt" sz="half" idx="10"/>
          </p:nvPr>
        </p:nvSpPr>
        <p:spPr/>
        <p:txBody>
          <a:bodyPr/>
          <a:lstStyle>
            <a:lvl1pPr>
              <a:defRPr/>
            </a:lvl1pPr>
          </a:lstStyle>
          <a:p>
            <a:pPr>
              <a:defRPr/>
            </a:pPr>
            <a:fld id="{67DE8983-065B-4799-AA62-27065AC0EEE4}" type="datetimeFigureOut">
              <a:rPr lang="en-IN"/>
              <a:pPr>
                <a:defRPr/>
              </a:pPr>
              <a:t>27-11-2024</a:t>
            </a:fld>
            <a:endParaRPr lang="en-IN"/>
          </a:p>
        </p:txBody>
      </p:sp>
      <p:sp>
        <p:nvSpPr>
          <p:cNvPr id="6" name="Footer Placeholder 4">
            <a:extLst>
              <a:ext uri="{FF2B5EF4-FFF2-40B4-BE49-F238E27FC236}">
                <a16:creationId xmlns:a16="http://schemas.microsoft.com/office/drawing/2014/main" id="{87863BA4-AEA3-9CC8-951E-381BBCE92D2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2B46BA2A-6ADA-9128-8E3B-132BAD75C767}"/>
              </a:ext>
            </a:extLst>
          </p:cNvPr>
          <p:cNvSpPr>
            <a:spLocks noGrp="1"/>
          </p:cNvSpPr>
          <p:nvPr>
            <p:ph type="sldNum" sz="quarter" idx="12"/>
          </p:nvPr>
        </p:nvSpPr>
        <p:spPr/>
        <p:txBody>
          <a:bodyPr/>
          <a:lstStyle>
            <a:lvl1pPr>
              <a:defRPr/>
            </a:lvl1pPr>
          </a:lstStyle>
          <a:p>
            <a:fld id="{3A5742B4-4FD6-48A5-B1C6-79ED4DEB487F}" type="slidenum">
              <a:rPr lang="en-IN" altLang="en-US"/>
              <a:pPr/>
              <a:t>‹#›</a:t>
            </a:fld>
            <a:endParaRPr lang="en-IN" altLang="en-US"/>
          </a:p>
        </p:txBody>
      </p:sp>
    </p:spTree>
    <p:extLst>
      <p:ext uri="{BB962C8B-B14F-4D97-AF65-F5344CB8AC3E}">
        <p14:creationId xmlns:p14="http://schemas.microsoft.com/office/powerpoint/2010/main" val="225742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A8D7A01-12A6-B2F4-D5A2-09ADAFDF3F6E}"/>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2E220476-BD42-2142-6223-8B8D6243C07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55939FE2-F46C-9DC2-9535-990A7F4C5E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04759B0-5F34-4FBE-A225-9F231F8DA885}" type="datetimeFigureOut">
              <a:rPr lang="en-IN"/>
              <a:pPr>
                <a:defRPr/>
              </a:pPr>
              <a:t>27-11-2024</a:t>
            </a:fld>
            <a:endParaRPr lang="en-IN"/>
          </a:p>
        </p:txBody>
      </p:sp>
      <p:sp>
        <p:nvSpPr>
          <p:cNvPr id="5" name="Footer Placeholder 4">
            <a:extLst>
              <a:ext uri="{FF2B5EF4-FFF2-40B4-BE49-F238E27FC236}">
                <a16:creationId xmlns:a16="http://schemas.microsoft.com/office/drawing/2014/main" id="{9A7022C5-99F5-7B0D-D6A9-965AC991B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3358E474-266E-4C11-D7EA-7223099A73B1}"/>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C74E903B-39D8-4203-81AA-1F5D0FEA7B6F}"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D5E06B06-5BFF-072C-72CE-8F9D44DAB098}"/>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2054" name="Rectangle 8">
            <a:extLst>
              <a:ext uri="{FF2B5EF4-FFF2-40B4-BE49-F238E27FC236}">
                <a16:creationId xmlns:a16="http://schemas.microsoft.com/office/drawing/2014/main" id="{6A9B0631-142B-8D5D-F81C-D59909ED314D}"/>
              </a:ext>
            </a:extLst>
          </p:cNvPr>
          <p:cNvSpPr>
            <a:spLocks noChangeArrowheads="1"/>
          </p:cNvSpPr>
          <p:nvPr/>
        </p:nvSpPr>
        <p:spPr bwMode="auto">
          <a:xfrm>
            <a:off x="214313" y="60325"/>
            <a:ext cx="11715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FontTx/>
              <a:buNone/>
              <a:defRPr/>
            </a:pPr>
            <a:r>
              <a:rPr lang="en-US" alt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G.H. RAISONI COLLEGE OF ENGINEERING </a:t>
            </a:r>
          </a:p>
          <a:p>
            <a:pPr algn="ctr">
              <a:lnSpc>
                <a:spcPct val="100000"/>
              </a:lnSpc>
              <a:spcBef>
                <a:spcPct val="0"/>
              </a:spcBef>
              <a:buFontTx/>
              <a:buNone/>
              <a:defRPr/>
            </a:pPr>
            <a:r>
              <a:rPr lang="en-US" alt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AND MANAGEMENT, WAGHOLI, PUNE</a:t>
            </a:r>
            <a:endParaRPr lang="en-US" altLang="en-US" sz="14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ct val="0"/>
              </a:spcBef>
              <a:buFont typeface="Arial" panose="020B0604020202020204" pitchFamily="34" charset="0"/>
              <a:buNone/>
              <a:defRPr/>
            </a:pPr>
            <a:r>
              <a:rPr lang="en-US" altLang="en-US" sz="24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Department of CSE ( AI &amp; AIML)</a:t>
            </a:r>
            <a:endParaRPr lang="en-US" altLang="en-US" sz="24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52" name="Rectangle 5">
            <a:extLst>
              <a:ext uri="{FF2B5EF4-FFF2-40B4-BE49-F238E27FC236}">
                <a16:creationId xmlns:a16="http://schemas.microsoft.com/office/drawing/2014/main" id="{A2BF7983-0F19-88B6-3B2B-0D4B0390C08C}"/>
              </a:ext>
            </a:extLst>
          </p:cNvPr>
          <p:cNvSpPr txBox="1">
            <a:spLocks noChangeArrowheads="1"/>
          </p:cNvSpPr>
          <p:nvPr/>
        </p:nvSpPr>
        <p:spPr bwMode="auto">
          <a:xfrm>
            <a:off x="1863724" y="1788258"/>
            <a:ext cx="8710247"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2" panose="05020102010507070707" pitchFamily="18" charset="2"/>
              <a:buNone/>
            </a:pPr>
            <a:r>
              <a:rPr lang="en-US" sz="2200" b="1" dirty="0">
                <a:solidFill>
                  <a:srgbClr val="7030A0"/>
                </a:solidFill>
                <a:effectLst/>
                <a:latin typeface="Times New Roman" panose="02020603050405020304" pitchFamily="18" charset="0"/>
                <a:ea typeface="Times New Roman" panose="02020603050405020304" pitchFamily="18" charset="0"/>
              </a:rPr>
              <a:t>“</a:t>
            </a:r>
            <a:r>
              <a:rPr lang="en-US" sz="2200" b="1" dirty="0" err="1">
                <a:solidFill>
                  <a:srgbClr val="7030A0"/>
                </a:solidFill>
                <a:latin typeface="Times New Roman" panose="02020603050405020304" pitchFamily="18" charset="0"/>
              </a:rPr>
              <a:t>PhishAlert</a:t>
            </a:r>
            <a:r>
              <a:rPr lang="en-US" sz="2200" b="1" dirty="0">
                <a:solidFill>
                  <a:srgbClr val="7030A0"/>
                </a:solidFill>
                <a:latin typeface="Times New Roman" panose="02020603050405020304" pitchFamily="18" charset="0"/>
              </a:rPr>
              <a:t> : An Intelligent Browser Extension for Phishing Detection</a:t>
            </a:r>
            <a:r>
              <a:rPr lang="en-US" sz="2200" b="1" dirty="0">
                <a:solidFill>
                  <a:srgbClr val="7030A0"/>
                </a:solidFill>
                <a:effectLst/>
                <a:latin typeface="Times New Roman" panose="02020603050405020304" pitchFamily="18" charset="0"/>
                <a:ea typeface="Times New Roman" panose="02020603050405020304" pitchFamily="18" charset="0"/>
              </a:rPr>
              <a:t>”</a:t>
            </a:r>
            <a:endParaRPr lang="en-US" altLang="en-US" sz="2200" b="1" dirty="0">
              <a:solidFill>
                <a:srgbClr val="7030A0"/>
              </a:solidFill>
              <a:latin typeface="Castellar" panose="020A0402060406010301" pitchFamily="18" charset="0"/>
            </a:endParaRPr>
          </a:p>
        </p:txBody>
      </p:sp>
      <p:sp>
        <p:nvSpPr>
          <p:cNvPr id="4" name="TextBox 3">
            <a:extLst>
              <a:ext uri="{FF2B5EF4-FFF2-40B4-BE49-F238E27FC236}">
                <a16:creationId xmlns:a16="http://schemas.microsoft.com/office/drawing/2014/main" id="{8D7117ED-124B-15A5-AE4B-FE9031765564}"/>
              </a:ext>
            </a:extLst>
          </p:cNvPr>
          <p:cNvSpPr txBox="1"/>
          <p:nvPr/>
        </p:nvSpPr>
        <p:spPr>
          <a:xfrm>
            <a:off x="84138" y="2715358"/>
            <a:ext cx="11472862" cy="3167021"/>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endParaRPr lang="en-US" b="1" i="1"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r>
              <a:rPr lang="en-US" b="1" u="sng" dirty="0">
                <a:solidFill>
                  <a:srgbClr val="C00000"/>
                </a:solidFill>
                <a:latin typeface="Times New Roman" panose="02020603050405020304" pitchFamily="18" charset="0"/>
                <a:cs typeface="Times New Roman" panose="02020603050405020304" pitchFamily="18" charset="0"/>
              </a:rPr>
              <a:t>Name of Projectees</a:t>
            </a:r>
          </a:p>
          <a:p>
            <a:pPr algn="ctr" eaLnBrk="1" fontAlgn="auto" hangingPunct="1">
              <a:spcBef>
                <a:spcPct val="20000"/>
              </a:spcBef>
              <a:spcAft>
                <a:spcPts val="0"/>
              </a:spcAft>
              <a:buClr>
                <a:schemeClr val="accent3"/>
              </a:buClr>
              <a:buSzPct val="95000"/>
              <a:defRPr/>
            </a:pPr>
            <a:endParaRPr lang="en-US" b="1" u="sng" dirty="0">
              <a:latin typeface="Times New Roman" panose="02020603050405020304" pitchFamily="18" charset="0"/>
              <a:cs typeface="Times New Roman" panose="02020603050405020304" pitchFamily="18" charset="0"/>
            </a:endParaRPr>
          </a:p>
          <a:p>
            <a:pPr marL="3931920" lvl="8" indent="-274320" algn="just">
              <a:spcBef>
                <a:spcPct val="20000"/>
              </a:spcBef>
              <a:buClr>
                <a:schemeClr val="accent3"/>
              </a:buClr>
              <a:buSzPct val="95000"/>
              <a:defRPr/>
            </a:pPr>
            <a:r>
              <a:rPr lang="en-US" b="1" i="1" dirty="0">
                <a:latin typeface="Times New Roman" panose="02020603050405020304" pitchFamily="18" charset="0"/>
                <a:cs typeface="Times New Roman" panose="02020603050405020304" pitchFamily="18" charset="0"/>
              </a:rPr>
              <a:t>              	  1.Aniket </a:t>
            </a:r>
            <a:r>
              <a:rPr lang="en-US" b="1" i="1" dirty="0" err="1">
                <a:latin typeface="Times New Roman" panose="02020603050405020304" pitchFamily="18" charset="0"/>
                <a:cs typeface="Times New Roman" panose="02020603050405020304" pitchFamily="18" charset="0"/>
              </a:rPr>
              <a:t>Khatavker</a:t>
            </a:r>
            <a:r>
              <a:rPr lang="en-US" b="1" i="1" dirty="0">
                <a:latin typeface="Times New Roman" panose="02020603050405020304" pitchFamily="18" charset="0"/>
                <a:cs typeface="Times New Roman" panose="02020603050405020304" pitchFamily="18" charset="0"/>
              </a:rPr>
              <a:t> (48)			</a:t>
            </a:r>
          </a:p>
          <a:p>
            <a:pPr marL="3931920" lvl="8" indent="-274320" algn="just">
              <a:spcBef>
                <a:spcPct val="20000"/>
              </a:spcBef>
              <a:buClr>
                <a:schemeClr val="accent3"/>
              </a:buClr>
              <a:buSzPct val="95000"/>
              <a:defRPr/>
            </a:pPr>
            <a:r>
              <a:rPr lang="en-US" b="1" i="1" dirty="0">
                <a:latin typeface="Times New Roman" panose="02020603050405020304" pitchFamily="18" charset="0"/>
                <a:cs typeface="Times New Roman" panose="02020603050405020304" pitchFamily="18" charset="0"/>
              </a:rPr>
              <a:t>                  2.Aniket Gandole (67)</a:t>
            </a:r>
          </a:p>
          <a:p>
            <a:pPr marL="3931920" lvl="8" indent="-274320" algn="just">
              <a:spcBef>
                <a:spcPct val="20000"/>
              </a:spcBef>
              <a:buClr>
                <a:schemeClr val="accent3"/>
              </a:buClr>
              <a:buSzPct val="95000"/>
              <a:defRPr/>
            </a:pPr>
            <a:r>
              <a:rPr lang="en-US" b="1" i="1" dirty="0">
                <a:latin typeface="Times New Roman" panose="02020603050405020304" pitchFamily="18" charset="0"/>
                <a:cs typeface="Times New Roman" panose="02020603050405020304" pitchFamily="18" charset="0"/>
              </a:rPr>
              <a:t>                  3.Pruthvirajsinh </a:t>
            </a:r>
            <a:r>
              <a:rPr lang="en-US" b="1" i="1" dirty="0" err="1">
                <a:latin typeface="Times New Roman" panose="02020603050405020304" pitchFamily="18" charset="0"/>
                <a:cs typeface="Times New Roman" panose="02020603050405020304" pitchFamily="18" charset="0"/>
              </a:rPr>
              <a:t>Gunavat</a:t>
            </a:r>
            <a:r>
              <a:rPr lang="en-US" b="1" i="1" dirty="0">
                <a:latin typeface="Times New Roman" panose="02020603050405020304" pitchFamily="18" charset="0"/>
                <a:cs typeface="Times New Roman" panose="02020603050405020304" pitchFamily="18" charset="0"/>
              </a:rPr>
              <a:t> (30)				</a:t>
            </a:r>
            <a:r>
              <a:rPr lang="en-US" b="1" i="1" dirty="0">
                <a:solidFill>
                  <a:schemeClr val="bg1"/>
                </a:solidFill>
                <a:latin typeface="Times New Roman" panose="02020603050405020304" pitchFamily="18" charset="0"/>
                <a:cs typeface="Times New Roman" panose="02020603050405020304" pitchFamily="18" charset="0"/>
              </a:rPr>
              <a:t>&lt;Projectee # 4&gt;</a:t>
            </a:r>
          </a:p>
          <a:p>
            <a:pPr marL="3931920" lvl="8" indent="-274320" algn="ctr">
              <a:spcBef>
                <a:spcPct val="20000"/>
              </a:spcBef>
              <a:buClr>
                <a:schemeClr val="accent3"/>
              </a:buClr>
              <a:buSzPct val="95000"/>
              <a:defRPr/>
            </a:pPr>
            <a:endParaRPr lang="en-US" sz="1050" b="1" i="1" dirty="0">
              <a:latin typeface="Times New Roman" panose="02020603050405020304" pitchFamily="18" charset="0"/>
              <a:cs typeface="Times New Roman" panose="02020603050405020304" pitchFamily="18" charset="0"/>
            </a:endParaRPr>
          </a:p>
          <a:p>
            <a:pPr marL="274320" indent="-274320" eaLnBrk="1" fontAlgn="auto" hangingPunct="1">
              <a:spcBef>
                <a:spcPct val="20000"/>
              </a:spcBef>
              <a:spcAft>
                <a:spcPts val="0"/>
              </a:spcAft>
              <a:buClr>
                <a:schemeClr val="accent3"/>
              </a:buClr>
              <a:buSzPct val="95000"/>
              <a:defRPr/>
            </a:pPr>
            <a:r>
              <a:rPr lang="en-US" b="1" dirty="0">
                <a:latin typeface="Times New Roman" pitchFamily="18" charset="0"/>
                <a:cs typeface="Times New Roman" pitchFamily="18" charset="0"/>
              </a:rPr>
              <a:t>     </a:t>
            </a:r>
            <a:endParaRPr lang="en-US" sz="1050" dirty="0">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D1ED21BC-D709-B60D-7C7E-571023C492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38" y="30163"/>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4">
            <a:extLst>
              <a:ext uri="{FF2B5EF4-FFF2-40B4-BE49-F238E27FC236}">
                <a16:creationId xmlns:a16="http://schemas.microsoft.com/office/drawing/2014/main" id="{238C5C52-E404-E35C-9FB4-7CDC934161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98125" y="-79375"/>
            <a:ext cx="16621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4">
            <a:extLst>
              <a:ext uri="{FF2B5EF4-FFF2-40B4-BE49-F238E27FC236}">
                <a16:creationId xmlns:a16="http://schemas.microsoft.com/office/drawing/2014/main" id="{2BB94107-7FA9-E0D9-634A-715028E30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Diagram 5">
            <a:extLst>
              <a:ext uri="{FF2B5EF4-FFF2-40B4-BE49-F238E27FC236}">
                <a16:creationId xmlns:a16="http://schemas.microsoft.com/office/drawing/2014/main" id="{90873F78-FA0C-9EB6-DBB4-FD1C8BDB8DA4}"/>
              </a:ext>
            </a:extLst>
          </p:cNvPr>
          <p:cNvGraphicFramePr/>
          <p:nvPr>
            <p:extLst>
              <p:ext uri="{D42A27DB-BD31-4B8C-83A1-F6EECF244321}">
                <p14:modId xmlns:p14="http://schemas.microsoft.com/office/powerpoint/2010/main" val="2321579639"/>
              </p:ext>
            </p:extLst>
          </p:nvPr>
        </p:nvGraphicFramePr>
        <p:xfrm>
          <a:off x="991395" y="1480758"/>
          <a:ext cx="872329" cy="8723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B9E56A-3140-8734-8D04-1AE843C4F6A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A5334AA2-DEE0-B8E3-618B-9E91F9572B13}"/>
              </a:ext>
            </a:extLst>
          </p:cNvPr>
          <p:cNvSpPr txBox="1">
            <a:spLocks/>
          </p:cNvSpPr>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Expected Result</a:t>
            </a:r>
          </a:p>
        </p:txBody>
      </p:sp>
      <p:pic>
        <p:nvPicPr>
          <p:cNvPr id="9222" name="Picture 2">
            <a:extLst>
              <a:ext uri="{FF2B5EF4-FFF2-40B4-BE49-F238E27FC236}">
                <a16:creationId xmlns:a16="http://schemas.microsoft.com/office/drawing/2014/main" id="{C9CB7231-85A7-F91C-8096-29C9CBEA5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50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a:extLst>
              <a:ext uri="{FF2B5EF4-FFF2-40B4-BE49-F238E27FC236}">
                <a16:creationId xmlns:a16="http://schemas.microsoft.com/office/drawing/2014/main" id="{335024FA-738D-64E0-F847-29E1E6CA80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9683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a:extLst>
              <a:ext uri="{FF2B5EF4-FFF2-40B4-BE49-F238E27FC236}">
                <a16:creationId xmlns:a16="http://schemas.microsoft.com/office/drawing/2014/main" id="{E6F07E76-754A-EFBE-84F3-6C1806DC4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57FEA943-251A-FA3F-650E-D8FB52996ABB}"/>
              </a:ext>
            </a:extLst>
          </p:cNvPr>
          <p:cNvSpPr txBox="1"/>
          <p:nvPr/>
        </p:nvSpPr>
        <p:spPr>
          <a:xfrm>
            <a:off x="1474909" y="2071068"/>
            <a:ext cx="8240591" cy="1659557"/>
          </a:xfrm>
          <a:prstGeom prst="rect">
            <a:avLst/>
          </a:prstGeom>
          <a:noFill/>
        </p:spPr>
        <p:txBody>
          <a:bodyPr wrap="square">
            <a:spAutoFit/>
          </a:bodyPr>
          <a:lstStyle/>
          <a:p>
            <a:pPr marL="342900" lvl="0" indent="-342900">
              <a:lnSpc>
                <a:spcPct val="115000"/>
              </a:lnSpc>
              <a:buSzPts val="1100"/>
              <a:buFont typeface="Wingdings" panose="05000000000000000000" pitchFamily="2" charset="2"/>
              <a:buChar char="q"/>
            </a:pP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robust and efficient system for detecting phishing and malware-containing websites.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SzPts val="1100"/>
              <a:buFont typeface="Wingdings" panose="05000000000000000000" pitchFamily="2" charset="2"/>
              <a:buChar char="q"/>
            </a:pP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comprehensive analysis of the distinguishing features of malicious websites.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buSzPts val="1100"/>
              <a:buFont typeface="Wingdings" panose="05000000000000000000" pitchFamily="2" charset="2"/>
              <a:buChar char="q"/>
            </a:pP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machine learning model capable of accurately classifying websites.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SzPts val="1100"/>
              <a:buFont typeface="Wingdings" panose="05000000000000000000" pitchFamily="2" charset="2"/>
              <a:buChar char="q"/>
            </a:pPr>
            <a:r>
              <a:rPr lang="en-US"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Enhanced understanding and contribution to the field of cybersecurity.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14988-AD5B-4E9B-6865-E2DCF4329E14}"/>
            </a:ext>
          </a:extLst>
        </p:cNvPr>
        <p:cNvGrpSpPr/>
        <p:nvPr/>
      </p:nvGrpSpPr>
      <p:grpSpPr>
        <a:xfrm>
          <a:off x="0" y="0"/>
          <a:ext cx="0" cy="0"/>
          <a:chOff x="0" y="0"/>
          <a:chExt cx="0" cy="0"/>
        </a:xfrm>
      </p:grpSpPr>
      <p:sp>
        <p:nvSpPr>
          <p:cNvPr id="9218" name="Rectangle 7">
            <a:extLst>
              <a:ext uri="{FF2B5EF4-FFF2-40B4-BE49-F238E27FC236}">
                <a16:creationId xmlns:a16="http://schemas.microsoft.com/office/drawing/2014/main" id="{7B18FD68-8B2D-F602-6F3A-E2632DFBA169}"/>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482B409D-3FC1-2FD2-EF08-002EA11F82E3}"/>
              </a:ext>
            </a:extLst>
          </p:cNvPr>
          <p:cNvSpPr txBox="1">
            <a:spLocks/>
          </p:cNvSpPr>
          <p:nvPr/>
        </p:nvSpPr>
        <p:spPr bwMode="auto">
          <a:xfrm>
            <a:off x="2209006" y="0"/>
            <a:ext cx="7773987" cy="639763"/>
          </a:xfrm>
          <a:prstGeom prst="rect">
            <a:avLst/>
          </a:prstGeom>
          <a:solidFill>
            <a:srgbClr val="7030A0"/>
          </a:solidFill>
          <a:ln>
            <a:solidFill>
              <a:schemeClr val="tx1"/>
            </a:solidFill>
          </a:ln>
        </p:spPr>
        <p:txBody>
          <a:bodyPr anchor="ctr">
            <a:no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lvl="8"/>
            <a:r>
              <a:rPr lang="en-IN" sz="2000" b="1" i="0" dirty="0">
                <a:solidFill>
                  <a:schemeClr val="bg1"/>
                </a:solidFill>
                <a:effectLst/>
                <a:latin typeface="Times New Roman" panose="02020603050405020304" pitchFamily="18" charset="0"/>
                <a:cs typeface="Times New Roman" panose="02020603050405020304" pitchFamily="18" charset="0"/>
              </a:rPr>
              <a:t>Results </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Performance Comparison</a:t>
            </a:r>
            <a:endParaRPr lang="en-IN" sz="2000" b="1" i="0" dirty="0">
              <a:solidFill>
                <a:schemeClr val="bg1"/>
              </a:solidFill>
              <a:effectLst/>
              <a:latin typeface="Times New Roman" panose="02020603050405020304" pitchFamily="18" charset="0"/>
              <a:cs typeface="Times New Roman" panose="02020603050405020304" pitchFamily="18" charset="0"/>
            </a:endParaRPr>
          </a:p>
        </p:txBody>
      </p:sp>
      <p:pic>
        <p:nvPicPr>
          <p:cNvPr id="9222" name="Picture 2">
            <a:extLst>
              <a:ext uri="{FF2B5EF4-FFF2-40B4-BE49-F238E27FC236}">
                <a16:creationId xmlns:a16="http://schemas.microsoft.com/office/drawing/2014/main" id="{A41ED932-A52C-D1AA-0507-425DE3AC73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50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a:extLst>
              <a:ext uri="{FF2B5EF4-FFF2-40B4-BE49-F238E27FC236}">
                <a16:creationId xmlns:a16="http://schemas.microsoft.com/office/drawing/2014/main" id="{0060AB2A-A63E-3A6D-5BF0-1BBCF5B52D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9683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a:extLst>
              <a:ext uri="{FF2B5EF4-FFF2-40B4-BE49-F238E27FC236}">
                <a16:creationId xmlns:a16="http://schemas.microsoft.com/office/drawing/2014/main" id="{02E70732-BFC7-42DF-6F51-DDA31EC80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a:extLst>
              <a:ext uri="{FF2B5EF4-FFF2-40B4-BE49-F238E27FC236}">
                <a16:creationId xmlns:a16="http://schemas.microsoft.com/office/drawing/2014/main" id="{0F070D4F-17D6-F458-F288-2881F374573B}"/>
              </a:ext>
            </a:extLst>
          </p:cNvPr>
          <p:cNvGraphicFramePr>
            <a:graphicFrameLocks noGrp="1"/>
          </p:cNvGraphicFramePr>
          <p:nvPr>
            <p:extLst>
              <p:ext uri="{D42A27DB-BD31-4B8C-83A1-F6EECF244321}">
                <p14:modId xmlns:p14="http://schemas.microsoft.com/office/powerpoint/2010/main" val="1109830753"/>
              </p:ext>
            </p:extLst>
          </p:nvPr>
        </p:nvGraphicFramePr>
        <p:xfrm>
          <a:off x="2066926" y="1287463"/>
          <a:ext cx="8497890" cy="4157869"/>
        </p:xfrm>
        <a:graphic>
          <a:graphicData uri="http://schemas.openxmlformats.org/drawingml/2006/table">
            <a:tbl>
              <a:tblPr firstRow="1" bandRow="1">
                <a:tableStyleId>{5C22544A-7EE6-4342-B048-85BDC9FD1C3A}</a:tableStyleId>
              </a:tblPr>
              <a:tblGrid>
                <a:gridCol w="1416315">
                  <a:extLst>
                    <a:ext uri="{9D8B030D-6E8A-4147-A177-3AD203B41FA5}">
                      <a16:colId xmlns:a16="http://schemas.microsoft.com/office/drawing/2014/main" val="1728254681"/>
                    </a:ext>
                  </a:extLst>
                </a:gridCol>
                <a:gridCol w="1416315">
                  <a:extLst>
                    <a:ext uri="{9D8B030D-6E8A-4147-A177-3AD203B41FA5}">
                      <a16:colId xmlns:a16="http://schemas.microsoft.com/office/drawing/2014/main" val="943893864"/>
                    </a:ext>
                  </a:extLst>
                </a:gridCol>
                <a:gridCol w="1416315">
                  <a:extLst>
                    <a:ext uri="{9D8B030D-6E8A-4147-A177-3AD203B41FA5}">
                      <a16:colId xmlns:a16="http://schemas.microsoft.com/office/drawing/2014/main" val="2138224539"/>
                    </a:ext>
                  </a:extLst>
                </a:gridCol>
                <a:gridCol w="1416315">
                  <a:extLst>
                    <a:ext uri="{9D8B030D-6E8A-4147-A177-3AD203B41FA5}">
                      <a16:colId xmlns:a16="http://schemas.microsoft.com/office/drawing/2014/main" val="59704655"/>
                    </a:ext>
                  </a:extLst>
                </a:gridCol>
                <a:gridCol w="1416315">
                  <a:extLst>
                    <a:ext uri="{9D8B030D-6E8A-4147-A177-3AD203B41FA5}">
                      <a16:colId xmlns:a16="http://schemas.microsoft.com/office/drawing/2014/main" val="1189796067"/>
                    </a:ext>
                  </a:extLst>
                </a:gridCol>
                <a:gridCol w="1416315">
                  <a:extLst>
                    <a:ext uri="{9D8B030D-6E8A-4147-A177-3AD203B41FA5}">
                      <a16:colId xmlns:a16="http://schemas.microsoft.com/office/drawing/2014/main" val="3275694276"/>
                    </a:ext>
                  </a:extLst>
                </a:gridCol>
              </a:tblGrid>
              <a:tr h="774589">
                <a:tc>
                  <a:txBody>
                    <a:bodyPr/>
                    <a:lstStyle/>
                    <a:p>
                      <a:pPr algn="just">
                        <a:lnSpc>
                          <a:spcPct val="115000"/>
                        </a:lnSpc>
                        <a:spcAft>
                          <a:spcPts val="1000"/>
                        </a:spcAf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Model</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700" b="1" kern="1200" dirty="0">
                          <a:solidFill>
                            <a:schemeClr val="lt1"/>
                          </a:solidFill>
                          <a:effectLst/>
                          <a:latin typeface="Times New Roman" panose="02020603050405020304" pitchFamily="18" charset="0"/>
                          <a:ea typeface="+mn-ea"/>
                          <a:cs typeface="Times New Roman" panose="02020603050405020304" pitchFamily="18" charset="0"/>
                        </a:rPr>
                        <a:t>Algorithm</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b="1" kern="1200" dirty="0">
                          <a:solidFill>
                            <a:schemeClr val="lt1"/>
                          </a:solidFill>
                          <a:effectLst/>
                          <a:latin typeface="Times New Roman" panose="02020603050405020304" pitchFamily="18" charset="0"/>
                          <a:ea typeface="+mn-ea"/>
                          <a:cs typeface="Times New Roman" panose="02020603050405020304" pitchFamily="18" charset="0"/>
                        </a:rPr>
                        <a:t>Accuracy (%)</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b="1" kern="1200" dirty="0">
                          <a:solidFill>
                            <a:schemeClr val="lt1"/>
                          </a:solidFill>
                          <a:effectLst/>
                          <a:latin typeface="Times New Roman" panose="02020603050405020304" pitchFamily="18" charset="0"/>
                          <a:ea typeface="+mn-ea"/>
                          <a:cs typeface="Times New Roman" panose="02020603050405020304" pitchFamily="18" charset="0"/>
                        </a:rPr>
                        <a:t>Precision (%)</a:t>
                      </a:r>
                      <a:endParaRPr lang="en-IN" sz="1700" dirty="0">
                        <a:latin typeface="Times New Roman" panose="02020603050405020304" pitchFamily="18" charset="0"/>
                        <a:cs typeface="Times New Roman" panose="02020603050405020304" pitchFamily="18" charset="0"/>
                      </a:endParaRPr>
                    </a:p>
                  </a:txBody>
                  <a:tcPr/>
                </a:tc>
                <a:tc>
                  <a:txBody>
                    <a:bodyPr/>
                    <a:lstStyle/>
                    <a:p>
                      <a:pPr algn="just">
                        <a:lnSpc>
                          <a:spcPct val="115000"/>
                        </a:lnSpc>
                        <a:spcAft>
                          <a:spcPts val="1000"/>
                        </a:spcAf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F1 Score (%)</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700" b="1" kern="1200" dirty="0">
                          <a:solidFill>
                            <a:schemeClr val="lt1"/>
                          </a:solidFill>
                          <a:effectLst/>
                          <a:latin typeface="Times New Roman" panose="02020603050405020304" pitchFamily="18" charset="0"/>
                          <a:ea typeface="+mn-ea"/>
                          <a:cs typeface="Times New Roman" panose="02020603050405020304" pitchFamily="18" charset="0"/>
                        </a:rPr>
                        <a:t>Notes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44880"/>
                  </a:ext>
                </a:extLst>
              </a:tr>
              <a:tr h="774589">
                <a:tc>
                  <a:txBody>
                    <a:bodyPr/>
                    <a:lstStyle/>
                    <a:p>
                      <a:pPr algn="just">
                        <a:lnSpc>
                          <a:spcPct val="115000"/>
                        </a:lnSpc>
                        <a:spcAft>
                          <a:spcPts val="1000"/>
                        </a:spcAf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Model 1</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700" dirty="0">
                          <a:latin typeface="Times New Roman" panose="02020603050405020304" pitchFamily="18" charset="0"/>
                          <a:cs typeface="Times New Roman" panose="02020603050405020304" pitchFamily="18" charset="0"/>
                        </a:rPr>
                        <a:t>93</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91</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90.5</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kern="1200" dirty="0">
                          <a:solidFill>
                            <a:schemeClr val="dk1"/>
                          </a:solidFill>
                          <a:effectLst/>
                          <a:latin typeface="Times New Roman" panose="02020603050405020304" pitchFamily="18" charset="0"/>
                          <a:ea typeface="+mn-ea"/>
                          <a:cs typeface="Times New Roman" panose="02020603050405020304" pitchFamily="18" charset="0"/>
                        </a:rPr>
                        <a:t>High accuracy with balanced metrics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7233270"/>
                  </a:ext>
                </a:extLst>
              </a:tr>
              <a:tr h="774589">
                <a:tc>
                  <a:txBody>
                    <a:bodyPr/>
                    <a:lstStyle/>
                    <a:p>
                      <a:pPr algn="just">
                        <a:lnSpc>
                          <a:spcPct val="115000"/>
                        </a:lnSpc>
                        <a:spcAft>
                          <a:spcPts val="1000"/>
                        </a:spcAf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Model 2</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700" kern="1200" dirty="0">
                          <a:solidFill>
                            <a:schemeClr val="dk1"/>
                          </a:solidFill>
                          <a:effectLst/>
                          <a:latin typeface="Times New Roman" panose="02020603050405020304" pitchFamily="18" charset="0"/>
                          <a:ea typeface="+mn-ea"/>
                          <a:cs typeface="Times New Roman" panose="02020603050405020304" pitchFamily="18" charset="0"/>
                        </a:rPr>
                        <a:t>Support Vector Machine (SVM)</a:t>
                      </a:r>
                      <a:endParaRPr lang="en-IN" sz="1700" dirty="0">
                        <a:latin typeface="Times New Roman" panose="02020603050405020304" pitchFamily="18" charset="0"/>
                        <a:cs typeface="Times New Roman" panose="02020603050405020304" pitchFamily="18" charset="0"/>
                      </a:endParaRPr>
                    </a:p>
                  </a:txBody>
                  <a:tcPr/>
                </a:tc>
                <a:tc>
                  <a:txBody>
                    <a:bodyPr/>
                    <a:lstStyle/>
                    <a:p>
                      <a:pPr algn="just">
                        <a:lnSpc>
                          <a:spcPct val="115000"/>
                        </a:lnSpc>
                        <a:spcAft>
                          <a:spcPts val="1000"/>
                        </a:spcAft>
                      </a:pPr>
                      <a:r>
                        <a:rPr lang="en-IN" sz="1700" dirty="0">
                          <a:effectLst/>
                          <a:latin typeface="Times New Roman" panose="02020603050405020304" pitchFamily="18" charset="0"/>
                          <a:ea typeface="Times New Roman" panose="02020603050405020304" pitchFamily="18" charset="0"/>
                          <a:cs typeface="Times New Roman" panose="02020603050405020304" pitchFamily="18" charset="0"/>
                        </a:rPr>
                        <a:t>88</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700" dirty="0">
                          <a:latin typeface="Times New Roman" panose="02020603050405020304" pitchFamily="18" charset="0"/>
                          <a:cs typeface="Times New Roman" panose="02020603050405020304" pitchFamily="18" charset="0"/>
                        </a:rPr>
                        <a:t>85</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85.5</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kern="1200" dirty="0">
                          <a:solidFill>
                            <a:schemeClr val="dk1"/>
                          </a:solidFill>
                          <a:effectLst/>
                          <a:latin typeface="Times New Roman" panose="02020603050405020304" pitchFamily="18" charset="0"/>
                          <a:ea typeface="+mn-ea"/>
                          <a:cs typeface="Times New Roman" panose="02020603050405020304" pitchFamily="18" charset="0"/>
                        </a:rPr>
                        <a:t>Good for binary classification</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228299"/>
                  </a:ext>
                </a:extLst>
              </a:tr>
              <a:tr h="774589">
                <a:tc>
                  <a:txBody>
                    <a:bodyPr/>
                    <a:lstStyle/>
                    <a:p>
                      <a:pPr algn="just">
                        <a:lnSpc>
                          <a:spcPct val="115000"/>
                        </a:lnSpc>
                        <a:spcAft>
                          <a:spcPts val="1000"/>
                        </a:spcAft>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Model 3</a:t>
                      </a:r>
                      <a:endParaRPr lang="en-IN"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IN" sz="1700" kern="1200" dirty="0">
                          <a:solidFill>
                            <a:schemeClr val="dk1"/>
                          </a:solidFill>
                          <a:effectLst/>
                          <a:latin typeface="Times New Roman" panose="02020603050405020304" pitchFamily="18" charset="0"/>
                          <a:ea typeface="+mn-ea"/>
                          <a:cs typeface="Times New Roman" panose="02020603050405020304" pitchFamily="18" charset="0"/>
                        </a:rPr>
                        <a:t>Naive Bayes</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80</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78</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79</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kern="1200" dirty="0">
                          <a:solidFill>
                            <a:schemeClr val="dk1"/>
                          </a:solidFill>
                          <a:effectLst/>
                          <a:latin typeface="Times New Roman" panose="02020603050405020304" pitchFamily="18" charset="0"/>
                          <a:ea typeface="+mn-ea"/>
                          <a:cs typeface="Times New Roman" panose="02020603050405020304" pitchFamily="18" charset="0"/>
                        </a:rPr>
                        <a:t>Lower accuracy but fast classification</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3462671"/>
                  </a:ext>
                </a:extLst>
              </a:tr>
            </a:tbl>
          </a:graphicData>
        </a:graphic>
      </p:graphicFrame>
    </p:spTree>
    <p:extLst>
      <p:ext uri="{BB962C8B-B14F-4D97-AF65-F5344CB8AC3E}">
        <p14:creationId xmlns:p14="http://schemas.microsoft.com/office/powerpoint/2010/main" val="42246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B9E56A-3140-8734-8D04-1AE843C4F6A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A5334AA2-DEE0-B8E3-618B-9E91F9572B13}"/>
              </a:ext>
            </a:extLst>
          </p:cNvPr>
          <p:cNvSpPr txBox="1">
            <a:spLocks/>
          </p:cNvSpPr>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Final Output</a:t>
            </a:r>
          </a:p>
        </p:txBody>
      </p:sp>
      <p:pic>
        <p:nvPicPr>
          <p:cNvPr id="9222" name="Picture 2">
            <a:extLst>
              <a:ext uri="{FF2B5EF4-FFF2-40B4-BE49-F238E27FC236}">
                <a16:creationId xmlns:a16="http://schemas.microsoft.com/office/drawing/2014/main" id="{C9CB7231-85A7-F91C-8096-29C9CBEA5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50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a:extLst>
              <a:ext uri="{FF2B5EF4-FFF2-40B4-BE49-F238E27FC236}">
                <a16:creationId xmlns:a16="http://schemas.microsoft.com/office/drawing/2014/main" id="{335024FA-738D-64E0-F847-29E1E6CA80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9683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a:extLst>
              <a:ext uri="{FF2B5EF4-FFF2-40B4-BE49-F238E27FC236}">
                <a16:creationId xmlns:a16="http://schemas.microsoft.com/office/drawing/2014/main" id="{E6F07E76-754A-EFBE-84F3-6C1806DC4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1">
            <a:extLst>
              <a:ext uri="{FF2B5EF4-FFF2-40B4-BE49-F238E27FC236}">
                <a16:creationId xmlns:a16="http://schemas.microsoft.com/office/drawing/2014/main" id="{10806D4B-E676-4321-0A23-49850479AD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613" y="1416051"/>
            <a:ext cx="7765788" cy="410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BE1A4D73-CFB6-9B28-4CD5-10C610485828}"/>
              </a:ext>
            </a:extLst>
          </p:cNvPr>
          <p:cNvSpPr txBox="1"/>
          <p:nvPr/>
        </p:nvSpPr>
        <p:spPr>
          <a:xfrm>
            <a:off x="4433888" y="5605305"/>
            <a:ext cx="6096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a ) Safe website popup</a:t>
            </a:r>
            <a:endParaRPr lang="en-IN" dirty="0"/>
          </a:p>
        </p:txBody>
      </p:sp>
    </p:spTree>
    <p:extLst>
      <p:ext uri="{BB962C8B-B14F-4D97-AF65-F5344CB8AC3E}">
        <p14:creationId xmlns:p14="http://schemas.microsoft.com/office/powerpoint/2010/main" val="7211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B9E56A-3140-8734-8D04-1AE843C4F6A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A5334AA2-DEE0-B8E3-618B-9E91F9572B13}"/>
              </a:ext>
            </a:extLst>
          </p:cNvPr>
          <p:cNvSpPr txBox="1">
            <a:spLocks/>
          </p:cNvSpPr>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Final Output</a:t>
            </a:r>
          </a:p>
        </p:txBody>
      </p:sp>
      <p:pic>
        <p:nvPicPr>
          <p:cNvPr id="9222" name="Picture 2">
            <a:extLst>
              <a:ext uri="{FF2B5EF4-FFF2-40B4-BE49-F238E27FC236}">
                <a16:creationId xmlns:a16="http://schemas.microsoft.com/office/drawing/2014/main" id="{C9CB7231-85A7-F91C-8096-29C9CBEA5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50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a:extLst>
              <a:ext uri="{FF2B5EF4-FFF2-40B4-BE49-F238E27FC236}">
                <a16:creationId xmlns:a16="http://schemas.microsoft.com/office/drawing/2014/main" id="{335024FA-738D-64E0-F847-29E1E6CA80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9683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a:extLst>
              <a:ext uri="{FF2B5EF4-FFF2-40B4-BE49-F238E27FC236}">
                <a16:creationId xmlns:a16="http://schemas.microsoft.com/office/drawing/2014/main" id="{E6F07E76-754A-EFBE-84F3-6C1806DC4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BE1A4D73-CFB6-9B28-4CD5-10C610485828}"/>
              </a:ext>
            </a:extLst>
          </p:cNvPr>
          <p:cNvSpPr txBox="1"/>
          <p:nvPr/>
        </p:nvSpPr>
        <p:spPr>
          <a:xfrm>
            <a:off x="3885248" y="5605305"/>
            <a:ext cx="6096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b ) Phishing Detection Warning Interface</a:t>
            </a:r>
            <a:endParaRPr lang="en-IN" dirty="0"/>
          </a:p>
        </p:txBody>
      </p:sp>
      <p:pic>
        <p:nvPicPr>
          <p:cNvPr id="4098" name="Picture 1">
            <a:extLst>
              <a:ext uri="{FF2B5EF4-FFF2-40B4-BE49-F238E27FC236}">
                <a16:creationId xmlns:a16="http://schemas.microsoft.com/office/drawing/2014/main" id="{15D4299E-7113-BB3E-95D3-E0AA5D62DA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2112" y="1079935"/>
            <a:ext cx="8529636" cy="4525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863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B9E56A-3140-8734-8D04-1AE843C4F6A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A5334AA2-DEE0-B8E3-618B-9E91F9572B13}"/>
              </a:ext>
            </a:extLst>
          </p:cNvPr>
          <p:cNvSpPr txBox="1">
            <a:spLocks/>
          </p:cNvSpPr>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Final Output</a:t>
            </a:r>
          </a:p>
        </p:txBody>
      </p:sp>
      <p:pic>
        <p:nvPicPr>
          <p:cNvPr id="9222" name="Picture 2">
            <a:extLst>
              <a:ext uri="{FF2B5EF4-FFF2-40B4-BE49-F238E27FC236}">
                <a16:creationId xmlns:a16="http://schemas.microsoft.com/office/drawing/2014/main" id="{C9CB7231-85A7-F91C-8096-29C9CBEA5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50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a:extLst>
              <a:ext uri="{FF2B5EF4-FFF2-40B4-BE49-F238E27FC236}">
                <a16:creationId xmlns:a16="http://schemas.microsoft.com/office/drawing/2014/main" id="{335024FA-738D-64E0-F847-29E1E6CA80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9683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a:extLst>
              <a:ext uri="{FF2B5EF4-FFF2-40B4-BE49-F238E27FC236}">
                <a16:creationId xmlns:a16="http://schemas.microsoft.com/office/drawing/2014/main" id="{E6F07E76-754A-EFBE-84F3-6C1806DC4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BE1A4D73-CFB6-9B28-4CD5-10C610485828}"/>
              </a:ext>
            </a:extLst>
          </p:cNvPr>
          <p:cNvSpPr txBox="1"/>
          <p:nvPr/>
        </p:nvSpPr>
        <p:spPr>
          <a:xfrm>
            <a:off x="4271963" y="5590143"/>
            <a:ext cx="6096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a:t>
            </a:r>
            <a:r>
              <a:rPr lang="en-US" dirty="0">
                <a:latin typeface="Times New Roman" panose="02020603050405020304" pitchFamily="18" charset="0"/>
                <a:ea typeface="SimSun" panose="02010600030101010101" pitchFamily="2" charset="-122"/>
              </a:rPr>
              <a:t>c )</a:t>
            </a:r>
            <a:r>
              <a:rPr lang="en-US" sz="1800" dirty="0">
                <a:effectLst/>
                <a:latin typeface="Times New Roman" panose="02020603050405020304" pitchFamily="18" charset="0"/>
                <a:ea typeface="SimSun" panose="02010600030101010101" pitchFamily="2" charset="-122"/>
              </a:rPr>
              <a:t> Extension Presence</a:t>
            </a:r>
            <a:endParaRPr lang="en-IN" dirty="0"/>
          </a:p>
        </p:txBody>
      </p:sp>
      <p:pic>
        <p:nvPicPr>
          <p:cNvPr id="5122" name="Picture 1">
            <a:extLst>
              <a:ext uri="{FF2B5EF4-FFF2-40B4-BE49-F238E27FC236}">
                <a16:creationId xmlns:a16="http://schemas.microsoft.com/office/drawing/2014/main" id="{DCE99700-3807-C553-DEEA-E8D01A64B3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4283" y="883363"/>
            <a:ext cx="3835717" cy="468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29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B9E56A-3140-8734-8D04-1AE843C4F6A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A5334AA2-DEE0-B8E3-618B-9E91F9572B13}"/>
              </a:ext>
            </a:extLst>
          </p:cNvPr>
          <p:cNvSpPr txBox="1">
            <a:spLocks/>
          </p:cNvSpPr>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Final Output</a:t>
            </a:r>
          </a:p>
        </p:txBody>
      </p:sp>
      <p:pic>
        <p:nvPicPr>
          <p:cNvPr id="9222" name="Picture 2">
            <a:extLst>
              <a:ext uri="{FF2B5EF4-FFF2-40B4-BE49-F238E27FC236}">
                <a16:creationId xmlns:a16="http://schemas.microsoft.com/office/drawing/2014/main" id="{C9CB7231-85A7-F91C-8096-29C9CBEA5C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50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a:extLst>
              <a:ext uri="{FF2B5EF4-FFF2-40B4-BE49-F238E27FC236}">
                <a16:creationId xmlns:a16="http://schemas.microsoft.com/office/drawing/2014/main" id="{335024FA-738D-64E0-F847-29E1E6CA80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9683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a:extLst>
              <a:ext uri="{FF2B5EF4-FFF2-40B4-BE49-F238E27FC236}">
                <a16:creationId xmlns:a16="http://schemas.microsoft.com/office/drawing/2014/main" id="{E6F07E76-754A-EFBE-84F3-6C1806DC4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BE1A4D73-CFB6-9B28-4CD5-10C610485828}"/>
              </a:ext>
            </a:extLst>
          </p:cNvPr>
          <p:cNvSpPr txBox="1"/>
          <p:nvPr/>
        </p:nvSpPr>
        <p:spPr>
          <a:xfrm>
            <a:off x="4026694" y="5609036"/>
            <a:ext cx="6096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d ) Phishing Website Reporting Form</a:t>
            </a:r>
            <a:endParaRPr lang="en-IN" dirty="0"/>
          </a:p>
        </p:txBody>
      </p:sp>
      <p:pic>
        <p:nvPicPr>
          <p:cNvPr id="3" name="Picture 2">
            <a:extLst>
              <a:ext uri="{FF2B5EF4-FFF2-40B4-BE49-F238E27FC236}">
                <a16:creationId xmlns:a16="http://schemas.microsoft.com/office/drawing/2014/main" id="{8F3D7E53-D9A0-C7BA-B66A-6C98FEEDA7E5}"/>
              </a:ext>
            </a:extLst>
          </p:cNvPr>
          <p:cNvPicPr>
            <a:picLocks noChangeAspect="1"/>
          </p:cNvPicPr>
          <p:nvPr/>
        </p:nvPicPr>
        <p:blipFill>
          <a:blip r:embed="rId5">
            <a:extLst>
              <a:ext uri="{28A0092B-C50C-407E-A947-70E740481C1C}">
                <a14:useLocalDpi xmlns:a14="http://schemas.microsoft.com/office/drawing/2010/main" val="0"/>
              </a:ext>
            </a:extLst>
          </a:blip>
          <a:srcRect b="4520"/>
          <a:stretch/>
        </p:blipFill>
        <p:spPr>
          <a:xfrm>
            <a:off x="1694974" y="1036479"/>
            <a:ext cx="8427720" cy="4526280"/>
          </a:xfrm>
          <a:prstGeom prst="rect">
            <a:avLst/>
          </a:prstGeom>
        </p:spPr>
      </p:pic>
    </p:spTree>
    <p:extLst>
      <p:ext uri="{BB962C8B-B14F-4D97-AF65-F5344CB8AC3E}">
        <p14:creationId xmlns:p14="http://schemas.microsoft.com/office/powerpoint/2010/main" val="84090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6A4B2F9-1A1A-8319-E184-E6E063CDD43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39931C13-DB4D-AD09-0A5C-9E1889D876D7}"/>
              </a:ext>
            </a:extLst>
          </p:cNvPr>
          <p:cNvSpPr txBox="1">
            <a:spLocks/>
          </p:cNvSpPr>
          <p:nvPr/>
        </p:nvSpPr>
        <p:spPr bwMode="auto">
          <a:xfrm>
            <a:off x="1822450" y="32689"/>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Future scope</a:t>
            </a:r>
          </a:p>
        </p:txBody>
      </p:sp>
      <p:pic>
        <p:nvPicPr>
          <p:cNvPr id="8197" name="Picture 2">
            <a:extLst>
              <a:ext uri="{FF2B5EF4-FFF2-40B4-BE49-F238E27FC236}">
                <a16:creationId xmlns:a16="http://schemas.microsoft.com/office/drawing/2014/main" id="{B79AE943-52E9-36FA-2316-B833E14E8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20638"/>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a:extLst>
              <a:ext uri="{FF2B5EF4-FFF2-40B4-BE49-F238E27FC236}">
                <a16:creationId xmlns:a16="http://schemas.microsoft.com/office/drawing/2014/main" id="{1CA6FA16-CF71-F11B-9662-CD37C87649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679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a:extLst>
              <a:ext uri="{FF2B5EF4-FFF2-40B4-BE49-F238E27FC236}">
                <a16:creationId xmlns:a16="http://schemas.microsoft.com/office/drawing/2014/main" id="{8B17A49B-A04B-E8DD-AA28-38E8EABE9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EEFC9264-3910-CA94-5418-B347C1E18187}"/>
              </a:ext>
            </a:extLst>
          </p:cNvPr>
          <p:cNvSpPr txBox="1"/>
          <p:nvPr/>
        </p:nvSpPr>
        <p:spPr>
          <a:xfrm>
            <a:off x="1570442" y="1009521"/>
            <a:ext cx="9106679" cy="5016758"/>
          </a:xfrm>
          <a:prstGeom prst="rect">
            <a:avLst/>
          </a:prstGeom>
          <a:noFill/>
        </p:spPr>
        <p:txBody>
          <a:bodyPr wrap="square">
            <a:spAutoFit/>
          </a:bodyPr>
          <a:lstStyle/>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Advanced Machine Learning Models</a:t>
            </a:r>
            <a:r>
              <a:rPr lang="en-US" sz="2000" dirty="0">
                <a:latin typeface="Times New Roman" panose="02020603050405020304" pitchFamily="18" charset="0"/>
                <a:cs typeface="Times New Roman" panose="02020603050405020304" pitchFamily="18" charset="0"/>
              </a:rPr>
              <a:t>: Integrate deep learning algorithms such as CNNs and RNNs to enhance detection accuracy and adaptability against new phishing tactics.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Detection Enhancements</a:t>
            </a:r>
            <a:r>
              <a:rPr lang="en-US" sz="2000" dirty="0">
                <a:latin typeface="Times New Roman" panose="02020603050405020304" pitchFamily="18" charset="0"/>
                <a:cs typeface="Times New Roman" panose="02020603050405020304" pitchFamily="18" charset="0"/>
              </a:rPr>
              <a:t>: Optimize real-time detection with low latency, potentially leveraging cloud computing for efficient processing.</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Integration with Threat Intelligence Feeds</a:t>
            </a:r>
            <a:r>
              <a:rPr lang="en-US" sz="2000" dirty="0">
                <a:latin typeface="Times New Roman" panose="02020603050405020304" pitchFamily="18" charset="0"/>
                <a:cs typeface="Times New Roman" panose="02020603050405020304" pitchFamily="18" charset="0"/>
              </a:rPr>
              <a:t>: Use diverse threat intelligence sources to stay updated on new phishing sites, thereby improving detection effectiveness.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User Behavior Analysis</a:t>
            </a:r>
            <a:r>
              <a:rPr lang="en-US" sz="2000" dirty="0">
                <a:latin typeface="Times New Roman" panose="02020603050405020304" pitchFamily="18" charset="0"/>
                <a:cs typeface="Times New Roman" panose="02020603050405020304" pitchFamily="18" charset="0"/>
              </a:rPr>
              <a:t>: Implement techniques to monitor user behavior and flag suspicious activities.</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cs typeface="Times New Roman" panose="02020603050405020304" pitchFamily="18" charset="0"/>
              </a:rPr>
              <a:t>Multi-browser Support</a:t>
            </a:r>
            <a:r>
              <a:rPr lang="en-US" sz="2000" dirty="0">
                <a:latin typeface="Times New Roman" panose="02020603050405020304" pitchFamily="18" charset="0"/>
                <a:cs typeface="Times New Roman" panose="02020603050405020304" pitchFamily="18" charset="0"/>
              </a:rPr>
              <a:t>: Expand compatibility to multiple browsers (e.g., Firefox, Safari, Edge) to reach a broader user base.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202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9ABCE32-89E9-025E-2841-81C35E5CFEA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1267" name="TextBox 7">
            <a:extLst>
              <a:ext uri="{FF2B5EF4-FFF2-40B4-BE49-F238E27FC236}">
                <a16:creationId xmlns:a16="http://schemas.microsoft.com/office/drawing/2014/main" id="{0307C518-6365-7E01-2C08-472B97DC5563}"/>
              </a:ext>
            </a:extLst>
          </p:cNvPr>
          <p:cNvSpPr txBox="1">
            <a:spLocks noChangeArrowheads="1"/>
          </p:cNvSpPr>
          <p:nvPr/>
        </p:nvSpPr>
        <p:spPr bwMode="auto">
          <a:xfrm>
            <a:off x="1289722" y="1365250"/>
            <a:ext cx="9612556" cy="4726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pPr>
            <a:r>
              <a:rPr lang="en-US" altLang="en-US" sz="1400" dirty="0">
                <a:latin typeface="Times New Roman" panose="02020603050405020304" pitchFamily="18" charset="0"/>
                <a:cs typeface="Times New Roman" panose="02020603050405020304" pitchFamily="18" charset="0"/>
              </a:rPr>
              <a:t>List of papers/books/websites etc refer for project</a:t>
            </a:r>
          </a:p>
          <a:p>
            <a:pPr algn="just">
              <a:lnSpc>
                <a:spcPct val="100000"/>
              </a:lnSpc>
              <a:spcBef>
                <a:spcPct val="0"/>
              </a:spcBef>
              <a:buFontTx/>
              <a:buNone/>
            </a:pPr>
            <a:endParaRPr lang="en-US" altLang="en-US" sz="1400" dirty="0">
              <a:latin typeface="Times New Roman" panose="02020603050405020304" pitchFamily="18" charset="0"/>
              <a:cs typeface="Times New Roman" panose="02020603050405020304" pitchFamily="18" charset="0"/>
            </a:endParaRPr>
          </a:p>
          <a:p>
            <a:pPr algn="just">
              <a:lnSpc>
                <a:spcPct val="100000"/>
              </a:lnSpc>
              <a:spcBef>
                <a:spcPct val="0"/>
              </a:spcBef>
              <a:buFontTx/>
              <a:buNone/>
            </a:pPr>
            <a:endParaRPr lang="en-US" altLang="en-US" sz="1400" dirty="0">
              <a:latin typeface="Times New Roman" panose="02020603050405020304" pitchFamily="18" charset="0"/>
              <a:cs typeface="Times New Roman" panose="02020603050405020304" pitchFamily="18" charset="0"/>
            </a:endParaRPr>
          </a:p>
          <a:p>
            <a:pPr algn="just">
              <a:lnSpc>
                <a:spcPct val="100000"/>
              </a:lnSpc>
              <a:spcBef>
                <a:spcPct val="0"/>
              </a:spcBef>
              <a:buFontTx/>
              <a:buNone/>
            </a:pPr>
            <a:endParaRPr lang="en-US" altLang="en-US" sz="1400" dirty="0">
              <a:latin typeface="Times New Roman" panose="02020603050405020304" pitchFamily="18" charset="0"/>
              <a:cs typeface="Times New Roman" panose="02020603050405020304" pitchFamily="18" charset="0"/>
            </a:endParaRPr>
          </a:p>
          <a:p>
            <a:pPr marL="342900" lvl="0" indent="-342900" algn="just">
              <a:lnSpc>
                <a:spcPct val="115000"/>
              </a:lnSpc>
              <a:buClr>
                <a:srgbClr val="222222"/>
              </a:buClr>
              <a:buSzPts val="1200"/>
              <a:buFont typeface="Times New Roman" panose="02020603050405020304" pitchFamily="18" charset="0"/>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Convolutional Neural Network with Character Embeddings for Malicious Web Request Detection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Jiahong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Wu,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Zhenguo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Lingni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Guo, Yong Li ,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Wenyin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Liu [2021].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Clr>
                <a:srgbClr val="222222"/>
              </a:buClr>
              <a:buSzPts val="1200"/>
              <a:buFont typeface="Times New Roman" panose="02020603050405020304" pitchFamily="18" charset="0"/>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Detection of Phishing Websites using Machine Learning 1 Abdul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Razaque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Computer Engineering and Telecommunication Department International IT University, Almaty Kazakhstan[2020].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Clr>
                <a:srgbClr val="222222"/>
              </a:buClr>
              <a:buSzPts val="1200"/>
              <a:buFont typeface="Times New Roman" panose="02020603050405020304" pitchFamily="18" charset="0"/>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Phishing Web Page Detection Methods: URL and HTML Features Detection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Humam</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Faris Dept. Computer Science Universitas Indonesia Depok, Indonesia [2020].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buClr>
                <a:srgbClr val="222222"/>
              </a:buClr>
              <a:buSzPts val="1200"/>
              <a:buFont typeface="Times New Roman" panose="02020603050405020304" pitchFamily="18" charset="0"/>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 Comprehensive Survey on Identification and Analysis of Phishing Website based on Machine Learning Methods Mohammed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Hazim</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Alkawaz</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Faculty of Information Sciences &amp; Engineering Management and Science University Shah Alam, Selangor, Malaysia. [2021].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Clr>
                <a:srgbClr val="222222"/>
              </a:buClr>
              <a:buSzPts val="1200"/>
              <a:buFont typeface="Times New Roman" panose="02020603050405020304" pitchFamily="18" charset="0"/>
              <a:buAutoNum type="arabicPeriod"/>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Malicious Web Content Detection Using Machine Leaning. Anand Desai, Sardar Patel Institute of Technology. [2017].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15000"/>
              </a:lnSpc>
              <a:buSzPts val="1100"/>
              <a:buNone/>
            </a:pPr>
            <a:endParaRPr lang="en-IN" sz="12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00000"/>
              </a:lnSpc>
              <a:spcBef>
                <a:spcPct val="0"/>
              </a:spcBef>
              <a:buFontTx/>
              <a:buNone/>
            </a:pPr>
            <a:endParaRPr lang="en-US" altLang="en-US" sz="12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D2651939-8F02-F568-5498-A7337A1D7C4B}"/>
              </a:ext>
            </a:extLst>
          </p:cNvPr>
          <p:cNvSpPr txBox="1">
            <a:spLocks/>
          </p:cNvSpPr>
          <p:nvPr/>
        </p:nvSpPr>
        <p:spPr bwMode="auto">
          <a:xfrm>
            <a:off x="2181225" y="0"/>
            <a:ext cx="821531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References</a:t>
            </a:r>
          </a:p>
        </p:txBody>
      </p:sp>
      <p:pic>
        <p:nvPicPr>
          <p:cNvPr id="11269" name="Picture 2">
            <a:extLst>
              <a:ext uri="{FF2B5EF4-FFF2-40B4-BE49-F238E27FC236}">
                <a16:creationId xmlns:a16="http://schemas.microsoft.com/office/drawing/2014/main" id="{C4571A8C-9B21-89E5-6C7D-0121671402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13" y="-19050"/>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a:extLst>
              <a:ext uri="{FF2B5EF4-FFF2-40B4-BE49-F238E27FC236}">
                <a16:creationId xmlns:a16="http://schemas.microsoft.com/office/drawing/2014/main" id="{57D24B63-92EA-40BF-F25F-FA2672FFF1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5238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4">
            <a:extLst>
              <a:ext uri="{FF2B5EF4-FFF2-40B4-BE49-F238E27FC236}">
                <a16:creationId xmlns:a16="http://schemas.microsoft.com/office/drawing/2014/main" id="{9C753A1A-5325-A6CF-1E83-AA391A44E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6A4B2F9-1A1A-8319-E184-E6E063CDD43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39931C13-DB4D-AD09-0A5C-9E1889D876D7}"/>
              </a:ext>
            </a:extLst>
          </p:cNvPr>
          <p:cNvSpPr txBox="1">
            <a:spLocks/>
          </p:cNvSpPr>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conclusion</a:t>
            </a:r>
          </a:p>
        </p:txBody>
      </p:sp>
      <p:pic>
        <p:nvPicPr>
          <p:cNvPr id="8197" name="Picture 2">
            <a:extLst>
              <a:ext uri="{FF2B5EF4-FFF2-40B4-BE49-F238E27FC236}">
                <a16:creationId xmlns:a16="http://schemas.microsoft.com/office/drawing/2014/main" id="{B79AE943-52E9-36FA-2316-B833E14E8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20638"/>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a:extLst>
              <a:ext uri="{FF2B5EF4-FFF2-40B4-BE49-F238E27FC236}">
                <a16:creationId xmlns:a16="http://schemas.microsoft.com/office/drawing/2014/main" id="{1CA6FA16-CF71-F11B-9662-CD37C87649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679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a:extLst>
              <a:ext uri="{FF2B5EF4-FFF2-40B4-BE49-F238E27FC236}">
                <a16:creationId xmlns:a16="http://schemas.microsoft.com/office/drawing/2014/main" id="{8B17A49B-A04B-E8DD-AA28-38E8EABE9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6A926D0B-D1BF-FA67-EED1-0D8938953E49}"/>
              </a:ext>
            </a:extLst>
          </p:cNvPr>
          <p:cNvSpPr>
            <a:spLocks noChangeArrowheads="1"/>
          </p:cNvSpPr>
          <p:nvPr/>
        </p:nvSpPr>
        <p:spPr bwMode="auto">
          <a:xfrm>
            <a:off x="485194" y="1832838"/>
            <a:ext cx="10804848"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a:lnSpc>
                <a:spcPct val="150000"/>
              </a:lnSpc>
            </a:pPr>
            <a:r>
              <a:rPr lang="en-US" dirty="0" err="1">
                <a:latin typeface="Times New Roman" panose="02020603050405020304" pitchFamily="18" charset="0"/>
                <a:cs typeface="Times New Roman" panose="02020603050405020304" pitchFamily="18" charset="0"/>
              </a:rPr>
              <a:t>PhishAlert</a:t>
            </a:r>
            <a:r>
              <a:rPr lang="en-US" dirty="0">
                <a:latin typeface="Times New Roman" panose="02020603050405020304" pitchFamily="18" charset="0"/>
                <a:cs typeface="Times New Roman" panose="02020603050405020304" pitchFamily="18" charset="0"/>
              </a:rPr>
              <a:t>, an intelligent browser extension for phishing detection, greatly enhances online security by delivering real-time protection against evolving phishing threats. Utilizing advanced machine learning and user behavior analysis, it accurately identifies phishing sites while minimizing false positives. Beyond protecting users from sophisticated attacks, </a:t>
            </a:r>
            <a:r>
              <a:rPr lang="en-US" dirty="0" err="1">
                <a:latin typeface="Times New Roman" panose="02020603050405020304" pitchFamily="18" charset="0"/>
                <a:cs typeface="Times New Roman" panose="02020603050405020304" pitchFamily="18" charset="0"/>
              </a:rPr>
              <a:t>PhishAlert</a:t>
            </a:r>
            <a:r>
              <a:rPr lang="en-US" dirty="0">
                <a:latin typeface="Times New Roman" panose="02020603050405020304" pitchFamily="18" charset="0"/>
                <a:cs typeface="Times New Roman" panose="02020603050405020304" pitchFamily="18" charset="0"/>
              </a:rPr>
              <a:t> educates them about phishing risks, fostering greater cybersecurity awareness. Its adaptability ensures robust defense against both known and zero-day threats, making it an essential tool for safer browsing experiences for all users.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7A9B4FD-51EC-8B27-4BA4-ABD922AC1C32}"/>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2291" name="Title 1">
            <a:extLst>
              <a:ext uri="{FF2B5EF4-FFF2-40B4-BE49-F238E27FC236}">
                <a16:creationId xmlns:a16="http://schemas.microsoft.com/office/drawing/2014/main" id="{6F0F9B07-1CFA-6EDD-D2C4-72D245A433CD}"/>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921B7B5-D476-C036-0E42-2EFDD7EB30D1}"/>
              </a:ext>
            </a:extLst>
          </p:cNvPr>
          <p:cNvSpPr/>
          <p:nvPr/>
        </p:nvSpPr>
        <p:spPr>
          <a:xfrm>
            <a:off x="1766887" y="2197893"/>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accent1">
                    <a:lumMod val="7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accent1">
                  <a:lumMod val="75000"/>
                </a:schemeClr>
              </a:solidFill>
              <a:effectLst>
                <a:outerShdw blurRad="50800" dist="39000" dir="5460000" algn="tl">
                  <a:srgbClr val="000000">
                    <a:alpha val="38000"/>
                  </a:srgbClr>
                </a:outerShdw>
              </a:effectLst>
              <a:latin typeface="Bodoni MT" pitchFamily="18" charset="0"/>
              <a:cs typeface="+mn-cs"/>
            </a:endParaRPr>
          </a:p>
        </p:txBody>
      </p:sp>
      <p:pic>
        <p:nvPicPr>
          <p:cNvPr id="12293" name="Picture 2">
            <a:extLst>
              <a:ext uri="{FF2B5EF4-FFF2-40B4-BE49-F238E27FC236}">
                <a16:creationId xmlns:a16="http://schemas.microsoft.com/office/drawing/2014/main" id="{C48E2125-EE65-10B3-10FA-60CB438739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38" y="30163"/>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4">
            <a:extLst>
              <a:ext uri="{FF2B5EF4-FFF2-40B4-BE49-F238E27FC236}">
                <a16:creationId xmlns:a16="http://schemas.microsoft.com/office/drawing/2014/main" id="{5A827593-C0EF-8FDB-85D5-D0DE3FB19A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103188"/>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4">
            <a:extLst>
              <a:ext uri="{FF2B5EF4-FFF2-40B4-BE49-F238E27FC236}">
                <a16:creationId xmlns:a16="http://schemas.microsoft.com/office/drawing/2014/main" id="{B7249C3A-C885-F260-A31A-F362017E58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a:extLst>
              <a:ext uri="{FF2B5EF4-FFF2-40B4-BE49-F238E27FC236}">
                <a16:creationId xmlns:a16="http://schemas.microsoft.com/office/drawing/2014/main" id="{9B91FF1D-D1D1-878D-3995-4FED8508E7F6}"/>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 name="Title 1">
            <a:extLst>
              <a:ext uri="{FF2B5EF4-FFF2-40B4-BE49-F238E27FC236}">
                <a16:creationId xmlns:a16="http://schemas.microsoft.com/office/drawing/2014/main" id="{3268785E-5BFA-4F75-209D-572BB3407E9A}"/>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id="{C0A9200B-60A2-A3A2-4B50-41E467B841C9}"/>
              </a:ext>
            </a:extLst>
          </p:cNvPr>
          <p:cNvSpPr txBox="1">
            <a:spLocks/>
          </p:cNvSpPr>
          <p:nvPr/>
        </p:nvSpPr>
        <p:spPr bwMode="auto">
          <a:xfrm>
            <a:off x="428625" y="1404938"/>
            <a:ext cx="10445750" cy="4121150"/>
          </a:xfrm>
          <a:prstGeom prst="rect">
            <a:avLst/>
          </a:prstGeom>
          <a:noFill/>
          <a:ln w="9525">
            <a:noFill/>
            <a:miter lim="800000"/>
            <a:headEnd/>
            <a:tailEnd/>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Introduction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Justifications for Selecting the Title</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Problem Statement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Literature Survey</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Issue that we solve </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Block Diagram</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Expected Result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Final Output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References</a:t>
            </a:r>
          </a:p>
        </p:txBody>
      </p:sp>
      <p:sp>
        <p:nvSpPr>
          <p:cNvPr id="12" name="Title 1">
            <a:extLst>
              <a:ext uri="{FF2B5EF4-FFF2-40B4-BE49-F238E27FC236}">
                <a16:creationId xmlns:a16="http://schemas.microsoft.com/office/drawing/2014/main" id="{CAFBB099-F48A-A131-568B-98C7DD0ABFFF}"/>
              </a:ext>
            </a:extLst>
          </p:cNvPr>
          <p:cNvSpPr txBox="1">
            <a:spLocks/>
          </p:cNvSpPr>
          <p:nvPr/>
        </p:nvSpPr>
        <p:spPr bwMode="auto">
          <a:xfrm>
            <a:off x="1831975" y="0"/>
            <a:ext cx="8697913" cy="639763"/>
          </a:xfrm>
          <a:prstGeom prst="rect">
            <a:avLst/>
          </a:prstGeom>
          <a:solidFill>
            <a:srgbClr val="7030A0">
              <a:alpha val="99000"/>
            </a:srgb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Contents</a:t>
            </a:r>
          </a:p>
        </p:txBody>
      </p:sp>
      <p:pic>
        <p:nvPicPr>
          <p:cNvPr id="3078" name="Picture 2">
            <a:extLst>
              <a:ext uri="{FF2B5EF4-FFF2-40B4-BE49-F238E27FC236}">
                <a16:creationId xmlns:a16="http://schemas.microsoft.com/office/drawing/2014/main" id="{70003F68-A8FD-ACF1-CABB-1A6FA63AC0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838" y="-523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a:extLst>
              <a:ext uri="{FF2B5EF4-FFF2-40B4-BE49-F238E27FC236}">
                <a16:creationId xmlns:a16="http://schemas.microsoft.com/office/drawing/2014/main" id="{C40B9E4D-D72E-6240-09ED-FE601E5C9B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195263"/>
            <a:ext cx="1662112"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4">
            <a:extLst>
              <a:ext uri="{FF2B5EF4-FFF2-40B4-BE49-F238E27FC236}">
                <a16:creationId xmlns:a16="http://schemas.microsoft.com/office/drawing/2014/main" id="{07736A58-79ED-4607-08FE-97085AF0D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6A1BCCAD-CC1D-0B0D-2360-4D95C542FCC4}"/>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4099" name="TextBox 1">
            <a:extLst>
              <a:ext uri="{FF2B5EF4-FFF2-40B4-BE49-F238E27FC236}">
                <a16:creationId xmlns:a16="http://schemas.microsoft.com/office/drawing/2014/main" id="{D36A344F-0FBD-735B-244F-4E7236BBB696}"/>
              </a:ext>
            </a:extLst>
          </p:cNvPr>
          <p:cNvSpPr txBox="1">
            <a:spLocks noChangeArrowheads="1"/>
          </p:cNvSpPr>
          <p:nvPr/>
        </p:nvSpPr>
        <p:spPr bwMode="auto">
          <a:xfrm>
            <a:off x="596411" y="1780535"/>
            <a:ext cx="10999177" cy="3730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buNone/>
            </a:pPr>
            <a:r>
              <a:rPr lang="en-US" sz="2000" dirty="0">
                <a:latin typeface="Times New Roman" panose="02020603050405020304" pitchFamily="18" charset="0"/>
                <a:cs typeface="Times New Roman" panose="02020603050405020304" pitchFamily="18" charset="0"/>
              </a:rPr>
              <a:t>	In today’s digital world, our devices store a vast amount of personal and professional data, making them prime targets for cyber threats like malware, viruses, and hacking attempts. To address this growing concern, we developed </a:t>
            </a: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a smart browser extension designed to detect phishing attacks in real-time. By using advanced AI and machine learning, </a:t>
            </a: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identifies potential threats, blocks them instantly, and provides users with helpful security tips to prevent future risks. This easy-to-use tool ensures that your devices and data stay safe from constantly evolving cyber dangers. Our goal with </a:t>
            </a: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is to empower users with a reliable, efficient security solution that protects their digital privacy and creates a safer online experience for everyone..</a:t>
            </a:r>
          </a:p>
        </p:txBody>
      </p:sp>
      <p:sp>
        <p:nvSpPr>
          <p:cNvPr id="14" name="Title 1">
            <a:extLst>
              <a:ext uri="{FF2B5EF4-FFF2-40B4-BE49-F238E27FC236}">
                <a16:creationId xmlns:a16="http://schemas.microsoft.com/office/drawing/2014/main" id="{AA5F0EBD-7065-030C-09F2-0A658E6F41F2}"/>
              </a:ext>
            </a:extLst>
          </p:cNvPr>
          <p:cNvSpPr txBox="1">
            <a:spLocks/>
          </p:cNvSpPr>
          <p:nvPr/>
        </p:nvSpPr>
        <p:spPr bwMode="auto">
          <a:xfrm>
            <a:off x="1912938" y="0"/>
            <a:ext cx="85105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Introduction</a:t>
            </a:r>
          </a:p>
        </p:txBody>
      </p:sp>
      <p:pic>
        <p:nvPicPr>
          <p:cNvPr id="4101" name="Picture 2">
            <a:extLst>
              <a:ext uri="{FF2B5EF4-FFF2-40B4-BE49-F238E27FC236}">
                <a16:creationId xmlns:a16="http://schemas.microsoft.com/office/drawing/2014/main" id="{2C3D1ED9-F6D1-3260-8CAE-2C7A3D1B08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38" y="30163"/>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4">
            <a:extLst>
              <a:ext uri="{FF2B5EF4-FFF2-40B4-BE49-F238E27FC236}">
                <a16:creationId xmlns:a16="http://schemas.microsoft.com/office/drawing/2014/main" id="{634B5150-6601-0194-2D96-984435436E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4">
            <a:extLst>
              <a:ext uri="{FF2B5EF4-FFF2-40B4-BE49-F238E27FC236}">
                <a16:creationId xmlns:a16="http://schemas.microsoft.com/office/drawing/2014/main" id="{3598C47E-D622-F4CD-900A-8CF71069C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34619A5-84C3-3D74-1D83-FF303127DAA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5123" name="TextBox 7">
            <a:extLst>
              <a:ext uri="{FF2B5EF4-FFF2-40B4-BE49-F238E27FC236}">
                <a16:creationId xmlns:a16="http://schemas.microsoft.com/office/drawing/2014/main" id="{34C7EF33-2116-5139-B222-9F3E07AB45F3}"/>
              </a:ext>
            </a:extLst>
          </p:cNvPr>
          <p:cNvSpPr txBox="1">
            <a:spLocks noChangeArrowheads="1"/>
          </p:cNvSpPr>
          <p:nvPr/>
        </p:nvSpPr>
        <p:spPr bwMode="auto">
          <a:xfrm>
            <a:off x="657102" y="1657231"/>
            <a:ext cx="11122269" cy="407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r>
              <a:rPr lang="en-US" sz="2000" b="1" dirty="0">
                <a:latin typeface="Times New Roman" panose="02020603050405020304" pitchFamily="18" charset="0"/>
                <a:cs typeface="Times New Roman" panose="02020603050405020304" pitchFamily="18" charset="0"/>
              </a:rPr>
              <a:t>Addressing Growing Cybersecurity Threats:</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today’s digital era, cyber threats like malware, viruses, and hacking are becoming a serious concern. With more personal and professional data stored on devices, securing this information is more important than ever.</a:t>
            </a:r>
          </a:p>
          <a:p>
            <a:r>
              <a:rPr lang="en-US" sz="2000" b="1" dirty="0">
                <a:latin typeface="Times New Roman" panose="02020603050405020304" pitchFamily="18" charset="0"/>
                <a:cs typeface="Times New Roman" panose="02020603050405020304" pitchFamily="18" charset="0"/>
              </a:rPr>
              <a:t>Enhancing Data Protection: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Data breaches and unauthorized access can lead to big problems, such as financial losses and privacy risks. By using a strong scanning system, </a:t>
            </a: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boosts data protection to keep sensitive information safe.</a:t>
            </a:r>
          </a:p>
          <a:p>
            <a:r>
              <a:rPr lang="en-US" sz="2000" b="1" dirty="0">
                <a:latin typeface="Times New Roman" panose="02020603050405020304" pitchFamily="18" charset="0"/>
                <a:cs typeface="Times New Roman" panose="02020603050405020304" pitchFamily="18" charset="0"/>
              </a:rPr>
              <a:t>Leveraging Advanced Technologies:</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uses cutting-edge AI and machine learning for real-time threat detection. This advanced technology helps spot even the most complex and evolving cyber threats, giving users top-level security.</a:t>
            </a:r>
          </a:p>
          <a:p>
            <a:r>
              <a:rPr lang="en-US" sz="2000" b="1" dirty="0">
                <a:latin typeface="Times New Roman" panose="02020603050405020304" pitchFamily="18" charset="0"/>
                <a:cs typeface="Times New Roman" panose="02020603050405020304" pitchFamily="18" charset="0"/>
              </a:rPr>
              <a:t>User-Friendly and Accessible Solution:</a:t>
            </a:r>
            <a:br>
              <a:rPr lang="en-US" sz="2000" dirty="0">
                <a:latin typeface="Times New Roman" panose="02020603050405020304" pitchFamily="18" charset="0"/>
                <a:cs typeface="Times New Roman" panose="02020603050405020304" pitchFamily="18" charset="0"/>
              </a:rPr>
            </a:b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is designed to be easy for everyone to use, making cybersecurity accessible to all. Its simple design ensures that users, no matter their technical skill, can easily protect their devices with this tool.</a:t>
            </a:r>
          </a:p>
        </p:txBody>
      </p:sp>
      <p:sp>
        <p:nvSpPr>
          <p:cNvPr id="13" name="Title 1">
            <a:extLst>
              <a:ext uri="{FF2B5EF4-FFF2-40B4-BE49-F238E27FC236}">
                <a16:creationId xmlns:a16="http://schemas.microsoft.com/office/drawing/2014/main" id="{46CF514C-A359-27FB-6293-D3AE08A84AD2}"/>
              </a:ext>
            </a:extLst>
          </p:cNvPr>
          <p:cNvSpPr txBox="1">
            <a:spLocks/>
          </p:cNvSpPr>
          <p:nvPr/>
        </p:nvSpPr>
        <p:spPr bwMode="auto">
          <a:xfrm>
            <a:off x="2025650" y="0"/>
            <a:ext cx="8385175"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Justification For Selecting The Title</a:t>
            </a:r>
          </a:p>
        </p:txBody>
      </p:sp>
      <p:pic>
        <p:nvPicPr>
          <p:cNvPr id="5125" name="Picture 2">
            <a:extLst>
              <a:ext uri="{FF2B5EF4-FFF2-40B4-BE49-F238E27FC236}">
                <a16:creationId xmlns:a16="http://schemas.microsoft.com/office/drawing/2014/main" id="{E6DE8613-8789-3C0B-885E-4C625CC9CE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38" y="30163"/>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4">
            <a:extLst>
              <a:ext uri="{FF2B5EF4-FFF2-40B4-BE49-F238E27FC236}">
                <a16:creationId xmlns:a16="http://schemas.microsoft.com/office/drawing/2014/main" id="{3FB569CA-997F-17D3-192E-D0C9E5F85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4">
            <a:extLst>
              <a:ext uri="{FF2B5EF4-FFF2-40B4-BE49-F238E27FC236}">
                <a16:creationId xmlns:a16="http://schemas.microsoft.com/office/drawing/2014/main" id="{18FCF8EB-7443-5480-DDAD-0258EBF520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4D37B67-9FB3-FAD2-CA86-38F2B1D29B85}"/>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6147" name="TextBox 7">
            <a:extLst>
              <a:ext uri="{FF2B5EF4-FFF2-40B4-BE49-F238E27FC236}">
                <a16:creationId xmlns:a16="http://schemas.microsoft.com/office/drawing/2014/main" id="{CFA477D1-4C69-7461-3A57-3C46C1DC7370}"/>
              </a:ext>
            </a:extLst>
          </p:cNvPr>
          <p:cNvSpPr txBox="1">
            <a:spLocks noChangeArrowheads="1"/>
          </p:cNvSpPr>
          <p:nvPr/>
        </p:nvSpPr>
        <p:spPr bwMode="auto">
          <a:xfrm>
            <a:off x="629487" y="2126958"/>
            <a:ext cx="7231146" cy="234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buNone/>
            </a:pPr>
            <a:r>
              <a:rPr lang="en-US" sz="2000" dirty="0">
                <a:latin typeface="Times New Roman" panose="02020603050405020304" pitchFamily="18" charset="0"/>
                <a:cs typeface="Times New Roman" panose="02020603050405020304" pitchFamily="18" charset="0"/>
              </a:rPr>
              <a:t>In today’s digital world, cyber threats like phishing are on the rise, and current solutions often fail due to complexity and lack of awareness. </a:t>
            </a:r>
            <a:r>
              <a:rPr lang="en-US" sz="2000" dirty="0" err="1">
                <a:latin typeface="Times New Roman" panose="02020603050405020304" pitchFamily="18" charset="0"/>
                <a:cs typeface="Times New Roman" panose="02020603050405020304" pitchFamily="18" charset="0"/>
              </a:rPr>
              <a:t>PhishAlert</a:t>
            </a:r>
            <a:r>
              <a:rPr lang="en-US" sz="2000" dirty="0">
                <a:latin typeface="Times New Roman" panose="02020603050405020304" pitchFamily="18" charset="0"/>
                <a:cs typeface="Times New Roman" panose="02020603050405020304" pitchFamily="18" charset="0"/>
              </a:rPr>
              <a:t> is an intelligent browser extension that uses AI and machine learning to detect phishing attempts in real-time and provides proactive security tips to protect users and their data.</a:t>
            </a:r>
          </a:p>
        </p:txBody>
      </p:sp>
      <p:sp>
        <p:nvSpPr>
          <p:cNvPr id="13" name="Title 1">
            <a:extLst>
              <a:ext uri="{FF2B5EF4-FFF2-40B4-BE49-F238E27FC236}">
                <a16:creationId xmlns:a16="http://schemas.microsoft.com/office/drawing/2014/main" id="{514DA6E0-16A9-C493-8F6B-CD3263713878}"/>
              </a:ext>
            </a:extLst>
          </p:cNvPr>
          <p:cNvSpPr txBox="1">
            <a:spLocks/>
          </p:cNvSpPr>
          <p:nvPr/>
        </p:nvSpPr>
        <p:spPr bwMode="auto">
          <a:xfrm>
            <a:off x="1955800" y="0"/>
            <a:ext cx="8467725"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Problem Statement</a:t>
            </a:r>
          </a:p>
        </p:txBody>
      </p:sp>
      <p:pic>
        <p:nvPicPr>
          <p:cNvPr id="6149" name="Picture 2">
            <a:extLst>
              <a:ext uri="{FF2B5EF4-FFF2-40B4-BE49-F238E27FC236}">
                <a16:creationId xmlns:a16="http://schemas.microsoft.com/office/drawing/2014/main" id="{BD157B46-0A8A-DDAB-0C7A-C054D08945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63500"/>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a:extLst>
              <a:ext uri="{FF2B5EF4-FFF2-40B4-BE49-F238E27FC236}">
                <a16:creationId xmlns:a16="http://schemas.microsoft.com/office/drawing/2014/main" id="{22E6207F-57E5-01B5-8980-B0774A4B8F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20320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4">
            <a:extLst>
              <a:ext uri="{FF2B5EF4-FFF2-40B4-BE49-F238E27FC236}">
                <a16:creationId xmlns:a16="http://schemas.microsoft.com/office/drawing/2014/main" id="{2E8B6E35-AC02-6DB5-42ED-8376E736B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B5534B85-3F64-500F-A81E-7CB8E6C45682}"/>
              </a:ext>
            </a:extLst>
          </p:cNvPr>
          <p:cNvPicPr>
            <a:picLocks noChangeAspect="1"/>
          </p:cNvPicPr>
          <p:nvPr/>
        </p:nvPicPr>
        <p:blipFill>
          <a:blip r:embed="rId5"/>
          <a:stretch>
            <a:fillRect/>
          </a:stretch>
        </p:blipFill>
        <p:spPr>
          <a:xfrm>
            <a:off x="8426875" y="1651513"/>
            <a:ext cx="2962688" cy="40201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ED23760-9B93-1D8A-53A1-595BDB7D790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graphicFrame>
        <p:nvGraphicFramePr>
          <p:cNvPr id="2" name="Table 1">
            <a:extLst>
              <a:ext uri="{FF2B5EF4-FFF2-40B4-BE49-F238E27FC236}">
                <a16:creationId xmlns:a16="http://schemas.microsoft.com/office/drawing/2014/main" id="{C5E0FBE8-79D7-4612-0B87-4DD158092195}"/>
              </a:ext>
            </a:extLst>
          </p:cNvPr>
          <p:cNvGraphicFramePr>
            <a:graphicFrameLocks noGrp="1"/>
          </p:cNvGraphicFramePr>
          <p:nvPr>
            <p:extLst>
              <p:ext uri="{D42A27DB-BD31-4B8C-83A1-F6EECF244321}">
                <p14:modId xmlns:p14="http://schemas.microsoft.com/office/powerpoint/2010/main" val="4201768780"/>
              </p:ext>
            </p:extLst>
          </p:nvPr>
        </p:nvGraphicFramePr>
        <p:xfrm>
          <a:off x="182466" y="1268380"/>
          <a:ext cx="11877869" cy="4230640"/>
        </p:xfrm>
        <a:graphic>
          <a:graphicData uri="http://schemas.openxmlformats.org/drawingml/2006/table">
            <a:tbl>
              <a:tblPr firstRow="1" bandRow="1">
                <a:tableStyleId>{21E4AEA4-8DFA-4A89-87EB-49C32662AFE0}</a:tableStyleId>
              </a:tblPr>
              <a:tblGrid>
                <a:gridCol w="1113366">
                  <a:extLst>
                    <a:ext uri="{9D8B030D-6E8A-4147-A177-3AD203B41FA5}">
                      <a16:colId xmlns:a16="http://schemas.microsoft.com/office/drawing/2014/main" val="20000"/>
                    </a:ext>
                  </a:extLst>
                </a:gridCol>
                <a:gridCol w="4105506">
                  <a:extLst>
                    <a:ext uri="{9D8B030D-6E8A-4147-A177-3AD203B41FA5}">
                      <a16:colId xmlns:a16="http://schemas.microsoft.com/office/drawing/2014/main" val="20001"/>
                    </a:ext>
                  </a:extLst>
                </a:gridCol>
                <a:gridCol w="3706049">
                  <a:extLst>
                    <a:ext uri="{9D8B030D-6E8A-4147-A177-3AD203B41FA5}">
                      <a16:colId xmlns:a16="http://schemas.microsoft.com/office/drawing/2014/main" val="20002"/>
                    </a:ext>
                  </a:extLst>
                </a:gridCol>
                <a:gridCol w="2952948">
                  <a:extLst>
                    <a:ext uri="{9D8B030D-6E8A-4147-A177-3AD203B41FA5}">
                      <a16:colId xmlns:a16="http://schemas.microsoft.com/office/drawing/2014/main" val="20003"/>
                    </a:ext>
                  </a:extLst>
                </a:gridCol>
              </a:tblGrid>
              <a:tr h="345128">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Year</a:t>
                      </a:r>
                      <a:endParaRPr lang="en-US" sz="1800" dirty="0">
                        <a:solidFill>
                          <a:schemeClr val="bg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112163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nSpc>
                          <a:spcPct val="115000"/>
                        </a:lnSpc>
                        <a:spcAft>
                          <a:spcPts val="100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Phishing Detection using Random Forest, SVM and Neural Network with Backpropagation (2020)</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nSpc>
                          <a:spcPct val="115000"/>
                        </a:lnSpc>
                        <a:spcAft>
                          <a:spcPts val="1000"/>
                        </a:spcAft>
                      </a:pPr>
                      <a:r>
                        <a:rPr lang="en-IN" sz="1200" dirty="0">
                          <a:solidFill>
                            <a:srgbClr val="222222"/>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lvl="0"/>
                      <a:r>
                        <a:rPr lang="en-US" sz="1200" kern="1200" dirty="0">
                          <a:solidFill>
                            <a:schemeClr val="dk1"/>
                          </a:solidFill>
                          <a:effectLst/>
                          <a:latin typeface="Times New Roman" panose="02020603050405020304" pitchFamily="18" charset="0"/>
                          <a:ea typeface="+mn-ea"/>
                          <a:cs typeface="Times New Roman" panose="02020603050405020304" pitchFamily="18" charset="0"/>
                        </a:rPr>
                        <a:t>Michael A. Ivanov Department of Computer Systems and Technologies National Research Nuclear University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MEPhI</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(Moscow Engineering Physics Institute) Moscow, Russia [2021].</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This project used Random Forest, SVM, and Neural Networks with backpropagation, with Random Forest achieving the highest accuracy in detecting phishing websites​. </a:t>
                      </a:r>
                      <a:endParaRPr lang="en-US" sz="12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r h="949076">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algn="l" defTabSz="914400" rtl="0" eaLnBrk="1" latinLnBrk="0" hangingPunct="1"/>
                      <a:r>
                        <a:rPr lang="en-US" sz="1200" kern="1200" dirty="0">
                          <a:solidFill>
                            <a:schemeClr val="dk1"/>
                          </a:solidFill>
                          <a:effectLst/>
                          <a:latin typeface="Times New Roman" panose="02020603050405020304" pitchFamily="18" charset="0"/>
                          <a:ea typeface="+mn-ea"/>
                          <a:cs typeface="Times New Roman" panose="02020603050405020304" pitchFamily="18" charset="0"/>
                        </a:rPr>
                        <a:t>Intelligent Phishing Website Detection using Random Forest Classifier </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lvl="0"/>
                      <a:r>
                        <a:rPr lang="en-US" sz="1200" kern="1200" dirty="0">
                          <a:solidFill>
                            <a:schemeClr val="dk1"/>
                          </a:solidFill>
                          <a:effectLst/>
                          <a:latin typeface="Times New Roman" panose="02020603050405020304" pitchFamily="18" charset="0"/>
                          <a:ea typeface="+mn-ea"/>
                          <a:cs typeface="Times New Roman" panose="02020603050405020304" pitchFamily="18" charset="0"/>
                        </a:rPr>
                        <a:t>Abdul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Razaque</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Computer Engineering and Telecommunication Department International IT University, Almaty Kazakhstan[2020].</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just"/>
                      <a:r>
                        <a:rPr lang="en-US" sz="1200" dirty="0">
                          <a:latin typeface="Times New Roman" panose="02020603050405020304" pitchFamily="18" charset="0"/>
                          <a:cs typeface="Times New Roman" panose="02020603050405020304" pitchFamily="18" charset="0"/>
                        </a:rPr>
                        <a:t>The paper on "Intelligent Phishing Website Detection using Random Forest Classifier" reports that Random Forest achieved an accuracy of 97.36% in identifying phishing websites, demonstrating its effectiveness in distinguishing legitimate sites from phishing threats​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2"/>
                  </a:ext>
                </a:extLst>
              </a:tr>
              <a:tr h="112163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200" kern="1200" dirty="0">
                          <a:solidFill>
                            <a:schemeClr val="dk1"/>
                          </a:solidFill>
                          <a:effectLst/>
                          <a:latin typeface="Times New Roman" panose="02020603050405020304" pitchFamily="18" charset="0"/>
                          <a:ea typeface="+mn-ea"/>
                          <a:cs typeface="Times New Roman" panose="02020603050405020304" pitchFamily="18" charset="0"/>
                        </a:rPr>
                        <a:t>Phishing Web Page Detection Using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Optimised</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Machine Learning (2017)</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lvl="0"/>
                      <a:r>
                        <a:rPr lang="en-US" sz="1200" kern="1200" dirty="0">
                          <a:solidFill>
                            <a:schemeClr val="dk1"/>
                          </a:solidFill>
                          <a:effectLst/>
                          <a:latin typeface="Times New Roman" panose="02020603050405020304" pitchFamily="18" charset="0"/>
                          <a:ea typeface="+mn-ea"/>
                          <a:cs typeface="Times New Roman" panose="02020603050405020304" pitchFamily="18" charset="0"/>
                        </a:rPr>
                        <a:t>Vahid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Shahrivari</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Computer Engineering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Departmen</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Sharif University of Technology Tehran, Iran. [2020].</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latin typeface="Times New Roman" panose="02020603050405020304" pitchFamily="18" charset="0"/>
                          <a:cs typeface="Times New Roman" panose="02020603050405020304" pitchFamily="18" charset="0"/>
                        </a:rPr>
                        <a:t>The paper "Phishing Web Page Detection Using </a:t>
                      </a:r>
                      <a:r>
                        <a:rPr lang="en-US" sz="1200" dirty="0" err="1">
                          <a:latin typeface="Times New Roman" panose="02020603050405020304" pitchFamily="18" charset="0"/>
                          <a:cs typeface="Times New Roman" panose="02020603050405020304" pitchFamily="18" charset="0"/>
                        </a:rPr>
                        <a:t>Optimised</a:t>
                      </a:r>
                      <a:r>
                        <a:rPr lang="en-US" sz="1200" dirty="0">
                          <a:latin typeface="Times New Roman" panose="02020603050405020304" pitchFamily="18" charset="0"/>
                          <a:cs typeface="Times New Roman" panose="02020603050405020304" pitchFamily="18" charset="0"/>
                        </a:rPr>
                        <a:t> Machine Learning" achieved a detection accuracy of 99.33% by using a Random Forest classifier with Particle Swarm Optimization (PSO) for feature selection and Tree-structured </a:t>
                      </a:r>
                      <a:r>
                        <a:rPr lang="en-US" sz="1200" dirty="0" err="1">
                          <a:latin typeface="Times New Roman" panose="02020603050405020304" pitchFamily="18" charset="0"/>
                          <a:cs typeface="Times New Roman" panose="02020603050405020304" pitchFamily="18" charset="0"/>
                        </a:rPr>
                        <a:t>Parzen</a:t>
                      </a:r>
                      <a:r>
                        <a:rPr lang="en-US" sz="1200" dirty="0">
                          <a:latin typeface="Times New Roman" panose="02020603050405020304" pitchFamily="18" charset="0"/>
                          <a:cs typeface="Times New Roman" panose="02020603050405020304" pitchFamily="18" charset="0"/>
                        </a:rPr>
                        <a:t> Estimator (TPE) for hyperparameter tuning​</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591160002"/>
                  </a:ext>
                </a:extLst>
              </a:tr>
            </a:tbl>
          </a:graphicData>
        </a:graphic>
      </p:graphicFrame>
      <p:sp>
        <p:nvSpPr>
          <p:cNvPr id="14" name="Title 1">
            <a:extLst>
              <a:ext uri="{FF2B5EF4-FFF2-40B4-BE49-F238E27FC236}">
                <a16:creationId xmlns:a16="http://schemas.microsoft.com/office/drawing/2014/main" id="{B3B03F11-D916-4200-BFA4-FEA67A2702FD}"/>
              </a:ext>
            </a:extLst>
          </p:cNvPr>
          <p:cNvSpPr txBox="1">
            <a:spLocks/>
          </p:cNvSpPr>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Literature Survey</a:t>
            </a:r>
          </a:p>
        </p:txBody>
      </p:sp>
      <p:pic>
        <p:nvPicPr>
          <p:cNvPr id="7214" name="Picture 2">
            <a:extLst>
              <a:ext uri="{FF2B5EF4-FFF2-40B4-BE49-F238E27FC236}">
                <a16:creationId xmlns:a16="http://schemas.microsoft.com/office/drawing/2014/main" id="{70625A70-0818-FFE1-74DA-C557FB5F15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13" y="-523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5" name="Picture 4">
            <a:extLst>
              <a:ext uri="{FF2B5EF4-FFF2-40B4-BE49-F238E27FC236}">
                <a16:creationId xmlns:a16="http://schemas.microsoft.com/office/drawing/2014/main" id="{A2E12334-FB9A-31A7-B879-238D9FAC95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6" name="Picture 4">
            <a:extLst>
              <a:ext uri="{FF2B5EF4-FFF2-40B4-BE49-F238E27FC236}">
                <a16:creationId xmlns:a16="http://schemas.microsoft.com/office/drawing/2014/main" id="{2EF4EE86-926C-8444-640A-9CBCC9B7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ED23760-9B93-1D8A-53A1-595BDB7D790C}"/>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graphicFrame>
        <p:nvGraphicFramePr>
          <p:cNvPr id="2" name="Table 1">
            <a:extLst>
              <a:ext uri="{FF2B5EF4-FFF2-40B4-BE49-F238E27FC236}">
                <a16:creationId xmlns:a16="http://schemas.microsoft.com/office/drawing/2014/main" id="{C5E0FBE8-79D7-4612-0B87-4DD158092195}"/>
              </a:ext>
            </a:extLst>
          </p:cNvPr>
          <p:cNvGraphicFramePr>
            <a:graphicFrameLocks noGrp="1"/>
          </p:cNvGraphicFramePr>
          <p:nvPr>
            <p:extLst>
              <p:ext uri="{D42A27DB-BD31-4B8C-83A1-F6EECF244321}">
                <p14:modId xmlns:p14="http://schemas.microsoft.com/office/powerpoint/2010/main" val="4270439105"/>
              </p:ext>
            </p:extLst>
          </p:nvPr>
        </p:nvGraphicFramePr>
        <p:xfrm>
          <a:off x="182466" y="1268380"/>
          <a:ext cx="11877869" cy="3109008"/>
        </p:xfrm>
        <a:graphic>
          <a:graphicData uri="http://schemas.openxmlformats.org/drawingml/2006/table">
            <a:tbl>
              <a:tblPr firstRow="1" bandRow="1">
                <a:tableStyleId>{21E4AEA4-8DFA-4A89-87EB-49C32662AFE0}</a:tableStyleId>
              </a:tblPr>
              <a:tblGrid>
                <a:gridCol w="1113366">
                  <a:extLst>
                    <a:ext uri="{9D8B030D-6E8A-4147-A177-3AD203B41FA5}">
                      <a16:colId xmlns:a16="http://schemas.microsoft.com/office/drawing/2014/main" val="20000"/>
                    </a:ext>
                  </a:extLst>
                </a:gridCol>
                <a:gridCol w="4105506">
                  <a:extLst>
                    <a:ext uri="{9D8B030D-6E8A-4147-A177-3AD203B41FA5}">
                      <a16:colId xmlns:a16="http://schemas.microsoft.com/office/drawing/2014/main" val="20001"/>
                    </a:ext>
                  </a:extLst>
                </a:gridCol>
                <a:gridCol w="3706049">
                  <a:extLst>
                    <a:ext uri="{9D8B030D-6E8A-4147-A177-3AD203B41FA5}">
                      <a16:colId xmlns:a16="http://schemas.microsoft.com/office/drawing/2014/main" val="20002"/>
                    </a:ext>
                  </a:extLst>
                </a:gridCol>
                <a:gridCol w="2952948">
                  <a:extLst>
                    <a:ext uri="{9D8B030D-6E8A-4147-A177-3AD203B41FA5}">
                      <a16:colId xmlns:a16="http://schemas.microsoft.com/office/drawing/2014/main" val="20003"/>
                    </a:ext>
                  </a:extLst>
                </a:gridCol>
              </a:tblGrid>
              <a:tr h="345128">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Year</a:t>
                      </a:r>
                      <a:endParaRPr lang="en-US" sz="1800" dirty="0">
                        <a:solidFill>
                          <a:schemeClr val="bg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112163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4.</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Detection of Phishing Websites using Machine Learning</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US" sz="1200" kern="1200" dirty="0">
                          <a:solidFill>
                            <a:schemeClr val="dk1"/>
                          </a:solidFill>
                          <a:effectLst/>
                          <a:latin typeface="Times New Roman" panose="02020603050405020304" pitchFamily="18" charset="0"/>
                          <a:ea typeface="+mn-ea"/>
                          <a:cs typeface="Times New Roman" panose="02020603050405020304" pitchFamily="18" charset="0"/>
                        </a:rPr>
                        <a:t>[2020]</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nSpc>
                          <a:spcPct val="115000"/>
                        </a:lnSpc>
                        <a:spcAft>
                          <a:spcPts val="1000"/>
                        </a:spcAft>
                      </a:pP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IEEE Conference </a:t>
                      </a:r>
                      <a:r>
                        <a:rPr lang="en-IN" sz="1200" dirty="0">
                          <a:latin typeface="Times New Roman" panose="02020603050405020304" pitchFamily="18" charset="0"/>
                          <a:cs typeface="Times New Roman" panose="02020603050405020304" pitchFamily="18" charset="0"/>
                        </a:rPr>
                        <a:t>(2020) by Abdul </a:t>
                      </a:r>
                      <a:r>
                        <a:rPr lang="en-IN" sz="1200" dirty="0" err="1">
                          <a:latin typeface="Times New Roman" panose="02020603050405020304" pitchFamily="18" charset="0"/>
                          <a:cs typeface="Times New Roman" panose="02020603050405020304" pitchFamily="18" charset="0"/>
                        </a:rPr>
                        <a:t>Razaque</a:t>
                      </a:r>
                      <a:r>
                        <a:rPr lang="en-IN" sz="1200" dirty="0">
                          <a:latin typeface="Times New Roman" panose="02020603050405020304" pitchFamily="18" charset="0"/>
                          <a:cs typeface="Times New Roman" panose="02020603050405020304" pitchFamily="18" charset="0"/>
                        </a:rPr>
                        <a:t> et al</a:t>
                      </a:r>
                      <a:endParaRPr lang="en-US" sz="12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Various machine learning algorithms, including SVM and Random Forest, effectively identified phishing sites with accuracies exceeding 90% by analyzing features such as URL components and domain attributes. This research highlights the effectiveness of machine learning in enhancing phishing detection capabilities.</a:t>
                      </a:r>
                      <a:endParaRPr lang="en-US" sz="12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492834886"/>
                  </a:ext>
                </a:extLst>
              </a:tr>
              <a:tr h="1121632">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5</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endParaRPr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1000"/>
                        </a:spcAft>
                        <a:buClrTx/>
                        <a:buSzTx/>
                        <a:buFontTx/>
                        <a:buNone/>
                        <a:tabLst/>
                        <a:defRPr/>
                      </a:pPr>
                      <a:r>
                        <a:rPr lang="en-US" sz="1200" kern="1200" dirty="0">
                          <a:solidFill>
                            <a:schemeClr val="dk1"/>
                          </a:solidFill>
                          <a:effectLst/>
                          <a:latin typeface="Times New Roman" panose="02020603050405020304" pitchFamily="18" charset="0"/>
                          <a:ea typeface="+mn-ea"/>
                          <a:cs typeface="Times New Roman" panose="02020603050405020304" pitchFamily="18" charset="0"/>
                        </a:rPr>
                        <a:t>Phishing Web Page Detection Methods: URL and HTML Features Detection[2020]</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15000"/>
                        </a:lnSpc>
                        <a:spcAft>
                          <a:spcPts val="1000"/>
                        </a:spcAft>
                      </a:pP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lvl="0"/>
                      <a:r>
                        <a:rPr lang="en-US" sz="1200" kern="1200" dirty="0">
                          <a:solidFill>
                            <a:schemeClr val="dk1"/>
                          </a:solidFill>
                          <a:effectLst/>
                          <a:latin typeface="Times New Roman" panose="02020603050405020304" pitchFamily="18" charset="0"/>
                          <a:ea typeface="+mn-ea"/>
                          <a:cs typeface="Times New Roman" panose="02020603050405020304" pitchFamily="18" charset="0"/>
                        </a:rPr>
                        <a:t>Michael A. Ivanov Department of Computer Systems and Technologies National Research Nuclear University </a:t>
                      </a:r>
                      <a:r>
                        <a:rPr lang="en-US" sz="1200" kern="1200" dirty="0" err="1">
                          <a:solidFill>
                            <a:schemeClr val="dk1"/>
                          </a:solidFill>
                          <a:effectLst/>
                          <a:latin typeface="Times New Roman" panose="02020603050405020304" pitchFamily="18" charset="0"/>
                          <a:ea typeface="+mn-ea"/>
                          <a:cs typeface="Times New Roman" panose="02020603050405020304" pitchFamily="18" charset="0"/>
                        </a:rPr>
                        <a:t>MEPhI</a:t>
                      </a:r>
                      <a:r>
                        <a:rPr lang="en-US" sz="1200" kern="1200" dirty="0">
                          <a:solidFill>
                            <a:schemeClr val="dk1"/>
                          </a:solidFill>
                          <a:effectLst/>
                          <a:latin typeface="Times New Roman" panose="02020603050405020304" pitchFamily="18" charset="0"/>
                          <a:ea typeface="+mn-ea"/>
                          <a:cs typeface="Times New Roman" panose="02020603050405020304" pitchFamily="18" charset="0"/>
                        </a:rPr>
                        <a:t> (Moscow Engineering Physics Institute) Moscow, Russia [2021].</a:t>
                      </a:r>
                      <a:endParaRPr lang="en-IN" sz="120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4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study evaluates various methods for detecting phishing sites using URL and HTML features, emphasizing the need for practical and effective applications that improve detection efficiency beyond merely achieving high accuracy. </a:t>
                      </a:r>
                      <a:endParaRPr lang="en-US" sz="12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001"/>
                  </a:ext>
                </a:extLst>
              </a:tr>
            </a:tbl>
          </a:graphicData>
        </a:graphic>
      </p:graphicFrame>
      <p:sp>
        <p:nvSpPr>
          <p:cNvPr id="14" name="Title 1">
            <a:extLst>
              <a:ext uri="{FF2B5EF4-FFF2-40B4-BE49-F238E27FC236}">
                <a16:creationId xmlns:a16="http://schemas.microsoft.com/office/drawing/2014/main" id="{B3B03F11-D916-4200-BFA4-FEA67A2702FD}"/>
              </a:ext>
            </a:extLst>
          </p:cNvPr>
          <p:cNvSpPr txBox="1">
            <a:spLocks/>
          </p:cNvSpPr>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Literature Survey</a:t>
            </a:r>
          </a:p>
        </p:txBody>
      </p:sp>
      <p:pic>
        <p:nvPicPr>
          <p:cNvPr id="7214" name="Picture 2">
            <a:extLst>
              <a:ext uri="{FF2B5EF4-FFF2-40B4-BE49-F238E27FC236}">
                <a16:creationId xmlns:a16="http://schemas.microsoft.com/office/drawing/2014/main" id="{70625A70-0818-FFE1-74DA-C557FB5F15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13" y="-52388"/>
            <a:ext cx="16383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5" name="Picture 4">
            <a:extLst>
              <a:ext uri="{FF2B5EF4-FFF2-40B4-BE49-F238E27FC236}">
                <a16:creationId xmlns:a16="http://schemas.microsoft.com/office/drawing/2014/main" id="{A2E12334-FB9A-31A7-B879-238D9FAC95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298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16" name="Picture 4">
            <a:extLst>
              <a:ext uri="{FF2B5EF4-FFF2-40B4-BE49-F238E27FC236}">
                <a16:creationId xmlns:a16="http://schemas.microsoft.com/office/drawing/2014/main" id="{2EF4EE86-926C-8444-640A-9CBCC9B78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83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6A4B2F9-1A1A-8319-E184-E6E063CDD43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39931C13-DB4D-AD09-0A5C-9E1889D876D7}"/>
              </a:ext>
            </a:extLst>
          </p:cNvPr>
          <p:cNvSpPr txBox="1">
            <a:spLocks/>
          </p:cNvSpPr>
          <p:nvPr/>
        </p:nvSpPr>
        <p:spPr bwMode="auto">
          <a:xfrm>
            <a:off x="1720850" y="20638"/>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itchFamily="18" charset="0"/>
                <a:cs typeface="Times New Roman" pitchFamily="18" charset="0"/>
              </a:rPr>
              <a:t>ISSUE THAT WE SOLVE</a:t>
            </a:r>
          </a:p>
        </p:txBody>
      </p:sp>
      <p:pic>
        <p:nvPicPr>
          <p:cNvPr id="8197" name="Picture 2">
            <a:extLst>
              <a:ext uri="{FF2B5EF4-FFF2-40B4-BE49-F238E27FC236}">
                <a16:creationId xmlns:a16="http://schemas.microsoft.com/office/drawing/2014/main" id="{B79AE943-52E9-36FA-2316-B833E14E8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20638"/>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a:extLst>
              <a:ext uri="{FF2B5EF4-FFF2-40B4-BE49-F238E27FC236}">
                <a16:creationId xmlns:a16="http://schemas.microsoft.com/office/drawing/2014/main" id="{1CA6FA16-CF71-F11B-9662-CD37C87649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679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a:extLst>
              <a:ext uri="{FF2B5EF4-FFF2-40B4-BE49-F238E27FC236}">
                <a16:creationId xmlns:a16="http://schemas.microsoft.com/office/drawing/2014/main" id="{8B17A49B-A04B-E8DD-AA28-38E8EABE9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
            <a:extLst>
              <a:ext uri="{FF2B5EF4-FFF2-40B4-BE49-F238E27FC236}">
                <a16:creationId xmlns:a16="http://schemas.microsoft.com/office/drawing/2014/main" id="{0A78B7E2-B97B-14BB-19E4-45C533410E63}"/>
              </a:ext>
            </a:extLst>
          </p:cNvPr>
          <p:cNvSpPr>
            <a:spLocks noChangeArrowheads="1"/>
          </p:cNvSpPr>
          <p:nvPr/>
        </p:nvSpPr>
        <p:spPr bwMode="auto">
          <a:xfrm>
            <a:off x="690465" y="3195027"/>
            <a:ext cx="105809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78B957E8-B502-E296-17E6-DF0EF7F46DB5}"/>
              </a:ext>
            </a:extLst>
          </p:cNvPr>
          <p:cNvSpPr txBox="1"/>
          <p:nvPr/>
        </p:nvSpPr>
        <p:spPr>
          <a:xfrm>
            <a:off x="1355558" y="2407067"/>
            <a:ext cx="6195312" cy="2123658"/>
          </a:xfrm>
          <a:prstGeom prst="rect">
            <a:avLst/>
          </a:prstGeom>
          <a:noFill/>
        </p:spPr>
        <p:txBody>
          <a:bodyPr wrap="square" rtlCol="0">
            <a:sp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Not for daily use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Too heavy for client side</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ML plugin for browser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No fast real-time detection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No privacy and relies on network</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Report Button </a:t>
            </a: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8C0923-52D6-F9F9-B7B9-47FEE1CFD2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870" y="1741423"/>
            <a:ext cx="3116391" cy="3116391"/>
          </a:xfrm>
          <a:prstGeom prst="rect">
            <a:avLst/>
          </a:prstGeom>
        </p:spPr>
      </p:pic>
    </p:spTree>
    <p:extLst>
      <p:ext uri="{BB962C8B-B14F-4D97-AF65-F5344CB8AC3E}">
        <p14:creationId xmlns:p14="http://schemas.microsoft.com/office/powerpoint/2010/main" val="263505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6A4B2F9-1A1A-8319-E184-E6E063CDD43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3" name="Title 1">
            <a:extLst>
              <a:ext uri="{FF2B5EF4-FFF2-40B4-BE49-F238E27FC236}">
                <a16:creationId xmlns:a16="http://schemas.microsoft.com/office/drawing/2014/main" id="{39931C13-DB4D-AD09-0A5C-9E1889D876D7}"/>
              </a:ext>
            </a:extLst>
          </p:cNvPr>
          <p:cNvSpPr txBox="1">
            <a:spLocks/>
          </p:cNvSpPr>
          <p:nvPr/>
        </p:nvSpPr>
        <p:spPr bwMode="auto">
          <a:xfrm>
            <a:off x="1822450" y="32689"/>
            <a:ext cx="8602663" cy="639763"/>
          </a:xfrm>
          <a:prstGeom prst="rect">
            <a:avLst/>
          </a:prstGeom>
          <a:solidFill>
            <a:srgbClr val="7030A0"/>
          </a:solidFill>
          <a:ln>
            <a:solidFill>
              <a:schemeClr val="tx1"/>
            </a:solidFill>
          </a:ln>
        </p:spPr>
        <p:txBody>
          <a:bodyPr anchor="ctr">
            <a:normAutofit fontScale="97500" lnSpcReduction="100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IN" sz="1800" b="1" i="0" dirty="0">
                <a:solidFill>
                  <a:srgbClr val="ECECEC"/>
                </a:solidFill>
                <a:effectLst/>
                <a:latin typeface="Times New Roman" panose="02020603050405020304" pitchFamily="18" charset="0"/>
                <a:cs typeface="Times New Roman" panose="02020603050405020304" pitchFamily="18" charset="0"/>
              </a:rPr>
              <a:t>Methodology</a:t>
            </a:r>
          </a:p>
          <a:p>
            <a:pPr eaLnBrk="1" fontAlgn="auto" hangingPunct="1">
              <a:spcAft>
                <a:spcPts val="0"/>
              </a:spcAft>
              <a:defRPr/>
            </a:pPr>
            <a:r>
              <a:rPr lang="en-US" sz="2600" b="1" dirty="0">
                <a:solidFill>
                  <a:schemeClr val="bg1"/>
                </a:solidFill>
                <a:latin typeface="Times New Roman" pitchFamily="18" charset="0"/>
                <a:cs typeface="Times New Roman" pitchFamily="18" charset="0"/>
              </a:rPr>
              <a:t>Block Diagram</a:t>
            </a:r>
          </a:p>
        </p:txBody>
      </p:sp>
      <p:pic>
        <p:nvPicPr>
          <p:cNvPr id="8197" name="Picture 2">
            <a:extLst>
              <a:ext uri="{FF2B5EF4-FFF2-40B4-BE49-F238E27FC236}">
                <a16:creationId xmlns:a16="http://schemas.microsoft.com/office/drawing/2014/main" id="{B79AE943-52E9-36FA-2316-B833E14E8D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 y="20638"/>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4">
            <a:extLst>
              <a:ext uri="{FF2B5EF4-FFF2-40B4-BE49-F238E27FC236}">
                <a16:creationId xmlns:a16="http://schemas.microsoft.com/office/drawing/2014/main" id="{1CA6FA16-CF71-F11B-9662-CD37C87649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67988" y="-234950"/>
            <a:ext cx="16621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a:extLst>
              <a:ext uri="{FF2B5EF4-FFF2-40B4-BE49-F238E27FC236}">
                <a16:creationId xmlns:a16="http://schemas.microsoft.com/office/drawing/2014/main" id="{8B17A49B-A04B-E8DD-AA28-38E8EABE9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1">
            <a:extLst>
              <a:ext uri="{FF2B5EF4-FFF2-40B4-BE49-F238E27FC236}">
                <a16:creationId xmlns:a16="http://schemas.microsoft.com/office/drawing/2014/main" id="{F8B61F4D-66B4-DFF6-DD5D-FD288F97EE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135" y="953258"/>
            <a:ext cx="7494905" cy="518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121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1800</TotalTime>
  <Words>1354</Words>
  <Application>Microsoft Office PowerPoint</Application>
  <PresentationFormat>Widescreen</PresentationFormat>
  <Paragraphs>140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Bodoni MT</vt:lpstr>
      <vt:lpstr>Calibri</vt:lpstr>
      <vt:lpstr>Calibri Light</vt:lpstr>
      <vt:lpstr>Castellar</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A67  Aniket Gandole</cp:lastModifiedBy>
  <cp:revision>149</cp:revision>
  <cp:lastPrinted>2018-01-20T12:20:28Z</cp:lastPrinted>
  <dcterms:created xsi:type="dcterms:W3CDTF">2018-01-20T09:03:31Z</dcterms:created>
  <dcterms:modified xsi:type="dcterms:W3CDTF">2024-11-27T04:41:07Z</dcterms:modified>
</cp:coreProperties>
</file>