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0" d="100"/>
          <a:sy n="90" d="100"/>
        </p:scale>
        <p:origin x="35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sus\Desktop\sql%20case%20study\al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sus\Desktop\sql%20case%20study\all.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sus\Desktop\sql%20case%20study\3.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sus\Desktop\sql%20case%20study\4_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sus\Desktop\sql%20case%20study\all.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sus\Desktop\sql%20case%20study\all.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Asus\Desktop\sql%20case%20study\all.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Asus\Desktop\sql%20case%20study\all.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2400" b="1" i="0" u="none" strike="noStrike" kern="1200" spc="100" baseline="0" dirty="0">
                <a:solidFill>
                  <a:schemeClr val="bg1"/>
                </a:solidFill>
                <a:effectLst>
                  <a:outerShdw blurRad="50800" dist="38100" dir="5400000" algn="t" rotWithShape="0">
                    <a:prstClr val="black">
                      <a:alpha val="40000"/>
                    </a:prstClr>
                  </a:outerShdw>
                </a:effectLst>
              </a:rPr>
              <a:t>Category wise profit</a:t>
            </a:r>
            <a:endParaRPr lang="en-US" dirty="0">
              <a:solidFill>
                <a:schemeClr val="bg1"/>
              </a:solidFill>
            </a:endParaRP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bar"/>
        <c:grouping val="clustered"/>
        <c:varyColors val="0"/>
        <c:ser>
          <c:idx val="0"/>
          <c:order val="0"/>
          <c:tx>
            <c:strRef>
              <c:f>'1'!$B$1</c:f>
              <c:strCache>
                <c:ptCount val="1"/>
                <c:pt idx="0">
                  <c:v>Total_Profit</c:v>
                </c:pt>
              </c:strCache>
            </c:strRef>
          </c:tx>
          <c:spPr>
            <a:gradFill rotWithShape="1">
              <a:gsLst>
                <a:gs pos="0">
                  <a:schemeClr val="accent1">
                    <a:tint val="96000"/>
                    <a:lumMod val="100000"/>
                  </a:schemeClr>
                </a:gs>
                <a:gs pos="78000">
                  <a:schemeClr val="accent1">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cat>
            <c:strRef>
              <c:f>'1'!$A$2:$A$4</c:f>
              <c:strCache>
                <c:ptCount val="3"/>
                <c:pt idx="0">
                  <c:v>TECHNOLOGY</c:v>
                </c:pt>
                <c:pt idx="1">
                  <c:v>OFFICE SUPPLIES</c:v>
                </c:pt>
                <c:pt idx="2">
                  <c:v>FURNITURE</c:v>
                </c:pt>
              </c:strCache>
            </c:strRef>
          </c:cat>
          <c:val>
            <c:numRef>
              <c:f>'1'!$B$2:$B$4</c:f>
              <c:numCache>
                <c:formatCode>General</c:formatCode>
                <c:ptCount val="3"/>
                <c:pt idx="0">
                  <c:v>886313.52</c:v>
                </c:pt>
                <c:pt idx="1">
                  <c:v>518021.43</c:v>
                </c:pt>
                <c:pt idx="2">
                  <c:v>117433.03</c:v>
                </c:pt>
              </c:numCache>
            </c:numRef>
          </c:val>
          <c:extLst>
            <c:ext xmlns:c16="http://schemas.microsoft.com/office/drawing/2014/chart" uri="{C3380CC4-5D6E-409C-BE32-E72D297353CC}">
              <c16:uniqueId val="{00000000-BF55-4897-B745-1703C049C383}"/>
            </c:ext>
          </c:extLst>
        </c:ser>
        <c:dLbls>
          <c:showLegendKey val="0"/>
          <c:showVal val="0"/>
          <c:showCatName val="0"/>
          <c:showSerName val="0"/>
          <c:showPercent val="0"/>
          <c:showBubbleSize val="0"/>
        </c:dLbls>
        <c:gapWidth val="115"/>
        <c:overlap val="-20"/>
        <c:axId val="398704240"/>
        <c:axId val="398705200"/>
      </c:barChart>
      <c:catAx>
        <c:axId val="398704240"/>
        <c:scaling>
          <c:orientation val="minMax"/>
        </c:scaling>
        <c:delete val="0"/>
        <c:axPos val="l"/>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a:t>Product</a:t>
                </a:r>
                <a:r>
                  <a:rPr lang="en-US" baseline="0" dirty="0"/>
                  <a:t> categories</a:t>
                </a:r>
                <a:endParaRPr lang="en-IN" dirty="0"/>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398705200"/>
        <c:crosses val="autoZero"/>
        <c:auto val="1"/>
        <c:lblAlgn val="ctr"/>
        <c:lblOffset val="100"/>
        <c:noMultiLvlLbl val="0"/>
      </c:catAx>
      <c:valAx>
        <c:axId val="398705200"/>
        <c:scaling>
          <c:orientation val="minMax"/>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a:t>profit</a:t>
                </a:r>
                <a:endParaRPr lang="en-IN" dirty="0"/>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398704240"/>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31874241641925904"/>
          <c:y val="0.11870690566325848"/>
          <c:w val="0.57252888214792819"/>
          <c:h val="0.71056880924388721"/>
        </c:manualLayout>
      </c:layout>
      <c:bar3DChart>
        <c:barDir val="bar"/>
        <c:grouping val="stacked"/>
        <c:varyColors val="0"/>
        <c:ser>
          <c:idx val="0"/>
          <c:order val="0"/>
          <c:tx>
            <c:strRef>
              <c:f>'2'!$B$1</c:f>
              <c:strCache>
                <c:ptCount val="1"/>
                <c:pt idx="0">
                  <c:v>Total_Profit</c:v>
                </c:pt>
              </c:strCache>
            </c:strRef>
          </c:tx>
          <c:spPr>
            <a:solidFill>
              <a:schemeClr val="accent2"/>
            </a:solidFill>
            <a:ln>
              <a:noFill/>
            </a:ln>
            <a:effectLst/>
            <a:sp3d/>
          </c:spPr>
          <c:invertIfNegative val="0"/>
          <c:cat>
            <c:strRef>
              <c:f>'2'!$A$2:$A$18</c:f>
              <c:strCache>
                <c:ptCount val="17"/>
                <c:pt idx="0">
                  <c:v>TELEPHONES AND COMMUNICATION</c:v>
                </c:pt>
                <c:pt idx="1">
                  <c:v>OFFICE MACHINES</c:v>
                </c:pt>
                <c:pt idx="2">
                  <c:v>BINDERS AND BINDER ACCESSORIES</c:v>
                </c:pt>
                <c:pt idx="3">
                  <c:v>COPIERS AND FAX</c:v>
                </c:pt>
                <c:pt idx="4">
                  <c:v>CHAIRS &amp; CHAIRMATS</c:v>
                </c:pt>
                <c:pt idx="5">
                  <c:v>OFFICE FURNISHINGS</c:v>
                </c:pt>
                <c:pt idx="6">
                  <c:v>APPLIANCES</c:v>
                </c:pt>
                <c:pt idx="7">
                  <c:v>COMPUTER PERIPHERALS</c:v>
                </c:pt>
                <c:pt idx="8">
                  <c:v>ENVELOPES</c:v>
                </c:pt>
                <c:pt idx="9">
                  <c:v>PAPER</c:v>
                </c:pt>
                <c:pt idx="10">
                  <c:v>LABELS</c:v>
                </c:pt>
                <c:pt idx="11">
                  <c:v>PENS &amp; ART SUPPLIES</c:v>
                </c:pt>
                <c:pt idx="12">
                  <c:v>STORAGE &amp; ORGANIZATION</c:v>
                </c:pt>
                <c:pt idx="13">
                  <c:v>RUBBER BANDS</c:v>
                </c:pt>
                <c:pt idx="14">
                  <c:v>SCISSORS, RULERS AND TRIMMERS</c:v>
                </c:pt>
                <c:pt idx="15">
                  <c:v>BOOKCASES</c:v>
                </c:pt>
                <c:pt idx="16">
                  <c:v>TABLES</c:v>
                </c:pt>
              </c:strCache>
            </c:strRef>
          </c:cat>
          <c:val>
            <c:numRef>
              <c:f>'2'!$B$2:$B$18</c:f>
              <c:numCache>
                <c:formatCode>General</c:formatCode>
                <c:ptCount val="17"/>
                <c:pt idx="0">
                  <c:v>316951.62</c:v>
                </c:pt>
                <c:pt idx="1">
                  <c:v>307712.93</c:v>
                </c:pt>
                <c:pt idx="2">
                  <c:v>307413.39</c:v>
                </c:pt>
                <c:pt idx="3">
                  <c:v>167361.49</c:v>
                </c:pt>
                <c:pt idx="4">
                  <c:v>149649.73000000001</c:v>
                </c:pt>
                <c:pt idx="5">
                  <c:v>100427.93</c:v>
                </c:pt>
                <c:pt idx="6">
                  <c:v>97158.06</c:v>
                </c:pt>
                <c:pt idx="7">
                  <c:v>94287.48</c:v>
                </c:pt>
                <c:pt idx="8">
                  <c:v>48182.6</c:v>
                </c:pt>
                <c:pt idx="9">
                  <c:v>45263.199999999997</c:v>
                </c:pt>
                <c:pt idx="10">
                  <c:v>13677.17</c:v>
                </c:pt>
                <c:pt idx="11">
                  <c:v>7564.78</c:v>
                </c:pt>
                <c:pt idx="12">
                  <c:v>6664.15</c:v>
                </c:pt>
                <c:pt idx="13">
                  <c:v>-102.67</c:v>
                </c:pt>
                <c:pt idx="14">
                  <c:v>-7799.25</c:v>
                </c:pt>
                <c:pt idx="15">
                  <c:v>-33582.129999999997</c:v>
                </c:pt>
                <c:pt idx="16">
                  <c:v>-99062.5</c:v>
                </c:pt>
              </c:numCache>
            </c:numRef>
          </c:val>
          <c:extLst>
            <c:ext xmlns:c16="http://schemas.microsoft.com/office/drawing/2014/chart" uri="{C3380CC4-5D6E-409C-BE32-E72D297353CC}">
              <c16:uniqueId val="{00000000-244D-4A5D-8350-944D805863EC}"/>
            </c:ext>
          </c:extLst>
        </c:ser>
        <c:dLbls>
          <c:showLegendKey val="0"/>
          <c:showVal val="0"/>
          <c:showCatName val="0"/>
          <c:showSerName val="0"/>
          <c:showPercent val="0"/>
          <c:showBubbleSize val="0"/>
        </c:dLbls>
        <c:gapWidth val="150"/>
        <c:shape val="box"/>
        <c:axId val="389870240"/>
        <c:axId val="389871200"/>
        <c:axId val="0"/>
      </c:bar3DChart>
      <c:catAx>
        <c:axId val="389870240"/>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Sub</a:t>
                </a:r>
                <a:r>
                  <a:rPr lang="en-US" baseline="0" dirty="0"/>
                  <a:t> categories</a:t>
                </a:r>
                <a:endParaRPr lang="en-IN"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9871200"/>
        <c:crosses val="autoZero"/>
        <c:auto val="1"/>
        <c:lblAlgn val="ctr"/>
        <c:lblOffset val="100"/>
        <c:noMultiLvlLbl val="0"/>
      </c:catAx>
      <c:valAx>
        <c:axId val="38987120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Total</a:t>
                </a:r>
                <a:r>
                  <a:rPr lang="en-US" baseline="0" dirty="0"/>
                  <a:t> profit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98702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'3'!$B$1</c:f>
              <c:strCache>
                <c:ptCount val="1"/>
                <c:pt idx="0">
                  <c:v>total_profit</c:v>
                </c:pt>
              </c:strCache>
            </c:strRef>
          </c:tx>
          <c:spPr>
            <a:solidFill>
              <a:schemeClr val="accent1"/>
            </a:solidFill>
            <a:ln>
              <a:noFill/>
            </a:ln>
            <a:effectLst/>
          </c:spPr>
          <c:invertIfNegative val="0"/>
          <c:cat>
            <c:strRef>
              <c:f>'3'!$A$2:$A$18</c:f>
              <c:strCache>
                <c:ptCount val="17"/>
                <c:pt idx="0">
                  <c:v>Prod_4</c:v>
                </c:pt>
                <c:pt idx="1">
                  <c:v>Prod_17</c:v>
                </c:pt>
                <c:pt idx="2">
                  <c:v>Prod_3</c:v>
                </c:pt>
                <c:pt idx="3">
                  <c:v>Prod_14</c:v>
                </c:pt>
                <c:pt idx="4">
                  <c:v>Prod_15</c:v>
                </c:pt>
                <c:pt idx="5">
                  <c:v>Prod_5</c:v>
                </c:pt>
                <c:pt idx="6">
                  <c:v>Prod_2</c:v>
                </c:pt>
                <c:pt idx="7">
                  <c:v>Prod_8</c:v>
                </c:pt>
                <c:pt idx="8">
                  <c:v>Prod_9</c:v>
                </c:pt>
                <c:pt idx="9">
                  <c:v>Prod_6</c:v>
                </c:pt>
                <c:pt idx="10">
                  <c:v>Prod_12</c:v>
                </c:pt>
                <c:pt idx="11">
                  <c:v>Prod_13</c:v>
                </c:pt>
                <c:pt idx="12">
                  <c:v>Prod_1</c:v>
                </c:pt>
                <c:pt idx="13">
                  <c:v>Prod_7</c:v>
                </c:pt>
                <c:pt idx="14">
                  <c:v>Prod_16</c:v>
                </c:pt>
                <c:pt idx="15">
                  <c:v>Prod_10</c:v>
                </c:pt>
                <c:pt idx="16">
                  <c:v>Prod_11</c:v>
                </c:pt>
              </c:strCache>
            </c:strRef>
          </c:cat>
          <c:val>
            <c:numRef>
              <c:f>'3'!$B$2:$B$18</c:f>
              <c:numCache>
                <c:formatCode>General</c:formatCode>
                <c:ptCount val="17"/>
                <c:pt idx="0">
                  <c:v>316951.62</c:v>
                </c:pt>
                <c:pt idx="1">
                  <c:v>307712.93</c:v>
                </c:pt>
                <c:pt idx="2">
                  <c:v>307413.39</c:v>
                </c:pt>
                <c:pt idx="3">
                  <c:v>167361.49</c:v>
                </c:pt>
                <c:pt idx="4">
                  <c:v>149649.73000000001</c:v>
                </c:pt>
                <c:pt idx="5">
                  <c:v>100427.93</c:v>
                </c:pt>
                <c:pt idx="6">
                  <c:v>97158.06</c:v>
                </c:pt>
                <c:pt idx="7">
                  <c:v>94287.48</c:v>
                </c:pt>
                <c:pt idx="8">
                  <c:v>48182.6</c:v>
                </c:pt>
                <c:pt idx="9">
                  <c:v>45263.199999999997</c:v>
                </c:pt>
                <c:pt idx="10">
                  <c:v>13677.17</c:v>
                </c:pt>
                <c:pt idx="11">
                  <c:v>7564.78</c:v>
                </c:pt>
                <c:pt idx="12">
                  <c:v>6664.15</c:v>
                </c:pt>
                <c:pt idx="13">
                  <c:v>-102.67</c:v>
                </c:pt>
                <c:pt idx="14">
                  <c:v>-7799.25</c:v>
                </c:pt>
                <c:pt idx="15">
                  <c:v>-33582.129999999997</c:v>
                </c:pt>
                <c:pt idx="16">
                  <c:v>-99062.5</c:v>
                </c:pt>
              </c:numCache>
            </c:numRef>
          </c:val>
          <c:extLst>
            <c:ext xmlns:c16="http://schemas.microsoft.com/office/drawing/2014/chart" uri="{C3380CC4-5D6E-409C-BE32-E72D297353CC}">
              <c16:uniqueId val="{00000000-F63E-4E20-B64F-365455DEB1F1}"/>
            </c:ext>
          </c:extLst>
        </c:ser>
        <c:dLbls>
          <c:showLegendKey val="0"/>
          <c:showVal val="0"/>
          <c:showCatName val="0"/>
          <c:showSerName val="0"/>
          <c:showPercent val="0"/>
          <c:showBubbleSize val="0"/>
        </c:dLbls>
        <c:gapWidth val="219"/>
        <c:overlap val="-27"/>
        <c:axId val="367726320"/>
        <c:axId val="367727280"/>
      </c:barChart>
      <c:catAx>
        <c:axId val="36772632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products</a:t>
                </a:r>
                <a:endParaRPr lang="en-IN"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7727280"/>
        <c:crosses val="autoZero"/>
        <c:auto val="1"/>
        <c:lblAlgn val="ctr"/>
        <c:lblOffset val="100"/>
        <c:noMultiLvlLbl val="0"/>
      </c:catAx>
      <c:valAx>
        <c:axId val="3677272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profit</a:t>
                </a:r>
                <a:endParaRPr lang="en-IN"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77263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tp!$C$1</c:f>
              <c:strCache>
                <c:ptCount val="1"/>
                <c:pt idx="0">
                  <c:v>total_profit</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tp!$B$2:$B$14</c:f>
              <c:strCache>
                <c:ptCount val="13"/>
                <c:pt idx="0">
                  <c:v>COMPUTER PERIPHERALS</c:v>
                </c:pt>
                <c:pt idx="1">
                  <c:v>COPIERS AND FAX</c:v>
                </c:pt>
                <c:pt idx="2">
                  <c:v>OFFICE MACHINES</c:v>
                </c:pt>
                <c:pt idx="3">
                  <c:v>TELEPHONES AND COMMUNICATION</c:v>
                </c:pt>
                <c:pt idx="4">
                  <c:v>APPLIANCES</c:v>
                </c:pt>
                <c:pt idx="5">
                  <c:v>BINDERS AND BINDER ACCESSORIES</c:v>
                </c:pt>
                <c:pt idx="6">
                  <c:v>ENVELOPES</c:v>
                </c:pt>
                <c:pt idx="7">
                  <c:v>LABELS</c:v>
                </c:pt>
                <c:pt idx="8">
                  <c:v>PAPER</c:v>
                </c:pt>
                <c:pt idx="9">
                  <c:v>PENS &amp; ART SUPPLIES</c:v>
                </c:pt>
                <c:pt idx="10">
                  <c:v>STORAGE &amp; ORGANIZATION</c:v>
                </c:pt>
                <c:pt idx="11">
                  <c:v>CHAIRS &amp; CHAIRMATS</c:v>
                </c:pt>
                <c:pt idx="12">
                  <c:v>OFFICE FURNISHINGS</c:v>
                </c:pt>
              </c:strCache>
              <c:extLst/>
            </c:strRef>
          </c:cat>
          <c:val>
            <c:numRef>
              <c:f>tp!$C$2:$C$14</c:f>
              <c:numCache>
                <c:formatCode>General</c:formatCode>
                <c:ptCount val="13"/>
                <c:pt idx="0">
                  <c:v>94287.48</c:v>
                </c:pt>
                <c:pt idx="1">
                  <c:v>167361.49</c:v>
                </c:pt>
                <c:pt idx="2">
                  <c:v>307712.93</c:v>
                </c:pt>
                <c:pt idx="3">
                  <c:v>316951.62</c:v>
                </c:pt>
                <c:pt idx="4">
                  <c:v>97158.06</c:v>
                </c:pt>
                <c:pt idx="5">
                  <c:v>307413.39</c:v>
                </c:pt>
                <c:pt idx="6">
                  <c:v>48182.6</c:v>
                </c:pt>
                <c:pt idx="7">
                  <c:v>13677.17</c:v>
                </c:pt>
                <c:pt idx="8">
                  <c:v>45263.199999999997</c:v>
                </c:pt>
                <c:pt idx="9">
                  <c:v>7564.78</c:v>
                </c:pt>
                <c:pt idx="10">
                  <c:v>6664.15</c:v>
                </c:pt>
                <c:pt idx="11">
                  <c:v>149649.73000000001</c:v>
                </c:pt>
                <c:pt idx="12">
                  <c:v>100427.93</c:v>
                </c:pt>
              </c:numCache>
            </c:numRef>
          </c:val>
          <c:extLst>
            <c:ext xmlns:c16="http://schemas.microsoft.com/office/drawing/2014/chart" uri="{C3380CC4-5D6E-409C-BE32-E72D297353CC}">
              <c16:uniqueId val="{00000000-3079-4303-93A5-16FB5D9DDDE8}"/>
            </c:ext>
          </c:extLst>
        </c:ser>
        <c:dLbls>
          <c:showLegendKey val="0"/>
          <c:showVal val="0"/>
          <c:showCatName val="0"/>
          <c:showSerName val="0"/>
          <c:showPercent val="0"/>
          <c:showBubbleSize val="0"/>
        </c:dLbls>
        <c:gapWidth val="182"/>
        <c:axId val="866132400"/>
        <c:axId val="866141520"/>
      </c:barChart>
      <c:catAx>
        <c:axId val="86613240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66141520"/>
        <c:crosses val="autoZero"/>
        <c:auto val="1"/>
        <c:lblAlgn val="ctr"/>
        <c:lblOffset val="100"/>
        <c:noMultiLvlLbl val="0"/>
      </c:catAx>
      <c:valAx>
        <c:axId val="86614152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661324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'5'!$B$1</c:f>
              <c:strCache>
                <c:ptCount val="1"/>
                <c:pt idx="0">
                  <c:v>revenue</c:v>
                </c:pt>
              </c:strCache>
            </c:strRef>
          </c:tx>
          <c:spPr>
            <a:solidFill>
              <a:schemeClr val="accent2"/>
            </a:solidFill>
            <a:ln>
              <a:noFill/>
            </a:ln>
            <a:effectLst/>
          </c:spPr>
          <c:invertIfNegative val="0"/>
          <c:cat>
            <c:strRef>
              <c:f>'5'!$A$2:$A$10</c:f>
              <c:strCache>
                <c:ptCount val="9"/>
                <c:pt idx="0">
                  <c:v>Cust_1151</c:v>
                </c:pt>
                <c:pt idx="1">
                  <c:v>Cust_63</c:v>
                </c:pt>
                <c:pt idx="2">
                  <c:v>Cust_1571</c:v>
                </c:pt>
                <c:pt idx="3">
                  <c:v>Cust_1421</c:v>
                </c:pt>
                <c:pt idx="4">
                  <c:v>Cust_937</c:v>
                </c:pt>
                <c:pt idx="5">
                  <c:v>Cust_1799</c:v>
                </c:pt>
                <c:pt idx="6">
                  <c:v>Cust_934</c:v>
                </c:pt>
                <c:pt idx="7">
                  <c:v>Cust_1748</c:v>
                </c:pt>
                <c:pt idx="8">
                  <c:v>Cust_1307</c:v>
                </c:pt>
              </c:strCache>
            </c:strRef>
          </c:cat>
          <c:val>
            <c:numRef>
              <c:f>'5'!$B$2:$B$10</c:f>
              <c:numCache>
                <c:formatCode>General</c:formatCode>
                <c:ptCount val="9"/>
                <c:pt idx="0">
                  <c:v>97011</c:v>
                </c:pt>
                <c:pt idx="1">
                  <c:v>54369</c:v>
                </c:pt>
                <c:pt idx="2">
                  <c:v>47446</c:v>
                </c:pt>
                <c:pt idx="3">
                  <c:v>67285</c:v>
                </c:pt>
                <c:pt idx="4">
                  <c:v>48661</c:v>
                </c:pt>
                <c:pt idx="5">
                  <c:v>70427</c:v>
                </c:pt>
                <c:pt idx="6">
                  <c:v>45000</c:v>
                </c:pt>
                <c:pt idx="7">
                  <c:v>46147</c:v>
                </c:pt>
                <c:pt idx="8">
                  <c:v>35781</c:v>
                </c:pt>
              </c:numCache>
            </c:numRef>
          </c:val>
          <c:extLst>
            <c:ext xmlns:c16="http://schemas.microsoft.com/office/drawing/2014/chart" uri="{C3380CC4-5D6E-409C-BE32-E72D297353CC}">
              <c16:uniqueId val="{00000000-D80E-4DF0-AC80-7D52D21E93B8}"/>
            </c:ext>
          </c:extLst>
        </c:ser>
        <c:ser>
          <c:idx val="1"/>
          <c:order val="1"/>
          <c:tx>
            <c:strRef>
              <c:f>'5'!$C$1</c:f>
              <c:strCache>
                <c:ptCount val="1"/>
                <c:pt idx="0">
                  <c:v>total_profit</c:v>
                </c:pt>
              </c:strCache>
            </c:strRef>
          </c:tx>
          <c:spPr>
            <a:solidFill>
              <a:schemeClr val="accent4"/>
            </a:solidFill>
            <a:ln>
              <a:noFill/>
            </a:ln>
            <a:effectLst/>
          </c:spPr>
          <c:invertIfNegative val="0"/>
          <c:cat>
            <c:strRef>
              <c:f>'5'!$A$2:$A$10</c:f>
              <c:strCache>
                <c:ptCount val="9"/>
                <c:pt idx="0">
                  <c:v>Cust_1151</c:v>
                </c:pt>
                <c:pt idx="1">
                  <c:v>Cust_63</c:v>
                </c:pt>
                <c:pt idx="2">
                  <c:v>Cust_1571</c:v>
                </c:pt>
                <c:pt idx="3">
                  <c:v>Cust_1421</c:v>
                </c:pt>
                <c:pt idx="4">
                  <c:v>Cust_937</c:v>
                </c:pt>
                <c:pt idx="5">
                  <c:v>Cust_1799</c:v>
                </c:pt>
                <c:pt idx="6">
                  <c:v>Cust_934</c:v>
                </c:pt>
                <c:pt idx="7">
                  <c:v>Cust_1748</c:v>
                </c:pt>
                <c:pt idx="8">
                  <c:v>Cust_1307</c:v>
                </c:pt>
              </c:strCache>
            </c:strRef>
          </c:cat>
          <c:val>
            <c:numRef>
              <c:f>'5'!$C$2:$C$10</c:f>
              <c:numCache>
                <c:formatCode>General</c:formatCode>
                <c:ptCount val="9"/>
                <c:pt idx="0">
                  <c:v>28663.71</c:v>
                </c:pt>
                <c:pt idx="1">
                  <c:v>20877.439999999999</c:v>
                </c:pt>
                <c:pt idx="2">
                  <c:v>19439.52</c:v>
                </c:pt>
                <c:pt idx="3">
                  <c:v>18960.63</c:v>
                </c:pt>
                <c:pt idx="4">
                  <c:v>18849.93</c:v>
                </c:pt>
                <c:pt idx="5">
                  <c:v>18760.59</c:v>
                </c:pt>
                <c:pt idx="6">
                  <c:v>17044.22</c:v>
                </c:pt>
                <c:pt idx="7">
                  <c:v>16080.57</c:v>
                </c:pt>
                <c:pt idx="8">
                  <c:v>15082.66</c:v>
                </c:pt>
              </c:numCache>
            </c:numRef>
          </c:val>
          <c:extLst>
            <c:ext xmlns:c16="http://schemas.microsoft.com/office/drawing/2014/chart" uri="{C3380CC4-5D6E-409C-BE32-E72D297353CC}">
              <c16:uniqueId val="{00000001-D80E-4DF0-AC80-7D52D21E93B8}"/>
            </c:ext>
          </c:extLst>
        </c:ser>
        <c:dLbls>
          <c:showLegendKey val="0"/>
          <c:showVal val="0"/>
          <c:showCatName val="0"/>
          <c:showSerName val="0"/>
          <c:showPercent val="0"/>
          <c:showBubbleSize val="0"/>
        </c:dLbls>
        <c:gapWidth val="182"/>
        <c:axId val="274364688"/>
        <c:axId val="274366608"/>
      </c:barChart>
      <c:catAx>
        <c:axId val="27436468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4366608"/>
        <c:crosses val="autoZero"/>
        <c:auto val="1"/>
        <c:lblAlgn val="ctr"/>
        <c:lblOffset val="100"/>
        <c:noMultiLvlLbl val="0"/>
      </c:catAx>
      <c:valAx>
        <c:axId val="27436660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43646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'6'!$B$1</c:f>
              <c:strCache>
                <c:ptCount val="1"/>
                <c:pt idx="0">
                  <c:v>revenue</c:v>
                </c:pt>
              </c:strCache>
            </c:strRef>
          </c:tx>
          <c:spPr>
            <a:solidFill>
              <a:schemeClr val="accent4">
                <a:shade val="76000"/>
              </a:schemeClr>
            </a:solidFill>
            <a:ln>
              <a:noFill/>
            </a:ln>
            <a:effectLst/>
            <a:sp3d/>
          </c:spPr>
          <c:invertIfNegative val="0"/>
          <c:cat>
            <c:strRef>
              <c:f>'6'!$A$2:$A$11</c:f>
              <c:strCache>
                <c:ptCount val="10"/>
                <c:pt idx="0">
                  <c:v>Cust_1356</c:v>
                </c:pt>
                <c:pt idx="1">
                  <c:v>Cust_87</c:v>
                </c:pt>
                <c:pt idx="2">
                  <c:v>Cust_1432</c:v>
                </c:pt>
                <c:pt idx="3">
                  <c:v>Cust_1151</c:v>
                </c:pt>
                <c:pt idx="4">
                  <c:v>Cust_305</c:v>
                </c:pt>
                <c:pt idx="5">
                  <c:v>Cust_1170</c:v>
                </c:pt>
                <c:pt idx="6">
                  <c:v>Cust_266</c:v>
                </c:pt>
                <c:pt idx="7">
                  <c:v>Cust_1559</c:v>
                </c:pt>
                <c:pt idx="8">
                  <c:v>Cust_1642</c:v>
                </c:pt>
                <c:pt idx="9">
                  <c:v>Cust_1571</c:v>
                </c:pt>
              </c:strCache>
            </c:strRef>
          </c:cat>
          <c:val>
            <c:numRef>
              <c:f>'6'!$B$2:$B$11</c:f>
              <c:numCache>
                <c:formatCode>General</c:formatCode>
                <c:ptCount val="10"/>
                <c:pt idx="0">
                  <c:v>16949</c:v>
                </c:pt>
                <c:pt idx="1">
                  <c:v>16067</c:v>
                </c:pt>
                <c:pt idx="2">
                  <c:v>14697</c:v>
                </c:pt>
                <c:pt idx="3">
                  <c:v>16169</c:v>
                </c:pt>
                <c:pt idx="4">
                  <c:v>11682</c:v>
                </c:pt>
                <c:pt idx="5">
                  <c:v>9875</c:v>
                </c:pt>
                <c:pt idx="6">
                  <c:v>9480</c:v>
                </c:pt>
                <c:pt idx="7">
                  <c:v>12686</c:v>
                </c:pt>
                <c:pt idx="8">
                  <c:v>20702</c:v>
                </c:pt>
                <c:pt idx="9">
                  <c:v>9489</c:v>
                </c:pt>
              </c:numCache>
            </c:numRef>
          </c:val>
          <c:extLst>
            <c:ext xmlns:c16="http://schemas.microsoft.com/office/drawing/2014/chart" uri="{C3380CC4-5D6E-409C-BE32-E72D297353CC}">
              <c16:uniqueId val="{00000000-30C2-48AD-BE92-7E78183D61A2}"/>
            </c:ext>
          </c:extLst>
        </c:ser>
        <c:ser>
          <c:idx val="1"/>
          <c:order val="1"/>
          <c:tx>
            <c:strRef>
              <c:f>'6'!$C$1</c:f>
              <c:strCache>
                <c:ptCount val="1"/>
                <c:pt idx="0">
                  <c:v>total_profit</c:v>
                </c:pt>
              </c:strCache>
            </c:strRef>
          </c:tx>
          <c:spPr>
            <a:solidFill>
              <a:schemeClr val="accent4">
                <a:tint val="77000"/>
              </a:schemeClr>
            </a:solidFill>
            <a:ln>
              <a:noFill/>
            </a:ln>
            <a:effectLst/>
            <a:sp3d/>
          </c:spPr>
          <c:invertIfNegative val="0"/>
          <c:cat>
            <c:strRef>
              <c:f>'6'!$A$2:$A$11</c:f>
              <c:strCache>
                <c:ptCount val="10"/>
                <c:pt idx="0">
                  <c:v>Cust_1356</c:v>
                </c:pt>
                <c:pt idx="1">
                  <c:v>Cust_87</c:v>
                </c:pt>
                <c:pt idx="2">
                  <c:v>Cust_1432</c:v>
                </c:pt>
                <c:pt idx="3">
                  <c:v>Cust_1151</c:v>
                </c:pt>
                <c:pt idx="4">
                  <c:v>Cust_305</c:v>
                </c:pt>
                <c:pt idx="5">
                  <c:v>Cust_1170</c:v>
                </c:pt>
                <c:pt idx="6">
                  <c:v>Cust_266</c:v>
                </c:pt>
                <c:pt idx="7">
                  <c:v>Cust_1559</c:v>
                </c:pt>
                <c:pt idx="8">
                  <c:v>Cust_1642</c:v>
                </c:pt>
                <c:pt idx="9">
                  <c:v>Cust_1571</c:v>
                </c:pt>
              </c:strCache>
            </c:strRef>
          </c:cat>
          <c:val>
            <c:numRef>
              <c:f>'6'!$C$2:$C$11</c:f>
              <c:numCache>
                <c:formatCode>General</c:formatCode>
                <c:ptCount val="10"/>
                <c:pt idx="0">
                  <c:v>7858</c:v>
                </c:pt>
                <c:pt idx="1">
                  <c:v>7416</c:v>
                </c:pt>
                <c:pt idx="2">
                  <c:v>4873</c:v>
                </c:pt>
                <c:pt idx="3">
                  <c:v>4777</c:v>
                </c:pt>
                <c:pt idx="4">
                  <c:v>4535</c:v>
                </c:pt>
                <c:pt idx="5">
                  <c:v>4347</c:v>
                </c:pt>
                <c:pt idx="6">
                  <c:v>4290</c:v>
                </c:pt>
                <c:pt idx="7">
                  <c:v>3985</c:v>
                </c:pt>
                <c:pt idx="8">
                  <c:v>3919</c:v>
                </c:pt>
                <c:pt idx="9">
                  <c:v>3888</c:v>
                </c:pt>
              </c:numCache>
            </c:numRef>
          </c:val>
          <c:extLst>
            <c:ext xmlns:c16="http://schemas.microsoft.com/office/drawing/2014/chart" uri="{C3380CC4-5D6E-409C-BE32-E72D297353CC}">
              <c16:uniqueId val="{00000001-30C2-48AD-BE92-7E78183D61A2}"/>
            </c:ext>
          </c:extLst>
        </c:ser>
        <c:dLbls>
          <c:showLegendKey val="0"/>
          <c:showVal val="0"/>
          <c:showCatName val="0"/>
          <c:showSerName val="0"/>
          <c:showPercent val="0"/>
          <c:showBubbleSize val="0"/>
        </c:dLbls>
        <c:gapWidth val="150"/>
        <c:shape val="box"/>
        <c:axId val="774780208"/>
        <c:axId val="774778768"/>
        <c:axId val="0"/>
      </c:bar3DChart>
      <c:catAx>
        <c:axId val="77478020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4778768"/>
        <c:crosses val="autoZero"/>
        <c:auto val="1"/>
        <c:lblAlgn val="ctr"/>
        <c:lblOffset val="100"/>
        <c:noMultiLvlLbl val="0"/>
      </c:catAx>
      <c:valAx>
        <c:axId val="7747787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47802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'7'!$C$1</c:f>
              <c:strCache>
                <c:ptCount val="1"/>
                <c:pt idx="0">
                  <c:v>avg_ord_value</c:v>
                </c:pt>
              </c:strCache>
            </c:strRef>
          </c:tx>
          <c:spPr>
            <a:solidFill>
              <a:schemeClr val="accent3"/>
            </a:solidFill>
            <a:ln>
              <a:noFill/>
            </a:ln>
            <a:effectLst/>
          </c:spPr>
          <c:invertIfNegative val="0"/>
          <c:cat>
            <c:strRef>
              <c:f>'7'!$B$2:$B$14</c:f>
              <c:strCache>
                <c:ptCount val="13"/>
                <c:pt idx="0">
                  <c:v>Hyderabad</c:v>
                </c:pt>
                <c:pt idx="1">
                  <c:v>Mumbai</c:v>
                </c:pt>
                <c:pt idx="2">
                  <c:v>Coimbatore</c:v>
                </c:pt>
                <c:pt idx="3">
                  <c:v>Bangalore</c:v>
                </c:pt>
                <c:pt idx="4">
                  <c:v>Pune</c:v>
                </c:pt>
                <c:pt idx="5">
                  <c:v>Cochin</c:v>
                </c:pt>
                <c:pt idx="6">
                  <c:v>Chennai</c:v>
                </c:pt>
                <c:pt idx="7">
                  <c:v>Mysore</c:v>
                </c:pt>
                <c:pt idx="8">
                  <c:v>Trivandrum</c:v>
                </c:pt>
                <c:pt idx="9">
                  <c:v>Kanyakumari</c:v>
                </c:pt>
                <c:pt idx="10">
                  <c:v>Delhi</c:v>
                </c:pt>
                <c:pt idx="11">
                  <c:v>Kolkata</c:v>
                </c:pt>
                <c:pt idx="12">
                  <c:v>Patna</c:v>
                </c:pt>
              </c:strCache>
              <c:extLst/>
            </c:strRef>
          </c:cat>
          <c:val>
            <c:numRef>
              <c:f>'7'!$C$2:$C$14</c:f>
              <c:numCache>
                <c:formatCode>General</c:formatCode>
                <c:ptCount val="13"/>
                <c:pt idx="0">
                  <c:v>3082</c:v>
                </c:pt>
                <c:pt idx="1">
                  <c:v>2977</c:v>
                </c:pt>
                <c:pt idx="2">
                  <c:v>2945</c:v>
                </c:pt>
                <c:pt idx="3">
                  <c:v>2880</c:v>
                </c:pt>
                <c:pt idx="4">
                  <c:v>2573</c:v>
                </c:pt>
                <c:pt idx="5">
                  <c:v>2533</c:v>
                </c:pt>
                <c:pt idx="6">
                  <c:v>2530</c:v>
                </c:pt>
                <c:pt idx="7">
                  <c:v>2478</c:v>
                </c:pt>
                <c:pt idx="8">
                  <c:v>2464</c:v>
                </c:pt>
                <c:pt idx="9">
                  <c:v>2401</c:v>
                </c:pt>
                <c:pt idx="10">
                  <c:v>2357</c:v>
                </c:pt>
                <c:pt idx="11">
                  <c:v>2078</c:v>
                </c:pt>
                <c:pt idx="12">
                  <c:v>1354</c:v>
                </c:pt>
              </c:numCache>
            </c:numRef>
          </c:val>
          <c:extLst>
            <c:ext xmlns:c16="http://schemas.microsoft.com/office/drawing/2014/chart" uri="{C3380CC4-5D6E-409C-BE32-E72D297353CC}">
              <c16:uniqueId val="{00000000-179F-4C5D-A5AF-C1BE451DC54F}"/>
            </c:ext>
          </c:extLst>
        </c:ser>
        <c:dLbls>
          <c:showLegendKey val="0"/>
          <c:showVal val="0"/>
          <c:showCatName val="0"/>
          <c:showSerName val="0"/>
          <c:showPercent val="0"/>
          <c:showBubbleSize val="0"/>
        </c:dLbls>
        <c:gapWidth val="219"/>
        <c:overlap val="-27"/>
        <c:axId val="770653840"/>
        <c:axId val="770654320"/>
      </c:barChart>
      <c:catAx>
        <c:axId val="7706538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0654320"/>
        <c:crosses val="autoZero"/>
        <c:auto val="1"/>
        <c:lblAlgn val="ctr"/>
        <c:lblOffset val="100"/>
        <c:noMultiLvlLbl val="0"/>
      </c:catAx>
      <c:valAx>
        <c:axId val="7706543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06538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8055399302622863"/>
          <c:y val="0.11829475402895924"/>
          <c:w val="0.76099997042995859"/>
          <c:h val="0.70226029472110829"/>
        </c:manualLayout>
      </c:layout>
      <c:barChart>
        <c:barDir val="bar"/>
        <c:grouping val="clustered"/>
        <c:varyColors val="0"/>
        <c:ser>
          <c:idx val="0"/>
          <c:order val="0"/>
          <c:tx>
            <c:strRef>
              <c:f>'8'!$B$1</c:f>
              <c:strCache>
                <c:ptCount val="1"/>
                <c:pt idx="0">
                  <c:v>avg_ord_days</c:v>
                </c:pt>
              </c:strCache>
            </c:strRef>
          </c:tx>
          <c:spPr>
            <a:solidFill>
              <a:schemeClr val="accent1"/>
            </a:solidFill>
            <a:ln>
              <a:noFill/>
            </a:ln>
            <a:effectLst/>
          </c:spPr>
          <c:invertIfNegative val="0"/>
          <c:cat>
            <c:strRef>
              <c:f>'8'!$A$2:$A$11</c:f>
              <c:strCache>
                <c:ptCount val="10"/>
                <c:pt idx="0">
                  <c:v>Cust_1140</c:v>
                </c:pt>
                <c:pt idx="1">
                  <c:v>Cust_576</c:v>
                </c:pt>
                <c:pt idx="2">
                  <c:v>Cust_999</c:v>
                </c:pt>
                <c:pt idx="3">
                  <c:v>Cust_1329</c:v>
                </c:pt>
                <c:pt idx="4">
                  <c:v>Cust_1401</c:v>
                </c:pt>
                <c:pt idx="5">
                  <c:v>Cust_1155</c:v>
                </c:pt>
                <c:pt idx="6">
                  <c:v>Cust_492</c:v>
                </c:pt>
                <c:pt idx="7">
                  <c:v>Cust_942</c:v>
                </c:pt>
                <c:pt idx="8">
                  <c:v>Cust_138</c:v>
                </c:pt>
                <c:pt idx="9">
                  <c:v>Cust_1400</c:v>
                </c:pt>
              </c:strCache>
            </c:strRef>
          </c:cat>
          <c:val>
            <c:numRef>
              <c:f>'8'!$B$2:$B$11</c:f>
              <c:numCache>
                <c:formatCode>General</c:formatCode>
                <c:ptCount val="10"/>
                <c:pt idx="0">
                  <c:v>87.1875</c:v>
                </c:pt>
                <c:pt idx="1">
                  <c:v>92.4</c:v>
                </c:pt>
                <c:pt idx="2">
                  <c:v>92.142899999999997</c:v>
                </c:pt>
                <c:pt idx="3">
                  <c:v>103.61539999999999</c:v>
                </c:pt>
                <c:pt idx="4">
                  <c:v>103.1538</c:v>
                </c:pt>
                <c:pt idx="5">
                  <c:v>93.333299999999994</c:v>
                </c:pt>
                <c:pt idx="6">
                  <c:v>109.33329999999999</c:v>
                </c:pt>
                <c:pt idx="7">
                  <c:v>87.333299999999994</c:v>
                </c:pt>
                <c:pt idx="8">
                  <c:v>76.636399999999995</c:v>
                </c:pt>
                <c:pt idx="9">
                  <c:v>122.36360000000001</c:v>
                </c:pt>
              </c:numCache>
            </c:numRef>
          </c:val>
          <c:extLst>
            <c:ext xmlns:c16="http://schemas.microsoft.com/office/drawing/2014/chart" uri="{C3380CC4-5D6E-409C-BE32-E72D297353CC}">
              <c16:uniqueId val="{00000000-BF5B-4755-8B88-A9FE9609BAE0}"/>
            </c:ext>
          </c:extLst>
        </c:ser>
        <c:ser>
          <c:idx val="1"/>
          <c:order val="1"/>
          <c:tx>
            <c:strRef>
              <c:f>'8'!$C$1</c:f>
              <c:strCache>
                <c:ptCount val="1"/>
                <c:pt idx="0">
                  <c:v>total_ord</c:v>
                </c:pt>
              </c:strCache>
            </c:strRef>
          </c:tx>
          <c:spPr>
            <a:solidFill>
              <a:schemeClr val="accent3"/>
            </a:solidFill>
            <a:ln>
              <a:noFill/>
            </a:ln>
            <a:effectLst/>
          </c:spPr>
          <c:invertIfNegative val="0"/>
          <c:cat>
            <c:strRef>
              <c:f>'8'!$A$2:$A$11</c:f>
              <c:strCache>
                <c:ptCount val="10"/>
                <c:pt idx="0">
                  <c:v>Cust_1140</c:v>
                </c:pt>
                <c:pt idx="1">
                  <c:v>Cust_576</c:v>
                </c:pt>
                <c:pt idx="2">
                  <c:v>Cust_999</c:v>
                </c:pt>
                <c:pt idx="3">
                  <c:v>Cust_1329</c:v>
                </c:pt>
                <c:pt idx="4">
                  <c:v>Cust_1401</c:v>
                </c:pt>
                <c:pt idx="5">
                  <c:v>Cust_1155</c:v>
                </c:pt>
                <c:pt idx="6">
                  <c:v>Cust_492</c:v>
                </c:pt>
                <c:pt idx="7">
                  <c:v>Cust_942</c:v>
                </c:pt>
                <c:pt idx="8">
                  <c:v>Cust_138</c:v>
                </c:pt>
                <c:pt idx="9">
                  <c:v>Cust_1400</c:v>
                </c:pt>
              </c:strCache>
            </c:strRef>
          </c:cat>
          <c:val>
            <c:numRef>
              <c:f>'8'!$C$2:$C$11</c:f>
              <c:numCache>
                <c:formatCode>General</c:formatCode>
                <c:ptCount val="10"/>
                <c:pt idx="0">
                  <c:v>17</c:v>
                </c:pt>
                <c:pt idx="1">
                  <c:v>16</c:v>
                </c:pt>
                <c:pt idx="2">
                  <c:v>15</c:v>
                </c:pt>
                <c:pt idx="3">
                  <c:v>14</c:v>
                </c:pt>
                <c:pt idx="4">
                  <c:v>14</c:v>
                </c:pt>
                <c:pt idx="5">
                  <c:v>13</c:v>
                </c:pt>
                <c:pt idx="6">
                  <c:v>13</c:v>
                </c:pt>
                <c:pt idx="7">
                  <c:v>13</c:v>
                </c:pt>
                <c:pt idx="8">
                  <c:v>12</c:v>
                </c:pt>
                <c:pt idx="9">
                  <c:v>12</c:v>
                </c:pt>
              </c:numCache>
            </c:numRef>
          </c:val>
          <c:extLst>
            <c:ext xmlns:c16="http://schemas.microsoft.com/office/drawing/2014/chart" uri="{C3380CC4-5D6E-409C-BE32-E72D297353CC}">
              <c16:uniqueId val="{00000001-BF5B-4755-8B88-A9FE9609BAE0}"/>
            </c:ext>
          </c:extLst>
        </c:ser>
        <c:dLbls>
          <c:showLegendKey val="0"/>
          <c:showVal val="0"/>
          <c:showCatName val="0"/>
          <c:showSerName val="0"/>
          <c:showPercent val="0"/>
          <c:showBubbleSize val="0"/>
        </c:dLbls>
        <c:gapWidth val="182"/>
        <c:axId val="905549360"/>
        <c:axId val="905540240"/>
      </c:barChart>
      <c:catAx>
        <c:axId val="90554936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05540240"/>
        <c:crosses val="autoZero"/>
        <c:auto val="1"/>
        <c:lblAlgn val="ctr"/>
        <c:lblOffset val="100"/>
        <c:noMultiLvlLbl val="0"/>
      </c:catAx>
      <c:valAx>
        <c:axId val="90554024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055493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withinLinear" id="17">
  <a:schemeClr val="accent4"/>
</cs:colorStyle>
</file>

<file path=ppt/charts/colors7.xml><?xml version="1.0" encoding="utf-8"?>
<cs:colorStyle xmlns:cs="http://schemas.microsoft.com/office/drawing/2012/chartStyle" xmlns:a="http://schemas.openxmlformats.org/drawingml/2006/main" meth="withinLinearReversed" id="23">
  <a:schemeClr val="accent3"/>
</cs:colorStyle>
</file>

<file path=ppt/charts/colors8.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4/27/2024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14397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4/27/2024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2504295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4/27/2024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3412488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4/27/2024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2173927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4/27/2024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6395954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4/27/2024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0333693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4/27/2024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357074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4/27/2024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89290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4/27/2024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2786864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4/27/2024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54914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4/27/2024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7342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4/27/2024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08369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4/27/2024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05336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4/27/2024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85947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ABBEA6-7C60-4B02-AE87-00D78D8422AF}" type="datetimeFigureOut">
              <a:rPr lang="en-US" smtClean="0"/>
              <a:t>4/27/2024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79661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4/27/2024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57163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8624D31-43A5-475A-80CF-332C9F6DCF35}" type="datetimeFigureOut">
              <a:rPr lang="en-US" smtClean="0"/>
              <a:t>4/27/2024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3048634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A32DF82A-7BC1-61F5-98CC-3D065EA6560F}"/>
              </a:ext>
            </a:extLst>
          </p:cNvPr>
          <p:cNvGraphicFramePr>
            <a:graphicFrameLocks/>
          </p:cNvGraphicFramePr>
          <p:nvPr>
            <p:extLst>
              <p:ext uri="{D42A27DB-BD31-4B8C-83A1-F6EECF244321}">
                <p14:modId xmlns:p14="http://schemas.microsoft.com/office/powerpoint/2010/main" val="2533633432"/>
              </p:ext>
            </p:extLst>
          </p:nvPr>
        </p:nvGraphicFramePr>
        <p:xfrm>
          <a:off x="270933" y="2334291"/>
          <a:ext cx="5300133" cy="3513668"/>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E7A45AA9-8CED-0C57-A951-8C9AB71D4C96}"/>
              </a:ext>
            </a:extLst>
          </p:cNvPr>
          <p:cNvSpPr txBox="1"/>
          <p:nvPr/>
        </p:nvSpPr>
        <p:spPr>
          <a:xfrm>
            <a:off x="791996" y="473650"/>
            <a:ext cx="7606937" cy="1200329"/>
          </a:xfrm>
          <a:prstGeom prst="rect">
            <a:avLst/>
          </a:prstGeom>
          <a:noFill/>
        </p:spPr>
        <p:txBody>
          <a:bodyPr wrap="square" rtlCol="0">
            <a:spAutoFit/>
          </a:bodyPr>
          <a:lstStyle/>
          <a:p>
            <a:r>
              <a:rPr lang="en-US" sz="3600" dirty="0">
                <a:solidFill>
                  <a:schemeClr val="tx1"/>
                </a:solidFill>
              </a:rPr>
              <a:t> Q1.Category wise profit,</a:t>
            </a:r>
            <a:br>
              <a:rPr lang="en-US" sz="3600" dirty="0">
                <a:solidFill>
                  <a:schemeClr val="tx1"/>
                </a:solidFill>
              </a:rPr>
            </a:br>
            <a:r>
              <a:rPr lang="en-US" sz="3600" dirty="0">
                <a:solidFill>
                  <a:schemeClr val="tx1"/>
                </a:solidFill>
              </a:rPr>
              <a:t> Which ones should we shut down?</a:t>
            </a:r>
            <a:endParaRPr lang="en-IN" sz="3600" dirty="0"/>
          </a:p>
        </p:txBody>
      </p:sp>
      <p:sp>
        <p:nvSpPr>
          <p:cNvPr id="8" name="TextBox 7">
            <a:extLst>
              <a:ext uri="{FF2B5EF4-FFF2-40B4-BE49-F238E27FC236}">
                <a16:creationId xmlns:a16="http://schemas.microsoft.com/office/drawing/2014/main" id="{8185159D-815E-10AA-E4B7-D3FD2DEC8227}"/>
              </a:ext>
            </a:extLst>
          </p:cNvPr>
          <p:cNvSpPr txBox="1"/>
          <p:nvPr/>
        </p:nvSpPr>
        <p:spPr>
          <a:xfrm>
            <a:off x="6206066" y="2870201"/>
            <a:ext cx="4572000" cy="1754326"/>
          </a:xfrm>
          <a:prstGeom prst="rect">
            <a:avLst/>
          </a:prstGeom>
          <a:noFill/>
        </p:spPr>
        <p:txBody>
          <a:bodyPr wrap="square" rtlCol="0">
            <a:spAutoFit/>
          </a:bodyPr>
          <a:lstStyle/>
          <a:p>
            <a:pPr marL="285750" indent="-285750">
              <a:buFont typeface="Arial" panose="020B0604020202020204" pitchFamily="34" charset="0"/>
              <a:buChar char="•"/>
            </a:pPr>
            <a:r>
              <a:rPr lang="en-US" dirty="0"/>
              <a:t>In this we can see the product category furniture is in loss</a:t>
            </a:r>
          </a:p>
          <a:p>
            <a:endParaRPr lang="en-US" dirty="0"/>
          </a:p>
          <a:p>
            <a:pPr marL="285750" indent="-285750">
              <a:buFont typeface="Arial" panose="020B0604020202020204" pitchFamily="34" charset="0"/>
              <a:buChar char="•"/>
            </a:pPr>
            <a:r>
              <a:rPr lang="en-US" dirty="0"/>
              <a:t>Referring to our question we can’t shut down any of our categories because no one is facing loss.</a:t>
            </a:r>
            <a:endParaRPr lang="en-IN" dirty="0"/>
          </a:p>
        </p:txBody>
      </p:sp>
    </p:spTree>
    <p:extLst>
      <p:ext uri="{BB962C8B-B14F-4D97-AF65-F5344CB8AC3E}">
        <p14:creationId xmlns:p14="http://schemas.microsoft.com/office/powerpoint/2010/main" val="2080580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6FC445CC-CD65-28AC-438E-2A480A256D9E}"/>
              </a:ext>
            </a:extLst>
          </p:cNvPr>
          <p:cNvGraphicFramePr>
            <a:graphicFrameLocks/>
          </p:cNvGraphicFramePr>
          <p:nvPr>
            <p:extLst>
              <p:ext uri="{D42A27DB-BD31-4B8C-83A1-F6EECF244321}">
                <p14:modId xmlns:p14="http://schemas.microsoft.com/office/powerpoint/2010/main" val="3714008969"/>
              </p:ext>
            </p:extLst>
          </p:nvPr>
        </p:nvGraphicFramePr>
        <p:xfrm>
          <a:off x="313267" y="2489200"/>
          <a:ext cx="6197600" cy="368044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5BF53BE0-4566-535D-F117-0CE7E8932B86}"/>
              </a:ext>
            </a:extLst>
          </p:cNvPr>
          <p:cNvSpPr txBox="1"/>
          <p:nvPr/>
        </p:nvSpPr>
        <p:spPr>
          <a:xfrm>
            <a:off x="867339" y="365192"/>
            <a:ext cx="7099795" cy="1200329"/>
          </a:xfrm>
          <a:prstGeom prst="rect">
            <a:avLst/>
          </a:prstGeom>
          <a:noFill/>
        </p:spPr>
        <p:txBody>
          <a:bodyPr wrap="square" rtlCol="0">
            <a:spAutoFit/>
          </a:bodyPr>
          <a:lstStyle/>
          <a:p>
            <a:r>
              <a:rPr lang="en-US" sz="3600" dirty="0"/>
              <a:t>Sub category wise profit,</a:t>
            </a:r>
          </a:p>
          <a:p>
            <a:r>
              <a:rPr lang="en-US" sz="3600" dirty="0"/>
              <a:t>Which ones should we shut down?</a:t>
            </a:r>
            <a:endParaRPr lang="en-IN" sz="3600" dirty="0"/>
          </a:p>
        </p:txBody>
      </p:sp>
      <p:sp>
        <p:nvSpPr>
          <p:cNvPr id="8" name="TextBox 7">
            <a:extLst>
              <a:ext uri="{FF2B5EF4-FFF2-40B4-BE49-F238E27FC236}">
                <a16:creationId xmlns:a16="http://schemas.microsoft.com/office/drawing/2014/main" id="{B1AFA6D8-C78A-233E-50B7-091CA7E437CA}"/>
              </a:ext>
            </a:extLst>
          </p:cNvPr>
          <p:cNvSpPr txBox="1"/>
          <p:nvPr/>
        </p:nvSpPr>
        <p:spPr>
          <a:xfrm>
            <a:off x="6858000" y="2489201"/>
            <a:ext cx="4106333" cy="2862322"/>
          </a:xfrm>
          <a:prstGeom prst="rect">
            <a:avLst/>
          </a:prstGeom>
          <a:noFill/>
        </p:spPr>
        <p:txBody>
          <a:bodyPr wrap="square" rtlCol="0">
            <a:spAutoFit/>
          </a:bodyPr>
          <a:lstStyle/>
          <a:p>
            <a:r>
              <a:rPr lang="en-US" sz="2000" dirty="0"/>
              <a:t>In this table we can say that there are top 4 sub categories in which we are incurring loss.</a:t>
            </a:r>
          </a:p>
          <a:p>
            <a:endParaRPr lang="en-US" sz="2000" dirty="0"/>
          </a:p>
          <a:p>
            <a:r>
              <a:rPr lang="en-US" sz="2000" dirty="0"/>
              <a:t>Sub categories are as follows</a:t>
            </a:r>
          </a:p>
          <a:p>
            <a:pPr marL="285750" indent="-285750">
              <a:buFont typeface="Arial" panose="020B0604020202020204" pitchFamily="34" charset="0"/>
              <a:buChar char="•"/>
            </a:pPr>
            <a:r>
              <a:rPr lang="en-US" sz="2000" dirty="0"/>
              <a:t>Tables</a:t>
            </a:r>
          </a:p>
          <a:p>
            <a:pPr marL="285750" indent="-285750">
              <a:buFont typeface="Arial" panose="020B0604020202020204" pitchFamily="34" charset="0"/>
              <a:buChar char="•"/>
            </a:pPr>
            <a:r>
              <a:rPr lang="en-US" sz="2000" dirty="0"/>
              <a:t>Bookcases</a:t>
            </a:r>
          </a:p>
          <a:p>
            <a:pPr marL="285750" indent="-285750">
              <a:buFont typeface="Arial" panose="020B0604020202020204" pitchFamily="34" charset="0"/>
              <a:buChar char="•"/>
            </a:pPr>
            <a:r>
              <a:rPr lang="en-US" sz="2000" dirty="0"/>
              <a:t>Scissors, Rulers and Trimmers</a:t>
            </a:r>
          </a:p>
          <a:p>
            <a:pPr marL="285750" indent="-285750">
              <a:buFont typeface="Arial" panose="020B0604020202020204" pitchFamily="34" charset="0"/>
              <a:buChar char="•"/>
            </a:pPr>
            <a:r>
              <a:rPr lang="en-IN" sz="2000" dirty="0"/>
              <a:t>Rubber Bands</a:t>
            </a:r>
          </a:p>
        </p:txBody>
      </p:sp>
    </p:spTree>
    <p:extLst>
      <p:ext uri="{BB962C8B-B14F-4D97-AF65-F5344CB8AC3E}">
        <p14:creationId xmlns:p14="http://schemas.microsoft.com/office/powerpoint/2010/main" val="3213317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E82A3B8B-0079-49C6-4443-0AB8C7622A59}"/>
              </a:ext>
            </a:extLst>
          </p:cNvPr>
          <p:cNvGraphicFramePr>
            <a:graphicFrameLocks/>
          </p:cNvGraphicFramePr>
          <p:nvPr>
            <p:extLst>
              <p:ext uri="{D42A27DB-BD31-4B8C-83A1-F6EECF244321}">
                <p14:modId xmlns:p14="http://schemas.microsoft.com/office/powerpoint/2010/main" val="3687959782"/>
              </p:ext>
            </p:extLst>
          </p:nvPr>
        </p:nvGraphicFramePr>
        <p:xfrm>
          <a:off x="660400" y="2590799"/>
          <a:ext cx="4572000" cy="3310467"/>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C8139D2C-081D-EDDC-8CB6-C3552B621600}"/>
              </a:ext>
            </a:extLst>
          </p:cNvPr>
          <p:cNvSpPr txBox="1"/>
          <p:nvPr/>
        </p:nvSpPr>
        <p:spPr>
          <a:xfrm>
            <a:off x="660400" y="584200"/>
            <a:ext cx="8669866" cy="1200329"/>
          </a:xfrm>
          <a:prstGeom prst="rect">
            <a:avLst/>
          </a:prstGeom>
          <a:noFill/>
        </p:spPr>
        <p:txBody>
          <a:bodyPr wrap="square" rtlCol="0">
            <a:spAutoFit/>
          </a:bodyPr>
          <a:lstStyle/>
          <a:p>
            <a:r>
              <a:rPr lang="en-US" sz="3600" dirty="0"/>
              <a:t>product wise profit, </a:t>
            </a:r>
          </a:p>
          <a:p>
            <a:r>
              <a:rPr lang="en-US" sz="3600" dirty="0"/>
              <a:t>Which products should we shut down?</a:t>
            </a:r>
            <a:endParaRPr lang="en-IN" sz="3600" dirty="0"/>
          </a:p>
        </p:txBody>
      </p:sp>
      <p:sp>
        <p:nvSpPr>
          <p:cNvPr id="5" name="TextBox 4">
            <a:extLst>
              <a:ext uri="{FF2B5EF4-FFF2-40B4-BE49-F238E27FC236}">
                <a16:creationId xmlns:a16="http://schemas.microsoft.com/office/drawing/2014/main" id="{B0A4EEDE-D1CB-A0B2-7543-AC1DFCE0D075}"/>
              </a:ext>
            </a:extLst>
          </p:cNvPr>
          <p:cNvSpPr txBox="1"/>
          <p:nvPr/>
        </p:nvSpPr>
        <p:spPr>
          <a:xfrm>
            <a:off x="5723467" y="2328334"/>
            <a:ext cx="5274733" cy="3693319"/>
          </a:xfrm>
          <a:prstGeom prst="rect">
            <a:avLst/>
          </a:prstGeom>
          <a:noFill/>
        </p:spPr>
        <p:txBody>
          <a:bodyPr wrap="square" rtlCol="0">
            <a:spAutoFit/>
          </a:bodyPr>
          <a:lstStyle/>
          <a:p>
            <a:r>
              <a:rPr lang="en-US" dirty="0"/>
              <a:t>In this table we can say that there are 4 products  in which we are facing loss.</a:t>
            </a:r>
          </a:p>
          <a:p>
            <a:endParaRPr lang="en-US" dirty="0"/>
          </a:p>
          <a:p>
            <a:r>
              <a:rPr lang="en-US" dirty="0"/>
              <a:t>Products are as follows</a:t>
            </a:r>
          </a:p>
          <a:p>
            <a:pPr marL="285750" indent="-285750">
              <a:buFont typeface="Arial" panose="020B0604020202020204" pitchFamily="34" charset="0"/>
              <a:buChar char="•"/>
            </a:pPr>
            <a:r>
              <a:rPr lang="en-US" dirty="0"/>
              <a:t>Prod 7</a:t>
            </a:r>
          </a:p>
          <a:p>
            <a:pPr marL="285750" indent="-285750">
              <a:buFont typeface="Arial" panose="020B0604020202020204" pitchFamily="34" charset="0"/>
              <a:buChar char="•"/>
            </a:pPr>
            <a:r>
              <a:rPr lang="en-US" dirty="0"/>
              <a:t>Prod 16</a:t>
            </a:r>
          </a:p>
          <a:p>
            <a:pPr marL="285750" indent="-285750">
              <a:buFont typeface="Arial" panose="020B0604020202020204" pitchFamily="34" charset="0"/>
              <a:buChar char="•"/>
            </a:pPr>
            <a:r>
              <a:rPr lang="en-US" dirty="0"/>
              <a:t>Prod 10</a:t>
            </a:r>
          </a:p>
          <a:p>
            <a:pPr marL="285750" indent="-285750">
              <a:buFont typeface="Arial" panose="020B0604020202020204" pitchFamily="34" charset="0"/>
              <a:buChar char="•"/>
            </a:pPr>
            <a:r>
              <a:rPr lang="en-US" dirty="0"/>
              <a:t>Prod 11</a:t>
            </a:r>
          </a:p>
          <a:p>
            <a:endParaRPr lang="en-US" dirty="0"/>
          </a:p>
          <a:p>
            <a:r>
              <a:rPr lang="en-US" dirty="0"/>
              <a:t>Therefore referring to our question we first need to check in the process and find where we are facing the loss, if we can’t find any issue then we need to shut down these products.</a:t>
            </a:r>
            <a:endParaRPr lang="en-IN" dirty="0"/>
          </a:p>
        </p:txBody>
      </p:sp>
    </p:spTree>
    <p:extLst>
      <p:ext uri="{BB962C8B-B14F-4D97-AF65-F5344CB8AC3E}">
        <p14:creationId xmlns:p14="http://schemas.microsoft.com/office/powerpoint/2010/main" val="3299974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D8125EB3-4A7C-904F-E1D5-090E8A70A7FA}"/>
              </a:ext>
            </a:extLst>
          </p:cNvPr>
          <p:cNvGraphicFramePr>
            <a:graphicFrameLocks/>
          </p:cNvGraphicFramePr>
          <p:nvPr>
            <p:extLst>
              <p:ext uri="{D42A27DB-BD31-4B8C-83A1-F6EECF244321}">
                <p14:modId xmlns:p14="http://schemas.microsoft.com/office/powerpoint/2010/main" val="3741255315"/>
              </p:ext>
            </p:extLst>
          </p:nvPr>
        </p:nvGraphicFramePr>
        <p:xfrm>
          <a:off x="749030" y="2636196"/>
          <a:ext cx="5875506" cy="3715966"/>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4C269136-DD80-49CF-0018-C2F97EF39197}"/>
              </a:ext>
            </a:extLst>
          </p:cNvPr>
          <p:cNvSpPr txBox="1"/>
          <p:nvPr/>
        </p:nvSpPr>
        <p:spPr>
          <a:xfrm>
            <a:off x="466928" y="262647"/>
            <a:ext cx="8385241" cy="1754326"/>
          </a:xfrm>
          <a:prstGeom prst="rect">
            <a:avLst/>
          </a:prstGeom>
          <a:noFill/>
        </p:spPr>
        <p:txBody>
          <a:bodyPr wrap="square" rtlCol="0">
            <a:spAutoFit/>
          </a:bodyPr>
          <a:lstStyle/>
          <a:p>
            <a:r>
              <a:rPr lang="en-US" sz="3600" dirty="0"/>
              <a:t>What is the category and sub category wise profit after removing the above products?</a:t>
            </a:r>
            <a:endParaRPr lang="en-IN" sz="3600" dirty="0"/>
          </a:p>
        </p:txBody>
      </p:sp>
      <p:sp>
        <p:nvSpPr>
          <p:cNvPr id="7" name="TextBox 6">
            <a:extLst>
              <a:ext uri="{FF2B5EF4-FFF2-40B4-BE49-F238E27FC236}">
                <a16:creationId xmlns:a16="http://schemas.microsoft.com/office/drawing/2014/main" id="{8383FDA3-A944-3670-B78A-880F5C5D325F}"/>
              </a:ext>
            </a:extLst>
          </p:cNvPr>
          <p:cNvSpPr txBox="1"/>
          <p:nvPr/>
        </p:nvSpPr>
        <p:spPr>
          <a:xfrm>
            <a:off x="6739467" y="2548466"/>
            <a:ext cx="4368800" cy="2677656"/>
          </a:xfrm>
          <a:prstGeom prst="rect">
            <a:avLst/>
          </a:prstGeom>
          <a:noFill/>
        </p:spPr>
        <p:txBody>
          <a:bodyPr wrap="square" rtlCol="0">
            <a:spAutoFit/>
          </a:bodyPr>
          <a:lstStyle/>
          <a:p>
            <a:r>
              <a:rPr lang="en-US" sz="2400" dirty="0"/>
              <a:t>These are the profits after removing the products in which we are facing loss.</a:t>
            </a:r>
          </a:p>
          <a:p>
            <a:endParaRPr lang="en-US" sz="2400" dirty="0"/>
          </a:p>
          <a:p>
            <a:r>
              <a:rPr lang="en-US" sz="2400" dirty="0"/>
              <a:t>Therefore, we can conclude that there are no sub categories that are in loss. </a:t>
            </a:r>
            <a:endParaRPr lang="en-IN" sz="2400" dirty="0"/>
          </a:p>
        </p:txBody>
      </p:sp>
    </p:spTree>
    <p:extLst>
      <p:ext uri="{BB962C8B-B14F-4D97-AF65-F5344CB8AC3E}">
        <p14:creationId xmlns:p14="http://schemas.microsoft.com/office/powerpoint/2010/main" val="1212945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637BDCC7-7E29-6747-AD64-84AB13639525}"/>
              </a:ext>
            </a:extLst>
          </p:cNvPr>
          <p:cNvGraphicFramePr>
            <a:graphicFrameLocks/>
          </p:cNvGraphicFramePr>
          <p:nvPr>
            <p:extLst>
              <p:ext uri="{D42A27DB-BD31-4B8C-83A1-F6EECF244321}">
                <p14:modId xmlns:p14="http://schemas.microsoft.com/office/powerpoint/2010/main" val="676494028"/>
              </p:ext>
            </p:extLst>
          </p:nvPr>
        </p:nvGraphicFramePr>
        <p:xfrm>
          <a:off x="888999" y="2319867"/>
          <a:ext cx="5748867" cy="3521592"/>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E816C693-158D-93D4-F957-68DB656F7C34}"/>
              </a:ext>
            </a:extLst>
          </p:cNvPr>
          <p:cNvSpPr txBox="1"/>
          <p:nvPr/>
        </p:nvSpPr>
        <p:spPr>
          <a:xfrm>
            <a:off x="821267" y="584200"/>
            <a:ext cx="8212666" cy="1200329"/>
          </a:xfrm>
          <a:prstGeom prst="rect">
            <a:avLst/>
          </a:prstGeom>
          <a:noFill/>
        </p:spPr>
        <p:txBody>
          <a:bodyPr wrap="square" rtlCol="0">
            <a:spAutoFit/>
          </a:bodyPr>
          <a:lstStyle/>
          <a:p>
            <a:r>
              <a:rPr lang="en-US" dirty="0"/>
              <a:t> </a:t>
            </a:r>
            <a:r>
              <a:rPr lang="en-US" sz="3600" dirty="0"/>
              <a:t>Which customers are most profitable and generate most revenue?</a:t>
            </a:r>
            <a:endParaRPr lang="en-IN" sz="3600" dirty="0"/>
          </a:p>
        </p:txBody>
      </p:sp>
      <p:sp>
        <p:nvSpPr>
          <p:cNvPr id="5" name="TextBox 4">
            <a:extLst>
              <a:ext uri="{FF2B5EF4-FFF2-40B4-BE49-F238E27FC236}">
                <a16:creationId xmlns:a16="http://schemas.microsoft.com/office/drawing/2014/main" id="{9BD742C1-5DB6-B8DA-3CC5-DE2A1DC9C9AF}"/>
              </a:ext>
            </a:extLst>
          </p:cNvPr>
          <p:cNvSpPr txBox="1"/>
          <p:nvPr/>
        </p:nvSpPr>
        <p:spPr>
          <a:xfrm>
            <a:off x="6942668" y="2734733"/>
            <a:ext cx="4360334" cy="2800767"/>
          </a:xfrm>
          <a:prstGeom prst="rect">
            <a:avLst/>
          </a:prstGeom>
          <a:noFill/>
        </p:spPr>
        <p:txBody>
          <a:bodyPr wrap="square" rtlCol="0">
            <a:spAutoFit/>
          </a:bodyPr>
          <a:lstStyle/>
          <a:p>
            <a:r>
              <a:rPr lang="en-US" sz="2200" dirty="0"/>
              <a:t>The customer Cust_1151 is most profitable and generates the most revenue for the company.</a:t>
            </a:r>
          </a:p>
          <a:p>
            <a:endParaRPr lang="en-US" sz="2200" dirty="0"/>
          </a:p>
          <a:p>
            <a:r>
              <a:rPr lang="en-US" sz="2200" dirty="0"/>
              <a:t>To increase more revenue we can give offers and acknowledgement to the other customers. </a:t>
            </a:r>
            <a:endParaRPr lang="en-IN" sz="2200" dirty="0"/>
          </a:p>
        </p:txBody>
      </p:sp>
    </p:spTree>
    <p:extLst>
      <p:ext uri="{BB962C8B-B14F-4D97-AF65-F5344CB8AC3E}">
        <p14:creationId xmlns:p14="http://schemas.microsoft.com/office/powerpoint/2010/main" val="3881881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5EA96259-A537-5DF3-1371-041483B4D0D2}"/>
              </a:ext>
            </a:extLst>
          </p:cNvPr>
          <p:cNvGraphicFramePr>
            <a:graphicFrameLocks/>
          </p:cNvGraphicFramePr>
          <p:nvPr>
            <p:extLst>
              <p:ext uri="{D42A27DB-BD31-4B8C-83A1-F6EECF244321}">
                <p14:modId xmlns:p14="http://schemas.microsoft.com/office/powerpoint/2010/main" val="1843966909"/>
              </p:ext>
            </p:extLst>
          </p:nvPr>
        </p:nvGraphicFramePr>
        <p:xfrm>
          <a:off x="719667" y="2326353"/>
          <a:ext cx="5376333" cy="3803515"/>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757AAD12-ED4D-C92C-45DA-FFF80BEA521D}"/>
              </a:ext>
            </a:extLst>
          </p:cNvPr>
          <p:cNvSpPr txBox="1"/>
          <p:nvPr/>
        </p:nvSpPr>
        <p:spPr>
          <a:xfrm>
            <a:off x="973666" y="728132"/>
            <a:ext cx="8297333" cy="1200329"/>
          </a:xfrm>
          <a:prstGeom prst="rect">
            <a:avLst/>
          </a:prstGeom>
          <a:noFill/>
        </p:spPr>
        <p:txBody>
          <a:bodyPr wrap="square" rtlCol="0">
            <a:spAutoFit/>
          </a:bodyPr>
          <a:lstStyle/>
          <a:p>
            <a:r>
              <a:rPr lang="en-US" sz="3600" dirty="0"/>
              <a:t>Average profit and revenue per customer?</a:t>
            </a:r>
            <a:endParaRPr lang="en-IN" sz="3600" dirty="0"/>
          </a:p>
        </p:txBody>
      </p:sp>
      <p:sp>
        <p:nvSpPr>
          <p:cNvPr id="4" name="TextBox 3">
            <a:extLst>
              <a:ext uri="{FF2B5EF4-FFF2-40B4-BE49-F238E27FC236}">
                <a16:creationId xmlns:a16="http://schemas.microsoft.com/office/drawing/2014/main" id="{57CD6C6C-F51D-0EF8-3FB2-4E8CD9D04C3D}"/>
              </a:ext>
            </a:extLst>
          </p:cNvPr>
          <p:cNvSpPr txBox="1"/>
          <p:nvPr/>
        </p:nvSpPr>
        <p:spPr>
          <a:xfrm>
            <a:off x="6587067" y="2226733"/>
            <a:ext cx="4275665" cy="2862322"/>
          </a:xfrm>
          <a:prstGeom prst="rect">
            <a:avLst/>
          </a:prstGeom>
          <a:noFill/>
        </p:spPr>
        <p:txBody>
          <a:bodyPr wrap="square" rtlCol="0">
            <a:spAutoFit/>
          </a:bodyPr>
          <a:lstStyle/>
          <a:p>
            <a:r>
              <a:rPr lang="en-US" sz="2000" dirty="0"/>
              <a:t>Analyzing average profit and revenue per customer provides insights into the lifetime value of customers, </a:t>
            </a:r>
          </a:p>
          <a:p>
            <a:r>
              <a:rPr lang="en-US" sz="2000" dirty="0"/>
              <a:t>which helps businesses strategize on customer acquisition and retention costs.</a:t>
            </a:r>
          </a:p>
          <a:p>
            <a:endParaRPr lang="en-US" sz="2000" dirty="0"/>
          </a:p>
          <a:p>
            <a:endParaRPr lang="en-IN" sz="2000" dirty="0"/>
          </a:p>
        </p:txBody>
      </p:sp>
      <p:sp>
        <p:nvSpPr>
          <p:cNvPr id="5" name="TextBox 4">
            <a:extLst>
              <a:ext uri="{FF2B5EF4-FFF2-40B4-BE49-F238E27FC236}">
                <a16:creationId xmlns:a16="http://schemas.microsoft.com/office/drawing/2014/main" id="{DC60683D-C9E8-D0CE-67EF-9E22A9EBAF6C}"/>
              </a:ext>
            </a:extLst>
          </p:cNvPr>
          <p:cNvSpPr txBox="1"/>
          <p:nvPr/>
        </p:nvSpPr>
        <p:spPr>
          <a:xfrm>
            <a:off x="6587067" y="4725607"/>
            <a:ext cx="4021666" cy="1015663"/>
          </a:xfrm>
          <a:prstGeom prst="rect">
            <a:avLst/>
          </a:prstGeom>
          <a:noFill/>
        </p:spPr>
        <p:txBody>
          <a:bodyPr wrap="square" rtlCol="0">
            <a:spAutoFit/>
          </a:bodyPr>
          <a:lstStyle/>
          <a:p>
            <a:r>
              <a:rPr lang="en-US" sz="2000" dirty="0"/>
              <a:t>The customer Cust_1642 has the highest average revenue among the other customers</a:t>
            </a:r>
            <a:endParaRPr lang="en-IN" sz="2000" dirty="0"/>
          </a:p>
        </p:txBody>
      </p:sp>
    </p:spTree>
    <p:extLst>
      <p:ext uri="{BB962C8B-B14F-4D97-AF65-F5344CB8AC3E}">
        <p14:creationId xmlns:p14="http://schemas.microsoft.com/office/powerpoint/2010/main" val="1721490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AE6060B6-2A5E-D734-B57C-DD38D221D52B}"/>
              </a:ext>
            </a:extLst>
          </p:cNvPr>
          <p:cNvGraphicFramePr>
            <a:graphicFrameLocks/>
          </p:cNvGraphicFramePr>
          <p:nvPr>
            <p:extLst>
              <p:ext uri="{D42A27DB-BD31-4B8C-83A1-F6EECF244321}">
                <p14:modId xmlns:p14="http://schemas.microsoft.com/office/powerpoint/2010/main" val="729381426"/>
              </p:ext>
            </p:extLst>
          </p:nvPr>
        </p:nvGraphicFramePr>
        <p:xfrm>
          <a:off x="618067" y="2565400"/>
          <a:ext cx="5234742" cy="3246877"/>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B32F15A1-17AF-F5A7-9765-A721AF53B0E5}"/>
              </a:ext>
            </a:extLst>
          </p:cNvPr>
          <p:cNvSpPr txBox="1"/>
          <p:nvPr/>
        </p:nvSpPr>
        <p:spPr>
          <a:xfrm>
            <a:off x="618067" y="838200"/>
            <a:ext cx="7975600" cy="646331"/>
          </a:xfrm>
          <a:prstGeom prst="rect">
            <a:avLst/>
          </a:prstGeom>
          <a:noFill/>
        </p:spPr>
        <p:txBody>
          <a:bodyPr wrap="square" rtlCol="0">
            <a:spAutoFit/>
          </a:bodyPr>
          <a:lstStyle/>
          <a:p>
            <a:r>
              <a:rPr lang="en-US" sz="3600" dirty="0"/>
              <a:t>Average orders value per city?</a:t>
            </a:r>
            <a:endParaRPr lang="en-IN" sz="3600" dirty="0"/>
          </a:p>
        </p:txBody>
      </p:sp>
      <p:sp>
        <p:nvSpPr>
          <p:cNvPr id="4" name="TextBox 3">
            <a:extLst>
              <a:ext uri="{FF2B5EF4-FFF2-40B4-BE49-F238E27FC236}">
                <a16:creationId xmlns:a16="http://schemas.microsoft.com/office/drawing/2014/main" id="{658FA30C-9AEF-B137-950B-EA8DF046D001}"/>
              </a:ext>
            </a:extLst>
          </p:cNvPr>
          <p:cNvSpPr txBox="1"/>
          <p:nvPr/>
        </p:nvSpPr>
        <p:spPr>
          <a:xfrm>
            <a:off x="6553200" y="2319867"/>
            <a:ext cx="4292600" cy="2462213"/>
          </a:xfrm>
          <a:prstGeom prst="rect">
            <a:avLst/>
          </a:prstGeom>
          <a:noFill/>
        </p:spPr>
        <p:txBody>
          <a:bodyPr wrap="square" rtlCol="0">
            <a:spAutoFit/>
          </a:bodyPr>
          <a:lstStyle/>
          <a:p>
            <a:r>
              <a:rPr lang="en-US" sz="2200" dirty="0"/>
              <a:t>From the given graph we can conclude that the most orders are received from the Hyderabad city.</a:t>
            </a:r>
          </a:p>
          <a:p>
            <a:endParaRPr lang="en-US" sz="2200" dirty="0"/>
          </a:p>
          <a:p>
            <a:r>
              <a:rPr lang="en-US" sz="2200" dirty="0"/>
              <a:t>The Patna city has the least number of orders. </a:t>
            </a:r>
            <a:endParaRPr lang="en-IN" sz="2200" dirty="0"/>
          </a:p>
        </p:txBody>
      </p:sp>
    </p:spTree>
    <p:extLst>
      <p:ext uri="{BB962C8B-B14F-4D97-AF65-F5344CB8AC3E}">
        <p14:creationId xmlns:p14="http://schemas.microsoft.com/office/powerpoint/2010/main" val="3913428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F7461DBE-0AFF-7673-7DB1-3659D48CD240}"/>
              </a:ext>
            </a:extLst>
          </p:cNvPr>
          <p:cNvGraphicFramePr>
            <a:graphicFrameLocks/>
          </p:cNvGraphicFramePr>
          <p:nvPr>
            <p:extLst>
              <p:ext uri="{D42A27DB-BD31-4B8C-83A1-F6EECF244321}">
                <p14:modId xmlns:p14="http://schemas.microsoft.com/office/powerpoint/2010/main" val="3172270497"/>
              </p:ext>
            </p:extLst>
          </p:nvPr>
        </p:nvGraphicFramePr>
        <p:xfrm>
          <a:off x="677332" y="2709333"/>
          <a:ext cx="5884334" cy="3462867"/>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7A72F64D-425C-5BCA-00DD-541CEACA9722}"/>
              </a:ext>
            </a:extLst>
          </p:cNvPr>
          <p:cNvSpPr txBox="1"/>
          <p:nvPr/>
        </p:nvSpPr>
        <p:spPr>
          <a:xfrm>
            <a:off x="939799" y="762000"/>
            <a:ext cx="5621867" cy="1200329"/>
          </a:xfrm>
          <a:prstGeom prst="rect">
            <a:avLst/>
          </a:prstGeom>
          <a:noFill/>
        </p:spPr>
        <p:txBody>
          <a:bodyPr wrap="square" rtlCol="0">
            <a:spAutoFit/>
          </a:bodyPr>
          <a:lstStyle/>
          <a:p>
            <a:r>
              <a:rPr lang="en-US" sz="3600" dirty="0"/>
              <a:t>Average time for order for every customer?</a:t>
            </a:r>
            <a:endParaRPr lang="en-IN" sz="3600" dirty="0"/>
          </a:p>
        </p:txBody>
      </p:sp>
      <p:sp>
        <p:nvSpPr>
          <p:cNvPr id="4" name="TextBox 3">
            <a:extLst>
              <a:ext uri="{FF2B5EF4-FFF2-40B4-BE49-F238E27FC236}">
                <a16:creationId xmlns:a16="http://schemas.microsoft.com/office/drawing/2014/main" id="{C4B31D83-7424-B3C9-5858-716EED0460E7}"/>
              </a:ext>
            </a:extLst>
          </p:cNvPr>
          <p:cNvSpPr txBox="1"/>
          <p:nvPr/>
        </p:nvSpPr>
        <p:spPr>
          <a:xfrm>
            <a:off x="7459132" y="2540000"/>
            <a:ext cx="4402667" cy="3046988"/>
          </a:xfrm>
          <a:prstGeom prst="rect">
            <a:avLst/>
          </a:prstGeom>
          <a:noFill/>
        </p:spPr>
        <p:txBody>
          <a:bodyPr wrap="square" rtlCol="0">
            <a:spAutoFit/>
          </a:bodyPr>
          <a:lstStyle/>
          <a:p>
            <a:r>
              <a:rPr lang="en-US" sz="2400" dirty="0"/>
              <a:t>The customer Cust_1140 has the most number of orders among the all customers.</a:t>
            </a:r>
          </a:p>
          <a:p>
            <a:endParaRPr lang="en-US" sz="2400" dirty="0"/>
          </a:p>
          <a:p>
            <a:r>
              <a:rPr lang="en-US" sz="2400" dirty="0"/>
              <a:t>The customer Cust_138 has least average order time of 77 which is beneficial for the company.</a:t>
            </a:r>
            <a:endParaRPr lang="en-IN" sz="2400" dirty="0"/>
          </a:p>
        </p:txBody>
      </p:sp>
    </p:spTree>
    <p:extLst>
      <p:ext uri="{BB962C8B-B14F-4D97-AF65-F5344CB8AC3E}">
        <p14:creationId xmlns:p14="http://schemas.microsoft.com/office/powerpoint/2010/main" val="315923456"/>
      </p:ext>
    </p:extLst>
  </p:cSld>
  <p:clrMapOvr>
    <a:masterClrMapping/>
  </p:clrMapOvr>
</p:sld>
</file>

<file path=ppt/theme/theme1.xml><?xml version="1.0" encoding="utf-8"?>
<a:theme xmlns:a="http://schemas.openxmlformats.org/drawingml/2006/main" name="Face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2269</TotalTime>
  <Words>414</Words>
  <Application>Microsoft Office PowerPoint</Application>
  <PresentationFormat>Widescreen</PresentationFormat>
  <Paragraphs>57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Ankit ghule</dc:creator>
  <cp:lastModifiedBy>Ankit ghule</cp:lastModifiedBy>
  <cp:revision>3</cp:revision>
  <dcterms:created xsi:type="dcterms:W3CDTF">2024-04-21T18:39:29Z</dcterms:created>
  <dcterms:modified xsi:type="dcterms:W3CDTF">2024-04-27T12:25:03Z</dcterms:modified>
</cp:coreProperties>
</file>