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3E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4038E-4C55-4B63-B48A-A8C7CE837C01}" type="datetimeFigureOut">
              <a:rPr lang="en-IN" smtClean="0"/>
              <a:t>20-10-2023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245A6C6-321B-4BB7-8C38-CB692AB3494C}" type="slidenum">
              <a:rPr lang="en-IN" smtClean="0"/>
              <a:t>‹#›</a:t>
            </a:fld>
            <a:endParaRPr lang="en-IN"/>
          </a:p>
        </p:txBody>
      </p:sp>
    </p:spTree>
    <p:extLst>
      <p:ext uri="{BB962C8B-B14F-4D97-AF65-F5344CB8AC3E}">
        <p14:creationId xmlns:p14="http://schemas.microsoft.com/office/powerpoint/2010/main" val="1054003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14038E-4C55-4B63-B48A-A8C7CE837C01}"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5A6C6-321B-4BB7-8C38-CB692AB3494C}" type="slidenum">
              <a:rPr lang="en-IN" smtClean="0"/>
              <a:t>‹#›</a:t>
            </a:fld>
            <a:endParaRPr lang="en-IN"/>
          </a:p>
        </p:txBody>
      </p:sp>
    </p:spTree>
    <p:extLst>
      <p:ext uri="{BB962C8B-B14F-4D97-AF65-F5344CB8AC3E}">
        <p14:creationId xmlns:p14="http://schemas.microsoft.com/office/powerpoint/2010/main" val="442604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14038E-4C55-4B63-B48A-A8C7CE837C0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5A6C6-321B-4BB7-8C38-CB692AB3494C}" type="slidenum">
              <a:rPr lang="en-IN" smtClean="0"/>
              <a:t>‹#›</a:t>
            </a:fld>
            <a:endParaRPr lang="en-IN"/>
          </a:p>
        </p:txBody>
      </p:sp>
    </p:spTree>
    <p:extLst>
      <p:ext uri="{BB962C8B-B14F-4D97-AF65-F5344CB8AC3E}">
        <p14:creationId xmlns:p14="http://schemas.microsoft.com/office/powerpoint/2010/main" val="1433213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14038E-4C55-4B63-B48A-A8C7CE837C0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5A6C6-321B-4BB7-8C38-CB692AB3494C}" type="slidenum">
              <a:rPr lang="en-IN" smtClean="0"/>
              <a:t>‹#›</a:t>
            </a:fld>
            <a:endParaRPr lang="en-IN"/>
          </a:p>
        </p:txBody>
      </p:sp>
    </p:spTree>
    <p:extLst>
      <p:ext uri="{BB962C8B-B14F-4D97-AF65-F5344CB8AC3E}">
        <p14:creationId xmlns:p14="http://schemas.microsoft.com/office/powerpoint/2010/main" val="4274473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14038E-4C55-4B63-B48A-A8C7CE837C0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5A6C6-321B-4BB7-8C38-CB692AB3494C}" type="slidenum">
              <a:rPr lang="en-IN" smtClean="0"/>
              <a:t>‹#›</a:t>
            </a:fld>
            <a:endParaRPr lang="en-IN"/>
          </a:p>
        </p:txBody>
      </p:sp>
    </p:spTree>
    <p:extLst>
      <p:ext uri="{BB962C8B-B14F-4D97-AF65-F5344CB8AC3E}">
        <p14:creationId xmlns:p14="http://schemas.microsoft.com/office/powerpoint/2010/main" val="2579158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14038E-4C55-4B63-B48A-A8C7CE837C0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5A6C6-321B-4BB7-8C38-CB692AB3494C}" type="slidenum">
              <a:rPr lang="en-IN" smtClean="0"/>
              <a:t>‹#›</a:t>
            </a:fld>
            <a:endParaRPr lang="en-IN"/>
          </a:p>
        </p:txBody>
      </p:sp>
    </p:spTree>
    <p:extLst>
      <p:ext uri="{BB962C8B-B14F-4D97-AF65-F5344CB8AC3E}">
        <p14:creationId xmlns:p14="http://schemas.microsoft.com/office/powerpoint/2010/main" val="1044027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14038E-4C55-4B63-B48A-A8C7CE837C0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5A6C6-321B-4BB7-8C38-CB692AB3494C}" type="slidenum">
              <a:rPr lang="en-IN" smtClean="0"/>
              <a:t>‹#›</a:t>
            </a:fld>
            <a:endParaRPr lang="en-IN"/>
          </a:p>
        </p:txBody>
      </p:sp>
    </p:spTree>
    <p:extLst>
      <p:ext uri="{BB962C8B-B14F-4D97-AF65-F5344CB8AC3E}">
        <p14:creationId xmlns:p14="http://schemas.microsoft.com/office/powerpoint/2010/main" val="245198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4038E-4C55-4B63-B48A-A8C7CE837C0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5A6C6-321B-4BB7-8C38-CB692AB3494C}" type="slidenum">
              <a:rPr lang="en-IN" smtClean="0"/>
              <a:t>‹#›</a:t>
            </a:fld>
            <a:endParaRPr lang="en-IN"/>
          </a:p>
        </p:txBody>
      </p:sp>
    </p:spTree>
    <p:extLst>
      <p:ext uri="{BB962C8B-B14F-4D97-AF65-F5344CB8AC3E}">
        <p14:creationId xmlns:p14="http://schemas.microsoft.com/office/powerpoint/2010/main" val="634655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4038E-4C55-4B63-B48A-A8C7CE837C0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5A6C6-321B-4BB7-8C38-CB692AB3494C}" type="slidenum">
              <a:rPr lang="en-IN" smtClean="0"/>
              <a:t>‹#›</a:t>
            </a:fld>
            <a:endParaRPr lang="en-IN"/>
          </a:p>
        </p:txBody>
      </p:sp>
    </p:spTree>
    <p:extLst>
      <p:ext uri="{BB962C8B-B14F-4D97-AF65-F5344CB8AC3E}">
        <p14:creationId xmlns:p14="http://schemas.microsoft.com/office/powerpoint/2010/main" val="117134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4038E-4C55-4B63-B48A-A8C7CE837C0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245A6C6-321B-4BB7-8C38-CB692AB3494C}" type="slidenum">
              <a:rPr lang="en-IN" smtClean="0"/>
              <a:t>‹#›</a:t>
            </a:fld>
            <a:endParaRPr lang="en-IN"/>
          </a:p>
        </p:txBody>
      </p:sp>
    </p:spTree>
    <p:extLst>
      <p:ext uri="{BB962C8B-B14F-4D97-AF65-F5344CB8AC3E}">
        <p14:creationId xmlns:p14="http://schemas.microsoft.com/office/powerpoint/2010/main" val="167099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14038E-4C55-4B63-B48A-A8C7CE837C01}"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5A6C6-321B-4BB7-8C38-CB692AB3494C}" type="slidenum">
              <a:rPr lang="en-IN" smtClean="0"/>
              <a:t>‹#›</a:t>
            </a:fld>
            <a:endParaRPr lang="en-IN"/>
          </a:p>
        </p:txBody>
      </p:sp>
    </p:spTree>
    <p:extLst>
      <p:ext uri="{BB962C8B-B14F-4D97-AF65-F5344CB8AC3E}">
        <p14:creationId xmlns:p14="http://schemas.microsoft.com/office/powerpoint/2010/main" val="2866756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14038E-4C55-4B63-B48A-A8C7CE837C01}"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5A6C6-321B-4BB7-8C38-CB692AB3494C}" type="slidenum">
              <a:rPr lang="en-IN" smtClean="0"/>
              <a:t>‹#›</a:t>
            </a:fld>
            <a:endParaRPr lang="en-IN"/>
          </a:p>
        </p:txBody>
      </p:sp>
    </p:spTree>
    <p:extLst>
      <p:ext uri="{BB962C8B-B14F-4D97-AF65-F5344CB8AC3E}">
        <p14:creationId xmlns:p14="http://schemas.microsoft.com/office/powerpoint/2010/main" val="1602375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14038E-4C55-4B63-B48A-A8C7CE837C01}" type="datetimeFigureOut">
              <a:rPr lang="en-IN" smtClean="0"/>
              <a:t>20-10-2023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5A6C6-321B-4BB7-8C38-CB692AB3494C}" type="slidenum">
              <a:rPr lang="en-IN" smtClean="0"/>
              <a:t>‹#›</a:t>
            </a:fld>
            <a:endParaRPr lang="en-IN"/>
          </a:p>
        </p:txBody>
      </p:sp>
    </p:spTree>
    <p:extLst>
      <p:ext uri="{BB962C8B-B14F-4D97-AF65-F5344CB8AC3E}">
        <p14:creationId xmlns:p14="http://schemas.microsoft.com/office/powerpoint/2010/main" val="222267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14038E-4C55-4B63-B48A-A8C7CE837C01}" type="datetimeFigureOut">
              <a:rPr lang="en-IN" smtClean="0"/>
              <a:t>20-10-2023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5A6C6-321B-4BB7-8C38-CB692AB3494C}" type="slidenum">
              <a:rPr lang="en-IN" smtClean="0"/>
              <a:t>‹#›</a:t>
            </a:fld>
            <a:endParaRPr lang="en-IN"/>
          </a:p>
        </p:txBody>
      </p:sp>
    </p:spTree>
    <p:extLst>
      <p:ext uri="{BB962C8B-B14F-4D97-AF65-F5344CB8AC3E}">
        <p14:creationId xmlns:p14="http://schemas.microsoft.com/office/powerpoint/2010/main" val="393523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4038E-4C55-4B63-B48A-A8C7CE837C01}" type="datetimeFigureOut">
              <a:rPr lang="en-IN" smtClean="0"/>
              <a:t>20-10-2023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5A6C6-321B-4BB7-8C38-CB692AB3494C}" type="slidenum">
              <a:rPr lang="en-IN" smtClean="0"/>
              <a:t>‹#›</a:t>
            </a:fld>
            <a:endParaRPr lang="en-IN"/>
          </a:p>
        </p:txBody>
      </p:sp>
    </p:spTree>
    <p:extLst>
      <p:ext uri="{BB962C8B-B14F-4D97-AF65-F5344CB8AC3E}">
        <p14:creationId xmlns:p14="http://schemas.microsoft.com/office/powerpoint/2010/main" val="1489072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14038E-4C55-4B63-B48A-A8C7CE837C01}"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5A6C6-321B-4BB7-8C38-CB692AB3494C}" type="slidenum">
              <a:rPr lang="en-IN" smtClean="0"/>
              <a:t>‹#›</a:t>
            </a:fld>
            <a:endParaRPr lang="en-IN"/>
          </a:p>
        </p:txBody>
      </p:sp>
    </p:spTree>
    <p:extLst>
      <p:ext uri="{BB962C8B-B14F-4D97-AF65-F5344CB8AC3E}">
        <p14:creationId xmlns:p14="http://schemas.microsoft.com/office/powerpoint/2010/main" val="893384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14038E-4C55-4B63-B48A-A8C7CE837C01}"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5A6C6-321B-4BB7-8C38-CB692AB3494C}" type="slidenum">
              <a:rPr lang="en-IN" smtClean="0"/>
              <a:t>‹#›</a:t>
            </a:fld>
            <a:endParaRPr lang="en-IN"/>
          </a:p>
        </p:txBody>
      </p:sp>
    </p:spTree>
    <p:extLst>
      <p:ext uri="{BB962C8B-B14F-4D97-AF65-F5344CB8AC3E}">
        <p14:creationId xmlns:p14="http://schemas.microsoft.com/office/powerpoint/2010/main" val="192771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14038E-4C55-4B63-B48A-A8C7CE837C01}" type="datetimeFigureOut">
              <a:rPr lang="en-IN" smtClean="0"/>
              <a:t>20-10-2023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45A6C6-321B-4BB7-8C38-CB692AB3494C}" type="slidenum">
              <a:rPr lang="en-IN" smtClean="0"/>
              <a:t>‹#›</a:t>
            </a:fld>
            <a:endParaRPr lang="en-IN"/>
          </a:p>
        </p:txBody>
      </p:sp>
    </p:spTree>
    <p:extLst>
      <p:ext uri="{BB962C8B-B14F-4D97-AF65-F5344CB8AC3E}">
        <p14:creationId xmlns:p14="http://schemas.microsoft.com/office/powerpoint/2010/main" val="249176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45BB-C53F-BFD8-5638-A1776648D0DE}"/>
              </a:ext>
            </a:extLst>
          </p:cNvPr>
          <p:cNvSpPr>
            <a:spLocks noGrp="1"/>
          </p:cNvSpPr>
          <p:nvPr>
            <p:ph type="ctrTitle"/>
          </p:nvPr>
        </p:nvSpPr>
        <p:spPr/>
        <p:txBody>
          <a:bodyPr>
            <a:normAutofit/>
          </a:bodyPr>
          <a:lstStyle/>
          <a:p>
            <a:pPr algn="ctr"/>
            <a:r>
              <a:rPr lang="en-IN" sz="4800" b="1" u="sng" dirty="0">
                <a:solidFill>
                  <a:srgbClr val="0070C0"/>
                </a:solidFill>
                <a:latin typeface="Trebuchet MS" panose="020B0603020202020204" pitchFamily="34" charset="0"/>
              </a:rPr>
              <a:t>IMDB MOVIES ANALYSIS USING MYSQL WORKBENCH</a:t>
            </a:r>
          </a:p>
        </p:txBody>
      </p:sp>
    </p:spTree>
    <p:extLst>
      <p:ext uri="{BB962C8B-B14F-4D97-AF65-F5344CB8AC3E}">
        <p14:creationId xmlns:p14="http://schemas.microsoft.com/office/powerpoint/2010/main" val="2805764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5478D4-D2A6-EA74-61C0-5425811D4A56}"/>
              </a:ext>
            </a:extLst>
          </p:cNvPr>
          <p:cNvSpPr txBox="1">
            <a:spLocks/>
          </p:cNvSpPr>
          <p:nvPr/>
        </p:nvSpPr>
        <p:spPr>
          <a:xfrm>
            <a:off x="1646870" y="0"/>
            <a:ext cx="10018713" cy="379984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4. Display the genre with highest number of movies produced overall.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Query:</a:t>
            </a:r>
            <a:endParaRPr lang="en-IN" sz="1800" b="1"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SELECT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genre,COUNT</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movie_id</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as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No_of_Movies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FROM genre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GROUP BY genre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ORDER BY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No_of_Movies</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DESC LIMIT 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Output: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FE1D176-CB20-0BB6-3E66-29118765952A}"/>
              </a:ext>
            </a:extLst>
          </p:cNvPr>
          <p:cNvPicPr>
            <a:picLocks noChangeAspect="1"/>
          </p:cNvPicPr>
          <p:nvPr/>
        </p:nvPicPr>
        <p:blipFill>
          <a:blip r:embed="rId2"/>
          <a:stretch>
            <a:fillRect/>
          </a:stretch>
        </p:blipFill>
        <p:spPr>
          <a:xfrm>
            <a:off x="1646870" y="3799840"/>
            <a:ext cx="2774663" cy="1381760"/>
          </a:xfrm>
          <a:prstGeom prst="rect">
            <a:avLst/>
          </a:prstGeom>
        </p:spPr>
      </p:pic>
    </p:spTree>
    <p:extLst>
      <p:ext uri="{BB962C8B-B14F-4D97-AF65-F5344CB8AC3E}">
        <p14:creationId xmlns:p14="http://schemas.microsoft.com/office/powerpoint/2010/main" val="3440037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3F90E45-D64E-81B2-8873-3696A03C3B30}"/>
              </a:ext>
            </a:extLst>
          </p:cNvPr>
          <p:cNvSpPr txBox="1">
            <a:spLocks/>
          </p:cNvSpPr>
          <p:nvPr/>
        </p:nvSpPr>
        <p:spPr>
          <a:xfrm>
            <a:off x="1657030" y="-264160"/>
            <a:ext cx="10018713" cy="379984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5. Display the average duration of movies in each genre.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Query: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SELECT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g.genre</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AVG(</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m.duration</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as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avg_duration</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FROM genre g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INNER JOIN movie m ON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g.movie_id</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m.id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GROUP BY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g.genre</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Output: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C52C2C1-6952-73C0-05CE-0A95848B580A}"/>
              </a:ext>
            </a:extLst>
          </p:cNvPr>
          <p:cNvPicPr>
            <a:picLocks noChangeAspect="1"/>
          </p:cNvPicPr>
          <p:nvPr/>
        </p:nvPicPr>
        <p:blipFill>
          <a:blip r:embed="rId2"/>
          <a:stretch>
            <a:fillRect/>
          </a:stretch>
        </p:blipFill>
        <p:spPr>
          <a:xfrm>
            <a:off x="1657030" y="3180080"/>
            <a:ext cx="2112330" cy="2869580"/>
          </a:xfrm>
          <a:prstGeom prst="rect">
            <a:avLst/>
          </a:prstGeom>
        </p:spPr>
      </p:pic>
    </p:spTree>
    <p:extLst>
      <p:ext uri="{BB962C8B-B14F-4D97-AF65-F5344CB8AC3E}">
        <p14:creationId xmlns:p14="http://schemas.microsoft.com/office/powerpoint/2010/main" val="792871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82CA6A1-022B-FAE6-59D7-A9133C1F9972}"/>
              </a:ext>
            </a:extLst>
          </p:cNvPr>
          <p:cNvSpPr txBox="1">
            <a:spLocks/>
          </p:cNvSpPr>
          <p:nvPr/>
        </p:nvSpPr>
        <p:spPr>
          <a:xfrm>
            <a:off x="1697670" y="264160"/>
            <a:ext cx="10018713" cy="3907790"/>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6. Display top 10 movies based on average rating.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Query: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SELECT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m.title,r.avg_rating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FROM movie 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INNER JOIN ratings 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ON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r.movie_id</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m.id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ORDER BY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r.avg_rating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DESC LIMIT 10;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Output: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15000"/>
              </a:lnSpc>
              <a:spcBef>
                <a:spcPts val="500"/>
              </a:spcBef>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F36247A-0743-BCDF-5AC3-856C8B275389}"/>
              </a:ext>
            </a:extLst>
          </p:cNvPr>
          <p:cNvPicPr>
            <a:picLocks noChangeAspect="1"/>
          </p:cNvPicPr>
          <p:nvPr/>
        </p:nvPicPr>
        <p:blipFill>
          <a:blip r:embed="rId2"/>
          <a:stretch>
            <a:fillRect/>
          </a:stretch>
        </p:blipFill>
        <p:spPr>
          <a:xfrm>
            <a:off x="1697670" y="3917950"/>
            <a:ext cx="3128330" cy="2282206"/>
          </a:xfrm>
          <a:prstGeom prst="rect">
            <a:avLst/>
          </a:prstGeom>
        </p:spPr>
      </p:pic>
    </p:spTree>
    <p:extLst>
      <p:ext uri="{BB962C8B-B14F-4D97-AF65-F5344CB8AC3E}">
        <p14:creationId xmlns:p14="http://schemas.microsoft.com/office/powerpoint/2010/main" val="3447748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0558AD3-9407-0D2B-D33E-8C9F82122BCB}"/>
              </a:ext>
            </a:extLst>
          </p:cNvPr>
          <p:cNvSpPr txBox="1">
            <a:spLocks/>
          </p:cNvSpPr>
          <p:nvPr/>
        </p:nvSpPr>
        <p:spPr>
          <a:xfrm>
            <a:off x="1687510" y="457200"/>
            <a:ext cx="10018713" cy="5618480"/>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7. Display production house with the most number of hit movies (average rating &gt; 8)??</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Query: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SELECT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m.production_company</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COUNT(m.id) as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no_of_movies</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AVG(</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r.avg_rating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as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avg_rating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FROM movie m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INNER JOIN ratings r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ON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r.movie_id</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m.id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WHERE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m.production_company</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IS NOT NULL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AND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r.avg_rating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&gt; 8</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GROUP BY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m.production_company</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ORDER BY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no_of_movies</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DESC;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Output: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15000"/>
              </a:lnSpc>
              <a:spcBef>
                <a:spcPts val="500"/>
              </a:spcBef>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FBA5617-F850-28E5-3012-1BF67EEE68DF}"/>
              </a:ext>
            </a:extLst>
          </p:cNvPr>
          <p:cNvPicPr>
            <a:picLocks noChangeAspect="1"/>
          </p:cNvPicPr>
          <p:nvPr/>
        </p:nvPicPr>
        <p:blipFill>
          <a:blip r:embed="rId2"/>
          <a:stretch>
            <a:fillRect/>
          </a:stretch>
        </p:blipFill>
        <p:spPr>
          <a:xfrm>
            <a:off x="6346824" y="2802254"/>
            <a:ext cx="5169343" cy="1708785"/>
          </a:xfrm>
          <a:prstGeom prst="rect">
            <a:avLst/>
          </a:prstGeom>
        </p:spPr>
      </p:pic>
    </p:spTree>
    <p:extLst>
      <p:ext uri="{BB962C8B-B14F-4D97-AF65-F5344CB8AC3E}">
        <p14:creationId xmlns:p14="http://schemas.microsoft.com/office/powerpoint/2010/main" val="45528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0978F12-93A8-C713-834B-F46EB1755B0C}"/>
              </a:ext>
            </a:extLst>
          </p:cNvPr>
          <p:cNvSpPr txBox="1">
            <a:spLocks/>
          </p:cNvSpPr>
          <p:nvPr/>
        </p:nvSpPr>
        <p:spPr>
          <a:xfrm>
            <a:off x="1585910" y="-223520"/>
            <a:ext cx="10018713" cy="524256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8. Who are the top two actors whose movies have a median rating &gt;= 8?</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Query: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SELECT n.name as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actor_name</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count(</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rm.movie_id</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as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movie_count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FROM names as 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INNER JOIN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role_mapping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as rm ON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rm.name_id</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n.id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INNER JOIN ratings as r ON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r.movie_id</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rm.movie_id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WHERE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r.median_rating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&gt;= 8 AND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rm.category</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'actor'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GROUP BY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actor_name</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ORDER BY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movie_count</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DESC LIMIT 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Output: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4FFBC73-6748-8EA3-8EBD-4392513B0273}"/>
              </a:ext>
            </a:extLst>
          </p:cNvPr>
          <p:cNvPicPr>
            <a:picLocks noChangeAspect="1"/>
          </p:cNvPicPr>
          <p:nvPr/>
        </p:nvPicPr>
        <p:blipFill>
          <a:blip r:embed="rId2"/>
          <a:stretch>
            <a:fillRect/>
          </a:stretch>
        </p:blipFill>
        <p:spPr>
          <a:xfrm>
            <a:off x="1585909" y="4801234"/>
            <a:ext cx="3055399" cy="1203325"/>
          </a:xfrm>
          <a:prstGeom prst="rect">
            <a:avLst/>
          </a:prstGeom>
        </p:spPr>
      </p:pic>
    </p:spTree>
    <p:extLst>
      <p:ext uri="{BB962C8B-B14F-4D97-AF65-F5344CB8AC3E}">
        <p14:creationId xmlns:p14="http://schemas.microsoft.com/office/powerpoint/2010/main" val="3849999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0361B05-81D9-1CEC-DE7A-5791C9297DAB}"/>
              </a:ext>
            </a:extLst>
          </p:cNvPr>
          <p:cNvSpPr txBox="1">
            <a:spLocks/>
          </p:cNvSpPr>
          <p:nvPr/>
        </p:nvSpPr>
        <p:spPr>
          <a:xfrm>
            <a:off x="1667190" y="0"/>
            <a:ext cx="10018713" cy="504952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9. Display top 3 production houses based on number of votes received by their movies.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Query: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SELECT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m.production_company,SUM</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r.total_votes</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as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total_votes</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FROM ratings r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INNER JOIN movie m ON m.id =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r.movie_id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GROUP BY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m.production_company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ORDER BY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total_votes</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DESC LIMIT 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Output: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15000"/>
              </a:lnSpc>
              <a:spcBef>
                <a:spcPts val="500"/>
              </a:spcBef>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B79EE4F-EA1A-4489-03D2-9BFF5E4CD0FA}"/>
              </a:ext>
            </a:extLst>
          </p:cNvPr>
          <p:cNvPicPr>
            <a:picLocks noChangeAspect="1"/>
          </p:cNvPicPr>
          <p:nvPr/>
        </p:nvPicPr>
        <p:blipFill>
          <a:blip r:embed="rId2"/>
          <a:stretch>
            <a:fillRect/>
          </a:stretch>
        </p:blipFill>
        <p:spPr>
          <a:xfrm>
            <a:off x="1667189" y="4357370"/>
            <a:ext cx="3775279" cy="1210310"/>
          </a:xfrm>
          <a:prstGeom prst="rect">
            <a:avLst/>
          </a:prstGeom>
        </p:spPr>
      </p:pic>
    </p:spTree>
    <p:extLst>
      <p:ext uri="{BB962C8B-B14F-4D97-AF65-F5344CB8AC3E}">
        <p14:creationId xmlns:p14="http://schemas.microsoft.com/office/powerpoint/2010/main" val="387194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6F2943-2437-826B-773C-94C23D0F2E06}"/>
              </a:ext>
            </a:extLst>
          </p:cNvPr>
          <p:cNvSpPr txBox="1">
            <a:spLocks/>
          </p:cNvSpPr>
          <p:nvPr/>
        </p:nvSpPr>
        <p:spPr>
          <a:xfrm>
            <a:off x="1606230" y="274320"/>
            <a:ext cx="10018713" cy="5110480"/>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10. Display top 3 actors based on votes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nad</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avg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rating in India.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Query: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SELECT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n.name,SUM</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r.total_votes</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as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total_votes',AVG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r.avg_rating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as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avg_rating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FROM names 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INNER JOIN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role_mapping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rm ON n.id =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rm.name_id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INNER JOIN movie m ON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rm.movie_id</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m.id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INNER JOIN ratings r ON m.id =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r.movie_id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WHERE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rm.category</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'actor' AND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m.country</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'India'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GROUP BY n.name HAVING COUNT(DISTINCT m.id) &gt;= 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ORDER BY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total_votes</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DESC,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avg_rating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DESC LIMIT 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Output: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15000"/>
              </a:lnSpc>
              <a:spcBef>
                <a:spcPts val="500"/>
              </a:spcBef>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F81719B-DF25-9E7A-7532-DE27FF43BB0D}"/>
              </a:ext>
            </a:extLst>
          </p:cNvPr>
          <p:cNvPicPr>
            <a:picLocks noChangeAspect="1"/>
          </p:cNvPicPr>
          <p:nvPr/>
        </p:nvPicPr>
        <p:blipFill>
          <a:blip r:embed="rId2"/>
          <a:stretch>
            <a:fillRect/>
          </a:stretch>
        </p:blipFill>
        <p:spPr>
          <a:xfrm>
            <a:off x="1606230" y="5019674"/>
            <a:ext cx="3881230" cy="1127125"/>
          </a:xfrm>
          <a:prstGeom prst="rect">
            <a:avLst/>
          </a:prstGeom>
        </p:spPr>
      </p:pic>
    </p:spTree>
    <p:extLst>
      <p:ext uri="{BB962C8B-B14F-4D97-AF65-F5344CB8AC3E}">
        <p14:creationId xmlns:p14="http://schemas.microsoft.com/office/powerpoint/2010/main" val="1673632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EDDAEE2-AA32-F3F6-867C-458D66B0090A}"/>
              </a:ext>
            </a:extLst>
          </p:cNvPr>
          <p:cNvSpPr txBox="1">
            <a:spLocks/>
          </p:cNvSpPr>
          <p:nvPr/>
        </p:nvSpPr>
        <p:spPr>
          <a:xfrm>
            <a:off x="1606230" y="274320"/>
            <a:ext cx="10018713" cy="5344160"/>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11. Display top 3 actors based on votes and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avg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rating in India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Query: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SELECT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n.name,SUM</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r.total_votes</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as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total_votes',AVG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r.avg_rating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as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avg_rating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FROM names 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INNER JOIN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role_mapping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rm ON n.id =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rm.name_id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INNER JOIN movie m ON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rm.movie_id</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m.id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INNER JOIN ratings r ON m.id =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r.movie_id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WHERE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rm.category</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'actress' AND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m.country</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'India'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GROUP BY n.name HAVING COUNT (DISTINCT m.id) &gt;= 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ORDER BY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total_votes</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DESC,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avg_rating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DESC LIMIT 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Output: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15000"/>
              </a:lnSpc>
              <a:spcBef>
                <a:spcPts val="500"/>
              </a:spcBef>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5BB37B7-B407-62DA-C447-DB2DBDAD82E9}"/>
              </a:ext>
            </a:extLst>
          </p:cNvPr>
          <p:cNvPicPr>
            <a:picLocks noChangeAspect="1"/>
          </p:cNvPicPr>
          <p:nvPr/>
        </p:nvPicPr>
        <p:blipFill>
          <a:blip r:embed="rId2"/>
          <a:stretch>
            <a:fillRect/>
          </a:stretch>
        </p:blipFill>
        <p:spPr>
          <a:xfrm>
            <a:off x="2609849" y="4955857"/>
            <a:ext cx="4540405" cy="1325245"/>
          </a:xfrm>
          <a:prstGeom prst="rect">
            <a:avLst/>
          </a:prstGeom>
        </p:spPr>
      </p:pic>
    </p:spTree>
    <p:extLst>
      <p:ext uri="{BB962C8B-B14F-4D97-AF65-F5344CB8AC3E}">
        <p14:creationId xmlns:p14="http://schemas.microsoft.com/office/powerpoint/2010/main" val="828663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730B388-7C89-A628-B9E4-6E212E3B4F7A}"/>
              </a:ext>
            </a:extLst>
          </p:cNvPr>
          <p:cNvSpPr txBox="1">
            <a:spLocks/>
          </p:cNvSpPr>
          <p:nvPr/>
        </p:nvSpPr>
        <p:spPr>
          <a:xfrm>
            <a:off x="1606230" y="274320"/>
            <a:ext cx="10018713" cy="5344160"/>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12. Display top 5 actor/actress have the highest total votes received.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Query: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SELECT n.name AS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actor_name</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SUM(</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r.total_votes</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AS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total_votes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FROM names 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JOIN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role_mapping</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rm ON n.id =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rm.name_id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JOIN movie m ON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rm.movie_id</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m.id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JOIN ratings r ON m.id =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r.movie_id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WHERE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rm.category</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IN ('actor', 'actress')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GROUP BY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actor_name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ORDER BY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total_votes</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DESC LIMIT 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Output: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15000"/>
              </a:lnSpc>
              <a:spcBef>
                <a:spcPts val="500"/>
              </a:spcBef>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379DEE8-279A-3102-87B0-EE639F2E0BBA}"/>
              </a:ext>
            </a:extLst>
          </p:cNvPr>
          <p:cNvPicPr>
            <a:picLocks noChangeAspect="1"/>
          </p:cNvPicPr>
          <p:nvPr/>
        </p:nvPicPr>
        <p:blipFill>
          <a:blip r:embed="rId2"/>
          <a:stretch>
            <a:fillRect/>
          </a:stretch>
        </p:blipFill>
        <p:spPr>
          <a:xfrm>
            <a:off x="2676524" y="4987290"/>
            <a:ext cx="2911475" cy="1526404"/>
          </a:xfrm>
          <a:prstGeom prst="rect">
            <a:avLst/>
          </a:prstGeom>
        </p:spPr>
      </p:pic>
    </p:spTree>
    <p:extLst>
      <p:ext uri="{BB962C8B-B14F-4D97-AF65-F5344CB8AC3E}">
        <p14:creationId xmlns:p14="http://schemas.microsoft.com/office/powerpoint/2010/main" val="331985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95F9-DC5A-DC31-913D-B181A78E997B}"/>
              </a:ext>
            </a:extLst>
          </p:cNvPr>
          <p:cNvSpPr>
            <a:spLocks noGrp="1"/>
          </p:cNvSpPr>
          <p:nvPr>
            <p:ph type="title"/>
          </p:nvPr>
        </p:nvSpPr>
        <p:spPr>
          <a:xfrm>
            <a:off x="1616389" y="274320"/>
            <a:ext cx="10018713" cy="1584960"/>
          </a:xfrm>
        </p:spPr>
        <p:txBody>
          <a:bodyPr>
            <a:normAutofit fontScale="90000"/>
          </a:bodyPr>
          <a:lstStyle/>
          <a:p>
            <a:pPr algn="l"/>
            <a:r>
              <a:rPr lang="en-IN" sz="3600" b="1" u="sng" dirty="0">
                <a:solidFill>
                  <a:srgbClr val="0070C0"/>
                </a:solidFill>
                <a:effectLst/>
                <a:latin typeface="Trebuchet MS" panose="020B0603020202020204" pitchFamily="34" charset="0"/>
                <a:ea typeface="Times New Roman" panose="02020603050405020304" pitchFamily="18" charset="0"/>
                <a:cs typeface="Times New Roman" panose="02020603050405020304" pitchFamily="18" charset="0"/>
              </a:rPr>
              <a:t>CONCLUSION</a:t>
            </a:r>
            <a:br>
              <a:rPr lang="en-IN" sz="36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br>
            <a:endParaRPr lang="en-IN" sz="6600" dirty="0">
              <a:solidFill>
                <a:srgbClr val="0070C0"/>
              </a:solidFill>
            </a:endParaRPr>
          </a:p>
        </p:txBody>
      </p:sp>
      <p:sp>
        <p:nvSpPr>
          <p:cNvPr id="3" name="Content Placeholder 2">
            <a:extLst>
              <a:ext uri="{FF2B5EF4-FFF2-40B4-BE49-F238E27FC236}">
                <a16:creationId xmlns:a16="http://schemas.microsoft.com/office/drawing/2014/main" id="{FF845599-48F4-32A0-E8C5-D662CF657116}"/>
              </a:ext>
            </a:extLst>
          </p:cNvPr>
          <p:cNvSpPr>
            <a:spLocks noGrp="1"/>
          </p:cNvSpPr>
          <p:nvPr>
            <p:ph idx="1"/>
          </p:nvPr>
        </p:nvSpPr>
        <p:spPr>
          <a:xfrm>
            <a:off x="1616388" y="1137920"/>
            <a:ext cx="10018713" cy="5313679"/>
          </a:xfrm>
        </p:spPr>
        <p:txBody>
          <a:bodyPr>
            <a:normAutofit lnSpcReduction="10000"/>
          </a:bodyPr>
          <a:lstStyle/>
          <a:p>
            <a:pPr marL="0" indent="0" algn="just">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Calibri" panose="020F0502020204030204" pitchFamily="34" charset="0"/>
                <a:cs typeface="Calibri" panose="020F0502020204030204" pitchFamily="34" charset="0"/>
              </a:rPr>
              <a:t>The following insights were derived after analysing the IMDb dataset: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15000"/>
              </a:lnSpc>
              <a:buNone/>
            </a:pPr>
            <a:r>
              <a:rPr lang="en-IN" sz="1800" dirty="0">
                <a:solidFill>
                  <a:srgbClr val="000000"/>
                </a:solidFill>
                <a:effectLst/>
                <a:latin typeface="Trebuchet MS" panose="020B0603020202020204" pitchFamily="34" charset="0"/>
                <a:ea typeface="Calibri" panose="020F0502020204030204" pitchFamily="34" charset="0"/>
                <a:cs typeface="CIDFont+F2"/>
              </a:rPr>
              <a:t>1. Maximum number of movies was released in the year 2017.</a:t>
            </a:r>
            <a:r>
              <a:rPr lang="en-IN" sz="1800" dirty="0">
                <a:solidFill>
                  <a:srgbClr val="000000"/>
                </a:solidFill>
                <a:effectLst/>
                <a:latin typeface="Trebuchet MS" panose="020B0603020202020204" pitchFamily="34" charset="0"/>
                <a:ea typeface="Calibri" panose="020F0502020204030204" pitchFamily="34" charset="0"/>
                <a:cs typeface="TT Commons Pro"/>
              </a:rPr>
              <a:t> Also, the highest number of movies is produced in March is 824 movies</a:t>
            </a:r>
            <a:endParaRPr lang="en-IN" sz="1800" dirty="0">
              <a:solidFill>
                <a:srgbClr val="000000"/>
              </a:solidFill>
              <a:effectLst/>
              <a:latin typeface="TT Commons Pro"/>
              <a:ea typeface="Calibri" panose="020F0502020204030204" pitchFamily="34" charset="0"/>
              <a:cs typeface="TT Commons Pro"/>
            </a:endParaRPr>
          </a:p>
          <a:p>
            <a:pPr marL="0" lvl="0" indent="0" algn="just">
              <a:lnSpc>
                <a:spcPct val="115000"/>
              </a:lnSpc>
              <a:buNone/>
            </a:pPr>
            <a:r>
              <a:rPr lang="en-IN" sz="1800" dirty="0">
                <a:solidFill>
                  <a:srgbClr val="000000"/>
                </a:solidFill>
                <a:effectLst/>
                <a:latin typeface="Trebuchet MS" panose="020B0603020202020204" pitchFamily="34" charset="0"/>
                <a:ea typeface="Calibri" panose="020F0502020204030204" pitchFamily="34" charset="0"/>
                <a:cs typeface="TT Commons Pro"/>
              </a:rPr>
              <a:t>2. There are 13 unique genres in the dataset, from which Drama has highest number of movies produced i.e., 4285 and an average duration of 106.77 minutes </a:t>
            </a:r>
            <a:endParaRPr lang="en-IN" sz="1800" dirty="0">
              <a:solidFill>
                <a:srgbClr val="000000"/>
              </a:solidFill>
              <a:effectLst/>
              <a:latin typeface="TT Commons Pro"/>
              <a:ea typeface="Calibri" panose="020F0502020204030204" pitchFamily="34" charset="0"/>
              <a:cs typeface="TT Commons Pro"/>
            </a:endParaRPr>
          </a:p>
          <a:p>
            <a:pPr marL="0" lvl="0" indent="0" algn="just">
              <a:lnSpc>
                <a:spcPct val="115000"/>
              </a:lnSpc>
              <a:buNone/>
            </a:pPr>
            <a:r>
              <a:rPr lang="en-IN" sz="1800" dirty="0">
                <a:solidFill>
                  <a:srgbClr val="000000"/>
                </a:solidFill>
                <a:effectLst/>
                <a:latin typeface="Trebuchet MS" panose="020B0603020202020204" pitchFamily="34" charset="0"/>
                <a:ea typeface="Calibri" panose="020F0502020204030204" pitchFamily="34" charset="0"/>
                <a:cs typeface="CIDFont+F2"/>
              </a:rPr>
              <a:t>3. Also, the average length of Action movies is the highest and Horror movies have the shortest average length.</a:t>
            </a:r>
            <a:endParaRPr lang="en-IN" sz="1800" dirty="0">
              <a:solidFill>
                <a:srgbClr val="000000"/>
              </a:solidFill>
              <a:effectLst/>
              <a:latin typeface="TT Commons Pro"/>
              <a:ea typeface="Calibri" panose="020F0502020204030204" pitchFamily="34" charset="0"/>
              <a:cs typeface="TT Commons Pro"/>
            </a:endParaRPr>
          </a:p>
          <a:p>
            <a:pPr marL="0" lvl="0" indent="0" algn="just">
              <a:lnSpc>
                <a:spcPct val="115000"/>
              </a:lnSpc>
              <a:buNone/>
            </a:pPr>
            <a:r>
              <a:rPr lang="en-IN" sz="1800" dirty="0">
                <a:solidFill>
                  <a:srgbClr val="000000"/>
                </a:solidFill>
                <a:effectLst/>
                <a:latin typeface="Trebuchet MS" panose="020B0603020202020204" pitchFamily="34" charset="0"/>
                <a:ea typeface="Calibri" panose="020F0502020204030204" pitchFamily="34" charset="0"/>
                <a:cs typeface="CIDFont+F2"/>
              </a:rPr>
              <a:t>4. </a:t>
            </a:r>
            <a:r>
              <a:rPr lang="en-IN" sz="1800" dirty="0" err="1">
                <a:solidFill>
                  <a:srgbClr val="000000"/>
                </a:solidFill>
                <a:effectLst/>
                <a:latin typeface="Trebuchet MS" panose="020B0603020202020204" pitchFamily="34" charset="0"/>
                <a:ea typeface="Calibri" panose="020F0502020204030204" pitchFamily="34" charset="0"/>
                <a:cs typeface="CIDFont+F2"/>
              </a:rPr>
              <a:t>Kirket</a:t>
            </a:r>
            <a:r>
              <a:rPr lang="en-IN" sz="1800" dirty="0">
                <a:solidFill>
                  <a:srgbClr val="000000"/>
                </a:solidFill>
                <a:effectLst/>
                <a:latin typeface="Trebuchet MS" panose="020B0603020202020204" pitchFamily="34" charset="0"/>
                <a:ea typeface="Calibri" panose="020F0502020204030204" pitchFamily="34" charset="0"/>
                <a:cs typeface="CIDFont+F2"/>
              </a:rPr>
              <a:t> and Love in </a:t>
            </a:r>
            <a:r>
              <a:rPr lang="en-IN" sz="1800" dirty="0" err="1">
                <a:solidFill>
                  <a:srgbClr val="000000"/>
                </a:solidFill>
                <a:effectLst/>
                <a:latin typeface="Trebuchet MS" panose="020B0603020202020204" pitchFamily="34" charset="0"/>
                <a:ea typeface="Calibri" panose="020F0502020204030204" pitchFamily="34" charset="0"/>
                <a:cs typeface="CIDFont+F2"/>
              </a:rPr>
              <a:t>Kilnerry</a:t>
            </a:r>
            <a:r>
              <a:rPr lang="en-IN" sz="1800" dirty="0">
                <a:solidFill>
                  <a:srgbClr val="000000"/>
                </a:solidFill>
                <a:effectLst/>
                <a:latin typeface="Trebuchet MS" panose="020B0603020202020204" pitchFamily="34" charset="0"/>
                <a:ea typeface="Calibri" panose="020F0502020204030204" pitchFamily="34" charset="0"/>
                <a:cs typeface="CIDFont+F2"/>
              </a:rPr>
              <a:t> are the two top rated movies. They have an average rating of 10/10. </a:t>
            </a:r>
          </a:p>
          <a:p>
            <a:pPr marL="0" lvl="0" indent="0" algn="just">
              <a:lnSpc>
                <a:spcPct val="115000"/>
              </a:lnSpc>
              <a:buNone/>
            </a:pPr>
            <a:r>
              <a:rPr lang="en-IN" sz="1800" dirty="0">
                <a:solidFill>
                  <a:srgbClr val="000000"/>
                </a:solidFill>
                <a:effectLst/>
                <a:latin typeface="Trebuchet MS" panose="020B0603020202020204" pitchFamily="34" charset="0"/>
                <a:ea typeface="Calibri" panose="020F0502020204030204" pitchFamily="34" charset="0"/>
                <a:cs typeface="TT Commons Pro"/>
              </a:rPr>
              <a:t>5. Dream Warrior Pictures and National Theatre Live both has produced highest rated films</a:t>
            </a:r>
            <a:endParaRPr lang="en-IN" sz="1800" dirty="0">
              <a:solidFill>
                <a:srgbClr val="000000"/>
              </a:solidFill>
              <a:effectLst/>
              <a:latin typeface="TT Commons Pro"/>
              <a:ea typeface="Calibri" panose="020F0502020204030204" pitchFamily="34" charset="0"/>
              <a:cs typeface="TT Commons Pro"/>
            </a:endParaRPr>
          </a:p>
          <a:p>
            <a:pPr marL="0" lvl="0" indent="0" algn="just">
              <a:lnSpc>
                <a:spcPct val="115000"/>
              </a:lnSpc>
              <a:buNone/>
            </a:pPr>
            <a:r>
              <a:rPr lang="en-IN" sz="1800" dirty="0">
                <a:solidFill>
                  <a:srgbClr val="000000"/>
                </a:solidFill>
                <a:effectLst/>
                <a:latin typeface="Trebuchet MS" panose="020B0603020202020204" pitchFamily="34" charset="0"/>
                <a:ea typeface="Calibri" panose="020F0502020204030204" pitchFamily="34" charset="0"/>
                <a:cs typeface="CIDFont+F2"/>
              </a:rPr>
              <a:t>6. Marvel Studios, Twentieth Century Fox and Warner Bros. are the three production companies that have received the maximum number of votes.</a:t>
            </a:r>
            <a:endParaRPr lang="en-IN" sz="1800" dirty="0">
              <a:solidFill>
                <a:srgbClr val="000000"/>
              </a:solidFill>
              <a:effectLst/>
              <a:latin typeface="TT Commons Pro"/>
              <a:ea typeface="Calibri" panose="020F0502020204030204" pitchFamily="34" charset="0"/>
              <a:cs typeface="TT Commons Pro"/>
            </a:endParaRPr>
          </a:p>
          <a:p>
            <a:pPr marL="0" lvl="0" indent="0" algn="just">
              <a:lnSpc>
                <a:spcPct val="115000"/>
              </a:lnSpc>
              <a:buNone/>
            </a:pPr>
            <a:r>
              <a:rPr lang="en-IN" sz="1800" dirty="0">
                <a:solidFill>
                  <a:srgbClr val="000000"/>
                </a:solidFill>
                <a:effectLst/>
                <a:latin typeface="Trebuchet MS" panose="020B0603020202020204" pitchFamily="34" charset="0"/>
                <a:ea typeface="Calibri" panose="020F0502020204030204" pitchFamily="34" charset="0"/>
                <a:cs typeface="TT Commons Pro"/>
              </a:rPr>
              <a:t>7. In India, </a:t>
            </a:r>
            <a:r>
              <a:rPr lang="en-IN" sz="1800" dirty="0" err="1">
                <a:solidFill>
                  <a:srgbClr val="000000"/>
                </a:solidFill>
                <a:effectLst/>
                <a:latin typeface="Trebuchet MS" panose="020B0603020202020204" pitchFamily="34" charset="0"/>
                <a:ea typeface="Calibri" panose="020F0502020204030204" pitchFamily="34" charset="0"/>
                <a:cs typeface="TT Commons Pro"/>
              </a:rPr>
              <a:t>Taapsee</a:t>
            </a:r>
            <a:r>
              <a:rPr lang="en-IN" sz="1800" dirty="0">
                <a:solidFill>
                  <a:srgbClr val="000000"/>
                </a:solidFill>
                <a:effectLst/>
                <a:latin typeface="Trebuchet MS" panose="020B0603020202020204" pitchFamily="34" charset="0"/>
                <a:ea typeface="Calibri" panose="020F0502020204030204" pitchFamily="34" charset="0"/>
                <a:cs typeface="TT Commons Pro"/>
              </a:rPr>
              <a:t> Pannu can be chosen as the top actress with average rating 7.74 and top actor is Vijay </a:t>
            </a:r>
            <a:r>
              <a:rPr lang="en-IN" sz="1800" dirty="0" err="1">
                <a:solidFill>
                  <a:srgbClr val="000000"/>
                </a:solidFill>
                <a:effectLst/>
                <a:latin typeface="Trebuchet MS" panose="020B0603020202020204" pitchFamily="34" charset="0"/>
                <a:ea typeface="Calibri" panose="020F0502020204030204" pitchFamily="34" charset="0"/>
                <a:cs typeface="TT Commons Pro"/>
              </a:rPr>
              <a:t>Sethupathi</a:t>
            </a:r>
            <a:r>
              <a:rPr lang="en-IN" sz="1800" dirty="0">
                <a:solidFill>
                  <a:srgbClr val="000000"/>
                </a:solidFill>
                <a:effectLst/>
                <a:latin typeface="Trebuchet MS" panose="020B0603020202020204" pitchFamily="34" charset="0"/>
                <a:ea typeface="Calibri" panose="020F0502020204030204" pitchFamily="34" charset="0"/>
                <a:cs typeface="TT Commons Pro"/>
              </a:rPr>
              <a:t> with average rating 8.42.</a:t>
            </a:r>
            <a:endParaRPr lang="en-IN" sz="1800" dirty="0">
              <a:solidFill>
                <a:srgbClr val="000000"/>
              </a:solidFill>
              <a:effectLst/>
              <a:latin typeface="TT Commons Pro"/>
              <a:ea typeface="Calibri" panose="020F0502020204030204" pitchFamily="34" charset="0"/>
              <a:cs typeface="TT Commons Pro"/>
            </a:endParaRPr>
          </a:p>
          <a:p>
            <a:endParaRPr lang="en-IN" dirty="0"/>
          </a:p>
        </p:txBody>
      </p:sp>
    </p:spTree>
    <p:extLst>
      <p:ext uri="{BB962C8B-B14F-4D97-AF65-F5344CB8AC3E}">
        <p14:creationId xmlns:p14="http://schemas.microsoft.com/office/powerpoint/2010/main" val="321050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5752-377F-C1AC-DFA2-53388D890752}"/>
              </a:ext>
            </a:extLst>
          </p:cNvPr>
          <p:cNvSpPr>
            <a:spLocks noGrp="1"/>
          </p:cNvSpPr>
          <p:nvPr>
            <p:ph type="title"/>
          </p:nvPr>
        </p:nvSpPr>
        <p:spPr>
          <a:xfrm>
            <a:off x="1484310" y="190500"/>
            <a:ext cx="10018713" cy="1752599"/>
          </a:xfrm>
        </p:spPr>
        <p:txBody>
          <a:bodyPr>
            <a:noAutofit/>
          </a:bodyPr>
          <a:lstStyle/>
          <a:p>
            <a:pPr algn="l">
              <a:lnSpc>
                <a:spcPct val="115000"/>
              </a:lnSpc>
              <a:spcBef>
                <a:spcPts val="500"/>
              </a:spcBef>
              <a:spcAft>
                <a:spcPts val="1000"/>
              </a:spcAft>
            </a:pPr>
            <a:r>
              <a:rPr lang="en-IN" dirty="0">
                <a:effectLst/>
                <a:latin typeface="Calibri" panose="020F0502020204030204" pitchFamily="34" charset="0"/>
                <a:ea typeface="Times New Roman" panose="02020603050405020304" pitchFamily="18" charset="0"/>
                <a:cs typeface="Times New Roman" panose="02020603050405020304" pitchFamily="18" charset="0"/>
              </a:rPr>
              <a:t> </a:t>
            </a:r>
            <a:br>
              <a:rPr lang="en-IN" dirty="0">
                <a:effectLst/>
                <a:latin typeface="Calibri" panose="020F0502020204030204" pitchFamily="34" charset="0"/>
                <a:ea typeface="Times New Roman" panose="02020603050405020304" pitchFamily="18" charset="0"/>
                <a:cs typeface="Times New Roman" panose="02020603050405020304" pitchFamily="18" charset="0"/>
              </a:rPr>
            </a:br>
            <a:r>
              <a:rPr lang="en-IN" sz="3600" b="1" u="sng" dirty="0">
                <a:solidFill>
                  <a:srgbClr val="0070C0"/>
                </a:solidFill>
                <a:effectLst/>
                <a:latin typeface="Trebuchet MS" panose="020B0603020202020204" pitchFamily="34" charset="0"/>
                <a:ea typeface="Times New Roman" panose="02020603050405020304" pitchFamily="18" charset="0"/>
                <a:cs typeface="Times New Roman" panose="02020603050405020304" pitchFamily="18" charset="0"/>
              </a:rPr>
              <a:t>Summary:</a:t>
            </a:r>
            <a:br>
              <a:rPr lang="en-IN"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7200" dirty="0"/>
          </a:p>
        </p:txBody>
      </p:sp>
      <p:sp>
        <p:nvSpPr>
          <p:cNvPr id="3" name="Content Placeholder 2">
            <a:extLst>
              <a:ext uri="{FF2B5EF4-FFF2-40B4-BE49-F238E27FC236}">
                <a16:creationId xmlns:a16="http://schemas.microsoft.com/office/drawing/2014/main" id="{1750B02E-5EF0-6D01-3B2D-C549527F5768}"/>
              </a:ext>
            </a:extLst>
          </p:cNvPr>
          <p:cNvSpPr>
            <a:spLocks noGrp="1"/>
          </p:cNvSpPr>
          <p:nvPr>
            <p:ph idx="1"/>
          </p:nvPr>
        </p:nvSpPr>
        <p:spPr>
          <a:xfrm>
            <a:off x="1362390" y="1412240"/>
            <a:ext cx="10018713" cy="2275840"/>
          </a:xfrm>
        </p:spPr>
        <p:txBody>
          <a:bodyPr>
            <a:normAutofit/>
          </a:bodyPr>
          <a:lstStyle/>
          <a:p>
            <a:r>
              <a:rPr lang="en-IN" sz="20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 In this project, we will conduct a compressive analysis of IMDB Movies data. Our objective is to derive valuable insights and make informed decisions based on the available data. This project helps to keep track of movies, their directors, actors, genres and ratings, making it valuable tool for movie related data management and analysis.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800" dirty="0"/>
          </a:p>
        </p:txBody>
      </p:sp>
      <p:sp>
        <p:nvSpPr>
          <p:cNvPr id="4" name="Title 1">
            <a:extLst>
              <a:ext uri="{FF2B5EF4-FFF2-40B4-BE49-F238E27FC236}">
                <a16:creationId xmlns:a16="http://schemas.microsoft.com/office/drawing/2014/main" id="{58215DEB-C3F5-BE3E-8543-8C55AA9D457E}"/>
              </a:ext>
            </a:extLst>
          </p:cNvPr>
          <p:cNvSpPr txBox="1">
            <a:spLocks/>
          </p:cNvSpPr>
          <p:nvPr/>
        </p:nvSpPr>
        <p:spPr>
          <a:xfrm>
            <a:off x="1362389" y="2943860"/>
            <a:ext cx="10018713" cy="175259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15000"/>
              </a:lnSpc>
              <a:spcBef>
                <a:spcPts val="500"/>
              </a:spcBef>
              <a:spcAft>
                <a:spcPts val="1000"/>
              </a:spcAft>
            </a:pPr>
            <a:r>
              <a:rPr lang="en-IN" sz="3600" dirty="0">
                <a:latin typeface="Calibri" panose="020F0502020204030204" pitchFamily="34" charset="0"/>
                <a:ea typeface="Times New Roman" panose="02020603050405020304" pitchFamily="18" charset="0"/>
                <a:cs typeface="Times New Roman" panose="02020603050405020304" pitchFamily="18" charset="0"/>
              </a:rPr>
              <a:t> </a:t>
            </a:r>
            <a:br>
              <a:rPr lang="en-IN" sz="3600" dirty="0">
                <a:latin typeface="Calibri" panose="020F0502020204030204" pitchFamily="34" charset="0"/>
                <a:ea typeface="Times New Roman" panose="02020603050405020304" pitchFamily="18" charset="0"/>
                <a:cs typeface="Times New Roman" panose="02020603050405020304" pitchFamily="18" charset="0"/>
              </a:rPr>
            </a:br>
            <a:r>
              <a:rPr lang="en-IN" sz="3600" dirty="0">
                <a:effectLst/>
                <a:latin typeface="Calibri" panose="020F0502020204030204" pitchFamily="34" charset="0"/>
                <a:ea typeface="Times New Roman" panose="02020603050405020304" pitchFamily="18" charset="0"/>
                <a:cs typeface="Times New Roman" panose="02020603050405020304" pitchFamily="18" charset="0"/>
              </a:rPr>
              <a:t> </a:t>
            </a:r>
          </a:p>
          <a:p>
            <a:pPr algn="l">
              <a:lnSpc>
                <a:spcPct val="115000"/>
              </a:lnSpc>
              <a:spcBef>
                <a:spcPts val="500"/>
              </a:spcBef>
              <a:spcAft>
                <a:spcPts val="1000"/>
              </a:spcAft>
            </a:pPr>
            <a:r>
              <a:rPr lang="en-IN" sz="3600" b="1" u="sng" dirty="0">
                <a:solidFill>
                  <a:srgbClr val="0070C0"/>
                </a:solidFill>
                <a:effectLst/>
                <a:latin typeface="Trebuchet MS" panose="020B0603020202020204" pitchFamily="34" charset="0"/>
                <a:ea typeface="Times New Roman" panose="02020603050405020304" pitchFamily="18" charset="0"/>
                <a:cs typeface="Times New Roman" panose="02020603050405020304" pitchFamily="18" charset="0"/>
              </a:rPr>
              <a:t>Problem Statement:</a:t>
            </a:r>
            <a:endParaRPr lang="en-IN" sz="36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Bef>
                <a:spcPts val="500"/>
              </a:spcBef>
              <a:spcAft>
                <a:spcPts val="1000"/>
              </a:spcAft>
            </a:pPr>
            <a:br>
              <a:rPr lang="en-IN" sz="3600" dirty="0">
                <a:latin typeface="Calibri" panose="020F0502020204030204" pitchFamily="34" charset="0"/>
                <a:ea typeface="Times New Roman" panose="02020603050405020304" pitchFamily="18" charset="0"/>
                <a:cs typeface="Times New Roman" panose="02020603050405020304" pitchFamily="18" charset="0"/>
              </a:rPr>
            </a:br>
            <a:endParaRPr lang="en-IN" sz="3600" dirty="0"/>
          </a:p>
        </p:txBody>
      </p:sp>
      <p:sp>
        <p:nvSpPr>
          <p:cNvPr id="5" name="Content Placeholder 2">
            <a:extLst>
              <a:ext uri="{FF2B5EF4-FFF2-40B4-BE49-F238E27FC236}">
                <a16:creationId xmlns:a16="http://schemas.microsoft.com/office/drawing/2014/main" id="{681CD1EB-4E05-B78C-43E9-5573C5F02EFB}"/>
              </a:ext>
            </a:extLst>
          </p:cNvPr>
          <p:cNvSpPr txBox="1">
            <a:spLocks/>
          </p:cNvSpPr>
          <p:nvPr/>
        </p:nvSpPr>
        <p:spPr>
          <a:xfrm>
            <a:off x="1362389" y="4307840"/>
            <a:ext cx="10018713" cy="227584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sz="2000" dirty="0">
                <a:solidFill>
                  <a:srgbClr val="000000"/>
                </a:solidFill>
                <a:effectLst/>
                <a:latin typeface="Trebuchet MS" panose="020B0603020202020204" pitchFamily="34" charset="0"/>
                <a:ea typeface="Calibri" panose="020F0502020204030204" pitchFamily="34" charset="0"/>
                <a:cs typeface="TT Commons Pro"/>
              </a:rPr>
              <a:t>The production company wants to plan its every move analytically based on data and has approached you for help with this new project. You have been provided with the data on the movies that have been released in the past three years. You have to analyse the data set and draw meaningful insights that can help them start their new project. </a:t>
            </a:r>
            <a:endParaRPr lang="en-IN" sz="2000" dirty="0">
              <a:solidFill>
                <a:srgbClr val="000000"/>
              </a:solidFill>
              <a:effectLst/>
              <a:latin typeface="TT Commons Pro"/>
              <a:ea typeface="Calibri" panose="020F0502020204030204" pitchFamily="34" charset="0"/>
              <a:cs typeface="TT Commons Pro"/>
            </a:endParaRPr>
          </a:p>
          <a:p>
            <a:endParaRPr lang="en-IN" sz="3200" dirty="0"/>
          </a:p>
        </p:txBody>
      </p:sp>
    </p:spTree>
    <p:extLst>
      <p:ext uri="{BB962C8B-B14F-4D97-AF65-F5344CB8AC3E}">
        <p14:creationId xmlns:p14="http://schemas.microsoft.com/office/powerpoint/2010/main" val="133895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98D16-0C56-1E42-449B-47FEB6CB22E9}"/>
              </a:ext>
            </a:extLst>
          </p:cNvPr>
          <p:cNvSpPr>
            <a:spLocks noGrp="1"/>
          </p:cNvSpPr>
          <p:nvPr>
            <p:ph type="title"/>
          </p:nvPr>
        </p:nvSpPr>
        <p:spPr>
          <a:xfrm>
            <a:off x="1646871" y="190500"/>
            <a:ext cx="10018713" cy="1752599"/>
          </a:xfrm>
        </p:spPr>
        <p:txBody>
          <a:bodyPr>
            <a:normAutofit fontScale="90000"/>
          </a:bodyPr>
          <a:lstStyle/>
          <a:p>
            <a:pPr algn="l"/>
            <a:r>
              <a:rPr lang="en-IN" b="1" u="sng" dirty="0">
                <a:solidFill>
                  <a:srgbClr val="0070C0"/>
                </a:solidFill>
                <a:effectLst/>
                <a:latin typeface="Trebuchet MS" panose="020B0603020202020204" pitchFamily="34" charset="0"/>
                <a:ea typeface="Calibri" panose="020F0502020204030204" pitchFamily="34" charset="0"/>
                <a:cs typeface="Times New Roman" panose="02020603050405020304" pitchFamily="18" charset="0"/>
              </a:rPr>
              <a:t>ERD (Entity Relationship Diagram): </a:t>
            </a:r>
            <a:br>
              <a:rPr lang="en-IN" u="sng"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br>
            <a:endParaRPr lang="en-IN" sz="7200" u="sng" dirty="0">
              <a:solidFill>
                <a:srgbClr val="0070C0"/>
              </a:solidFill>
            </a:endParaRPr>
          </a:p>
        </p:txBody>
      </p:sp>
      <p:pic>
        <p:nvPicPr>
          <p:cNvPr id="4" name="Content Placeholder 3">
            <a:extLst>
              <a:ext uri="{FF2B5EF4-FFF2-40B4-BE49-F238E27FC236}">
                <a16:creationId xmlns:a16="http://schemas.microsoft.com/office/drawing/2014/main" id="{DA6C6C41-1189-6259-CF57-117B76ED988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8334" t="1160"/>
          <a:stretch/>
        </p:blipFill>
        <p:spPr bwMode="auto">
          <a:xfrm>
            <a:off x="2460446" y="1193800"/>
            <a:ext cx="8492034" cy="537369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2560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8768-49AF-811E-ADF1-0A7724A732AE}"/>
              </a:ext>
            </a:extLst>
          </p:cNvPr>
          <p:cNvSpPr>
            <a:spLocks noGrp="1"/>
          </p:cNvSpPr>
          <p:nvPr>
            <p:ph type="title"/>
          </p:nvPr>
        </p:nvSpPr>
        <p:spPr>
          <a:xfrm>
            <a:off x="1565591" y="190500"/>
            <a:ext cx="10018713" cy="1752599"/>
          </a:xfrm>
        </p:spPr>
        <p:txBody>
          <a:bodyPr>
            <a:normAutofit/>
          </a:bodyPr>
          <a:lstStyle/>
          <a:p>
            <a:pPr algn="l"/>
            <a:r>
              <a:rPr lang="en-IN" sz="3600" b="1" u="sng" dirty="0">
                <a:solidFill>
                  <a:srgbClr val="0070C0"/>
                </a:solidFill>
                <a:effectLst/>
                <a:latin typeface="Trebuchet MS" panose="020B0603020202020204" pitchFamily="34" charset="0"/>
                <a:ea typeface="Times New Roman" panose="02020603050405020304" pitchFamily="18" charset="0"/>
                <a:cs typeface="Times New Roman" panose="02020603050405020304" pitchFamily="18" charset="0"/>
              </a:rPr>
              <a:t>STRUCTURE OF TABLES :</a:t>
            </a:r>
            <a:br>
              <a:rPr lang="en-IN" sz="36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br>
            <a:endParaRPr lang="en-IN" sz="6600" dirty="0">
              <a:solidFill>
                <a:srgbClr val="0070C0"/>
              </a:solidFill>
            </a:endParaRPr>
          </a:p>
        </p:txBody>
      </p:sp>
      <p:sp>
        <p:nvSpPr>
          <p:cNvPr id="3" name="Content Placeholder 2">
            <a:extLst>
              <a:ext uri="{FF2B5EF4-FFF2-40B4-BE49-F238E27FC236}">
                <a16:creationId xmlns:a16="http://schemas.microsoft.com/office/drawing/2014/main" id="{59799E3E-3742-2A82-D62A-55705D7667CF}"/>
              </a:ext>
            </a:extLst>
          </p:cNvPr>
          <p:cNvSpPr>
            <a:spLocks noGrp="1"/>
          </p:cNvSpPr>
          <p:nvPr>
            <p:ph idx="1"/>
          </p:nvPr>
        </p:nvSpPr>
        <p:spPr>
          <a:xfrm>
            <a:off x="1565591" y="1061719"/>
            <a:ext cx="10018713" cy="881380"/>
          </a:xfrm>
        </p:spPr>
        <p:txBody>
          <a:bodyPr>
            <a:normAutofit/>
          </a:bodyPr>
          <a:lstStyle/>
          <a:p>
            <a:r>
              <a:rPr lang="en-IN"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Movie: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89D1F1-7B51-2143-EDCD-3C68E4A42932}"/>
              </a:ext>
            </a:extLst>
          </p:cNvPr>
          <p:cNvPicPr>
            <a:picLocks noChangeAspect="1"/>
          </p:cNvPicPr>
          <p:nvPr/>
        </p:nvPicPr>
        <p:blipFill>
          <a:blip r:embed="rId2"/>
          <a:stretch>
            <a:fillRect/>
          </a:stretch>
        </p:blipFill>
        <p:spPr>
          <a:xfrm>
            <a:off x="1805760" y="1557016"/>
            <a:ext cx="5547724" cy="2476504"/>
          </a:xfrm>
          <a:prstGeom prst="rect">
            <a:avLst/>
          </a:prstGeom>
        </p:spPr>
      </p:pic>
      <p:sp>
        <p:nvSpPr>
          <p:cNvPr id="7" name="Content Placeholder 2">
            <a:extLst>
              <a:ext uri="{FF2B5EF4-FFF2-40B4-BE49-F238E27FC236}">
                <a16:creationId xmlns:a16="http://schemas.microsoft.com/office/drawing/2014/main" id="{069774F8-3A02-AC17-78FC-9CA38ED19FD7}"/>
              </a:ext>
            </a:extLst>
          </p:cNvPr>
          <p:cNvSpPr txBox="1">
            <a:spLocks/>
          </p:cNvSpPr>
          <p:nvPr/>
        </p:nvSpPr>
        <p:spPr>
          <a:xfrm>
            <a:off x="1565591" y="4354824"/>
            <a:ext cx="10018713" cy="88138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b="1"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Genre: -</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F2995ED-35DA-2AB6-F0B2-08CEFBB61A07}"/>
              </a:ext>
            </a:extLst>
          </p:cNvPr>
          <p:cNvPicPr>
            <a:picLocks noChangeAspect="1"/>
          </p:cNvPicPr>
          <p:nvPr/>
        </p:nvPicPr>
        <p:blipFill>
          <a:blip r:embed="rId3"/>
          <a:stretch>
            <a:fillRect/>
          </a:stretch>
        </p:blipFill>
        <p:spPr>
          <a:xfrm>
            <a:off x="1829872" y="4860294"/>
            <a:ext cx="5501086" cy="1083306"/>
          </a:xfrm>
          <a:prstGeom prst="rect">
            <a:avLst/>
          </a:prstGeom>
        </p:spPr>
      </p:pic>
    </p:spTree>
    <p:extLst>
      <p:ext uri="{BB962C8B-B14F-4D97-AF65-F5344CB8AC3E}">
        <p14:creationId xmlns:p14="http://schemas.microsoft.com/office/powerpoint/2010/main" val="25124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560E747-E6BD-2D82-1D3B-303998488D6E}"/>
              </a:ext>
            </a:extLst>
          </p:cNvPr>
          <p:cNvSpPr txBox="1">
            <a:spLocks/>
          </p:cNvSpPr>
          <p:nvPr/>
        </p:nvSpPr>
        <p:spPr>
          <a:xfrm>
            <a:off x="1565591" y="335280"/>
            <a:ext cx="10018713" cy="88138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b="1"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Names: -</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6931E4EA-D62C-77C2-7347-EB19968C4211}"/>
              </a:ext>
            </a:extLst>
          </p:cNvPr>
          <p:cNvSpPr txBox="1">
            <a:spLocks/>
          </p:cNvSpPr>
          <p:nvPr/>
        </p:nvSpPr>
        <p:spPr>
          <a:xfrm>
            <a:off x="1463991" y="2988310"/>
            <a:ext cx="10018713" cy="88138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b="1"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Ratings: -</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5C1CA88-E535-A7EE-4B9A-CD5A65249772}"/>
              </a:ext>
            </a:extLst>
          </p:cNvPr>
          <p:cNvPicPr>
            <a:picLocks noChangeAspect="1"/>
          </p:cNvPicPr>
          <p:nvPr/>
        </p:nvPicPr>
        <p:blipFill>
          <a:blip r:embed="rId2"/>
          <a:stretch>
            <a:fillRect/>
          </a:stretch>
        </p:blipFill>
        <p:spPr>
          <a:xfrm>
            <a:off x="1907539" y="896620"/>
            <a:ext cx="5426287" cy="1684020"/>
          </a:xfrm>
          <a:prstGeom prst="rect">
            <a:avLst/>
          </a:prstGeom>
        </p:spPr>
      </p:pic>
      <p:pic>
        <p:nvPicPr>
          <p:cNvPr id="9" name="Picture 8">
            <a:extLst>
              <a:ext uri="{FF2B5EF4-FFF2-40B4-BE49-F238E27FC236}">
                <a16:creationId xmlns:a16="http://schemas.microsoft.com/office/drawing/2014/main" id="{582B4CCB-D391-E4A4-3AB1-1FE9A099BDDC}"/>
              </a:ext>
            </a:extLst>
          </p:cNvPr>
          <p:cNvPicPr>
            <a:picLocks noChangeAspect="1"/>
          </p:cNvPicPr>
          <p:nvPr/>
        </p:nvPicPr>
        <p:blipFill>
          <a:blip r:embed="rId3"/>
          <a:stretch>
            <a:fillRect/>
          </a:stretch>
        </p:blipFill>
        <p:spPr>
          <a:xfrm>
            <a:off x="1907538" y="3763010"/>
            <a:ext cx="5506077" cy="1621790"/>
          </a:xfrm>
          <a:prstGeom prst="rect">
            <a:avLst/>
          </a:prstGeom>
        </p:spPr>
      </p:pic>
    </p:spTree>
    <p:extLst>
      <p:ext uri="{BB962C8B-B14F-4D97-AF65-F5344CB8AC3E}">
        <p14:creationId xmlns:p14="http://schemas.microsoft.com/office/powerpoint/2010/main" val="214953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4A24ACB-900E-513B-3B88-DDC6B993A7F5}"/>
              </a:ext>
            </a:extLst>
          </p:cNvPr>
          <p:cNvSpPr txBox="1">
            <a:spLocks/>
          </p:cNvSpPr>
          <p:nvPr/>
        </p:nvSpPr>
        <p:spPr>
          <a:xfrm>
            <a:off x="1565591" y="335280"/>
            <a:ext cx="10018713" cy="88138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b="1"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Roll Mapping: -</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A9D1E044-8551-28A6-7342-9877367BE6E8}"/>
              </a:ext>
            </a:extLst>
          </p:cNvPr>
          <p:cNvSpPr txBox="1">
            <a:spLocks/>
          </p:cNvSpPr>
          <p:nvPr/>
        </p:nvSpPr>
        <p:spPr>
          <a:xfrm>
            <a:off x="1453831" y="3156584"/>
            <a:ext cx="10018713" cy="88138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b="1"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Director Mapping: -</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4038CC5-E5B0-F01C-4313-F738C7457DDB}"/>
              </a:ext>
            </a:extLst>
          </p:cNvPr>
          <p:cNvPicPr>
            <a:picLocks noChangeAspect="1"/>
          </p:cNvPicPr>
          <p:nvPr/>
        </p:nvPicPr>
        <p:blipFill>
          <a:blip r:embed="rId2"/>
          <a:stretch>
            <a:fillRect/>
          </a:stretch>
        </p:blipFill>
        <p:spPr>
          <a:xfrm>
            <a:off x="1932940" y="1018540"/>
            <a:ext cx="5386108" cy="1399540"/>
          </a:xfrm>
          <a:prstGeom prst="rect">
            <a:avLst/>
          </a:prstGeom>
        </p:spPr>
      </p:pic>
      <p:pic>
        <p:nvPicPr>
          <p:cNvPr id="7" name="Picture 6">
            <a:extLst>
              <a:ext uri="{FF2B5EF4-FFF2-40B4-BE49-F238E27FC236}">
                <a16:creationId xmlns:a16="http://schemas.microsoft.com/office/drawing/2014/main" id="{B9E6D1DE-1703-6FF0-ECED-7D324FEB3366}"/>
              </a:ext>
            </a:extLst>
          </p:cNvPr>
          <p:cNvPicPr>
            <a:picLocks noChangeAspect="1"/>
          </p:cNvPicPr>
          <p:nvPr/>
        </p:nvPicPr>
        <p:blipFill>
          <a:blip r:embed="rId3"/>
          <a:stretch>
            <a:fillRect/>
          </a:stretch>
        </p:blipFill>
        <p:spPr>
          <a:xfrm>
            <a:off x="1916392" y="3890644"/>
            <a:ext cx="5419204" cy="1270635"/>
          </a:xfrm>
          <a:prstGeom prst="rect">
            <a:avLst/>
          </a:prstGeom>
        </p:spPr>
      </p:pic>
    </p:spTree>
    <p:extLst>
      <p:ext uri="{BB962C8B-B14F-4D97-AF65-F5344CB8AC3E}">
        <p14:creationId xmlns:p14="http://schemas.microsoft.com/office/powerpoint/2010/main" val="3293492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8E670-A991-640C-A744-D9AE6E886C05}"/>
              </a:ext>
            </a:extLst>
          </p:cNvPr>
          <p:cNvSpPr>
            <a:spLocks noGrp="1"/>
          </p:cNvSpPr>
          <p:nvPr>
            <p:ph idx="1"/>
          </p:nvPr>
        </p:nvSpPr>
        <p:spPr>
          <a:xfrm>
            <a:off x="1626550" y="416560"/>
            <a:ext cx="10018713" cy="2743199"/>
          </a:xfrm>
        </p:spPr>
        <p:txBody>
          <a:bodyPr/>
          <a:lstStyle/>
          <a:p>
            <a:pPr marL="0" indent="0">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1. Display the total number of movies released each year?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Query: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SELECT year, COUNT (id) as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Number_of_Movies</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FROM movie GROUP BY year;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Output: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34B58961-F85B-8A0F-6F02-39C0DF7CA907}"/>
              </a:ext>
            </a:extLst>
          </p:cNvPr>
          <p:cNvPicPr>
            <a:picLocks noChangeAspect="1"/>
          </p:cNvPicPr>
          <p:nvPr/>
        </p:nvPicPr>
        <p:blipFill>
          <a:blip r:embed="rId2"/>
          <a:stretch>
            <a:fillRect/>
          </a:stretch>
        </p:blipFill>
        <p:spPr>
          <a:xfrm>
            <a:off x="1626550" y="2532061"/>
            <a:ext cx="3052107" cy="1255395"/>
          </a:xfrm>
          <a:prstGeom prst="rect">
            <a:avLst/>
          </a:prstGeom>
        </p:spPr>
      </p:pic>
    </p:spTree>
    <p:extLst>
      <p:ext uri="{BB962C8B-B14F-4D97-AF65-F5344CB8AC3E}">
        <p14:creationId xmlns:p14="http://schemas.microsoft.com/office/powerpoint/2010/main" val="3484138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E9B868D-0DD6-A74C-DFF4-15EC1965B236}"/>
              </a:ext>
            </a:extLst>
          </p:cNvPr>
          <p:cNvSpPr txBox="1">
            <a:spLocks/>
          </p:cNvSpPr>
          <p:nvPr/>
        </p:nvSpPr>
        <p:spPr>
          <a:xfrm>
            <a:off x="1697670" y="431800"/>
            <a:ext cx="10018713" cy="289559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0" indent="0" algn="just">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2. Display Total number of movies month wise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Query: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SELECT month(</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date_published</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as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month_number,COUNT</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(id) as</a:t>
            </a: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Number_of_movies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FROM movie GROUP BY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month_number</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ORDER BY </a:t>
            </a:r>
            <a:r>
              <a:rPr lang="en-IN" sz="1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month_number</a:t>
            </a: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Output: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6DBC42DB-9FDB-AECC-35D5-7491F03ABDEA}"/>
              </a:ext>
            </a:extLst>
          </p:cNvPr>
          <p:cNvPicPr>
            <a:picLocks noChangeAspect="1"/>
          </p:cNvPicPr>
          <p:nvPr/>
        </p:nvPicPr>
        <p:blipFill>
          <a:blip r:embed="rId2"/>
          <a:stretch>
            <a:fillRect/>
          </a:stretch>
        </p:blipFill>
        <p:spPr>
          <a:xfrm>
            <a:off x="1726586" y="2924178"/>
            <a:ext cx="3095915" cy="3263262"/>
          </a:xfrm>
          <a:prstGeom prst="rect">
            <a:avLst/>
          </a:prstGeom>
        </p:spPr>
      </p:pic>
    </p:spTree>
    <p:extLst>
      <p:ext uri="{BB962C8B-B14F-4D97-AF65-F5344CB8AC3E}">
        <p14:creationId xmlns:p14="http://schemas.microsoft.com/office/powerpoint/2010/main" val="2978315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EDBDC64-529F-ABB9-181A-200A68D87E5B}"/>
              </a:ext>
            </a:extLst>
          </p:cNvPr>
          <p:cNvSpPr txBox="1">
            <a:spLocks/>
          </p:cNvSpPr>
          <p:nvPr/>
        </p:nvSpPr>
        <p:spPr>
          <a:xfrm>
            <a:off x="1697670" y="0"/>
            <a:ext cx="10018713" cy="289559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3. Display unique list of the genres present in the data set.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Query: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SELECT DISTINCT (genre) FROM genre;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500"/>
              </a:spcBef>
              <a:spcAft>
                <a:spcPts val="1000"/>
              </a:spcAft>
              <a:buNone/>
            </a:pPr>
            <a:r>
              <a:rPr lang="en-IN"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Output: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B15A0AC-872B-F22A-1DA1-163C8EE5CF2C}"/>
              </a:ext>
            </a:extLst>
          </p:cNvPr>
          <p:cNvPicPr>
            <a:picLocks noChangeAspect="1"/>
          </p:cNvPicPr>
          <p:nvPr/>
        </p:nvPicPr>
        <p:blipFill>
          <a:blip r:embed="rId2"/>
          <a:stretch>
            <a:fillRect/>
          </a:stretch>
        </p:blipFill>
        <p:spPr>
          <a:xfrm>
            <a:off x="1697670" y="2550159"/>
            <a:ext cx="1360490" cy="3401225"/>
          </a:xfrm>
          <a:prstGeom prst="rect">
            <a:avLst/>
          </a:prstGeom>
        </p:spPr>
      </p:pic>
    </p:spTree>
    <p:extLst>
      <p:ext uri="{BB962C8B-B14F-4D97-AF65-F5344CB8AC3E}">
        <p14:creationId xmlns:p14="http://schemas.microsoft.com/office/powerpoint/2010/main" val="196575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71</TotalTime>
  <Words>1303</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Trebuchet MS</vt:lpstr>
      <vt:lpstr>TT Commons Pro</vt:lpstr>
      <vt:lpstr>Parallax</vt:lpstr>
      <vt:lpstr>IMDB MOVIES ANALYSIS USING MYSQL WORKBENCH</vt:lpstr>
      <vt:lpstr>  Summary: </vt:lpstr>
      <vt:lpstr>ERD (Entity Relationship Diagram):  </vt:lpstr>
      <vt:lpstr>STRUCTURE OF TABLES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MOVIES ANALYSIS USING MYSQL WORKBENCH</dc:title>
  <dc:creator>Aniket Kadam</dc:creator>
  <cp:lastModifiedBy>Aniket Kadam</cp:lastModifiedBy>
  <cp:revision>1</cp:revision>
  <dcterms:created xsi:type="dcterms:W3CDTF">2023-10-20T08:29:13Z</dcterms:created>
  <dcterms:modified xsi:type="dcterms:W3CDTF">2023-10-20T09:41:12Z</dcterms:modified>
</cp:coreProperties>
</file>