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1" r:id="rId4"/>
    <p:sldId id="258" r:id="rId5"/>
    <p:sldId id="264" r:id="rId6"/>
    <p:sldId id="265" r:id="rId7"/>
    <p:sldId id="267" r:id="rId8"/>
    <p:sldId id="268" r:id="rId9"/>
    <p:sldId id="272" r:id="rId10"/>
    <p:sldId id="273" r:id="rId11"/>
    <p:sldId id="260" r:id="rId12"/>
    <p:sldId id="270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ETH NARAYAN BELLALA" userId="68648d31-a890-456a-b325-c65777b29abd" providerId="ADAL" clId="{BFDDFDE0-7968-47D3-B6ED-B6ACBEED059D}"/>
    <pc:docChg chg="undo custSel modSld">
      <pc:chgData name="ANIKETH NARAYAN BELLALA" userId="68648d31-a890-456a-b325-c65777b29abd" providerId="ADAL" clId="{BFDDFDE0-7968-47D3-B6ED-B6ACBEED059D}" dt="2022-05-05T06:13:23.391" v="24" actId="20577"/>
      <pc:docMkLst>
        <pc:docMk/>
      </pc:docMkLst>
      <pc:sldChg chg="modSp mod">
        <pc:chgData name="ANIKETH NARAYAN BELLALA" userId="68648d31-a890-456a-b325-c65777b29abd" providerId="ADAL" clId="{BFDDFDE0-7968-47D3-B6ED-B6ACBEED059D}" dt="2022-05-05T06:13:23.391" v="24" actId="20577"/>
        <pc:sldMkLst>
          <pc:docMk/>
          <pc:sldMk cId="0" sldId="257"/>
        </pc:sldMkLst>
        <pc:graphicFrameChg chg="modGraphic">
          <ac:chgData name="ANIKETH NARAYAN BELLALA" userId="68648d31-a890-456a-b325-c65777b29abd" providerId="ADAL" clId="{BFDDFDE0-7968-47D3-B6ED-B6ACBEED059D}" dt="2022-05-05T06:13:23.391" v="24" actId="20577"/>
          <ac:graphicFrameMkLst>
            <pc:docMk/>
            <pc:sldMk cId="0" sldId="257"/>
            <ac:graphicFrameMk id="2" creationId="{9686869C-22BE-D9D6-4AEA-5F15F982DB24}"/>
          </ac:graphicFrameMkLst>
        </pc:graphicFrameChg>
      </pc:sldChg>
      <pc:sldChg chg="modSp mod">
        <pc:chgData name="ANIKETH NARAYAN BELLALA" userId="68648d31-a890-456a-b325-c65777b29abd" providerId="ADAL" clId="{BFDDFDE0-7968-47D3-B6ED-B6ACBEED059D}" dt="2022-05-05T04:38:27.550" v="22" actId="20577"/>
        <pc:sldMkLst>
          <pc:docMk/>
          <pc:sldMk cId="3762582572" sldId="261"/>
        </pc:sldMkLst>
        <pc:spChg chg="mod">
          <ac:chgData name="ANIKETH NARAYAN BELLALA" userId="68648d31-a890-456a-b325-c65777b29abd" providerId="ADAL" clId="{BFDDFDE0-7968-47D3-B6ED-B6ACBEED059D}" dt="2022-05-05T04:38:27.550" v="22" actId="20577"/>
          <ac:spMkLst>
            <pc:docMk/>
            <pc:sldMk cId="3762582572" sldId="261"/>
            <ac:spMk id="3" creationId="{3DB83DEF-5B03-17D7-F866-DB5511E7E8B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DAA18BC-C66F-4CDC-8B4F-C7AFF1CC82D5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3388" y="188913"/>
            <a:ext cx="7162800" cy="11096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3388" y="1076325"/>
            <a:ext cx="7162800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18325" y="404813"/>
            <a:ext cx="1981200" cy="61198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71550" y="404813"/>
            <a:ext cx="5794375" cy="61198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971550" y="1482725"/>
            <a:ext cx="3848100" cy="504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72050" y="1482725"/>
            <a:ext cx="3848100" cy="504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47813" y="404813"/>
            <a:ext cx="73517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482725"/>
            <a:ext cx="7848600" cy="504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jay-vikram/INDIAN-JUDICIARY.github.io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3875" y="404813"/>
            <a:ext cx="4912221" cy="749300"/>
          </a:xfrm>
          <a:noFill/>
        </p:spPr>
        <p:txBody>
          <a:bodyPr/>
          <a:lstStyle/>
          <a:p>
            <a:r>
              <a:rPr lang="en-IN" dirty="0">
                <a:latin typeface="Tahoma" charset="0"/>
              </a:rPr>
              <a:t>Judiciary Management </a:t>
            </a:r>
            <a:endParaRPr lang="uk-UA" dirty="0">
              <a:latin typeface="Tahoma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196975"/>
            <a:ext cx="4679950" cy="43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N" dirty="0"/>
              <a:t>DBMS (CS254) Mini Project</a:t>
            </a:r>
            <a:endParaRPr lang="uk-U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32A766-A084-77C5-5471-C617DF87B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144" y="332656"/>
            <a:ext cx="7351712" cy="508000"/>
          </a:xfrm>
        </p:spPr>
        <p:txBody>
          <a:bodyPr/>
          <a:lstStyle/>
          <a:p>
            <a:pPr algn="ctr"/>
            <a:r>
              <a:rPr lang="en-IN" dirty="0">
                <a:latin typeface="Bahnschrift" panose="020B0502040204020203" pitchFamily="34" charset="0"/>
              </a:rPr>
              <a:t>Laws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FEEC7B-DFDE-E259-462F-DEEC4319B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18" y="1988840"/>
            <a:ext cx="8534963" cy="371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64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CFEA36F-9471-F86C-62AF-BEA3769C585A}"/>
              </a:ext>
            </a:extLst>
          </p:cNvPr>
          <p:cNvSpPr/>
          <p:nvPr/>
        </p:nvSpPr>
        <p:spPr>
          <a:xfrm>
            <a:off x="0" y="1628800"/>
            <a:ext cx="2124231" cy="12470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Records</a:t>
            </a:r>
            <a:r>
              <a:rPr lang="en-US" sz="2000" b="1" u="sng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- Case Details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- Court Schedule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CEEA293-9F76-6D7B-875E-D5DAB2F2B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784" y="1178642"/>
            <a:ext cx="6886803" cy="10711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34372E-BD47-2885-8AB0-B78CDEF8C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069" y="313959"/>
            <a:ext cx="2124231" cy="6176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47A3550-69AD-01AD-D811-348E6789A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7489" y="4250067"/>
            <a:ext cx="6881264" cy="8777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8BCDC06-D484-A077-4902-1BD5EDAFCD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5751" y="5298350"/>
            <a:ext cx="6924739" cy="124569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B1AB6CC-934C-B58B-DB23-16DA511288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3093" y="2477578"/>
            <a:ext cx="6228184" cy="146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89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676F-F14F-EC2F-CCB0-7D5AE8C64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203" y="1628800"/>
            <a:ext cx="7772400" cy="1362075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 Rounded MT Bold" panose="020F0704030504030204" pitchFamily="34" charset="0"/>
              </a:rPr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748B1-4779-3B23-B6A0-90B7D76F4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3728" y="4077072"/>
            <a:ext cx="7772400" cy="1500187"/>
          </a:xfrm>
        </p:spPr>
        <p:txBody>
          <a:bodyPr/>
          <a:lstStyle/>
          <a:p>
            <a:r>
              <a:rPr lang="en-IN" b="1" dirty="0"/>
              <a:t>Project done by: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Aniketh Narayan Bellala – 201CS108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Ajay Vikram P – 201CS204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 Naga Tarun – 201CS261</a:t>
            </a:r>
          </a:p>
        </p:txBody>
      </p:sp>
    </p:spTree>
    <p:extLst>
      <p:ext uri="{BB962C8B-B14F-4D97-AF65-F5344CB8AC3E}">
        <p14:creationId xmlns:p14="http://schemas.microsoft.com/office/powerpoint/2010/main" val="176766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71663" y="260350"/>
            <a:ext cx="7272337" cy="649288"/>
          </a:xfrm>
        </p:spPr>
        <p:txBody>
          <a:bodyPr/>
          <a:lstStyle/>
          <a:p>
            <a:r>
              <a:rPr lang="en-US" sz="3200" dirty="0">
                <a:latin typeface="Sitka Subheading" panose="02000505000000020004" pitchFamily="2" charset="0"/>
              </a:rPr>
              <a:t>Modules of the Web Application</a:t>
            </a:r>
            <a:endParaRPr lang="uk-UA" sz="3200" dirty="0">
              <a:latin typeface="Sitka Subheading" panose="02000505000000020004" pitchFamily="2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686869C-22BE-D9D6-4AEA-5F15F982D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012445"/>
              </p:ext>
            </p:extLst>
          </p:nvPr>
        </p:nvGraphicFramePr>
        <p:xfrm>
          <a:off x="323528" y="1459076"/>
          <a:ext cx="8496944" cy="5139993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1358697877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3368203707"/>
                    </a:ext>
                  </a:extLst>
                </a:gridCol>
              </a:tblGrid>
              <a:tr h="29523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 </a:t>
                      </a:r>
                      <a:r>
                        <a:rPr lang="en-IN" sz="2400" b="1" dirty="0">
                          <a:latin typeface="Bahnschrift" panose="020B0502040204020203" pitchFamily="34" charset="0"/>
                        </a:rPr>
                        <a:t>Chief Justice (Admin)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Selection and appointment of judges.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•    Add/Modify laws to the constitution 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the services included in the Judges module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b="1" dirty="0">
                          <a:latin typeface="Bahnschrift" panose="020B0502040204020203" pitchFamily="34" charset="0"/>
                        </a:rPr>
                        <a:t>Judges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Update/ Modify the case records and details.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 new cases brought to their respective courts.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unscheduled, scheduled, pending and past cases.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chedule cases to be held in the court.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Court Schedule.</a:t>
                      </a:r>
                      <a:endParaRPr lang="en-IN" sz="14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299148"/>
                  </a:ext>
                </a:extLst>
              </a:tr>
              <a:tr h="21876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uLnTx/>
                          <a:uFillTx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Lawyers</a:t>
                      </a:r>
                    </a:p>
                    <a:p>
                      <a:pPr marL="285750" indent="-285750"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 / Reject clients.</a:t>
                      </a:r>
                    </a:p>
                    <a:p>
                      <a:pPr marL="285750" indent="-285750"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Access(read only) case records.</a:t>
                      </a:r>
                    </a:p>
                    <a:p>
                      <a:pPr marL="285750" indent="-285750"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Court Schedule.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uLnTx/>
                          <a:uFillTx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Clients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lawyers to represent them for respective cases.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Access(read only) case records.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Court Schedule.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22042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4C940-FDF8-2305-3D43-916EA1F0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12" y="333375"/>
            <a:ext cx="7351712" cy="508000"/>
          </a:xfrm>
        </p:spPr>
        <p:txBody>
          <a:bodyPr/>
          <a:lstStyle/>
          <a:p>
            <a:r>
              <a:rPr lang="en-IN" sz="3200" dirty="0">
                <a:latin typeface="Sitka Subheading" panose="02000505000000020004" pitchFamily="2" charset="0"/>
              </a:rPr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83DEF-5B03-17D7-F866-DB5511E7E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1482725"/>
            <a:ext cx="7848600" cy="5041900"/>
          </a:xfrm>
        </p:spPr>
        <p:txBody>
          <a:bodyPr/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Bahnschrift SemiBold" panose="020B0502040204020203" pitchFamily="34" charset="0"/>
              </a:rPr>
              <a:t>Software used for Front-End Interface:</a:t>
            </a:r>
          </a:p>
          <a:p>
            <a:pPr marL="742950" lvl="1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Bahnschrift SemiBold" panose="020B0502040204020203" pitchFamily="34" charset="0"/>
              </a:rPr>
              <a:t>HTML</a:t>
            </a:r>
          </a:p>
          <a:p>
            <a:pPr marL="742950" lvl="1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Bahnschrift SemiBold" panose="020B0502040204020203" pitchFamily="34" charset="0"/>
              </a:rPr>
              <a:t>JavaScript</a:t>
            </a:r>
          </a:p>
          <a:p>
            <a:pPr marL="742950" lvl="1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Bahnschrift SemiBold" panose="020B0502040204020203" pitchFamily="34" charset="0"/>
              </a:rPr>
              <a:t>Cascading Style Sheets (CSS)</a:t>
            </a:r>
          </a:p>
          <a:p>
            <a:pPr marL="457200" lvl="1" indent="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000" b="0" i="0" u="none" strike="noStrike" dirty="0">
              <a:solidFill>
                <a:schemeClr val="bg2">
                  <a:lumMod val="90000"/>
                  <a:lumOff val="10000"/>
                </a:schemeClr>
              </a:solidFill>
              <a:effectLst/>
              <a:latin typeface="Bahnschrift SemiBold" panose="020B0502040204020203" pitchFamily="34" charset="0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Bahnschrift SemiBold" panose="020B0502040204020203" pitchFamily="34" charset="0"/>
              </a:rPr>
              <a:t>Software used for Back-End Interface:</a:t>
            </a:r>
          </a:p>
          <a:p>
            <a:pPr marL="742950" lvl="1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Bahnschrift SemiBold" panose="020B0502040204020203" pitchFamily="34" charset="0"/>
              </a:rPr>
              <a:t>PHP</a:t>
            </a:r>
          </a:p>
          <a:p>
            <a:pPr marL="742950" lvl="1" indent="-285750" rtl="0" fontAlgn="base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Bahnschrift SemiBold" panose="020B0502040204020203" pitchFamily="34" charset="0"/>
              </a:rPr>
              <a:t>MySQL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Bahnschrift SemiBold" panose="020B0502040204020203" pitchFamily="34" charset="0"/>
              </a:rPr>
              <a:t>GitHub Repository : </a:t>
            </a:r>
          </a:p>
          <a:p>
            <a:pPr marL="0" indent="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Bahnschrift SemiBold" panose="020B0502040204020203" pitchFamily="34" charset="0"/>
              </a:rPr>
              <a:t>    </a:t>
            </a:r>
            <a:r>
              <a:rPr lang="en-IN" sz="2000" b="0" i="0" u="none" strike="noStrike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Bahnschrift SemiBold" panose="020B0502040204020203" pitchFamily="34" charset="0"/>
                <a:hlinkClick r:id="rId2"/>
              </a:rPr>
              <a:t>https://github.com/ajay-vikram/INDIAN-JUDICIARY.github.io.git - </a:t>
            </a:r>
            <a:endParaRPr lang="en-IN" sz="2000" b="0" i="0" u="none" strike="noStrike" dirty="0">
              <a:solidFill>
                <a:schemeClr val="bg2">
                  <a:lumMod val="90000"/>
                  <a:lumOff val="10000"/>
                </a:schemeClr>
              </a:solidFill>
              <a:effectLst/>
              <a:latin typeface="Bahnschrift SemiBold" panose="020B0502040204020203" pitchFamily="34" charset="0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 b="0" i="0" u="none" strike="noStrike" dirty="0">
              <a:solidFill>
                <a:schemeClr val="bg2">
                  <a:lumMod val="90000"/>
                  <a:lumOff val="10000"/>
                </a:schemeClr>
              </a:solidFill>
              <a:effectLst/>
              <a:latin typeface="Bahnschrift SemiBold" panose="020B0502040204020203" pitchFamily="34" charset="0"/>
            </a:endParaRPr>
          </a:p>
          <a:p>
            <a:pPr marL="457200" lvl="1" indent="0" rtl="0" fontAlgn="base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IN" sz="1800" b="0" i="0" u="none" strike="noStrike" dirty="0">
              <a:solidFill>
                <a:srgbClr val="595959"/>
              </a:solidFill>
              <a:effectLst/>
              <a:latin typeface="Lato" panose="020F0502020204030203" pitchFamily="34" charset="0"/>
            </a:endParaRPr>
          </a:p>
          <a:p>
            <a:pPr marL="457200" lvl="1" indent="0" rtl="0" fontAlgn="base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IN" sz="1800" b="0" i="0" u="none" strike="noStrike" dirty="0">
              <a:solidFill>
                <a:srgbClr val="595959"/>
              </a:solidFill>
              <a:effectLst/>
              <a:latin typeface="Lato" panose="020F050202020403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258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607DAF-3F47-5F1A-597C-33301FF87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188640"/>
            <a:ext cx="7351712" cy="508000"/>
          </a:xfrm>
        </p:spPr>
        <p:txBody>
          <a:bodyPr/>
          <a:lstStyle/>
          <a:p>
            <a:pPr algn="ctr"/>
            <a:r>
              <a:rPr lang="en-IN" sz="3200" b="0" dirty="0">
                <a:solidFill>
                  <a:schemeClr val="tx1"/>
                </a:solidFill>
                <a:latin typeface="Bahnschrift" panose="020B0502040204020203" pitchFamily="34" charset="0"/>
              </a:rPr>
              <a:t>Schema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33DEC4-FEF7-C8EE-5FD1-B50936DE0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616" y="908720"/>
            <a:ext cx="6912768" cy="56291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C27DC6-ABC7-9B73-FAC3-AFF61BFE4153}"/>
              </a:ext>
            </a:extLst>
          </p:cNvPr>
          <p:cNvSpPr/>
          <p:nvPr/>
        </p:nvSpPr>
        <p:spPr>
          <a:xfrm>
            <a:off x="875859" y="3401819"/>
            <a:ext cx="739228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Web Application Screenshots</a:t>
            </a:r>
          </a:p>
        </p:txBody>
      </p:sp>
    </p:spTree>
    <p:extLst>
      <p:ext uri="{BB962C8B-B14F-4D97-AF65-F5344CB8AC3E}">
        <p14:creationId xmlns:p14="http://schemas.microsoft.com/office/powerpoint/2010/main" val="2754546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C53D44-D5C0-4E22-47AD-A5272CC56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44" y="1772816"/>
            <a:ext cx="8601312" cy="460851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032A766-A084-77C5-5471-C617DF87B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144" y="332656"/>
            <a:ext cx="7351712" cy="508000"/>
          </a:xfrm>
        </p:spPr>
        <p:txBody>
          <a:bodyPr/>
          <a:lstStyle/>
          <a:p>
            <a:pPr algn="ctr"/>
            <a:r>
              <a:rPr lang="en-IN" dirty="0">
                <a:latin typeface="Bahnschrift" panose="020B0502040204020203" pitchFamily="34" charset="0"/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1782619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32A766-A084-77C5-5471-C617DF87B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144" y="332656"/>
            <a:ext cx="7351712" cy="508000"/>
          </a:xfrm>
        </p:spPr>
        <p:txBody>
          <a:bodyPr/>
          <a:lstStyle/>
          <a:p>
            <a:pPr algn="ctr"/>
            <a:r>
              <a:rPr lang="en-IN" dirty="0">
                <a:latin typeface="Bahnschrift" panose="020B0502040204020203" pitchFamily="34" charset="0"/>
              </a:rPr>
              <a:t>Login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FBA46F-9089-4407-67D7-7DE5DC3C3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90" y="1700808"/>
            <a:ext cx="8735420" cy="451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93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32A766-A084-77C5-5471-C617DF87B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144" y="332656"/>
            <a:ext cx="7351712" cy="508000"/>
          </a:xfrm>
        </p:spPr>
        <p:txBody>
          <a:bodyPr/>
          <a:lstStyle/>
          <a:p>
            <a:pPr algn="ctr"/>
            <a:r>
              <a:rPr lang="en-IN" dirty="0">
                <a:latin typeface="Bahnschrift" panose="020B0502040204020203" pitchFamily="34" charset="0"/>
              </a:rPr>
              <a:t>Functionalities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6EF481-6B1F-DBDE-55EF-F23D4225A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084948"/>
            <a:ext cx="2086266" cy="34485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1E7568-71EA-BFAF-A882-EA7953CA3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033" y="1772816"/>
            <a:ext cx="1709098" cy="48807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F225CE-A139-EA47-925C-18E288492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339" y="2102595"/>
            <a:ext cx="1924319" cy="307700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5C64FAD-2B8B-DB7A-9CA9-46AADCD27F21}"/>
              </a:ext>
            </a:extLst>
          </p:cNvPr>
          <p:cNvCxnSpPr>
            <a:cxnSpLocks/>
          </p:cNvCxnSpPr>
          <p:nvPr/>
        </p:nvCxnSpPr>
        <p:spPr>
          <a:xfrm>
            <a:off x="3203848" y="2084948"/>
            <a:ext cx="0" cy="39363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82C9A0-ED46-E27E-3D81-90BEABF8D887}"/>
              </a:ext>
            </a:extLst>
          </p:cNvPr>
          <p:cNvCxnSpPr>
            <a:cxnSpLocks/>
          </p:cNvCxnSpPr>
          <p:nvPr/>
        </p:nvCxnSpPr>
        <p:spPr>
          <a:xfrm>
            <a:off x="5796136" y="2084948"/>
            <a:ext cx="0" cy="39363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44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49BB236-B8A5-76C1-C9C1-005A2EA7D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2" y="3830308"/>
            <a:ext cx="6213797" cy="252505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E9B226-2617-D33C-29BF-E215DB2D648A}"/>
              </a:ext>
            </a:extLst>
          </p:cNvPr>
          <p:cNvCxnSpPr>
            <a:cxnSpLocks/>
          </p:cNvCxnSpPr>
          <p:nvPr/>
        </p:nvCxnSpPr>
        <p:spPr>
          <a:xfrm>
            <a:off x="2206011" y="3501008"/>
            <a:ext cx="662473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CFEA36F-9471-F86C-62AF-BEA3769C585A}"/>
              </a:ext>
            </a:extLst>
          </p:cNvPr>
          <p:cNvSpPr/>
          <p:nvPr/>
        </p:nvSpPr>
        <p:spPr>
          <a:xfrm>
            <a:off x="202" y="1587470"/>
            <a:ext cx="2124231" cy="18415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Services:</a:t>
            </a:r>
          </a:p>
          <a:p>
            <a:pPr>
              <a:lnSpc>
                <a:spcPct val="150000"/>
              </a:lnSpc>
            </a:pPr>
            <a:r>
              <a:rPr lang="en-US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- Find Lawyers</a:t>
            </a:r>
          </a:p>
          <a:p>
            <a:pPr>
              <a:lnSpc>
                <a:spcPct val="150000"/>
              </a:lnSpc>
            </a:pPr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- Appointment</a:t>
            </a:r>
          </a:p>
          <a:p>
            <a:pPr>
              <a:lnSpc>
                <a:spcPct val="150000"/>
              </a:lnSpc>
            </a:pPr>
            <a:r>
              <a:rPr lang="en-US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of judges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2B8A94-DAFC-455D-C55C-EFA83E447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301" y="502635"/>
            <a:ext cx="6701446" cy="246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1287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0">
      <a:dk1>
        <a:srgbClr val="111111"/>
      </a:dk1>
      <a:lt1>
        <a:srgbClr val="FFFFFF"/>
      </a:lt1>
      <a:dk2>
        <a:srgbClr val="000000"/>
      </a:dk2>
      <a:lt2>
        <a:srgbClr val="510601"/>
      </a:lt2>
      <a:accent1>
        <a:srgbClr val="E19D51"/>
      </a:accent1>
      <a:accent2>
        <a:srgbClr val="B24705"/>
      </a:accent2>
      <a:accent3>
        <a:srgbClr val="FFFFFF"/>
      </a:accent3>
      <a:accent4>
        <a:srgbClr val="0D0D0D"/>
      </a:accent4>
      <a:accent5>
        <a:srgbClr val="EECCB3"/>
      </a:accent5>
      <a:accent6>
        <a:srgbClr val="A13F04"/>
      </a:accent6>
      <a:hlink>
        <a:srgbClr val="9F5D40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111111"/>
        </a:dk1>
        <a:lt1>
          <a:srgbClr val="FFFFFF"/>
        </a:lt1>
        <a:dk2>
          <a:srgbClr val="000000"/>
        </a:dk2>
        <a:lt2>
          <a:srgbClr val="993300"/>
        </a:lt2>
        <a:accent1>
          <a:srgbClr val="FFCC66"/>
        </a:accent1>
        <a:accent2>
          <a:srgbClr val="FF6600"/>
        </a:accent2>
        <a:accent3>
          <a:srgbClr val="FFFFFF"/>
        </a:accent3>
        <a:accent4>
          <a:srgbClr val="0D0D0D"/>
        </a:accent4>
        <a:accent5>
          <a:srgbClr val="FFE2B8"/>
        </a:accent5>
        <a:accent6>
          <a:srgbClr val="E75C00"/>
        </a:accent6>
        <a:hlink>
          <a:srgbClr val="FF993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111111"/>
        </a:dk1>
        <a:lt1>
          <a:srgbClr val="FFFFFF"/>
        </a:lt1>
        <a:dk2>
          <a:srgbClr val="000000"/>
        </a:dk2>
        <a:lt2>
          <a:srgbClr val="996633"/>
        </a:lt2>
        <a:accent1>
          <a:srgbClr val="FFCC66"/>
        </a:accent1>
        <a:accent2>
          <a:srgbClr val="800000"/>
        </a:accent2>
        <a:accent3>
          <a:srgbClr val="FFFFFF"/>
        </a:accent3>
        <a:accent4>
          <a:srgbClr val="0D0D0D"/>
        </a:accent4>
        <a:accent5>
          <a:srgbClr val="FFE2B8"/>
        </a:accent5>
        <a:accent6>
          <a:srgbClr val="730000"/>
        </a:accent6>
        <a:hlink>
          <a:srgbClr val="FF993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111111"/>
        </a:dk1>
        <a:lt1>
          <a:srgbClr val="FFFFFF"/>
        </a:lt1>
        <a:dk2>
          <a:srgbClr val="000000"/>
        </a:dk2>
        <a:lt2>
          <a:srgbClr val="663300"/>
        </a:lt2>
        <a:accent1>
          <a:srgbClr val="FF9966"/>
        </a:accent1>
        <a:accent2>
          <a:srgbClr val="800000"/>
        </a:accent2>
        <a:accent3>
          <a:srgbClr val="FFFFFF"/>
        </a:accent3>
        <a:accent4>
          <a:srgbClr val="0D0D0D"/>
        </a:accent4>
        <a:accent5>
          <a:srgbClr val="FFCAB8"/>
        </a:accent5>
        <a:accent6>
          <a:srgbClr val="730000"/>
        </a:accent6>
        <a:hlink>
          <a:srgbClr val="FFCC6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FF6600"/>
        </a:lt2>
        <a:accent1>
          <a:srgbClr val="FF9966"/>
        </a:accent1>
        <a:accent2>
          <a:srgbClr val="800000"/>
        </a:accent2>
        <a:accent3>
          <a:srgbClr val="FFFFFF"/>
        </a:accent3>
        <a:accent4>
          <a:srgbClr val="404040"/>
        </a:accent4>
        <a:accent5>
          <a:srgbClr val="FFCAB8"/>
        </a:accent5>
        <a:accent6>
          <a:srgbClr val="730000"/>
        </a:accent6>
        <a:hlink>
          <a:srgbClr val="FFCC6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851706"/>
        </a:lt2>
        <a:accent1>
          <a:srgbClr val="FE7405"/>
        </a:accent1>
        <a:accent2>
          <a:srgbClr val="BC0408"/>
        </a:accent2>
        <a:accent3>
          <a:srgbClr val="FFFFFF"/>
        </a:accent3>
        <a:accent4>
          <a:srgbClr val="404040"/>
        </a:accent4>
        <a:accent5>
          <a:srgbClr val="FEBCAA"/>
        </a:accent5>
        <a:accent6>
          <a:srgbClr val="AA0306"/>
        </a:accent6>
        <a:hlink>
          <a:srgbClr val="B5213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851706"/>
        </a:lt2>
        <a:accent1>
          <a:srgbClr val="ED5917"/>
        </a:accent1>
        <a:accent2>
          <a:srgbClr val="BA3906"/>
        </a:accent2>
        <a:accent3>
          <a:srgbClr val="FFFFFF"/>
        </a:accent3>
        <a:accent4>
          <a:srgbClr val="404040"/>
        </a:accent4>
        <a:accent5>
          <a:srgbClr val="F4B5AB"/>
        </a:accent5>
        <a:accent6>
          <a:srgbClr val="A83305"/>
        </a:accent6>
        <a:hlink>
          <a:srgbClr val="B7591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111111"/>
        </a:dk1>
        <a:lt1>
          <a:srgbClr val="FFFFFF"/>
        </a:lt1>
        <a:dk2>
          <a:srgbClr val="000000"/>
        </a:dk2>
        <a:lt2>
          <a:srgbClr val="77390B"/>
        </a:lt2>
        <a:accent1>
          <a:srgbClr val="A9520F"/>
        </a:accent1>
        <a:accent2>
          <a:srgbClr val="800000"/>
        </a:accent2>
        <a:accent3>
          <a:srgbClr val="FFFFFF"/>
        </a:accent3>
        <a:accent4>
          <a:srgbClr val="0D0D0D"/>
        </a:accent4>
        <a:accent5>
          <a:srgbClr val="D1B3AA"/>
        </a:accent5>
        <a:accent6>
          <a:srgbClr val="730000"/>
        </a:accent6>
        <a:hlink>
          <a:srgbClr val="E4A21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111111"/>
        </a:dk1>
        <a:lt1>
          <a:srgbClr val="FFFFFF"/>
        </a:lt1>
        <a:dk2>
          <a:srgbClr val="000000"/>
        </a:dk2>
        <a:lt2>
          <a:srgbClr val="C97C3C"/>
        </a:lt2>
        <a:accent1>
          <a:srgbClr val="B2794D"/>
        </a:accent1>
        <a:accent2>
          <a:srgbClr val="CD9266"/>
        </a:accent2>
        <a:accent3>
          <a:srgbClr val="FFFFFF"/>
        </a:accent3>
        <a:accent4>
          <a:srgbClr val="0D0D0D"/>
        </a:accent4>
        <a:accent5>
          <a:srgbClr val="D5BEB2"/>
        </a:accent5>
        <a:accent6>
          <a:srgbClr val="BA845C"/>
        </a:accent6>
        <a:hlink>
          <a:srgbClr val="D9A27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111111"/>
        </a:dk1>
        <a:lt1>
          <a:srgbClr val="FFFFFF"/>
        </a:lt1>
        <a:dk2>
          <a:srgbClr val="000000"/>
        </a:dk2>
        <a:lt2>
          <a:srgbClr val="510601"/>
        </a:lt2>
        <a:accent1>
          <a:srgbClr val="E19D51"/>
        </a:accent1>
        <a:accent2>
          <a:srgbClr val="E5A865"/>
        </a:accent2>
        <a:accent3>
          <a:srgbClr val="FFFFFF"/>
        </a:accent3>
        <a:accent4>
          <a:srgbClr val="0D0D0D"/>
        </a:accent4>
        <a:accent5>
          <a:srgbClr val="EECCB3"/>
        </a:accent5>
        <a:accent6>
          <a:srgbClr val="CF985B"/>
        </a:accent6>
        <a:hlink>
          <a:srgbClr val="9F5D4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111111"/>
        </a:dk1>
        <a:lt1>
          <a:srgbClr val="FFFFFF"/>
        </a:lt1>
        <a:dk2>
          <a:srgbClr val="000000"/>
        </a:dk2>
        <a:lt2>
          <a:srgbClr val="510601"/>
        </a:lt2>
        <a:accent1>
          <a:srgbClr val="E19D51"/>
        </a:accent1>
        <a:accent2>
          <a:srgbClr val="B24705"/>
        </a:accent2>
        <a:accent3>
          <a:srgbClr val="FFFFFF"/>
        </a:accent3>
        <a:accent4>
          <a:srgbClr val="0D0D0D"/>
        </a:accent4>
        <a:accent5>
          <a:srgbClr val="EECCB3"/>
        </a:accent5>
        <a:accent6>
          <a:srgbClr val="A13F04"/>
        </a:accent6>
        <a:hlink>
          <a:srgbClr val="9F5D4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Words>217</Words>
  <Application>Microsoft Office PowerPoint</Application>
  <PresentationFormat>On-screen Show (4:3)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Rounded MT Bold</vt:lpstr>
      <vt:lpstr>Bahnschrift</vt:lpstr>
      <vt:lpstr>Bahnschrift SemiBold</vt:lpstr>
      <vt:lpstr>Lato</vt:lpstr>
      <vt:lpstr>Sitka Subheading</vt:lpstr>
      <vt:lpstr>Tahoma</vt:lpstr>
      <vt:lpstr>template</vt:lpstr>
      <vt:lpstr>Judiciary Management </vt:lpstr>
      <vt:lpstr>Modules of the Web Application</vt:lpstr>
      <vt:lpstr>Implementation Details</vt:lpstr>
      <vt:lpstr>Schema Diagram</vt:lpstr>
      <vt:lpstr>PowerPoint Presentation</vt:lpstr>
      <vt:lpstr>Home Page</vt:lpstr>
      <vt:lpstr>Login Page</vt:lpstr>
      <vt:lpstr>Functionalities</vt:lpstr>
      <vt:lpstr>PowerPoint Presentation</vt:lpstr>
      <vt:lpstr>Laws</vt:lpstr>
      <vt:lpstr>PowerPoint Presentation</vt:lpstr>
      <vt:lpstr>Thank YOU!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ANIKETH NARAYAN BELLALA</cp:lastModifiedBy>
  <cp:revision>33</cp:revision>
  <dcterms:created xsi:type="dcterms:W3CDTF">2006-06-29T12:15:01Z</dcterms:created>
  <dcterms:modified xsi:type="dcterms:W3CDTF">2022-05-05T06:13:25Z</dcterms:modified>
</cp:coreProperties>
</file>