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7" r:id="rId6"/>
    <p:sldId id="260" r:id="rId7"/>
    <p:sldId id="261" r:id="rId8"/>
    <p:sldId id="262" r:id="rId9"/>
    <p:sldId id="287" r:id="rId10"/>
    <p:sldId id="290" r:id="rId11"/>
    <p:sldId id="264" r:id="rId12"/>
    <p:sldId id="278" r:id="rId13"/>
    <p:sldId id="279" r:id="rId14"/>
    <p:sldId id="265" r:id="rId15"/>
    <p:sldId id="280" r:id="rId16"/>
    <p:sldId id="281" r:id="rId17"/>
    <p:sldId id="266" r:id="rId18"/>
    <p:sldId id="284" r:id="rId19"/>
    <p:sldId id="285" r:id="rId20"/>
    <p:sldId id="306" r:id="rId21"/>
    <p:sldId id="309" r:id="rId22"/>
    <p:sldId id="308" r:id="rId23"/>
    <p:sldId id="311" r:id="rId24"/>
    <p:sldId id="307" r:id="rId25"/>
    <p:sldId id="286" r:id="rId26"/>
    <p:sldId id="291" r:id="rId27"/>
    <p:sldId id="314" r:id="rId28"/>
    <p:sldId id="313" r:id="rId29"/>
    <p:sldId id="270" r:id="rId30"/>
    <p:sldId id="271" r:id="rId31"/>
    <p:sldId id="272" r:id="rId32"/>
    <p:sldId id="273" r:id="rId33"/>
    <p:sldId id="274" r:id="rId34"/>
    <p:sldId id="296" r:id="rId35"/>
    <p:sldId id="298" r:id="rId36"/>
    <p:sldId id="299" r:id="rId37"/>
    <p:sldId id="301" r:id="rId38"/>
    <p:sldId id="300" r:id="rId39"/>
    <p:sldId id="312" r:id="rId40"/>
    <p:sldId id="295" r:id="rId41"/>
    <p:sldId id="297" r:id="rId42"/>
    <p:sldId id="302" r:id="rId43"/>
    <p:sldId id="303" r:id="rId44"/>
    <p:sldId id="304" r:id="rId45"/>
    <p:sldId id="305" r:id="rId46"/>
    <p:sldId id="27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65" autoAdjust="0"/>
    <p:restoredTop sz="96625" autoAdjust="0"/>
  </p:normalViewPr>
  <p:slideViewPr>
    <p:cSldViewPr>
      <p:cViewPr>
        <p:scale>
          <a:sx n="80" d="100"/>
          <a:sy n="80" d="100"/>
        </p:scale>
        <p:origin x="-103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53591A1-D818-4DD0-BC71-32DCF531BBEC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7CDCB99-13DF-4A77-A333-66D153CEE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nline_auction_business_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1222375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BidEasy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18288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700" dirty="0" smtClean="0">
                <a:solidFill>
                  <a:srgbClr val="002060"/>
                </a:solidFill>
              </a:rPr>
              <a:t>B. Tech Final Semester Project Presentation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Date : 17/04/2014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Mentor : Dr. Siddhartha Ghosh, Professor &amp; HOD, CSE, KMIT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Guide : Mr. </a:t>
            </a:r>
            <a:r>
              <a:rPr lang="en-US" dirty="0" err="1" smtClean="0">
                <a:solidFill>
                  <a:srgbClr val="0070C0"/>
                </a:solidFill>
              </a:rPr>
              <a:t>Mohd</a:t>
            </a:r>
            <a:r>
              <a:rPr lang="en-US" dirty="0" smtClean="0">
                <a:solidFill>
                  <a:srgbClr val="0070C0"/>
                </a:solidFill>
              </a:rPr>
              <a:t>. Abdul </a:t>
            </a:r>
            <a:r>
              <a:rPr lang="en-US" dirty="0" err="1" smtClean="0">
                <a:solidFill>
                  <a:srgbClr val="0070C0"/>
                </a:solidFill>
              </a:rPr>
              <a:t>Rehman</a:t>
            </a:r>
            <a:r>
              <a:rPr lang="en-US" dirty="0" smtClean="0">
                <a:solidFill>
                  <a:srgbClr val="0070C0"/>
                </a:solidFill>
              </a:rPr>
              <a:t>, Assistant Professor, CSE, KMIT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638" y="5337924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</a:t>
            </a:r>
          </a:p>
          <a:p>
            <a:pPr marL="342900" indent="-342900">
              <a:buAutoNum type="arabicPeriod"/>
            </a:pPr>
            <a:r>
              <a:rPr lang="en-US" dirty="0" smtClean="0"/>
              <a:t>S. </a:t>
            </a:r>
            <a:r>
              <a:rPr lang="en-US" dirty="0" err="1" smtClean="0"/>
              <a:t>Vineel</a:t>
            </a:r>
            <a:r>
              <a:rPr lang="en-US" dirty="0" smtClean="0"/>
              <a:t>, 10BD1A1249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Anith</a:t>
            </a:r>
            <a:r>
              <a:rPr lang="en-US" dirty="0" smtClean="0"/>
              <a:t> </a:t>
            </a:r>
            <a:r>
              <a:rPr lang="en-US" dirty="0" err="1" smtClean="0"/>
              <a:t>Vishwanath</a:t>
            </a:r>
            <a:r>
              <a:rPr lang="en-US" dirty="0" smtClean="0"/>
              <a:t> M., 10BD1A1258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Vaibhav</a:t>
            </a:r>
            <a:r>
              <a:rPr lang="en-US" dirty="0" smtClean="0"/>
              <a:t> Agarwal, 10BD1A1260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6550223"/>
            <a:ext cx="405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@ Copy Right : Dr. Siddhartha Ghosh, January 2014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962400"/>
            <a:ext cx="29622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2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: use case diagram 1 (USER)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900" y="1676401"/>
            <a:ext cx="88627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USE CASE DIAGRAM 2 (ADMIN)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17" y="1371600"/>
            <a:ext cx="8863020" cy="5333999"/>
          </a:xfrm>
        </p:spPr>
      </p:pic>
    </p:spTree>
    <p:extLst>
      <p:ext uri="{BB962C8B-B14F-4D97-AF65-F5344CB8AC3E}">
        <p14:creationId xmlns:p14="http://schemas.microsoft.com/office/powerpoint/2010/main" xmlns="" val="3772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USE CASE DIAGRAM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54" y="1371600"/>
            <a:ext cx="8791436" cy="5257799"/>
          </a:xfrm>
        </p:spPr>
      </p:pic>
    </p:spTree>
    <p:extLst>
      <p:ext uri="{BB962C8B-B14F-4D97-AF65-F5344CB8AC3E}">
        <p14:creationId xmlns:p14="http://schemas.microsoft.com/office/powerpoint/2010/main" xmlns="" val="6827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: class diagram 1 (OVERALL)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149678"/>
            <a:ext cx="8153400" cy="54797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DESIGN: Class diagram 2 (REGISTRATION)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1" y="1448663"/>
            <a:ext cx="8077199" cy="5256936"/>
          </a:xfrm>
        </p:spPr>
      </p:pic>
    </p:spTree>
    <p:extLst>
      <p:ext uri="{BB962C8B-B14F-4D97-AF65-F5344CB8AC3E}">
        <p14:creationId xmlns:p14="http://schemas.microsoft.com/office/powerpoint/2010/main" xmlns="" val="5235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DESIGN: CLASS DIAGRAM 3 (INTL.)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519653"/>
            <a:ext cx="8229599" cy="5033547"/>
          </a:xfrm>
        </p:spPr>
      </p:pic>
    </p:spTree>
    <p:extLst>
      <p:ext uri="{BB962C8B-B14F-4D97-AF65-F5344CB8AC3E}">
        <p14:creationId xmlns:p14="http://schemas.microsoft.com/office/powerpoint/2010/main" xmlns="" val="25273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: sequence diagram1 (SIGN IN)</a:t>
            </a:r>
            <a:endParaRPr lang="en-US" dirty="0"/>
          </a:p>
        </p:txBody>
      </p:sp>
      <p:pic>
        <p:nvPicPr>
          <p:cNvPr id="7" name="Content Placeholder 6" descr="sequence_diag_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572" y="1066800"/>
            <a:ext cx="9181572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: sequence diagram2 (Post </a:t>
            </a:r>
            <a:r>
              <a:rPr lang="en-US" dirty="0" err="1" smtClean="0"/>
              <a:t>AUction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equence_diag_po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: sequence diagram3 (BIDDING)</a:t>
            </a:r>
            <a:endParaRPr lang="en-US" dirty="0"/>
          </a:p>
        </p:txBody>
      </p:sp>
      <p:pic>
        <p:nvPicPr>
          <p:cNvPr id="4" name="Content Placeholder 3" descr="sequence_diag_b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375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ConTents</a:t>
            </a:r>
            <a:r>
              <a:rPr lang="en-US" dirty="0" smtClean="0"/>
              <a:t> :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Problem Definition</a:t>
            </a:r>
          </a:p>
          <a:p>
            <a:r>
              <a:rPr lang="en-US" dirty="0" smtClean="0"/>
              <a:t>2. Study of Existing Systems and outcomes</a:t>
            </a:r>
          </a:p>
          <a:p>
            <a:r>
              <a:rPr lang="en-US" dirty="0" smtClean="0"/>
              <a:t>3. Drawback with existing systems</a:t>
            </a:r>
          </a:p>
          <a:p>
            <a:r>
              <a:rPr lang="en-US" dirty="0" smtClean="0"/>
              <a:t>4. Main Features of proposed system</a:t>
            </a:r>
          </a:p>
          <a:p>
            <a:r>
              <a:rPr lang="en-US" dirty="0" smtClean="0"/>
              <a:t>5. System Requirement Specification – Major Pts.</a:t>
            </a:r>
          </a:p>
          <a:p>
            <a:r>
              <a:rPr lang="en-US" dirty="0" smtClean="0"/>
              <a:t>6. UML Diagrams</a:t>
            </a:r>
          </a:p>
          <a:p>
            <a:r>
              <a:rPr lang="en-US" dirty="0" smtClean="0"/>
              <a:t>7. Software Requirements</a:t>
            </a:r>
          </a:p>
          <a:p>
            <a:r>
              <a:rPr lang="en-US" dirty="0" smtClean="0"/>
              <a:t>8. SE Model Followed: Spiral Model </a:t>
            </a:r>
          </a:p>
          <a:p>
            <a:r>
              <a:rPr lang="en-US" dirty="0" smtClean="0"/>
              <a:t>9. Screenshots of the Website</a:t>
            </a:r>
          </a:p>
          <a:p>
            <a:r>
              <a:rPr lang="en-US" dirty="0" smtClean="0"/>
              <a:t>10.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– MEMBERS TABLE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1492774"/>
            <a:ext cx="4572000" cy="4547681"/>
          </a:xfrm>
        </p:spPr>
      </p:pic>
    </p:spTree>
    <p:extLst>
      <p:ext uri="{BB962C8B-B14F-4D97-AF65-F5344CB8AC3E}">
        <p14:creationId xmlns:p14="http://schemas.microsoft.com/office/powerpoint/2010/main" xmlns="" val="20662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– FEEDBACK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1766006"/>
            <a:ext cx="5181600" cy="4649245"/>
          </a:xfrm>
        </p:spPr>
      </p:pic>
    </p:spTree>
    <p:extLst>
      <p:ext uri="{BB962C8B-B14F-4D97-AF65-F5344CB8AC3E}">
        <p14:creationId xmlns:p14="http://schemas.microsoft.com/office/powerpoint/2010/main" xmlns="" val="21006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– CATEGORY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1" y="1967091"/>
            <a:ext cx="6400800" cy="3614057"/>
          </a:xfrm>
        </p:spPr>
      </p:pic>
    </p:spTree>
    <p:extLst>
      <p:ext uri="{BB962C8B-B14F-4D97-AF65-F5344CB8AC3E}">
        <p14:creationId xmlns:p14="http://schemas.microsoft.com/office/powerpoint/2010/main" xmlns="" val="11313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– AUCTION TABLE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1816614"/>
            <a:ext cx="5029200" cy="4756430"/>
          </a:xfrm>
        </p:spPr>
      </p:pic>
    </p:spTree>
    <p:extLst>
      <p:ext uri="{BB962C8B-B14F-4D97-AF65-F5344CB8AC3E}">
        <p14:creationId xmlns:p14="http://schemas.microsoft.com/office/powerpoint/2010/main" xmlns="" val="27261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– BID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780853"/>
            <a:ext cx="5651697" cy="4315147"/>
          </a:xfrm>
        </p:spPr>
      </p:pic>
    </p:spTree>
    <p:extLst>
      <p:ext uri="{BB962C8B-B14F-4D97-AF65-F5344CB8AC3E}">
        <p14:creationId xmlns:p14="http://schemas.microsoft.com/office/powerpoint/2010/main" xmlns="" val="970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b="1" dirty="0"/>
              <a:t>Client on Internet:</a:t>
            </a:r>
            <a:r>
              <a:rPr lang="en-US" sz="3600" dirty="0"/>
              <a:t> Web Browser, Operating System (Windows </a:t>
            </a:r>
            <a:r>
              <a:rPr lang="en-US" sz="3600" dirty="0" err="1"/>
              <a:t>xp</a:t>
            </a:r>
            <a:r>
              <a:rPr lang="en-US" sz="3600" dirty="0"/>
              <a:t> minimum)</a:t>
            </a:r>
            <a:endParaRPr lang="en-US" sz="3600" i="1" dirty="0"/>
          </a:p>
          <a:p>
            <a:pPr lvl="0"/>
            <a:r>
              <a:rPr lang="en-US" sz="3600" b="1" dirty="0"/>
              <a:t>Application Server: </a:t>
            </a:r>
            <a:r>
              <a:rPr lang="en-US" sz="3600" dirty="0"/>
              <a:t>Apache Tomcat</a:t>
            </a:r>
            <a:endParaRPr lang="en-US" sz="3600" i="1" dirty="0"/>
          </a:p>
          <a:p>
            <a:pPr lvl="0"/>
            <a:r>
              <a:rPr lang="en-US" sz="3600" b="1" dirty="0"/>
              <a:t>Database Server: </a:t>
            </a:r>
            <a:r>
              <a:rPr lang="en-US" sz="3600" dirty="0"/>
              <a:t>MySQL</a:t>
            </a:r>
            <a:endParaRPr lang="en-US" sz="3600" i="1" dirty="0"/>
          </a:p>
          <a:p>
            <a:pPr lvl="0"/>
            <a:r>
              <a:rPr lang="en-US" sz="3600" b="1" dirty="0"/>
              <a:t>Network: </a:t>
            </a:r>
            <a:r>
              <a:rPr lang="en-US" sz="3600" dirty="0"/>
              <a:t>Internet</a:t>
            </a:r>
            <a:endParaRPr lang="en-US" sz="3600" i="1" dirty="0"/>
          </a:p>
          <a:p>
            <a:pPr lvl="0"/>
            <a:r>
              <a:rPr lang="en-US" sz="3600" b="1" dirty="0"/>
              <a:t>Development Tools:</a:t>
            </a:r>
            <a:r>
              <a:rPr lang="en-US" sz="3600" dirty="0"/>
              <a:t> </a:t>
            </a:r>
            <a:r>
              <a:rPr lang="en-US" sz="3600" dirty="0" smtClean="0"/>
              <a:t>Eclipse </a:t>
            </a:r>
            <a:r>
              <a:rPr lang="en-US" sz="3600" dirty="0"/>
              <a:t>IDE (Juno), Visual Paradigm, MySQL Workbench, Apache Tomcat 7</a:t>
            </a:r>
            <a:endParaRPr lang="en-US" sz="3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4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model followed :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What is the Spiral Model</a:t>
            </a:r>
            <a:r>
              <a:rPr lang="en-US" sz="3600" b="1" dirty="0" smtClean="0"/>
              <a:t>?</a:t>
            </a:r>
          </a:p>
          <a:p>
            <a:endParaRPr lang="en-US" b="1" dirty="0"/>
          </a:p>
          <a:p>
            <a:r>
              <a:rPr lang="en-US" sz="3600" dirty="0" smtClean="0"/>
              <a:t>Iterative software development model.</a:t>
            </a:r>
          </a:p>
          <a:p>
            <a:r>
              <a:rPr lang="en-US" sz="3600" dirty="0" smtClean="0"/>
              <a:t>Combination of waterfall and prototype models.</a:t>
            </a:r>
          </a:p>
          <a:p>
            <a:r>
              <a:rPr lang="en-US" sz="3600" dirty="0" smtClean="0"/>
              <a:t>Activities arranged in the form of a spiral.</a:t>
            </a:r>
          </a:p>
          <a:p>
            <a:r>
              <a:rPr lang="en-US" sz="3600" dirty="0" smtClean="0"/>
              <a:t>Generally implemented in high-risk software projects.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1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Each loop in a spiral represents a development phase .Each loop has four sections or quadrants :</a:t>
            </a:r>
            <a:br>
              <a:rPr lang="en-US" sz="3600" dirty="0"/>
            </a:br>
            <a:endParaRPr lang="en-US" sz="3600" dirty="0"/>
          </a:p>
          <a:p>
            <a:pPr lvl="0"/>
            <a:r>
              <a:rPr lang="en-US" sz="3600" dirty="0"/>
              <a:t>Customer Communication &amp; Planning.</a:t>
            </a:r>
          </a:p>
          <a:p>
            <a:pPr lvl="0"/>
            <a:r>
              <a:rPr lang="en-US" sz="3600" dirty="0"/>
              <a:t>Risk Analysis</a:t>
            </a:r>
          </a:p>
          <a:p>
            <a:pPr lvl="0"/>
            <a:r>
              <a:rPr lang="en-US" sz="3600" dirty="0"/>
              <a:t>Engineering</a:t>
            </a:r>
          </a:p>
          <a:p>
            <a:pPr lvl="0"/>
            <a:r>
              <a:rPr lang="en-US" sz="3600" dirty="0"/>
              <a:t>Customer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0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Risk management is easily carried out.</a:t>
            </a:r>
          </a:p>
          <a:p>
            <a:r>
              <a:rPr lang="en-US" sz="3600" dirty="0"/>
              <a:t>Project Monitoring is very easy and effective.</a:t>
            </a:r>
          </a:p>
          <a:p>
            <a:r>
              <a:rPr lang="en-US" sz="3600" dirty="0"/>
              <a:t>Changes can be introduced later in the life cycle as well.</a:t>
            </a:r>
          </a:p>
          <a:p>
            <a:r>
              <a:rPr lang="en-US" sz="3600" dirty="0"/>
              <a:t> It is suitable for high risk projects.</a:t>
            </a:r>
          </a:p>
          <a:p>
            <a:r>
              <a:rPr lang="en-US" sz="3600" dirty="0"/>
              <a:t> A highly customized product can be developed using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(INDEX)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743" y="1554163"/>
            <a:ext cx="8658913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4162"/>
            <a:ext cx="8839200" cy="5075238"/>
          </a:xfrm>
        </p:spPr>
        <p:txBody>
          <a:bodyPr>
            <a:normAutofit/>
          </a:bodyPr>
          <a:lstStyle/>
          <a:p>
            <a:pPr algn="just"/>
            <a:r>
              <a:rPr lang="en-US" sz="3800" dirty="0" smtClean="0"/>
              <a:t> </a:t>
            </a:r>
            <a:r>
              <a:rPr lang="en-US" sz="3600" dirty="0" smtClean="0"/>
              <a:t>Online Auctions are very influential e-commerce applications.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The main objective of the project is to build a user friendly online auction marketplace.</a:t>
            </a:r>
            <a:endParaRPr lang="en-US" sz="3600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709037"/>
            <a:ext cx="8686800" cy="4615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REGISTRATION SCREEN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818354"/>
            <a:ext cx="8686800" cy="4658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AUCTION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557" y="1554162"/>
            <a:ext cx="8243285" cy="4999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AUCTION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59" y="1554162"/>
            <a:ext cx="8050082" cy="4846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769450"/>
            <a:ext cx="8686800" cy="4631350"/>
          </a:xfrm>
        </p:spPr>
      </p:pic>
    </p:spTree>
    <p:extLst>
      <p:ext uri="{BB962C8B-B14F-4D97-AF65-F5344CB8AC3E}">
        <p14:creationId xmlns:p14="http://schemas.microsoft.com/office/powerpoint/2010/main" xmlns="" val="14770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442" y="1554162"/>
            <a:ext cx="8411515" cy="4922837"/>
          </a:xfrm>
        </p:spPr>
      </p:pic>
    </p:spTree>
    <p:extLst>
      <p:ext uri="{BB962C8B-B14F-4D97-AF65-F5344CB8AC3E}">
        <p14:creationId xmlns:p14="http://schemas.microsoft.com/office/powerpoint/2010/main" xmlns="" val="42557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99498"/>
            <a:ext cx="8686800" cy="4777502"/>
          </a:xfrm>
        </p:spPr>
      </p:pic>
    </p:spTree>
    <p:extLst>
      <p:ext uri="{BB962C8B-B14F-4D97-AF65-F5344CB8AC3E}">
        <p14:creationId xmlns:p14="http://schemas.microsoft.com/office/powerpoint/2010/main" xmlns="" val="35622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SCREEN</a:t>
            </a:r>
            <a:endParaRPr lang="en-US" dirty="0"/>
          </a:p>
        </p:txBody>
      </p:sp>
      <p:pic>
        <p:nvPicPr>
          <p:cNvPr id="6" name="Content Placeholder 5" descr="manage_au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66800"/>
            <a:ext cx="9115819" cy="5791200"/>
          </a:xfrm>
        </p:spPr>
      </p:pic>
    </p:spTree>
    <p:extLst>
      <p:ext uri="{BB962C8B-B14F-4D97-AF65-F5344CB8AC3E}">
        <p14:creationId xmlns:p14="http://schemas.microsoft.com/office/powerpoint/2010/main" xmlns="" val="13568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037" y="1554162"/>
            <a:ext cx="7926326" cy="4922837"/>
          </a:xfrm>
        </p:spPr>
      </p:pic>
    </p:spTree>
    <p:extLst>
      <p:ext uri="{BB962C8B-B14F-4D97-AF65-F5344CB8AC3E}">
        <p14:creationId xmlns:p14="http://schemas.microsoft.com/office/powerpoint/2010/main" xmlns="" val="16822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036" y="1554162"/>
            <a:ext cx="8087577" cy="4618037"/>
          </a:xfrm>
        </p:spPr>
      </p:pic>
    </p:spTree>
    <p:extLst>
      <p:ext uri="{BB962C8B-B14F-4D97-AF65-F5344CB8AC3E}">
        <p14:creationId xmlns:p14="http://schemas.microsoft.com/office/powerpoint/2010/main" xmlns="" val="214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of existing systems and outcomes..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1. </a:t>
            </a:r>
            <a:r>
              <a:rPr lang="en-US" sz="3600" dirty="0" smtClean="0"/>
              <a:t>Intuitive graphical user interface.</a:t>
            </a:r>
            <a:endParaRPr lang="en-US" sz="3600" dirty="0"/>
          </a:p>
          <a:p>
            <a:pPr algn="just"/>
            <a:r>
              <a:rPr lang="en-US" sz="3600" dirty="0"/>
              <a:t>2. </a:t>
            </a:r>
            <a:r>
              <a:rPr lang="en-US" sz="3600" dirty="0" smtClean="0"/>
              <a:t>Real-time auctions. </a:t>
            </a:r>
            <a:endParaRPr lang="en-US" sz="3600" dirty="0"/>
          </a:p>
          <a:p>
            <a:pPr algn="just"/>
            <a:r>
              <a:rPr lang="en-US" sz="3600" dirty="0"/>
              <a:t>3. </a:t>
            </a:r>
            <a:r>
              <a:rPr lang="en-US" sz="3600" dirty="0" smtClean="0"/>
              <a:t>Varying auction times. </a:t>
            </a:r>
          </a:p>
          <a:p>
            <a:pPr algn="just"/>
            <a:r>
              <a:rPr lang="en-US" sz="3600" dirty="0" smtClean="0"/>
              <a:t>4</a:t>
            </a:r>
            <a:r>
              <a:rPr lang="en-US" sz="3600" dirty="0"/>
              <a:t>. </a:t>
            </a:r>
            <a:r>
              <a:rPr lang="en-US" sz="3600" dirty="0" smtClean="0"/>
              <a:t>Auction time extensions.</a:t>
            </a:r>
            <a:endParaRPr lang="en-US" sz="3600" dirty="0"/>
          </a:p>
          <a:p>
            <a:pPr algn="just"/>
            <a:r>
              <a:rPr lang="en-US" sz="3600" dirty="0"/>
              <a:t>5. </a:t>
            </a:r>
            <a:r>
              <a:rPr lang="en-US" sz="3600" dirty="0" smtClean="0"/>
              <a:t>Imperative login portal. </a:t>
            </a:r>
          </a:p>
          <a:p>
            <a:pPr algn="just"/>
            <a:r>
              <a:rPr lang="en-US" sz="3600" dirty="0" smtClean="0"/>
              <a:t>6. Different roles (users - sellers, bidders, administrator) get different information.</a:t>
            </a:r>
          </a:p>
          <a:p>
            <a:pPr algn="just"/>
            <a:r>
              <a:rPr lang="en-US" sz="3600" dirty="0" smtClean="0"/>
              <a:t>7. Report of auction results.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AUCTION SCREEN</a:t>
            </a:r>
            <a:endParaRPr lang="en-US" dirty="0"/>
          </a:p>
        </p:txBody>
      </p:sp>
      <p:pic>
        <p:nvPicPr>
          <p:cNvPr id="6" name="Content Placeholder 5" descr="manage_au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742" y="1219200"/>
            <a:ext cx="9433649" cy="5638800"/>
          </a:xfrm>
        </p:spPr>
      </p:pic>
    </p:spTree>
    <p:extLst>
      <p:ext uri="{BB962C8B-B14F-4D97-AF65-F5344CB8AC3E}">
        <p14:creationId xmlns:p14="http://schemas.microsoft.com/office/powerpoint/2010/main" xmlns="" val="1590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FEEDBACK SCREEN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59" y="1554162"/>
            <a:ext cx="8050082" cy="4999037"/>
          </a:xfrm>
        </p:spPr>
      </p:pic>
    </p:spTree>
    <p:extLst>
      <p:ext uri="{BB962C8B-B14F-4D97-AF65-F5344CB8AC3E}">
        <p14:creationId xmlns:p14="http://schemas.microsoft.com/office/powerpoint/2010/main" xmlns="" val="669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INTERNATIONALIZED SCREEN (LOGIN)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99498"/>
            <a:ext cx="8686800" cy="4853702"/>
          </a:xfrm>
        </p:spPr>
      </p:pic>
    </p:spTree>
    <p:extLst>
      <p:ext uri="{BB962C8B-B14F-4D97-AF65-F5344CB8AC3E}">
        <p14:creationId xmlns:p14="http://schemas.microsoft.com/office/powerpoint/2010/main" xmlns="" val="23810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INTERNATIONALIZED SCREEN (POST AUCTION) </a:t>
            </a:r>
            <a:endParaRPr lang="en-US" dirty="0"/>
          </a:p>
        </p:txBody>
      </p:sp>
      <p:pic>
        <p:nvPicPr>
          <p:cNvPr id="6" name="Content Placeholder 5" descr="post_auction_hind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1"/>
            <a:ext cx="8997957" cy="5715000"/>
          </a:xfrm>
        </p:spPr>
      </p:pic>
    </p:spTree>
    <p:extLst>
      <p:ext uri="{BB962C8B-B14F-4D97-AF65-F5344CB8AC3E}">
        <p14:creationId xmlns:p14="http://schemas.microsoft.com/office/powerpoint/2010/main" xmlns="" val="32058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Add attractive Graphical User Interface to some components of the website.</a:t>
            </a:r>
          </a:p>
          <a:p>
            <a:r>
              <a:rPr lang="en-US" sz="3600" dirty="0" smtClean="0"/>
              <a:t>Add Credit Card/</a:t>
            </a:r>
            <a:r>
              <a:rPr lang="en-US" sz="3600" dirty="0" err="1" smtClean="0"/>
              <a:t>Paypal</a:t>
            </a:r>
            <a:r>
              <a:rPr lang="en-US" sz="3600" dirty="0" smtClean="0"/>
              <a:t> payment system.</a:t>
            </a:r>
          </a:p>
          <a:p>
            <a:r>
              <a:rPr lang="en-US" sz="3600" dirty="0" smtClean="0"/>
              <a:t>Work on improved search system.</a:t>
            </a:r>
          </a:p>
          <a:p>
            <a:r>
              <a:rPr lang="en-US" sz="3600" dirty="0" smtClean="0"/>
              <a:t>Use a suitable framework. (Struts/Springs/Salesforce)</a:t>
            </a:r>
          </a:p>
          <a:p>
            <a:r>
              <a:rPr lang="en-US" sz="3600" dirty="0" smtClean="0"/>
              <a:t>Add notification feature. (Instead of mass e-mail messages to users)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3089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600" dirty="0"/>
              <a:t>We conclude that our website has extra functionality compared to the existing online auction websites such as internationalization, chat, search and feedback, and also a simple module for posting and bidding of items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895600"/>
            <a:ext cx="3429000" cy="1265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Thank you!!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OF EXISTING SYSTEMS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References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i="1" dirty="0" smtClean="0"/>
              <a:t>“</a:t>
            </a:r>
            <a:r>
              <a:rPr lang="en-US" sz="3600" i="1" dirty="0"/>
              <a:t>Online Auctions” </a:t>
            </a:r>
            <a:r>
              <a:rPr lang="en-US" sz="3600" dirty="0"/>
              <a:t>by Bernhard </a:t>
            </a:r>
            <a:r>
              <a:rPr lang="en-US" sz="3600" dirty="0" err="1"/>
              <a:t>Rumpe</a:t>
            </a:r>
            <a:r>
              <a:rPr lang="en-US" sz="3600" dirty="0"/>
              <a:t>, Software and Systems Engineering, Munich University of Technology</a:t>
            </a:r>
          </a:p>
          <a:p>
            <a:pPr marL="0" indent="0" algn="just">
              <a:buNone/>
            </a:pPr>
            <a:endParaRPr lang="en-US" sz="3600" i="1" dirty="0" smtClean="0"/>
          </a:p>
          <a:p>
            <a:pPr marL="0" indent="0" algn="just">
              <a:buNone/>
            </a:pPr>
            <a:r>
              <a:rPr lang="en-US" sz="3600" i="1" dirty="0" smtClean="0"/>
              <a:t>“Online </a:t>
            </a:r>
            <a:r>
              <a:rPr lang="en-US" sz="3600" i="1" dirty="0"/>
              <a:t>Auction Business Model” </a:t>
            </a:r>
            <a:r>
              <a:rPr lang="en-US" sz="3600" dirty="0"/>
              <a:t>-  </a:t>
            </a:r>
            <a:r>
              <a:rPr lang="en-US" sz="3600" u="sng" dirty="0">
                <a:hlinkClick r:id="rId2"/>
              </a:rPr>
              <a:t>http://en.wikipedia.org/wiki/Online_auction_business_model</a:t>
            </a:r>
            <a:endParaRPr lang="en-US" sz="3600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67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with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1. </a:t>
            </a:r>
            <a:r>
              <a:rPr lang="en-US" sz="3600" dirty="0" smtClean="0"/>
              <a:t>Internationalization not </a:t>
            </a:r>
            <a:r>
              <a:rPr lang="en-US" sz="3600" dirty="0"/>
              <a:t>supported.</a:t>
            </a:r>
          </a:p>
          <a:p>
            <a:pPr algn="just"/>
            <a:r>
              <a:rPr lang="en-US" sz="3600" dirty="0" smtClean="0"/>
              <a:t>2. </a:t>
            </a:r>
            <a:r>
              <a:rPr lang="en-US" sz="3600" dirty="0"/>
              <a:t>No chat/messaging function.</a:t>
            </a:r>
          </a:p>
          <a:p>
            <a:pPr algn="just"/>
            <a:r>
              <a:rPr lang="en-US" sz="3600" dirty="0" smtClean="0"/>
              <a:t>3. </a:t>
            </a:r>
            <a:r>
              <a:rPr lang="en-US" sz="3600" dirty="0"/>
              <a:t>Customized search not available.</a:t>
            </a:r>
          </a:p>
          <a:p>
            <a:r>
              <a:rPr lang="en-US" sz="3600" dirty="0" smtClean="0"/>
              <a:t>4. Redundant links/advertisements everywhere.</a:t>
            </a:r>
          </a:p>
          <a:p>
            <a:r>
              <a:rPr lang="en-US" sz="3600" dirty="0" smtClean="0"/>
              <a:t>5. No feedback system.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91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main features of the proposed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pPr lvl="0" algn="just"/>
            <a:r>
              <a:rPr lang="en-US" sz="3600" dirty="0" smtClean="0"/>
              <a:t>1. C2C business model.</a:t>
            </a:r>
          </a:p>
          <a:p>
            <a:pPr lvl="0" algn="just"/>
            <a:r>
              <a:rPr lang="en-US" sz="3600" dirty="0" smtClean="0"/>
              <a:t>2. </a:t>
            </a:r>
            <a:r>
              <a:rPr lang="en-US" sz="3600" dirty="0"/>
              <a:t>Chat feature</a:t>
            </a:r>
            <a:r>
              <a:rPr lang="en-US" sz="3600" dirty="0" smtClean="0"/>
              <a:t>.</a:t>
            </a:r>
            <a:endParaRPr lang="en-US" sz="3600" dirty="0"/>
          </a:p>
          <a:p>
            <a:pPr lvl="0" algn="just"/>
            <a:r>
              <a:rPr lang="en-US" sz="3600" dirty="0" smtClean="0"/>
              <a:t>3. </a:t>
            </a:r>
            <a:r>
              <a:rPr lang="en-US" sz="3600" dirty="0"/>
              <a:t>Internationalization support.</a:t>
            </a:r>
          </a:p>
          <a:p>
            <a:pPr lvl="0"/>
            <a:r>
              <a:rPr lang="en-US" sz="3600" dirty="0" smtClean="0"/>
              <a:t>4</a:t>
            </a:r>
            <a:r>
              <a:rPr lang="en-US" sz="3600" i="1" dirty="0" smtClean="0"/>
              <a:t>. </a:t>
            </a:r>
            <a:r>
              <a:rPr lang="en-US" sz="3600" dirty="0" smtClean="0"/>
              <a:t>Feedback </a:t>
            </a:r>
            <a:r>
              <a:rPr lang="en-US" sz="3600" dirty="0"/>
              <a:t>and complaint system implementation.</a:t>
            </a:r>
          </a:p>
          <a:p>
            <a:pPr algn="just"/>
            <a:r>
              <a:rPr lang="en-US" sz="3600" dirty="0" smtClean="0"/>
              <a:t>5. </a:t>
            </a:r>
            <a:r>
              <a:rPr lang="en-US" sz="3600" dirty="0"/>
              <a:t>An Help Section to guide users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227638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Major Points – </a:t>
            </a:r>
            <a:r>
              <a:rPr lang="en-US" sz="3400" b="1" dirty="0" smtClean="0"/>
              <a:t>Functional Requirements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User Registration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User Authentication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Post Auctio</a:t>
            </a:r>
            <a:r>
              <a:rPr lang="en-US" sz="3600" dirty="0"/>
              <a:t>n</a:t>
            </a:r>
            <a:endParaRPr lang="en-US" sz="3600" dirty="0" smtClean="0"/>
          </a:p>
          <a:p>
            <a:pPr marL="514350" indent="-514350" algn="just">
              <a:buAutoNum type="arabicPeriod"/>
            </a:pPr>
            <a:r>
              <a:rPr lang="en-US" sz="3600" dirty="0" smtClean="0"/>
              <a:t>View Auctions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Feedback/Complaints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Language Setting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Points – </a:t>
            </a:r>
            <a:r>
              <a:rPr lang="en-US" b="1" dirty="0" smtClean="0"/>
              <a:t>Non-Functional Requirements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Usability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Portability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Scalability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Testability</a:t>
            </a:r>
          </a:p>
          <a:p>
            <a:pPr marL="514350" indent="-514350" algn="just">
              <a:buAutoNum type="arabicPeriod"/>
            </a:pPr>
            <a:r>
              <a:rPr lang="en-US" sz="36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9459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1468</TotalTime>
  <Words>704</Words>
  <Application>Microsoft Office PowerPoint</Application>
  <PresentationFormat>On-screen Show (4:3)</PresentationFormat>
  <Paragraphs>130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Trek</vt:lpstr>
      <vt:lpstr>BidEasy</vt:lpstr>
      <vt:lpstr>ConTents : -</vt:lpstr>
      <vt:lpstr>Problem Definition </vt:lpstr>
      <vt:lpstr>Study of existing systems and outcomes..</vt:lpstr>
      <vt:lpstr>STUDY OF EXISTING SYSTEMS AND OUTCOMES</vt:lpstr>
      <vt:lpstr>Drawback with existing systems</vt:lpstr>
      <vt:lpstr>The main features of the proposed system</vt:lpstr>
      <vt:lpstr>System requirement specification</vt:lpstr>
      <vt:lpstr>SYSTEM REQUIREMENT SPECIFICATION</vt:lpstr>
      <vt:lpstr>ARCHITECTURE DIAGRAm</vt:lpstr>
      <vt:lpstr>Design : use case diagram 1 (USER)</vt:lpstr>
      <vt:lpstr>DESIGN: USE CASE DIAGRAM 2 (ADMIN)</vt:lpstr>
      <vt:lpstr>DESIGN: USE CASE DIAGRAM 3</vt:lpstr>
      <vt:lpstr>Design : class diagram 1 (OVERALL)</vt:lpstr>
      <vt:lpstr>DESIGN: Class diagram 2 (REGISTRATION)</vt:lpstr>
      <vt:lpstr>DESIGN: CLASS DIAGRAM 3 (INTL.)</vt:lpstr>
      <vt:lpstr>Design : sequence diagram1 (SIGN IN)</vt:lpstr>
      <vt:lpstr>Design : sequence diagram2 (Post AUction)</vt:lpstr>
      <vt:lpstr>Design : sequence diagram3 (BIDDING)</vt:lpstr>
      <vt:lpstr>DATABASE TABLES – MEMBERS TABLE</vt:lpstr>
      <vt:lpstr>DATABASE TABLES – FEEDBACK TABLE</vt:lpstr>
      <vt:lpstr>DATABASE TABLES – CATEGORY TABLE</vt:lpstr>
      <vt:lpstr>DATABASE TABLES – AUCTION TABLE</vt:lpstr>
      <vt:lpstr>DATABASE TABLES – BID TABLE</vt:lpstr>
      <vt:lpstr>SOFTWARE REQUIREMENTS</vt:lpstr>
      <vt:lpstr>Se model followed : spiral model</vt:lpstr>
      <vt:lpstr>SPIRAL MODEL PHASES</vt:lpstr>
      <vt:lpstr>Advantages OF Spiral Model</vt:lpstr>
      <vt:lpstr>MAIN PAGE (INDEX)</vt:lpstr>
      <vt:lpstr>LOGIN SCREEN</vt:lpstr>
      <vt:lpstr>REGISTRATION SCREEN</vt:lpstr>
      <vt:lpstr>POST AUCTION SCREEN</vt:lpstr>
      <vt:lpstr>VIEW AUCTION SCREEN</vt:lpstr>
      <vt:lpstr>FEEDBACK SCREEN</vt:lpstr>
      <vt:lpstr>ABOUT SCREEN</vt:lpstr>
      <vt:lpstr>CONTACT SCREEN</vt:lpstr>
      <vt:lpstr>SEARCH SCREEN</vt:lpstr>
      <vt:lpstr>HELP SCREEN</vt:lpstr>
      <vt:lpstr>CHAT SCREEN</vt:lpstr>
      <vt:lpstr>MANAGE AUCTION SCREEN</vt:lpstr>
      <vt:lpstr>MANAGE FEEDBACK SCREEN </vt:lpstr>
      <vt:lpstr>INTERNATIONALIZED SCREEN (LOGIN)</vt:lpstr>
      <vt:lpstr>INTERNATIONALIZED SCREEN (POST AUCTION) </vt:lpstr>
      <vt:lpstr>FUTURE ENHANCEMENTS</vt:lpstr>
      <vt:lpstr>CONCLUSION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kmit</dc:creator>
  <cp:lastModifiedBy>Vaibhav</cp:lastModifiedBy>
  <cp:revision>139</cp:revision>
  <dcterms:created xsi:type="dcterms:W3CDTF">2014-01-25T07:38:59Z</dcterms:created>
  <dcterms:modified xsi:type="dcterms:W3CDTF">2014-04-16T22:04:37Z</dcterms:modified>
</cp:coreProperties>
</file>