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307" r:id="rId2"/>
    <p:sldId id="257" r:id="rId3"/>
    <p:sldId id="258" r:id="rId4"/>
    <p:sldId id="259" r:id="rId5"/>
    <p:sldId id="260" r:id="rId6"/>
    <p:sldId id="288" r:id="rId7"/>
    <p:sldId id="291" r:id="rId8"/>
    <p:sldId id="305" r:id="rId9"/>
    <p:sldId id="262" r:id="rId10"/>
    <p:sldId id="281" r:id="rId11"/>
    <p:sldId id="261" r:id="rId12"/>
    <p:sldId id="294" r:id="rId13"/>
    <p:sldId id="293" r:id="rId14"/>
    <p:sldId id="295" r:id="rId15"/>
    <p:sldId id="297" r:id="rId16"/>
    <p:sldId id="282" r:id="rId17"/>
    <p:sldId id="296" r:id="rId18"/>
    <p:sldId id="301" r:id="rId19"/>
    <p:sldId id="302" r:id="rId20"/>
    <p:sldId id="303" r:id="rId21"/>
    <p:sldId id="304" r:id="rId22"/>
    <p:sldId id="283" r:id="rId23"/>
    <p:sldId id="270" r:id="rId24"/>
    <p:sldId id="284" r:id="rId25"/>
    <p:sldId id="298" r:id="rId26"/>
    <p:sldId id="299" r:id="rId27"/>
    <p:sldId id="285" r:id="rId28"/>
    <p:sldId id="274" r:id="rId29"/>
    <p:sldId id="306" r:id="rId30"/>
    <p:sldId id="287" r:id="rId3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168269074231706"/>
          <c:y val="7.530318849307438E-2"/>
          <c:w val="0.838317309257683"/>
          <c:h val="0.73376433756373527"/>
        </c:manualLayout>
      </c:layout>
      <c:barChart>
        <c:barDir val="col"/>
        <c:grouping val="stacked"/>
        <c:varyColors val="0"/>
        <c:ser>
          <c:idx val="0"/>
          <c:order val="0"/>
          <c:tx>
            <c:strRef>
              <c:f>Sheet1!$B$1</c:f>
              <c:strCache>
                <c:ptCount val="1"/>
                <c:pt idx="0">
                  <c:v>Market Size</c:v>
                </c:pt>
              </c:strCache>
            </c:strRef>
          </c:tx>
          <c:spPr>
            <a:solidFill>
              <a:schemeClr val="accent3"/>
            </a:solidFill>
            <a:ln>
              <a:noFill/>
            </a:ln>
            <a:effectLst/>
          </c:spPr>
          <c:invertIfNegative val="0"/>
          <c:cat>
            <c:numRef>
              <c:f>Sheet1!$A$2:$A$12</c:f>
              <c:numCache>
                <c:formatCode>General</c:formatCode>
                <c:ptCount val="11"/>
                <c:pt idx="0">
                  <c:v>2022</c:v>
                </c:pt>
                <c:pt idx="1">
                  <c:v>2023</c:v>
                </c:pt>
                <c:pt idx="2">
                  <c:v>2024</c:v>
                </c:pt>
                <c:pt idx="3">
                  <c:v>2025</c:v>
                </c:pt>
                <c:pt idx="4">
                  <c:v>2026</c:v>
                </c:pt>
                <c:pt idx="5">
                  <c:v>2027</c:v>
                </c:pt>
                <c:pt idx="6">
                  <c:v>2028</c:v>
                </c:pt>
                <c:pt idx="7">
                  <c:v>2029</c:v>
                </c:pt>
                <c:pt idx="8">
                  <c:v>2030</c:v>
                </c:pt>
                <c:pt idx="9">
                  <c:v>2031</c:v>
                </c:pt>
                <c:pt idx="10">
                  <c:v>2032</c:v>
                </c:pt>
              </c:numCache>
            </c:numRef>
          </c:cat>
          <c:val>
            <c:numRef>
              <c:f>Sheet1!$B$2:$B$12</c:f>
              <c:numCache>
                <c:formatCode>General</c:formatCode>
                <c:ptCount val="11"/>
                <c:pt idx="0">
                  <c:v>280</c:v>
                </c:pt>
                <c:pt idx="1">
                  <c:v>305.89999999999998</c:v>
                </c:pt>
                <c:pt idx="2">
                  <c:v>334.3</c:v>
                </c:pt>
                <c:pt idx="3">
                  <c:v>366.2</c:v>
                </c:pt>
                <c:pt idx="4">
                  <c:v>402.6</c:v>
                </c:pt>
                <c:pt idx="5">
                  <c:v>444.7</c:v>
                </c:pt>
                <c:pt idx="6">
                  <c:v>494</c:v>
                </c:pt>
                <c:pt idx="7">
                  <c:v>552.70000000000005</c:v>
                </c:pt>
                <c:pt idx="8">
                  <c:v>623.5</c:v>
                </c:pt>
                <c:pt idx="9">
                  <c:v>709.3</c:v>
                </c:pt>
                <c:pt idx="10">
                  <c:v>814.9</c:v>
                </c:pt>
              </c:numCache>
            </c:numRef>
          </c:val>
          <c:extLst>
            <c:ext xmlns:c16="http://schemas.microsoft.com/office/drawing/2014/chart" uri="{C3380CC4-5D6E-409C-BE32-E72D297353CC}">
              <c16:uniqueId val="{00000000-2C24-4FF9-B732-17F3EF94449E}"/>
            </c:ext>
          </c:extLst>
        </c:ser>
        <c:dLbls>
          <c:showLegendKey val="0"/>
          <c:showVal val="0"/>
          <c:showCatName val="0"/>
          <c:showSerName val="0"/>
          <c:showPercent val="0"/>
          <c:showBubbleSize val="0"/>
        </c:dLbls>
        <c:gapWidth val="81"/>
        <c:overlap val="100"/>
        <c:axId val="1464741296"/>
        <c:axId val="1464737936"/>
      </c:barChart>
      <c:catAx>
        <c:axId val="1464741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4737936"/>
        <c:crosses val="autoZero"/>
        <c:auto val="1"/>
        <c:lblAlgn val="ctr"/>
        <c:lblOffset val="100"/>
        <c:noMultiLvlLbl val="0"/>
      </c:catAx>
      <c:valAx>
        <c:axId val="146473793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100" b="1" dirty="0"/>
                  <a:t>Market</a:t>
                </a:r>
                <a:r>
                  <a:rPr lang="en-US" sz="1100" b="1" baseline="0" dirty="0"/>
                  <a:t> Size (USD Bn)</a:t>
                </a:r>
                <a:endParaRPr lang="en-IN" sz="1100" b="1" dirty="0"/>
              </a:p>
            </c:rich>
          </c:tx>
          <c:layout>
            <c:manualLayout>
              <c:xMode val="edge"/>
              <c:yMode val="edge"/>
              <c:x val="3.9537342608226465E-2"/>
              <c:y val="0.18311497652423381"/>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47412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50" b="1" i="0" u="none" strike="noStrike" kern="1200" cap="all" spc="50" baseline="0">
                <a:solidFill>
                  <a:schemeClr val="tx1">
                    <a:lumMod val="65000"/>
                    <a:lumOff val="35000"/>
                  </a:schemeClr>
                </a:solidFill>
                <a:latin typeface="+mn-lt"/>
                <a:ea typeface="+mn-ea"/>
                <a:cs typeface="+mn-cs"/>
              </a:defRPr>
            </a:pPr>
            <a:r>
              <a:rPr lang="en-US" sz="1150" dirty="0">
                <a:solidFill>
                  <a:schemeClr val="tx1"/>
                </a:solidFill>
                <a:latin typeface="Poppins" panose="00000500000000000000" pitchFamily="2" charset="0"/>
                <a:cs typeface="Poppins" panose="00000500000000000000" pitchFamily="2" charset="0"/>
              </a:rPr>
              <a:t>GLOBAL GREEN FUELS MARKET, by REGION (2024)</a:t>
            </a:r>
          </a:p>
        </c:rich>
      </c:tx>
      <c:layout>
        <c:manualLayout>
          <c:xMode val="edge"/>
          <c:yMode val="edge"/>
          <c:x val="0.10059411174121002"/>
          <c:y val="4.8297733086951509E-3"/>
        </c:manualLayout>
      </c:layout>
      <c:overlay val="0"/>
      <c:spPr>
        <a:noFill/>
        <a:ln>
          <a:noFill/>
        </a:ln>
        <a:effectLst/>
      </c:spPr>
      <c:txPr>
        <a:bodyPr rot="0" spcFirstLastPara="1" vertOverflow="ellipsis" vert="horz" wrap="square" anchor="ctr" anchorCtr="1"/>
        <a:lstStyle/>
        <a:p>
          <a:pPr>
            <a:defRPr sz="115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5123344691957"/>
          <c:y val="0.26362454286219317"/>
          <c:w val="0.46689465117909446"/>
          <c:h val="0.69610737724170046"/>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A1-4F19-AB17-C79056D9E99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A1-4F19-AB17-C79056D9E99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CA1-4F19-AB17-C79056D9E99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CA1-4F19-AB17-C79056D9E99F}"/>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CA1-4F19-AB17-C79056D9E99F}"/>
              </c:ext>
            </c:extLst>
          </c:dPt>
          <c:dLbls>
            <c:dLbl>
              <c:idx val="3"/>
              <c:layout>
                <c:manualLayout>
                  <c:x val="-7.2463784654521204E-2"/>
                  <c:y val="-0.17870161242172061"/>
                </c:manualLayout>
              </c:layout>
              <c:tx>
                <c:rich>
                  <a:bodyPr/>
                  <a:lstStyle/>
                  <a:p>
                    <a:fld id="{3ABAAAEB-6BA8-495E-B3F5-98E7B9CD9F35}" type="PERCENTAGE">
                      <a:rPr lang="en-US">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CA1-4F19-AB17-C79056D9E99F}"/>
                </c:ext>
              </c:extLst>
            </c:dLbl>
            <c:dLbl>
              <c:idx val="4"/>
              <c:layout>
                <c:manualLayout>
                  <c:x val="-5.3139494874669518E-17"/>
                  <c:y val="-0.18353138573041577"/>
                </c:manualLayout>
              </c:layout>
              <c:tx>
                <c:rich>
                  <a:bodyPr/>
                  <a:lstStyle/>
                  <a:p>
                    <a:fld id="{E2EE57F5-1204-452E-887D-5B5E5A34851E}" type="PERCENTAGE">
                      <a:rPr lang="en-US">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CA1-4F19-AB17-C79056D9E99F}"/>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North America</c:v>
                </c:pt>
                <c:pt idx="1">
                  <c:v>Europe</c:v>
                </c:pt>
                <c:pt idx="2">
                  <c:v>Asia Pacific</c:v>
                </c:pt>
                <c:pt idx="3">
                  <c:v>Latin America</c:v>
                </c:pt>
                <c:pt idx="4">
                  <c:v>Middle East &amp; Africa</c:v>
                </c:pt>
              </c:strCache>
            </c:strRef>
          </c:cat>
          <c:val>
            <c:numRef>
              <c:f>Sheet1!$B$2:$B$6</c:f>
              <c:numCache>
                <c:formatCode>0.0%</c:formatCode>
                <c:ptCount val="5"/>
                <c:pt idx="0">
                  <c:v>0.311</c:v>
                </c:pt>
                <c:pt idx="1">
                  <c:v>0.25800000000000001</c:v>
                </c:pt>
                <c:pt idx="2">
                  <c:v>0.34300000000000003</c:v>
                </c:pt>
                <c:pt idx="3">
                  <c:v>0.04</c:v>
                </c:pt>
                <c:pt idx="4">
                  <c:v>4.8000000000000001E-2</c:v>
                </c:pt>
              </c:numCache>
            </c:numRef>
          </c:val>
          <c:extLst>
            <c:ext xmlns:c16="http://schemas.microsoft.com/office/drawing/2014/chart" uri="{C3380CC4-5D6E-409C-BE32-E72D297353CC}">
              <c16:uniqueId val="{0000000A-3CA1-4F19-AB17-C79056D9E99F}"/>
            </c:ext>
          </c:extLst>
        </c:ser>
        <c:dLbls>
          <c:showLegendKey val="0"/>
          <c:showVal val="0"/>
          <c:showCatName val="0"/>
          <c:showSerName val="0"/>
          <c:showPercent val="1"/>
          <c:showBubbleSize val="0"/>
          <c:showLeaderLines val="1"/>
        </c:dLbls>
        <c:firstSliceAng val="0"/>
        <c:holeSize val="49"/>
      </c:doughnutChart>
      <c:spPr>
        <a:noFill/>
        <a:ln>
          <a:noFill/>
        </a:ln>
        <a:effectLst/>
      </c:spPr>
    </c:plotArea>
    <c:legend>
      <c:legendPos val="t"/>
      <c:layout>
        <c:manualLayout>
          <c:xMode val="edge"/>
          <c:yMode val="edge"/>
          <c:x val="0.60503699761200447"/>
          <c:y val="0.23081904882844961"/>
          <c:w val="0.35672152384378042"/>
          <c:h val="0.7259253726047504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846888678392556E-2"/>
          <c:y val="0.2494756660481201"/>
          <c:w val="0.46689465117909446"/>
          <c:h val="0.69610737724170046"/>
        </c:manualLayout>
      </c:layout>
      <c:doughnutChart>
        <c:varyColors val="1"/>
        <c:ser>
          <c:idx val="0"/>
          <c:order val="0"/>
          <c:tx>
            <c:strRef>
              <c:f>Sheet1!$B$1</c:f>
              <c:strCache>
                <c:ptCount val="1"/>
                <c:pt idx="0">
                  <c:v>Sales</c:v>
                </c:pt>
              </c:strCache>
            </c:strRef>
          </c:tx>
          <c:explosion val="3"/>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CA1-4F19-AB17-C79056D9E99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CA1-4F19-AB17-C79056D9E99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CA1-4F19-AB17-C79056D9E99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CA1-4F19-AB17-C79056D9E99F}"/>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CA1-4F19-AB17-C79056D9E99F}"/>
              </c:ext>
            </c:extLst>
          </c:dPt>
          <c:dLbls>
            <c:dLbl>
              <c:idx val="2"/>
              <c:layout>
                <c:manualLayout>
                  <c:x val="-7.967091563795356E-2"/>
                  <c:y val="-9.6245522435996947E-2"/>
                </c:manualLayout>
              </c:layout>
              <c:tx>
                <c:rich>
                  <a:bodyPr/>
                  <a:lstStyle/>
                  <a:p>
                    <a:fld id="{B34669A4-75A1-4FBB-ACC8-A3B1B0E055C9}" type="PERCENTAGE">
                      <a:rPr lang="en-US" b="1">
                        <a:solidFill>
                          <a:schemeClr val="tx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CA1-4F19-AB17-C79056D9E99F}"/>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Biofuels</c:v>
                </c:pt>
                <c:pt idx="1">
                  <c:v>Hydrogen</c:v>
                </c:pt>
                <c:pt idx="2">
                  <c:v>RNG</c:v>
                </c:pt>
                <c:pt idx="3">
                  <c:v>e-Fuels</c:v>
                </c:pt>
              </c:strCache>
            </c:strRef>
          </c:cat>
          <c:val>
            <c:numRef>
              <c:f>Sheet1!$B$2:$B$5</c:f>
              <c:numCache>
                <c:formatCode>0.0%</c:formatCode>
                <c:ptCount val="4"/>
                <c:pt idx="0">
                  <c:v>0.38600000000000001</c:v>
                </c:pt>
                <c:pt idx="1">
                  <c:v>0.45500000000000002</c:v>
                </c:pt>
                <c:pt idx="2">
                  <c:v>4.2000000000000003E-2</c:v>
                </c:pt>
                <c:pt idx="3">
                  <c:v>0.11700000000000001</c:v>
                </c:pt>
              </c:numCache>
            </c:numRef>
          </c:val>
          <c:extLst>
            <c:ext xmlns:c16="http://schemas.microsoft.com/office/drawing/2014/chart" uri="{C3380CC4-5D6E-409C-BE32-E72D297353CC}">
              <c16:uniqueId val="{0000000A-3CA1-4F19-AB17-C79056D9E99F}"/>
            </c:ext>
          </c:extLst>
        </c:ser>
        <c:dLbls>
          <c:showLegendKey val="0"/>
          <c:showVal val="0"/>
          <c:showCatName val="0"/>
          <c:showSerName val="0"/>
          <c:showPercent val="1"/>
          <c:showBubbleSize val="0"/>
          <c:showLeaderLines val="1"/>
        </c:dLbls>
        <c:firstSliceAng val="0"/>
        <c:holeSize val="49"/>
      </c:doughnutChart>
      <c:spPr>
        <a:noFill/>
        <a:ln>
          <a:noFill/>
        </a:ln>
        <a:effectLst/>
      </c:spPr>
    </c:plotArea>
    <c:legend>
      <c:legendPos val="t"/>
      <c:layout>
        <c:manualLayout>
          <c:xMode val="edge"/>
          <c:yMode val="edge"/>
          <c:x val="0.60330624557018353"/>
          <c:y val="0.33573456615661113"/>
          <c:w val="0.39095521323106019"/>
          <c:h val="0.4466076853863507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951834136705968"/>
          <c:y val="0.12109573383921339"/>
          <c:w val="0.46689465117909446"/>
          <c:h val="0.69610737724170046"/>
        </c:manualLayout>
      </c:layout>
      <c:doughnut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3F8-4E9E-BDD2-0A8D950A618B}"/>
              </c:ext>
            </c:extLst>
          </c:dPt>
          <c:dPt>
            <c:idx val="1"/>
            <c:bubble3D val="0"/>
            <c:explosion val="3"/>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3F8-4E9E-BDD2-0A8D950A618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3F8-4E9E-BDD2-0A8D950A618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3F8-4E9E-BDD2-0A8D950A618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F3F8-4E9E-BDD2-0A8D950A618B}"/>
              </c:ext>
            </c:extLst>
          </c:dPt>
          <c:dLbls>
            <c:dLbl>
              <c:idx val="2"/>
              <c:layout>
                <c:manualLayout>
                  <c:x val="-6.73183422725699E-2"/>
                  <c:y val="-0.15124301840791013"/>
                </c:manualLayout>
              </c:layout>
              <c:tx>
                <c:rich>
                  <a:bodyPr/>
                  <a:lstStyle/>
                  <a:p>
                    <a:fld id="{032FC1CB-0CF1-4DCD-A4F8-1257157AD530}" type="VALUE">
                      <a:rPr lang="en-US">
                        <a:solidFill>
                          <a:schemeClr val="tx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3F8-4E9E-BDD2-0A8D950A618B}"/>
                </c:ext>
              </c:extLst>
            </c:dLbl>
            <c:dLbl>
              <c:idx val="3"/>
              <c:layout>
                <c:manualLayout>
                  <c:x val="0"/>
                  <c:y val="-0.14665989663797344"/>
                </c:manualLayout>
              </c:layout>
              <c:tx>
                <c:rich>
                  <a:bodyPr/>
                  <a:lstStyle/>
                  <a:p>
                    <a:fld id="{15F737D6-D5CF-4A15-8D75-95CE20B04FF2}" type="VALUE">
                      <a:rPr lang="en-US">
                        <a:solidFill>
                          <a:schemeClr val="tx1"/>
                        </a:solidFill>
                      </a:rPr>
                      <a:pPr/>
                      <a:t>[VALUE]</a:t>
                    </a:fld>
                    <a:endParaRPr lang="en-IN"/>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3F8-4E9E-BDD2-0A8D950A618B}"/>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Poppins" panose="00000500000000000000" pitchFamily="2" charset="0"/>
                    <a:ea typeface="+mn-ea"/>
                    <a:cs typeface="Poppins" panose="00000500000000000000" pitchFamily="2"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Biofuels</c:v>
                </c:pt>
                <c:pt idx="1">
                  <c:v>Hydrogen</c:v>
                </c:pt>
                <c:pt idx="2">
                  <c:v>RNG</c:v>
                </c:pt>
                <c:pt idx="3">
                  <c:v>e-Fuels</c:v>
                </c:pt>
              </c:strCache>
            </c:strRef>
          </c:cat>
          <c:val>
            <c:numRef>
              <c:f>Sheet1!$B$2:$B$5</c:f>
              <c:numCache>
                <c:formatCode>0.0%</c:formatCode>
                <c:ptCount val="4"/>
                <c:pt idx="0">
                  <c:v>0.4</c:v>
                </c:pt>
                <c:pt idx="1">
                  <c:v>0.52500000000000002</c:v>
                </c:pt>
                <c:pt idx="2">
                  <c:v>5.0999999999999997E-2</c:v>
                </c:pt>
                <c:pt idx="3">
                  <c:v>2.4E-2</c:v>
                </c:pt>
              </c:numCache>
            </c:numRef>
          </c:val>
          <c:extLst>
            <c:ext xmlns:c16="http://schemas.microsoft.com/office/drawing/2014/chart" uri="{C3380CC4-5D6E-409C-BE32-E72D297353CC}">
              <c16:uniqueId val="{0000000A-F3F8-4E9E-BDD2-0A8D950A618B}"/>
            </c:ext>
          </c:extLst>
        </c:ser>
        <c:dLbls>
          <c:showLegendKey val="0"/>
          <c:showVal val="1"/>
          <c:showCatName val="0"/>
          <c:showSerName val="0"/>
          <c:showPercent val="0"/>
          <c:showBubbleSize val="0"/>
          <c:showLeaderLines val="1"/>
        </c:dLbls>
        <c:firstSliceAng val="0"/>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F8F30-F450-4836-B8F9-269834CBDFEF}" type="datetimeFigureOut">
              <a:rPr lang="en-IN" smtClean="0"/>
              <a:t>15-10-2024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07093-35D6-42BA-A229-1290141865D9}" type="slidenum">
              <a:rPr lang="en-IN" smtClean="0"/>
              <a:t>‹#›</a:t>
            </a:fld>
            <a:endParaRPr lang="en-IN" dirty="0"/>
          </a:p>
        </p:txBody>
      </p:sp>
    </p:spTree>
    <p:extLst>
      <p:ext uri="{BB962C8B-B14F-4D97-AF65-F5344CB8AC3E}">
        <p14:creationId xmlns:p14="http://schemas.microsoft.com/office/powerpoint/2010/main" val="226630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D07093-35D6-42BA-A229-1290141865D9}" type="slidenum">
              <a:rPr lang="en-IN" smtClean="0"/>
              <a:t>2</a:t>
            </a:fld>
            <a:endParaRPr lang="en-IN" dirty="0"/>
          </a:p>
        </p:txBody>
      </p:sp>
    </p:spTree>
    <p:extLst>
      <p:ext uri="{BB962C8B-B14F-4D97-AF65-F5344CB8AC3E}">
        <p14:creationId xmlns:p14="http://schemas.microsoft.com/office/powerpoint/2010/main" val="407337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A176-6E33-37A4-2A1D-BBBB2FB07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70FF1-2092-720E-D089-BEAD11C13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EC9A42-DE81-0531-C89F-D0291270C8AB}"/>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8F4DDB4C-F4C7-51B5-6AC7-02DE058A773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579A841-EAA8-2175-3532-7785AC9EF30B}"/>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445098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5182-9478-3980-CC51-BA1396EDE4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12277-A5ED-F96C-C463-108EAD3BD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57DE8-74F1-4243-E301-422756998027}"/>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2EAE315E-A4C0-A573-B38C-E8DF205AF7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5B678D4-2D70-4982-3B02-FE4277AEB964}"/>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5086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DFF8F-2032-41CC-59C8-7D9250885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F8B67-BEF5-A3A4-D23D-37BA0ADC0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F9500-3B3A-E0F8-2EA3-E4B4ECA45D10}"/>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3D9951ED-82C2-D1D1-D2F4-2C469BCDBEB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FBF0AD-056C-033E-1191-D10991D4D7F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526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C1BE3-4288-0B4E-E9B1-0959A82C60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4A442B-17CE-1562-18E7-91A68AD7A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9C049-B814-AA79-230E-3ECB2EF95F5B}"/>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5EFDA15B-AD0B-1AD0-47B3-EDC531FBDD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5CFC522-224A-D1A9-22AE-73BFF82D1DF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28184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6B5F-0603-A2E3-7B07-356C24CE0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C7EE7-100A-980D-99DE-52C04FFC7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E24E0-45D6-FCAE-29E2-0FAD6014C03A}"/>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6FCAF506-C866-677B-C379-AF0B55A705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CB63FA-64F9-BA8C-3056-2E06FC65CEC3}"/>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268447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42C0-E521-4B75-0078-22FE02B5F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40B13-63A6-9080-7F0E-008018054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17CF9-5747-5455-B074-D5342149CF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67E49-BEC9-9608-70F1-EAB00FAAB295}"/>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6" name="Footer Placeholder 5">
            <a:extLst>
              <a:ext uri="{FF2B5EF4-FFF2-40B4-BE49-F238E27FC236}">
                <a16:creationId xmlns:a16="http://schemas.microsoft.com/office/drawing/2014/main" id="{54EC0EED-C26C-6FD3-1854-3E0CDEDE31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639A490-396F-7BC2-9915-042B33D3E3B1}"/>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163471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49CA-F82C-1F86-27BF-16124D512B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0B00B-CBA7-F050-2422-DFA316B2BC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647380-1A69-8513-8EAC-E42FBA0FA3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96A90E-2299-E26D-F651-4FDB72CCE6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C3D7-E387-CF41-2E4F-1F68459B9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2C711-1854-7AF3-E5CA-1DBF78C5373C}"/>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8" name="Footer Placeholder 7">
            <a:extLst>
              <a:ext uri="{FF2B5EF4-FFF2-40B4-BE49-F238E27FC236}">
                <a16:creationId xmlns:a16="http://schemas.microsoft.com/office/drawing/2014/main" id="{A6F05A62-B4DD-BCEA-BCDB-09D61EA6629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0A60350-E527-A68A-42B1-A142828C51E7}"/>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41043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DC11-9344-4027-0E99-97AF9034A5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B5F51-0867-C608-4FB5-9AF845CAFDAB}"/>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4" name="Footer Placeholder 3">
            <a:extLst>
              <a:ext uri="{FF2B5EF4-FFF2-40B4-BE49-F238E27FC236}">
                <a16:creationId xmlns:a16="http://schemas.microsoft.com/office/drawing/2014/main" id="{CBEDEB1C-B052-286D-085B-5794CF830DB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5B18125-CE27-E036-4215-1EDB92E8D292}"/>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74117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7E104-7F89-1A30-CCE6-A8B4280F5C73}"/>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3" name="Footer Placeholder 2">
            <a:extLst>
              <a:ext uri="{FF2B5EF4-FFF2-40B4-BE49-F238E27FC236}">
                <a16:creationId xmlns:a16="http://schemas.microsoft.com/office/drawing/2014/main" id="{944F5E22-0358-A7B3-B636-C1F56BBD620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7E8F580-444F-DC3F-6077-E08DB167DEE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56242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546F7-9A2D-FD7D-B8A8-AB8D36D4F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CEC786-A351-4326-D99F-033A082C6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2DEF36-11E0-8AED-31DF-F75C757A1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686C66-A861-AE14-C7A7-173495E558ED}"/>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6" name="Footer Placeholder 5">
            <a:extLst>
              <a:ext uri="{FF2B5EF4-FFF2-40B4-BE49-F238E27FC236}">
                <a16:creationId xmlns:a16="http://schemas.microsoft.com/office/drawing/2014/main" id="{81B986DD-3B6B-F675-25E9-205764639B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41F4D64-A4AF-6225-E164-0A80A8A45D1A}"/>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326355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5CB6-A683-816C-755C-41F4654D7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6B842D-B008-969B-3054-04410ABF2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EDAD4EB-4673-D6C2-C5E0-6843D4EC9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6FB32-E099-F160-F591-0B311316AB5C}"/>
              </a:ext>
            </a:extLst>
          </p:cNvPr>
          <p:cNvSpPr>
            <a:spLocks noGrp="1"/>
          </p:cNvSpPr>
          <p:nvPr>
            <p:ph type="dt" sz="half" idx="10"/>
          </p:nvPr>
        </p:nvSpPr>
        <p:spPr/>
        <p:txBody>
          <a:bodyPr/>
          <a:lstStyle/>
          <a:p>
            <a:fld id="{F05390B6-011B-4D88-B11F-43C5EA933AAB}" type="datetimeFigureOut">
              <a:rPr lang="en-IN" smtClean="0"/>
              <a:t>15-10-2024</a:t>
            </a:fld>
            <a:endParaRPr lang="en-IN" dirty="0"/>
          </a:p>
        </p:txBody>
      </p:sp>
      <p:sp>
        <p:nvSpPr>
          <p:cNvPr id="6" name="Footer Placeholder 5">
            <a:extLst>
              <a:ext uri="{FF2B5EF4-FFF2-40B4-BE49-F238E27FC236}">
                <a16:creationId xmlns:a16="http://schemas.microsoft.com/office/drawing/2014/main" id="{063E6EA9-958D-D472-568B-1AE6BFB8DC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59F1F19-C39B-3247-E41E-F07895BE1026}"/>
              </a:ext>
            </a:extLst>
          </p:cNvPr>
          <p:cNvSpPr>
            <a:spLocks noGrp="1"/>
          </p:cNvSpPr>
          <p:nvPr>
            <p:ph type="sldNum" sz="quarter" idx="12"/>
          </p:nvPr>
        </p:nvSpPr>
        <p:spPr/>
        <p:txBody>
          <a:bodyPr/>
          <a:lstStyle/>
          <a:p>
            <a:fld id="{D916D7B0-3B58-4480-8BA0-5B2135E6AB7B}" type="slidenum">
              <a:rPr lang="en-IN" smtClean="0"/>
              <a:t>‹#›</a:t>
            </a:fld>
            <a:endParaRPr lang="en-IN" dirty="0"/>
          </a:p>
        </p:txBody>
      </p:sp>
    </p:spTree>
    <p:extLst>
      <p:ext uri="{BB962C8B-B14F-4D97-AF65-F5344CB8AC3E}">
        <p14:creationId xmlns:p14="http://schemas.microsoft.com/office/powerpoint/2010/main" val="9602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BC1A2-0FAF-84CA-425A-568E4E7B9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53024-3850-8D33-1653-4B9EB69F5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4662D-8733-5E6F-EB61-C9B2771FE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5390B6-011B-4D88-B11F-43C5EA933AAB}" type="datetimeFigureOut">
              <a:rPr lang="en-IN" smtClean="0"/>
              <a:t>15-10-2024</a:t>
            </a:fld>
            <a:endParaRPr lang="en-IN" dirty="0"/>
          </a:p>
        </p:txBody>
      </p:sp>
      <p:sp>
        <p:nvSpPr>
          <p:cNvPr id="5" name="Footer Placeholder 4">
            <a:extLst>
              <a:ext uri="{FF2B5EF4-FFF2-40B4-BE49-F238E27FC236}">
                <a16:creationId xmlns:a16="http://schemas.microsoft.com/office/drawing/2014/main" id="{79ECF79D-1D73-ECE9-1C5D-1A0C7BB37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648C3B0-D596-77A3-D6F2-B1563FB47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16D7B0-3B58-4480-8BA0-5B2135E6AB7B}" type="slidenum">
              <a:rPr lang="en-IN" smtClean="0"/>
              <a:t>‹#›</a:t>
            </a:fld>
            <a:endParaRPr lang="en-IN" dirty="0"/>
          </a:p>
        </p:txBody>
      </p:sp>
    </p:spTree>
    <p:extLst>
      <p:ext uri="{BB962C8B-B14F-4D97-AF65-F5344CB8AC3E}">
        <p14:creationId xmlns:p14="http://schemas.microsoft.com/office/powerpoint/2010/main" val="218917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jpe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jpeg"/><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jpeg"/><Relationship Id="rId27" Type="http://schemas.openxmlformats.org/officeDocument/2006/relationships/image" Target="../media/image41.png"/><Relationship Id="rId30"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6.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1.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9B4BED7-CD27-33EC-93DE-F46F1F6F955B}"/>
              </a:ext>
            </a:extLst>
          </p:cNvPr>
          <p:cNvPicPr>
            <a:picLocks noChangeAspect="1" noChangeArrowheads="1"/>
          </p:cNvPicPr>
          <p:nvPr/>
        </p:nvPicPr>
        <p:blipFill>
          <a:blip r:embed="rId2"/>
          <a:srcRect l="2799" r="2799"/>
          <a:stretch/>
        </p:blipFill>
        <p:spPr bwMode="auto">
          <a:xfrm>
            <a:off x="3223647" y="2"/>
            <a:ext cx="8968353" cy="6857998"/>
          </a:xfrm>
          <a:prstGeom prst="rect">
            <a:avLst/>
          </a:prstGeom>
          <a:noFill/>
          <a:extLst>
            <a:ext uri="{909E8E84-426E-40DD-AFC4-6F175D3DCCD1}">
              <a14:hiddenFill xmlns:a14="http://schemas.microsoft.com/office/drawing/2010/main">
                <a:solidFill>
                  <a:srgbClr val="FFFFFF"/>
                </a:solidFill>
              </a14:hiddenFill>
            </a:ext>
          </a:extLst>
        </p:spPr>
      </p:pic>
      <p:sp>
        <p:nvSpPr>
          <p:cNvPr id="51" name="Freeform: Shape 50">
            <a:extLst>
              <a:ext uri="{FF2B5EF4-FFF2-40B4-BE49-F238E27FC236}">
                <a16:creationId xmlns:a16="http://schemas.microsoft.com/office/drawing/2014/main" id="{FB0382C4-A209-9709-7458-A0C91779DD9F}"/>
              </a:ext>
            </a:extLst>
          </p:cNvPr>
          <p:cNvSpPr/>
          <p:nvPr/>
        </p:nvSpPr>
        <p:spPr>
          <a:xfrm>
            <a:off x="-1" y="0"/>
            <a:ext cx="7799071" cy="6858000"/>
          </a:xfrm>
          <a:custGeom>
            <a:avLst/>
            <a:gdLst>
              <a:gd name="connsiteX0" fmla="*/ 0 w 7799071"/>
              <a:gd name="connsiteY0" fmla="*/ 0 h 6858000"/>
              <a:gd name="connsiteX1" fmla="*/ 941072 w 7799071"/>
              <a:gd name="connsiteY1" fmla="*/ 0 h 6858000"/>
              <a:gd name="connsiteX2" fmla="*/ 7799071 w 7799071"/>
              <a:gd name="connsiteY2" fmla="*/ 6858000 h 6858000"/>
              <a:gd name="connsiteX3" fmla="*/ 0 w 7799071"/>
              <a:gd name="connsiteY3" fmla="*/ 6858000 h 6858000"/>
              <a:gd name="connsiteX4" fmla="*/ 0 w 779907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9071" h="6858000">
                <a:moveTo>
                  <a:pt x="0" y="0"/>
                </a:moveTo>
                <a:lnTo>
                  <a:pt x="941072" y="0"/>
                </a:lnTo>
                <a:lnTo>
                  <a:pt x="7799071" y="6858000"/>
                </a:lnTo>
                <a:lnTo>
                  <a:pt x="0" y="6858000"/>
                </a:lnTo>
                <a:lnTo>
                  <a:pt x="0" y="0"/>
                </a:lnTo>
                <a:close/>
              </a:path>
            </a:pathLst>
          </a:cu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2649D7A8-4C35-A0D3-F62E-6ACEE79CEC9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9EDE27B0-AA67-A2C3-916A-879F92FEFC29}"/>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82D3DBA9-E4D6-4944-8BAF-342DF9E9E986}"/>
              </a:ext>
            </a:extLst>
          </p:cNvPr>
          <p:cNvSpPr>
            <a:spLocks noGrp="1"/>
          </p:cNvSpPr>
          <p:nvPr>
            <p:ph type="ctrTitle"/>
          </p:nvPr>
        </p:nvSpPr>
        <p:spPr>
          <a:xfrm>
            <a:off x="446081" y="4046539"/>
            <a:ext cx="6675337" cy="2344855"/>
          </a:xfrm>
        </p:spPr>
        <p:txBody>
          <a:bodyPr>
            <a:normAutofit/>
          </a:bodyPr>
          <a:lstStyle/>
          <a:p>
            <a:pPr algn="l">
              <a:lnSpc>
                <a:spcPct val="100000"/>
              </a:lnSpc>
            </a:pPr>
            <a:r>
              <a:rPr lang="en-US" sz="4000" b="1" dirty="0">
                <a:solidFill>
                  <a:srgbClr val="FFFFFF"/>
                </a:solidFill>
                <a:latin typeface="Poppins" panose="00000500000000000000" pitchFamily="2" charset="0"/>
                <a:cs typeface="Poppins" panose="00000500000000000000" pitchFamily="2" charset="0"/>
              </a:rPr>
              <a:t>Global Green Fuels Market: </a:t>
            </a:r>
            <a:br>
              <a:rPr lang="en-US" sz="4000" b="1" dirty="0">
                <a:solidFill>
                  <a:srgbClr val="FFFFFF"/>
                </a:solidFill>
                <a:latin typeface="Poppins" panose="00000500000000000000" pitchFamily="2" charset="0"/>
                <a:cs typeface="Poppins" panose="00000500000000000000" pitchFamily="2" charset="0"/>
              </a:rPr>
            </a:br>
            <a:r>
              <a:rPr lang="en-US" sz="2400" dirty="0">
                <a:solidFill>
                  <a:srgbClr val="FFFFFF"/>
                </a:solidFill>
                <a:latin typeface="Poppins" panose="00000500000000000000" pitchFamily="2" charset="0"/>
                <a:cs typeface="Poppins" panose="00000500000000000000" pitchFamily="2" charset="0"/>
              </a:rPr>
              <a:t>A Comprehensive Overview</a:t>
            </a:r>
            <a:endParaRPr lang="en-IN" sz="4000" dirty="0">
              <a:solidFill>
                <a:srgbClr val="FFFFFF"/>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24354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MARKET INSIGHTS</a:t>
            </a:r>
            <a:endParaRPr lang="en-IN" sz="3600" b="1" dirty="0">
              <a:solidFill>
                <a:srgbClr val="FFFFFF"/>
              </a:solidFill>
              <a:latin typeface="Poppins" panose="00000500000000000000" pitchFamily="2" charset="0"/>
              <a:cs typeface="Poppins" panose="00000500000000000000" pitchFamily="2" charset="0"/>
            </a:endParaRP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47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MARKET INSIGHTS (1/5)</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FACTORS AFFECTING THE GLOBAL GREEN FUELS MARKET GROWTH</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pSp>
        <p:nvGrpSpPr>
          <p:cNvPr id="107" name="Group 106">
            <a:extLst>
              <a:ext uri="{FF2B5EF4-FFF2-40B4-BE49-F238E27FC236}">
                <a16:creationId xmlns:a16="http://schemas.microsoft.com/office/drawing/2014/main" id="{FBC49C62-E0A9-399E-75C3-95EA170A5165}"/>
              </a:ext>
            </a:extLst>
          </p:cNvPr>
          <p:cNvGrpSpPr/>
          <p:nvPr/>
        </p:nvGrpSpPr>
        <p:grpSpPr>
          <a:xfrm>
            <a:off x="1349668" y="1396656"/>
            <a:ext cx="10015352" cy="5087240"/>
            <a:chOff x="1836276" y="1620574"/>
            <a:chExt cx="10015352" cy="5087240"/>
          </a:xfrm>
        </p:grpSpPr>
        <p:pic>
          <p:nvPicPr>
            <p:cNvPr id="9" name="Picture 8">
              <a:extLst>
                <a:ext uri="{FF2B5EF4-FFF2-40B4-BE49-F238E27FC236}">
                  <a16:creationId xmlns:a16="http://schemas.microsoft.com/office/drawing/2014/main" id="{2F2EB715-52B0-E9E1-6107-BA6A8B981AAE}"/>
                </a:ext>
              </a:extLst>
            </p:cNvPr>
            <p:cNvPicPr>
              <a:picLocks noChangeAspect="1"/>
            </p:cNvPicPr>
            <p:nvPr/>
          </p:nvPicPr>
          <p:blipFill>
            <a:blip r:embed="rId2"/>
            <a:stretch>
              <a:fillRect/>
            </a:stretch>
          </p:blipFill>
          <p:spPr>
            <a:xfrm>
              <a:off x="5627966" y="2694130"/>
              <a:ext cx="598498" cy="572705"/>
            </a:xfrm>
            <a:custGeom>
              <a:avLst/>
              <a:gdLst>
                <a:gd name="connsiteX0" fmla="*/ 619 w 1191947"/>
                <a:gd name="connsiteY0" fmla="*/ -160 h 1176886"/>
                <a:gd name="connsiteX1" fmla="*/ 1192566 w 1191947"/>
                <a:gd name="connsiteY1" fmla="*/ -160 h 1176886"/>
                <a:gd name="connsiteX2" fmla="*/ 1192566 w 1191947"/>
                <a:gd name="connsiteY2" fmla="*/ 1176726 h 1176886"/>
                <a:gd name="connsiteX3" fmla="*/ 619 w 1191947"/>
                <a:gd name="connsiteY3" fmla="*/ 1176726 h 1176886"/>
              </a:gdLst>
              <a:ahLst/>
              <a:cxnLst>
                <a:cxn ang="0">
                  <a:pos x="connsiteX0" y="connsiteY0"/>
                </a:cxn>
                <a:cxn ang="0">
                  <a:pos x="connsiteX1" y="connsiteY1"/>
                </a:cxn>
                <a:cxn ang="0">
                  <a:pos x="connsiteX2" y="connsiteY2"/>
                </a:cxn>
                <a:cxn ang="0">
                  <a:pos x="connsiteX3" y="connsiteY3"/>
                </a:cxn>
              </a:cxnLst>
              <a:rect l="l" t="t" r="r" b="b"/>
              <a:pathLst>
                <a:path w="1191947" h="1176886">
                  <a:moveTo>
                    <a:pt x="619" y="-160"/>
                  </a:moveTo>
                  <a:lnTo>
                    <a:pt x="1192566" y="-160"/>
                  </a:lnTo>
                  <a:lnTo>
                    <a:pt x="1192566" y="1176726"/>
                  </a:lnTo>
                  <a:lnTo>
                    <a:pt x="619" y="1176726"/>
                  </a:lnTo>
                  <a:close/>
                </a:path>
              </a:pathLst>
            </a:custGeom>
          </p:spPr>
        </p:pic>
        <p:grpSp>
          <p:nvGrpSpPr>
            <p:cNvPr id="101" name="Group 100">
              <a:extLst>
                <a:ext uri="{FF2B5EF4-FFF2-40B4-BE49-F238E27FC236}">
                  <a16:creationId xmlns:a16="http://schemas.microsoft.com/office/drawing/2014/main" id="{F5B7D39C-23B7-86A5-68F1-8F8B9AC5ADAD}"/>
                </a:ext>
              </a:extLst>
            </p:cNvPr>
            <p:cNvGrpSpPr/>
            <p:nvPr/>
          </p:nvGrpSpPr>
          <p:grpSpPr>
            <a:xfrm>
              <a:off x="5623884" y="2657267"/>
              <a:ext cx="499513" cy="484102"/>
              <a:chOff x="5606059" y="2657267"/>
              <a:chExt cx="499513" cy="484102"/>
            </a:xfrm>
          </p:grpSpPr>
          <p:sp>
            <p:nvSpPr>
              <p:cNvPr id="35" name="Freeform: Shape 34">
                <a:extLst>
                  <a:ext uri="{FF2B5EF4-FFF2-40B4-BE49-F238E27FC236}">
                    <a16:creationId xmlns:a16="http://schemas.microsoft.com/office/drawing/2014/main" id="{F7DCEF48-2448-66AB-3125-A9AA693BC5FD}"/>
                  </a:ext>
                </a:extLst>
              </p:cNvPr>
              <p:cNvSpPr/>
              <p:nvPr/>
            </p:nvSpPr>
            <p:spPr>
              <a:xfrm>
                <a:off x="5606059" y="2657267"/>
                <a:ext cx="499513" cy="484102"/>
              </a:xfrm>
              <a:custGeom>
                <a:avLst/>
                <a:gdLst>
                  <a:gd name="connsiteX0" fmla="*/ 497407 w 994813"/>
                  <a:gd name="connsiteY0" fmla="*/ 994813 h 994813"/>
                  <a:gd name="connsiteX1" fmla="*/ 145676 w 994813"/>
                  <a:gd name="connsiteY1" fmla="*/ 849137 h 994813"/>
                  <a:gd name="connsiteX2" fmla="*/ 0 w 994813"/>
                  <a:gd name="connsiteY2" fmla="*/ 497407 h 994813"/>
                  <a:gd name="connsiteX3" fmla="*/ 145676 w 994813"/>
                  <a:gd name="connsiteY3" fmla="*/ 145676 h 994813"/>
                  <a:gd name="connsiteX4" fmla="*/ 497407 w 994813"/>
                  <a:gd name="connsiteY4" fmla="*/ 0 h 994813"/>
                  <a:gd name="connsiteX5" fmla="*/ 849137 w 994813"/>
                  <a:gd name="connsiteY5" fmla="*/ 145676 h 994813"/>
                  <a:gd name="connsiteX6" fmla="*/ 994814 w 994813"/>
                  <a:gd name="connsiteY6" fmla="*/ 497407 h 994813"/>
                  <a:gd name="connsiteX7" fmla="*/ 849137 w 994813"/>
                  <a:gd name="connsiteY7" fmla="*/ 849137 h 994813"/>
                  <a:gd name="connsiteX8" fmla="*/ 497407 w 994813"/>
                  <a:gd name="connsiteY8" fmla="*/ 994813 h 99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813" h="994813">
                    <a:moveTo>
                      <a:pt x="497407" y="994813"/>
                    </a:moveTo>
                    <a:cubicBezTo>
                      <a:pt x="364550" y="994813"/>
                      <a:pt x="239626" y="943087"/>
                      <a:pt x="145676" y="849137"/>
                    </a:cubicBezTo>
                    <a:cubicBezTo>
                      <a:pt x="51727" y="755187"/>
                      <a:pt x="0" y="630264"/>
                      <a:pt x="0" y="497407"/>
                    </a:cubicBezTo>
                    <a:cubicBezTo>
                      <a:pt x="0" y="364550"/>
                      <a:pt x="51727" y="239627"/>
                      <a:pt x="145676" y="145676"/>
                    </a:cubicBezTo>
                    <a:cubicBezTo>
                      <a:pt x="239626" y="51726"/>
                      <a:pt x="364550" y="0"/>
                      <a:pt x="497407" y="0"/>
                    </a:cubicBezTo>
                    <a:cubicBezTo>
                      <a:pt x="630264" y="0"/>
                      <a:pt x="755187" y="51726"/>
                      <a:pt x="849137" y="145676"/>
                    </a:cubicBezTo>
                    <a:cubicBezTo>
                      <a:pt x="943087" y="239627"/>
                      <a:pt x="994814" y="364550"/>
                      <a:pt x="994814" y="497407"/>
                    </a:cubicBezTo>
                    <a:cubicBezTo>
                      <a:pt x="994814" y="630264"/>
                      <a:pt x="943087" y="755187"/>
                      <a:pt x="849137" y="849137"/>
                    </a:cubicBezTo>
                    <a:cubicBezTo>
                      <a:pt x="755187" y="943087"/>
                      <a:pt x="630264" y="994813"/>
                      <a:pt x="497407" y="994813"/>
                    </a:cubicBezTo>
                    <a:close/>
                  </a:path>
                </a:pathLst>
              </a:custGeom>
              <a:solidFill>
                <a:srgbClr val="FFFFFF"/>
              </a:solidFill>
              <a:ln w="4482" cap="flat">
                <a:solidFill>
                  <a:schemeClr val="bg1">
                    <a:lumMod val="85000"/>
                  </a:schemeClr>
                </a:solid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339C0536-B9A9-3F53-F017-981F83A02FFC}"/>
                  </a:ext>
                </a:extLst>
              </p:cNvPr>
              <p:cNvSpPr/>
              <p:nvPr/>
            </p:nvSpPr>
            <p:spPr>
              <a:xfrm>
                <a:off x="5700841" y="2794668"/>
                <a:ext cx="309949" cy="209300"/>
              </a:xfrm>
              <a:custGeom>
                <a:avLst/>
                <a:gdLst>
                  <a:gd name="connsiteX0" fmla="*/ 0 w 4876704"/>
                  <a:gd name="connsiteY0" fmla="*/ 1277795 h 3397917"/>
                  <a:gd name="connsiteX1" fmla="*/ 58674 w 4876704"/>
                  <a:gd name="connsiteY1" fmla="*/ 1039193 h 3397917"/>
                  <a:gd name="connsiteX2" fmla="*/ 1128903 w 4876704"/>
                  <a:gd name="connsiteY2" fmla="*/ 371777 h 3397917"/>
                  <a:gd name="connsiteX3" fmla="*/ 1370362 w 4876704"/>
                  <a:gd name="connsiteY3" fmla="*/ 420640 h 3397917"/>
                  <a:gd name="connsiteX4" fmla="*/ 1423226 w 4876704"/>
                  <a:gd name="connsiteY4" fmla="*/ 408257 h 3397917"/>
                  <a:gd name="connsiteX5" fmla="*/ 1629251 w 4876704"/>
                  <a:gd name="connsiteY5" fmla="*/ 224425 h 3397917"/>
                  <a:gd name="connsiteX6" fmla="*/ 1804892 w 4876704"/>
                  <a:gd name="connsiteY6" fmla="*/ 205375 h 3397917"/>
                  <a:gd name="connsiteX7" fmla="*/ 2094738 w 4876704"/>
                  <a:gd name="connsiteY7" fmla="*/ 428069 h 3397917"/>
                  <a:gd name="connsiteX8" fmla="*/ 2131409 w 4876704"/>
                  <a:gd name="connsiteY8" fmla="*/ 462550 h 3397917"/>
                  <a:gd name="connsiteX9" fmla="*/ 2202561 w 4876704"/>
                  <a:gd name="connsiteY9" fmla="*/ 398351 h 3397917"/>
                  <a:gd name="connsiteX10" fmla="*/ 2207895 w 4876704"/>
                  <a:gd name="connsiteY10" fmla="*/ 361204 h 3397917"/>
                  <a:gd name="connsiteX11" fmla="*/ 2343722 w 4876704"/>
                  <a:gd name="connsiteY11" fmla="*/ 101076 h 3397917"/>
                  <a:gd name="connsiteX12" fmla="*/ 2618994 w 4876704"/>
                  <a:gd name="connsiteY12" fmla="*/ 10970 h 3397917"/>
                  <a:gd name="connsiteX13" fmla="*/ 2885694 w 4876704"/>
                  <a:gd name="connsiteY13" fmla="*/ 167561 h 3397917"/>
                  <a:gd name="connsiteX14" fmla="*/ 2910269 w 4876704"/>
                  <a:gd name="connsiteY14" fmla="*/ 199755 h 3397917"/>
                  <a:gd name="connsiteX15" fmla="*/ 3133344 w 4876704"/>
                  <a:gd name="connsiteY15" fmla="*/ 246809 h 3397917"/>
                  <a:gd name="connsiteX16" fmla="*/ 3339370 w 4876704"/>
                  <a:gd name="connsiteY16" fmla="*/ 135271 h 3397917"/>
                  <a:gd name="connsiteX17" fmla="*/ 3481292 w 4876704"/>
                  <a:gd name="connsiteY17" fmla="*/ 220805 h 3397917"/>
                  <a:gd name="connsiteX18" fmla="*/ 3647694 w 4876704"/>
                  <a:gd name="connsiteY18" fmla="*/ 470075 h 3397917"/>
                  <a:gd name="connsiteX19" fmla="*/ 3599498 w 4876704"/>
                  <a:gd name="connsiteY19" fmla="*/ 752777 h 3397917"/>
                  <a:gd name="connsiteX20" fmla="*/ 3580543 w 4876704"/>
                  <a:gd name="connsiteY20" fmla="*/ 798211 h 3397917"/>
                  <a:gd name="connsiteX21" fmla="*/ 3593021 w 4876704"/>
                  <a:gd name="connsiteY21" fmla="*/ 897461 h 3397917"/>
                  <a:gd name="connsiteX22" fmla="*/ 3964686 w 4876704"/>
                  <a:gd name="connsiteY22" fmla="*/ 898605 h 3397917"/>
                  <a:gd name="connsiteX23" fmla="*/ 4101751 w 4876704"/>
                  <a:gd name="connsiteY23" fmla="*/ 958612 h 3397917"/>
                  <a:gd name="connsiteX24" fmla="*/ 4141280 w 4876704"/>
                  <a:gd name="connsiteY24" fmla="*/ 1108059 h 3397917"/>
                  <a:gd name="connsiteX25" fmla="*/ 4168140 w 4876704"/>
                  <a:gd name="connsiteY25" fmla="*/ 1300940 h 3397917"/>
                  <a:gd name="connsiteX26" fmla="*/ 4213003 w 4876704"/>
                  <a:gd name="connsiteY26" fmla="*/ 1357233 h 3397917"/>
                  <a:gd name="connsiteX27" fmla="*/ 4746403 w 4876704"/>
                  <a:gd name="connsiteY27" fmla="*/ 1818338 h 3397917"/>
                  <a:gd name="connsiteX28" fmla="*/ 4867275 w 4876704"/>
                  <a:gd name="connsiteY28" fmla="*/ 2171145 h 3397917"/>
                  <a:gd name="connsiteX29" fmla="*/ 4876705 w 4876704"/>
                  <a:gd name="connsiteY29" fmla="*/ 2201815 h 3397917"/>
                  <a:gd name="connsiteX30" fmla="*/ 4876705 w 4876704"/>
                  <a:gd name="connsiteY30" fmla="*/ 2420890 h 3397917"/>
                  <a:gd name="connsiteX31" fmla="*/ 4842987 w 4876704"/>
                  <a:gd name="connsiteY31" fmla="*/ 2567670 h 3397917"/>
                  <a:gd name="connsiteX32" fmla="*/ 3988118 w 4876704"/>
                  <a:gd name="connsiteY32" fmla="*/ 3361198 h 3397917"/>
                  <a:gd name="connsiteX33" fmla="*/ 2954370 w 4876704"/>
                  <a:gd name="connsiteY33" fmla="*/ 3120120 h 3397917"/>
                  <a:gd name="connsiteX34" fmla="*/ 2948845 w 4876704"/>
                  <a:gd name="connsiteY34" fmla="*/ 1579166 h 3397917"/>
                  <a:gd name="connsiteX35" fmla="*/ 3023330 w 4876704"/>
                  <a:gd name="connsiteY35" fmla="*/ 1372569 h 3397917"/>
                  <a:gd name="connsiteX36" fmla="*/ 2994755 w 4876704"/>
                  <a:gd name="connsiteY36" fmla="*/ 1180164 h 3397917"/>
                  <a:gd name="connsiteX37" fmla="*/ 3066193 w 4876704"/>
                  <a:gd name="connsiteY37" fmla="*/ 1043670 h 3397917"/>
                  <a:gd name="connsiteX38" fmla="*/ 3474149 w 4876704"/>
                  <a:gd name="connsiteY38" fmla="*/ 895937 h 3397917"/>
                  <a:gd name="connsiteX39" fmla="*/ 3459671 w 4876704"/>
                  <a:gd name="connsiteY39" fmla="*/ 804212 h 3397917"/>
                  <a:gd name="connsiteX40" fmla="*/ 3430238 w 4876704"/>
                  <a:gd name="connsiteY40" fmla="*/ 780780 h 3397917"/>
                  <a:gd name="connsiteX41" fmla="*/ 3316510 w 4876704"/>
                  <a:gd name="connsiteY41" fmla="*/ 692293 h 3397917"/>
                  <a:gd name="connsiteX42" fmla="*/ 3151061 w 4876704"/>
                  <a:gd name="connsiteY42" fmla="*/ 448358 h 3397917"/>
                  <a:gd name="connsiteX43" fmla="*/ 3127724 w 4876704"/>
                  <a:gd name="connsiteY43" fmla="*/ 402161 h 3397917"/>
                  <a:gd name="connsiteX44" fmla="*/ 3044571 w 4876704"/>
                  <a:gd name="connsiteY44" fmla="*/ 327009 h 3397917"/>
                  <a:gd name="connsiteX45" fmla="*/ 2974753 w 4876704"/>
                  <a:gd name="connsiteY45" fmla="*/ 313579 h 3397917"/>
                  <a:gd name="connsiteX46" fmla="*/ 2813495 w 4876704"/>
                  <a:gd name="connsiteY46" fmla="*/ 353870 h 3397917"/>
                  <a:gd name="connsiteX47" fmla="*/ 2802350 w 4876704"/>
                  <a:gd name="connsiteY47" fmla="*/ 362442 h 3397917"/>
                  <a:gd name="connsiteX48" fmla="*/ 2403158 w 4876704"/>
                  <a:gd name="connsiteY48" fmla="*/ 495602 h 3397917"/>
                  <a:gd name="connsiteX49" fmla="*/ 2370106 w 4876704"/>
                  <a:gd name="connsiteY49" fmla="*/ 494459 h 3397917"/>
                  <a:gd name="connsiteX50" fmla="*/ 2294668 w 4876704"/>
                  <a:gd name="connsiteY50" fmla="*/ 478647 h 3397917"/>
                  <a:gd name="connsiteX51" fmla="*/ 2214753 w 4876704"/>
                  <a:gd name="connsiteY51" fmla="*/ 544560 h 3397917"/>
                  <a:gd name="connsiteX52" fmla="*/ 2395633 w 4876704"/>
                  <a:gd name="connsiteY52" fmla="*/ 826595 h 3397917"/>
                  <a:gd name="connsiteX53" fmla="*/ 2347913 w 4876704"/>
                  <a:gd name="connsiteY53" fmla="*/ 1117298 h 3397917"/>
                  <a:gd name="connsiteX54" fmla="*/ 2199037 w 4876704"/>
                  <a:gd name="connsiteY54" fmla="*/ 1250744 h 3397917"/>
                  <a:gd name="connsiteX55" fmla="*/ 2173510 w 4876704"/>
                  <a:gd name="connsiteY55" fmla="*/ 1328753 h 3397917"/>
                  <a:gd name="connsiteX56" fmla="*/ 2088833 w 4876704"/>
                  <a:gd name="connsiteY56" fmla="*/ 2022650 h 3397917"/>
                  <a:gd name="connsiteX57" fmla="*/ 1287209 w 4876704"/>
                  <a:gd name="connsiteY57" fmla="*/ 2573480 h 3397917"/>
                  <a:gd name="connsiteX58" fmla="*/ 8954 w 4876704"/>
                  <a:gd name="connsiteY58" fmla="*/ 1532493 h 3397917"/>
                  <a:gd name="connsiteX59" fmla="*/ 0 w 4876704"/>
                  <a:gd name="connsiteY59" fmla="*/ 1506395 h 3397917"/>
                  <a:gd name="connsiteX60" fmla="*/ 0 w 4876704"/>
                  <a:gd name="connsiteY60" fmla="*/ 1277795 h 3397917"/>
                  <a:gd name="connsiteX61" fmla="*/ 1175385 w 4876704"/>
                  <a:gd name="connsiteY61" fmla="*/ 2310210 h 3397917"/>
                  <a:gd name="connsiteX62" fmla="*/ 1929289 w 4876704"/>
                  <a:gd name="connsiteY62" fmla="*/ 1511157 h 3397917"/>
                  <a:gd name="connsiteX63" fmla="*/ 1583436 w 4876704"/>
                  <a:gd name="connsiteY63" fmla="*/ 838121 h 3397917"/>
                  <a:gd name="connsiteX64" fmla="*/ 798957 w 4876704"/>
                  <a:gd name="connsiteY64" fmla="*/ 663242 h 3397917"/>
                  <a:gd name="connsiteX65" fmla="*/ 274701 w 4876704"/>
                  <a:gd name="connsiteY65" fmla="*/ 1487726 h 3397917"/>
                  <a:gd name="connsiteX66" fmla="*/ 1175385 w 4876704"/>
                  <a:gd name="connsiteY66" fmla="*/ 2310210 h 3397917"/>
                  <a:gd name="connsiteX67" fmla="*/ 3796474 w 4876704"/>
                  <a:gd name="connsiteY67" fmla="*/ 1532017 h 3397917"/>
                  <a:gd name="connsiteX68" fmla="*/ 3096863 w 4876704"/>
                  <a:gd name="connsiteY68" fmla="*/ 1802336 h 3397917"/>
                  <a:gd name="connsiteX69" fmla="*/ 3232499 w 4876704"/>
                  <a:gd name="connsiteY69" fmla="*/ 2992580 h 3397917"/>
                  <a:gd name="connsiteX70" fmla="*/ 4371975 w 4876704"/>
                  <a:gd name="connsiteY70" fmla="*/ 2859326 h 3397917"/>
                  <a:gd name="connsiteX71" fmla="*/ 4547521 w 4876704"/>
                  <a:gd name="connsiteY71" fmla="*/ 2020650 h 3397917"/>
                  <a:gd name="connsiteX72" fmla="*/ 3796474 w 4876704"/>
                  <a:gd name="connsiteY72" fmla="*/ 1532017 h 3397917"/>
                  <a:gd name="connsiteX73" fmla="*/ 3435763 w 4876704"/>
                  <a:gd name="connsiteY73" fmla="*/ 685054 h 3397917"/>
                  <a:gd name="connsiteX74" fmla="*/ 3477768 w 4876704"/>
                  <a:gd name="connsiteY74" fmla="*/ 547037 h 3397917"/>
                  <a:gd name="connsiteX75" fmla="*/ 3562636 w 4876704"/>
                  <a:gd name="connsiteY75" fmla="*/ 652955 h 3397917"/>
                  <a:gd name="connsiteX76" fmla="*/ 3574352 w 4876704"/>
                  <a:gd name="connsiteY76" fmla="*/ 535702 h 3397917"/>
                  <a:gd name="connsiteX77" fmla="*/ 3397187 w 4876704"/>
                  <a:gd name="connsiteY77" fmla="*/ 270907 h 3397917"/>
                  <a:gd name="connsiteX78" fmla="*/ 3241548 w 4876704"/>
                  <a:gd name="connsiteY78" fmla="*/ 268526 h 3397917"/>
                  <a:gd name="connsiteX79" fmla="*/ 3310509 w 4876704"/>
                  <a:gd name="connsiteY79" fmla="*/ 287766 h 3397917"/>
                  <a:gd name="connsiteX80" fmla="*/ 3347847 w 4876704"/>
                  <a:gd name="connsiteY80" fmla="*/ 342344 h 3397917"/>
                  <a:gd name="connsiteX81" fmla="*/ 3288030 w 4876704"/>
                  <a:gd name="connsiteY81" fmla="*/ 380159 h 3397917"/>
                  <a:gd name="connsiteX82" fmla="*/ 3211068 w 4876704"/>
                  <a:gd name="connsiteY82" fmla="*/ 364347 h 3397917"/>
                  <a:gd name="connsiteX83" fmla="*/ 3435763 w 4876704"/>
                  <a:gd name="connsiteY83" fmla="*/ 685054 h 3397917"/>
                  <a:gd name="connsiteX84" fmla="*/ 2780538 w 4876704"/>
                  <a:gd name="connsiteY84" fmla="*/ 169466 h 3397917"/>
                  <a:gd name="connsiteX85" fmla="*/ 2660904 w 4876704"/>
                  <a:gd name="connsiteY85" fmla="*/ 99076 h 3397917"/>
                  <a:gd name="connsiteX86" fmla="*/ 2359343 w 4876704"/>
                  <a:gd name="connsiteY86" fmla="*/ 199565 h 3397917"/>
                  <a:gd name="connsiteX87" fmla="*/ 2301526 w 4876704"/>
                  <a:gd name="connsiteY87" fmla="*/ 309864 h 3397917"/>
                  <a:gd name="connsiteX88" fmla="*/ 2351913 w 4876704"/>
                  <a:gd name="connsiteY88" fmla="*/ 265287 h 3397917"/>
                  <a:gd name="connsiteX89" fmla="*/ 2440020 w 4876704"/>
                  <a:gd name="connsiteY89" fmla="*/ 266049 h 3397917"/>
                  <a:gd name="connsiteX90" fmla="*/ 2431161 w 4876704"/>
                  <a:gd name="connsiteY90" fmla="*/ 349679 h 3397917"/>
                  <a:gd name="connsiteX91" fmla="*/ 2387060 w 4876704"/>
                  <a:gd name="connsiteY91" fmla="*/ 391874 h 3397917"/>
                  <a:gd name="connsiteX92" fmla="*/ 2395061 w 4876704"/>
                  <a:gd name="connsiteY92" fmla="*/ 402923 h 3397917"/>
                  <a:gd name="connsiteX93" fmla="*/ 2764536 w 4876704"/>
                  <a:gd name="connsiteY93" fmla="*/ 277098 h 3397917"/>
                  <a:gd name="connsiteX94" fmla="*/ 2660999 w 4876704"/>
                  <a:gd name="connsiteY94" fmla="*/ 198612 h 3397917"/>
                  <a:gd name="connsiteX95" fmla="*/ 2780538 w 4876704"/>
                  <a:gd name="connsiteY95" fmla="*/ 169466 h 3397917"/>
                  <a:gd name="connsiteX96" fmla="*/ 3620262 w 4876704"/>
                  <a:gd name="connsiteY96" fmla="*/ 1273699 h 3397917"/>
                  <a:gd name="connsiteX97" fmla="*/ 3620167 w 4876704"/>
                  <a:gd name="connsiteY97" fmla="*/ 1247601 h 3397917"/>
                  <a:gd name="connsiteX98" fmla="*/ 3633121 w 4876704"/>
                  <a:gd name="connsiteY98" fmla="*/ 1111298 h 3397917"/>
                  <a:gd name="connsiteX99" fmla="*/ 3595021 w 4876704"/>
                  <a:gd name="connsiteY99" fmla="*/ 1030049 h 3397917"/>
                  <a:gd name="connsiteX100" fmla="*/ 3502438 w 4876704"/>
                  <a:gd name="connsiteY100" fmla="*/ 1051576 h 3397917"/>
                  <a:gd name="connsiteX101" fmla="*/ 3505581 w 4876704"/>
                  <a:gd name="connsiteY101" fmla="*/ 1147493 h 3397917"/>
                  <a:gd name="connsiteX102" fmla="*/ 3541681 w 4876704"/>
                  <a:gd name="connsiteY102" fmla="*/ 1229027 h 3397917"/>
                  <a:gd name="connsiteX103" fmla="*/ 3620262 w 4876704"/>
                  <a:gd name="connsiteY103" fmla="*/ 1273699 h 3397917"/>
                  <a:gd name="connsiteX104" fmla="*/ 2099215 w 4876704"/>
                  <a:gd name="connsiteY104" fmla="*/ 635143 h 3397917"/>
                  <a:gd name="connsiteX105" fmla="*/ 2037302 w 4876704"/>
                  <a:gd name="connsiteY105" fmla="*/ 563991 h 3397917"/>
                  <a:gd name="connsiteX106" fmla="*/ 1958626 w 4876704"/>
                  <a:gd name="connsiteY106" fmla="*/ 608473 h 3397917"/>
                  <a:gd name="connsiteX107" fmla="*/ 1889189 w 4876704"/>
                  <a:gd name="connsiteY107" fmla="*/ 709152 h 3397917"/>
                  <a:gd name="connsiteX108" fmla="*/ 1881378 w 4876704"/>
                  <a:gd name="connsiteY108" fmla="*/ 763349 h 3397917"/>
                  <a:gd name="connsiteX109" fmla="*/ 1939862 w 4876704"/>
                  <a:gd name="connsiteY109" fmla="*/ 764873 h 3397917"/>
                  <a:gd name="connsiteX110" fmla="*/ 2043017 w 4876704"/>
                  <a:gd name="connsiteY110" fmla="*/ 707819 h 3397917"/>
                  <a:gd name="connsiteX111" fmla="*/ 2099215 w 4876704"/>
                  <a:gd name="connsiteY111" fmla="*/ 635143 h 339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76704" h="3397917">
                    <a:moveTo>
                      <a:pt x="0" y="1277795"/>
                    </a:moveTo>
                    <a:cubicBezTo>
                      <a:pt x="19241" y="1198166"/>
                      <a:pt x="32576" y="1116536"/>
                      <a:pt x="58674" y="1039193"/>
                    </a:cubicBezTo>
                    <a:cubicBezTo>
                      <a:pt x="209169" y="593328"/>
                      <a:pt x="663893" y="309864"/>
                      <a:pt x="1128903" y="371777"/>
                    </a:cubicBezTo>
                    <a:cubicBezTo>
                      <a:pt x="1210151" y="382540"/>
                      <a:pt x="1289590" y="406067"/>
                      <a:pt x="1370362" y="420640"/>
                    </a:cubicBezTo>
                    <a:cubicBezTo>
                      <a:pt x="1387031" y="423688"/>
                      <a:pt x="1410748" y="418830"/>
                      <a:pt x="1423226" y="408257"/>
                    </a:cubicBezTo>
                    <a:cubicBezTo>
                      <a:pt x="1493234" y="348536"/>
                      <a:pt x="1560671" y="285766"/>
                      <a:pt x="1629251" y="224425"/>
                    </a:cubicBezTo>
                    <a:cubicBezTo>
                      <a:pt x="1690878" y="169370"/>
                      <a:pt x="1739075" y="159179"/>
                      <a:pt x="1804892" y="205375"/>
                    </a:cubicBezTo>
                    <a:cubicBezTo>
                      <a:pt x="1904524" y="275288"/>
                      <a:pt x="1998631" y="353203"/>
                      <a:pt x="2094738" y="428069"/>
                    </a:cubicBezTo>
                    <a:cubicBezTo>
                      <a:pt x="2107025" y="437690"/>
                      <a:pt x="2117598" y="449501"/>
                      <a:pt x="2131409" y="462550"/>
                    </a:cubicBezTo>
                    <a:cubicBezTo>
                      <a:pt x="2156270" y="440642"/>
                      <a:pt x="2181416" y="421307"/>
                      <a:pt x="2202561" y="398351"/>
                    </a:cubicBezTo>
                    <a:cubicBezTo>
                      <a:pt x="2209705" y="390636"/>
                      <a:pt x="2210848" y="372729"/>
                      <a:pt x="2207895" y="361204"/>
                    </a:cubicBezTo>
                    <a:cubicBezTo>
                      <a:pt x="2176463" y="239570"/>
                      <a:pt x="2225802" y="142129"/>
                      <a:pt x="2343722" y="101076"/>
                    </a:cubicBezTo>
                    <a:cubicBezTo>
                      <a:pt x="2434876" y="69358"/>
                      <a:pt x="2526697" y="39259"/>
                      <a:pt x="2618994" y="10970"/>
                    </a:cubicBezTo>
                    <a:cubicBezTo>
                      <a:pt x="2745581" y="-27892"/>
                      <a:pt x="2857595" y="39354"/>
                      <a:pt x="2885694" y="167561"/>
                    </a:cubicBezTo>
                    <a:cubicBezTo>
                      <a:pt x="2888361" y="179848"/>
                      <a:pt x="2899886" y="197279"/>
                      <a:pt x="2910269" y="199755"/>
                    </a:cubicBezTo>
                    <a:cubicBezTo>
                      <a:pt x="2983897" y="217281"/>
                      <a:pt x="3058382" y="231473"/>
                      <a:pt x="3133344" y="246809"/>
                    </a:cubicBezTo>
                    <a:cubicBezTo>
                      <a:pt x="3180779" y="167561"/>
                      <a:pt x="3246978" y="125746"/>
                      <a:pt x="3339370" y="135271"/>
                    </a:cubicBezTo>
                    <a:cubicBezTo>
                      <a:pt x="3399663" y="141462"/>
                      <a:pt x="3447383" y="171085"/>
                      <a:pt x="3481292" y="220805"/>
                    </a:cubicBezTo>
                    <a:cubicBezTo>
                      <a:pt x="3537585" y="303387"/>
                      <a:pt x="3593878" y="385969"/>
                      <a:pt x="3647694" y="470075"/>
                    </a:cubicBezTo>
                    <a:cubicBezTo>
                      <a:pt x="3713131" y="572373"/>
                      <a:pt x="3693509" y="675339"/>
                      <a:pt x="3599498" y="752777"/>
                    </a:cubicBezTo>
                    <a:cubicBezTo>
                      <a:pt x="3588068" y="762206"/>
                      <a:pt x="3580353" y="782876"/>
                      <a:pt x="3580543" y="798211"/>
                    </a:cubicBezTo>
                    <a:cubicBezTo>
                      <a:pt x="3580924" y="829358"/>
                      <a:pt x="3587972" y="860505"/>
                      <a:pt x="3593021" y="897461"/>
                    </a:cubicBezTo>
                    <a:cubicBezTo>
                      <a:pt x="3718465" y="897461"/>
                      <a:pt x="3841623" y="894985"/>
                      <a:pt x="3964686" y="898605"/>
                    </a:cubicBezTo>
                    <a:cubicBezTo>
                      <a:pt x="4016121" y="900128"/>
                      <a:pt x="4076319" y="904605"/>
                      <a:pt x="4101751" y="958612"/>
                    </a:cubicBezTo>
                    <a:cubicBezTo>
                      <a:pt x="4123373" y="1004522"/>
                      <a:pt x="4131850" y="1057386"/>
                      <a:pt x="4141280" y="1108059"/>
                    </a:cubicBezTo>
                    <a:cubicBezTo>
                      <a:pt x="4153186" y="1171877"/>
                      <a:pt x="4162711" y="1236361"/>
                      <a:pt x="4168140" y="1300940"/>
                    </a:cubicBezTo>
                    <a:cubicBezTo>
                      <a:pt x="4170807" y="1333421"/>
                      <a:pt x="4185380" y="1345708"/>
                      <a:pt x="4213003" y="1357233"/>
                    </a:cubicBezTo>
                    <a:cubicBezTo>
                      <a:pt x="4441127" y="1452388"/>
                      <a:pt x="4622197" y="1602788"/>
                      <a:pt x="4746403" y="1818338"/>
                    </a:cubicBezTo>
                    <a:cubicBezTo>
                      <a:pt x="4809649" y="1927971"/>
                      <a:pt x="4849368" y="2045795"/>
                      <a:pt x="4867275" y="2171145"/>
                    </a:cubicBezTo>
                    <a:cubicBezTo>
                      <a:pt x="4868799" y="2181622"/>
                      <a:pt x="4873466" y="2191623"/>
                      <a:pt x="4876705" y="2201815"/>
                    </a:cubicBezTo>
                    <a:cubicBezTo>
                      <a:pt x="4876705" y="2274872"/>
                      <a:pt x="4876705" y="2347833"/>
                      <a:pt x="4876705" y="2420890"/>
                    </a:cubicBezTo>
                    <a:cubicBezTo>
                      <a:pt x="4865656" y="2469849"/>
                      <a:pt x="4857655" y="2519760"/>
                      <a:pt x="4842987" y="2567670"/>
                    </a:cubicBezTo>
                    <a:cubicBezTo>
                      <a:pt x="4712018" y="2997629"/>
                      <a:pt x="4418172" y="3259185"/>
                      <a:pt x="3988118" y="3361198"/>
                    </a:cubicBezTo>
                    <a:cubicBezTo>
                      <a:pt x="3608165" y="3451304"/>
                      <a:pt x="3253740" y="3377295"/>
                      <a:pt x="2954370" y="3120120"/>
                    </a:cubicBezTo>
                    <a:cubicBezTo>
                      <a:pt x="2471928" y="2705783"/>
                      <a:pt x="2470404" y="1999599"/>
                      <a:pt x="2948845" y="1579166"/>
                    </a:cubicBezTo>
                    <a:cubicBezTo>
                      <a:pt x="3019425" y="1517158"/>
                      <a:pt x="3050572" y="1464199"/>
                      <a:pt x="3023330" y="1372569"/>
                    </a:cubicBezTo>
                    <a:cubicBezTo>
                      <a:pt x="3005042" y="1311037"/>
                      <a:pt x="3003995" y="1244362"/>
                      <a:pt x="2994755" y="1180164"/>
                    </a:cubicBezTo>
                    <a:cubicBezTo>
                      <a:pt x="2986469" y="1122537"/>
                      <a:pt x="3011234" y="1064911"/>
                      <a:pt x="3066193" y="1043670"/>
                    </a:cubicBezTo>
                    <a:cubicBezTo>
                      <a:pt x="3198400" y="992521"/>
                      <a:pt x="3332703" y="946801"/>
                      <a:pt x="3474149" y="895937"/>
                    </a:cubicBezTo>
                    <a:cubicBezTo>
                      <a:pt x="3471101" y="874506"/>
                      <a:pt x="3467862" y="838787"/>
                      <a:pt x="3459671" y="804212"/>
                    </a:cubicBezTo>
                    <a:cubicBezTo>
                      <a:pt x="3457385" y="794591"/>
                      <a:pt x="3440430" y="788495"/>
                      <a:pt x="3430238" y="780780"/>
                    </a:cubicBezTo>
                    <a:cubicBezTo>
                      <a:pt x="3391757" y="751729"/>
                      <a:pt x="3345085" y="729060"/>
                      <a:pt x="3316510" y="692293"/>
                    </a:cubicBezTo>
                    <a:cubicBezTo>
                      <a:pt x="3256312" y="614950"/>
                      <a:pt x="3205353" y="530368"/>
                      <a:pt x="3151061" y="448358"/>
                    </a:cubicBezTo>
                    <a:cubicBezTo>
                      <a:pt x="3141536" y="433880"/>
                      <a:pt x="3128867" y="418068"/>
                      <a:pt x="3127724" y="402161"/>
                    </a:cubicBezTo>
                    <a:cubicBezTo>
                      <a:pt x="3124010" y="348440"/>
                      <a:pt x="3091624" y="331581"/>
                      <a:pt x="3044571" y="327009"/>
                    </a:cubicBezTo>
                    <a:cubicBezTo>
                      <a:pt x="3021045" y="324723"/>
                      <a:pt x="2997232" y="320627"/>
                      <a:pt x="2974753" y="313579"/>
                    </a:cubicBezTo>
                    <a:cubicBezTo>
                      <a:pt x="2912174" y="293767"/>
                      <a:pt x="2852357" y="280337"/>
                      <a:pt x="2813495" y="353870"/>
                    </a:cubicBezTo>
                    <a:cubicBezTo>
                      <a:pt x="2811495" y="357680"/>
                      <a:pt x="2806541" y="361013"/>
                      <a:pt x="2802350" y="362442"/>
                    </a:cubicBezTo>
                    <a:cubicBezTo>
                      <a:pt x="2669381" y="407114"/>
                      <a:pt x="2536412" y="451787"/>
                      <a:pt x="2403158" y="495602"/>
                    </a:cubicBezTo>
                    <a:cubicBezTo>
                      <a:pt x="2393252" y="498840"/>
                      <a:pt x="2380869" y="496649"/>
                      <a:pt x="2370106" y="494459"/>
                    </a:cubicBezTo>
                    <a:cubicBezTo>
                      <a:pt x="2344388" y="489125"/>
                      <a:pt x="2313718" y="470170"/>
                      <a:pt x="2294668" y="478647"/>
                    </a:cubicBezTo>
                    <a:cubicBezTo>
                      <a:pt x="2262854" y="492649"/>
                      <a:pt x="2238566" y="523796"/>
                      <a:pt x="2214753" y="544560"/>
                    </a:cubicBezTo>
                    <a:cubicBezTo>
                      <a:pt x="2276380" y="640096"/>
                      <a:pt x="2340102" y="730964"/>
                      <a:pt x="2395633" y="826595"/>
                    </a:cubicBezTo>
                    <a:cubicBezTo>
                      <a:pt x="2482024" y="975662"/>
                      <a:pt x="2475548" y="1001760"/>
                      <a:pt x="2347913" y="1117298"/>
                    </a:cubicBezTo>
                    <a:cubicBezTo>
                      <a:pt x="2298478" y="1161971"/>
                      <a:pt x="2250567" y="1208548"/>
                      <a:pt x="2199037" y="1250744"/>
                    </a:cubicBezTo>
                    <a:cubicBezTo>
                      <a:pt x="2171605" y="1273223"/>
                      <a:pt x="2166557" y="1295607"/>
                      <a:pt x="2173510" y="1328753"/>
                    </a:cubicBezTo>
                    <a:cubicBezTo>
                      <a:pt x="2223992" y="1569450"/>
                      <a:pt x="2200751" y="1803289"/>
                      <a:pt x="2088833" y="2022650"/>
                    </a:cubicBezTo>
                    <a:cubicBezTo>
                      <a:pt x="1922050" y="2349548"/>
                      <a:pt x="1651921" y="2533952"/>
                      <a:pt x="1287209" y="2573480"/>
                    </a:cubicBezTo>
                    <a:cubicBezTo>
                      <a:pt x="663702" y="2640822"/>
                      <a:pt x="83630" y="2150571"/>
                      <a:pt x="8954" y="1532493"/>
                    </a:cubicBezTo>
                    <a:cubicBezTo>
                      <a:pt x="7906" y="1523540"/>
                      <a:pt x="3048" y="1515062"/>
                      <a:pt x="0" y="1506395"/>
                    </a:cubicBezTo>
                    <a:cubicBezTo>
                      <a:pt x="0" y="1430195"/>
                      <a:pt x="0" y="1353995"/>
                      <a:pt x="0" y="1277795"/>
                    </a:cubicBezTo>
                    <a:close/>
                    <a:moveTo>
                      <a:pt x="1175385" y="2310210"/>
                    </a:moveTo>
                    <a:cubicBezTo>
                      <a:pt x="1611916" y="2312972"/>
                      <a:pt x="1952911" y="1969691"/>
                      <a:pt x="1929289" y="1511157"/>
                    </a:cubicBezTo>
                    <a:cubicBezTo>
                      <a:pt x="1915192" y="1236552"/>
                      <a:pt x="1796701" y="1009761"/>
                      <a:pt x="1583436" y="838121"/>
                    </a:cubicBezTo>
                    <a:cubicBezTo>
                      <a:pt x="1352550" y="652288"/>
                      <a:pt x="1089374" y="581041"/>
                      <a:pt x="798957" y="663242"/>
                    </a:cubicBezTo>
                    <a:cubicBezTo>
                      <a:pt x="443770" y="763826"/>
                      <a:pt x="234125" y="1099296"/>
                      <a:pt x="274701" y="1487726"/>
                    </a:cubicBezTo>
                    <a:cubicBezTo>
                      <a:pt x="322136" y="1941402"/>
                      <a:pt x="722376" y="2306876"/>
                      <a:pt x="1175385" y="2310210"/>
                    </a:cubicBezTo>
                    <a:close/>
                    <a:moveTo>
                      <a:pt x="3796474" y="1532017"/>
                    </a:moveTo>
                    <a:cubicBezTo>
                      <a:pt x="3504819" y="1536208"/>
                      <a:pt x="3280982" y="1620790"/>
                      <a:pt x="3096863" y="1802336"/>
                    </a:cubicBezTo>
                    <a:cubicBezTo>
                      <a:pt x="2734628" y="2159714"/>
                      <a:pt x="2799398" y="2726262"/>
                      <a:pt x="3232499" y="2992580"/>
                    </a:cubicBezTo>
                    <a:cubicBezTo>
                      <a:pt x="3590925" y="3213084"/>
                      <a:pt x="4074509" y="3156506"/>
                      <a:pt x="4371975" y="2859326"/>
                    </a:cubicBezTo>
                    <a:cubicBezTo>
                      <a:pt x="4602385" y="2629107"/>
                      <a:pt x="4676775" y="2299732"/>
                      <a:pt x="4547521" y="2020650"/>
                    </a:cubicBezTo>
                    <a:cubicBezTo>
                      <a:pt x="4393978" y="1689180"/>
                      <a:pt x="4113943" y="1550305"/>
                      <a:pt x="3796474" y="1532017"/>
                    </a:cubicBezTo>
                    <a:close/>
                    <a:moveTo>
                      <a:pt x="3435763" y="685054"/>
                    </a:moveTo>
                    <a:cubicBezTo>
                      <a:pt x="3447383" y="628380"/>
                      <a:pt x="3408045" y="563324"/>
                      <a:pt x="3477768" y="547037"/>
                    </a:cubicBezTo>
                    <a:cubicBezTo>
                      <a:pt x="3555206" y="528939"/>
                      <a:pt x="3545300" y="604377"/>
                      <a:pt x="3562636" y="652955"/>
                    </a:cubicBezTo>
                    <a:cubicBezTo>
                      <a:pt x="3595307" y="610473"/>
                      <a:pt x="3597593" y="571992"/>
                      <a:pt x="3574352" y="535702"/>
                    </a:cubicBezTo>
                    <a:cubicBezTo>
                      <a:pt x="3516916" y="446357"/>
                      <a:pt x="3459004" y="357203"/>
                      <a:pt x="3397187" y="270907"/>
                    </a:cubicBezTo>
                    <a:cubicBezTo>
                      <a:pt x="3357658" y="215757"/>
                      <a:pt x="3290888" y="216233"/>
                      <a:pt x="3241548" y="268526"/>
                    </a:cubicBezTo>
                    <a:cubicBezTo>
                      <a:pt x="3266123" y="274717"/>
                      <a:pt x="3292316" y="275384"/>
                      <a:pt x="3310509" y="287766"/>
                    </a:cubicBezTo>
                    <a:cubicBezTo>
                      <a:pt x="3328035" y="299672"/>
                      <a:pt x="3348609" y="324152"/>
                      <a:pt x="3347847" y="342344"/>
                    </a:cubicBezTo>
                    <a:cubicBezTo>
                      <a:pt x="3346609" y="372253"/>
                      <a:pt x="3319653" y="385874"/>
                      <a:pt x="3288030" y="380159"/>
                    </a:cubicBezTo>
                    <a:cubicBezTo>
                      <a:pt x="3266694" y="376253"/>
                      <a:pt x="3245453" y="371491"/>
                      <a:pt x="3211068" y="364347"/>
                    </a:cubicBezTo>
                    <a:cubicBezTo>
                      <a:pt x="3288792" y="474837"/>
                      <a:pt x="3347847" y="583232"/>
                      <a:pt x="3435763" y="685054"/>
                    </a:cubicBezTo>
                    <a:close/>
                    <a:moveTo>
                      <a:pt x="2780538" y="169466"/>
                    </a:moveTo>
                    <a:cubicBezTo>
                      <a:pt x="2763584" y="112697"/>
                      <a:pt x="2716054" y="82217"/>
                      <a:pt x="2660904" y="99076"/>
                    </a:cubicBezTo>
                    <a:cubicBezTo>
                      <a:pt x="2559653" y="130032"/>
                      <a:pt x="2459165" y="163941"/>
                      <a:pt x="2359343" y="199565"/>
                    </a:cubicBezTo>
                    <a:cubicBezTo>
                      <a:pt x="2309432" y="217472"/>
                      <a:pt x="2291048" y="256048"/>
                      <a:pt x="2301526" y="309864"/>
                    </a:cubicBezTo>
                    <a:cubicBezTo>
                      <a:pt x="2319242" y="294148"/>
                      <a:pt x="2335435" y="279479"/>
                      <a:pt x="2351913" y="265287"/>
                    </a:cubicBezTo>
                    <a:cubicBezTo>
                      <a:pt x="2381441" y="239855"/>
                      <a:pt x="2412683" y="235760"/>
                      <a:pt x="2440020" y="266049"/>
                    </a:cubicBezTo>
                    <a:cubicBezTo>
                      <a:pt x="2466308" y="295100"/>
                      <a:pt x="2457641" y="324247"/>
                      <a:pt x="2431161" y="349679"/>
                    </a:cubicBezTo>
                    <a:cubicBezTo>
                      <a:pt x="2416493" y="363776"/>
                      <a:pt x="2401729" y="377777"/>
                      <a:pt x="2387060" y="391874"/>
                    </a:cubicBezTo>
                    <a:cubicBezTo>
                      <a:pt x="2389727" y="395589"/>
                      <a:pt x="2392394" y="399209"/>
                      <a:pt x="2395061" y="402923"/>
                    </a:cubicBezTo>
                    <a:cubicBezTo>
                      <a:pt x="2515934" y="363966"/>
                      <a:pt x="2638616" y="330057"/>
                      <a:pt x="2764536" y="277098"/>
                    </a:cubicBezTo>
                    <a:cubicBezTo>
                      <a:pt x="2718721" y="249285"/>
                      <a:pt x="2646712" y="265192"/>
                      <a:pt x="2660999" y="198612"/>
                    </a:cubicBezTo>
                    <a:cubicBezTo>
                      <a:pt x="2676620" y="126317"/>
                      <a:pt x="2738819" y="174419"/>
                      <a:pt x="2780538" y="169466"/>
                    </a:cubicBezTo>
                    <a:close/>
                    <a:moveTo>
                      <a:pt x="3620262" y="1273699"/>
                    </a:moveTo>
                    <a:cubicBezTo>
                      <a:pt x="3620262" y="1263126"/>
                      <a:pt x="3621120" y="1255316"/>
                      <a:pt x="3620167" y="1247601"/>
                    </a:cubicBezTo>
                    <a:cubicBezTo>
                      <a:pt x="3614166" y="1201309"/>
                      <a:pt x="3605022" y="1157780"/>
                      <a:pt x="3633121" y="1111298"/>
                    </a:cubicBezTo>
                    <a:cubicBezTo>
                      <a:pt x="3651695" y="1080532"/>
                      <a:pt x="3627501" y="1047385"/>
                      <a:pt x="3595021" y="1030049"/>
                    </a:cubicBezTo>
                    <a:cubicBezTo>
                      <a:pt x="3558731" y="1010618"/>
                      <a:pt x="3526536" y="1021096"/>
                      <a:pt x="3502438" y="1051576"/>
                    </a:cubicBezTo>
                    <a:cubicBezTo>
                      <a:pt x="3477578" y="1083104"/>
                      <a:pt x="3483674" y="1114441"/>
                      <a:pt x="3505581" y="1147493"/>
                    </a:cubicBezTo>
                    <a:cubicBezTo>
                      <a:pt x="3521869" y="1172067"/>
                      <a:pt x="3536728" y="1200452"/>
                      <a:pt x="3541681" y="1229027"/>
                    </a:cubicBezTo>
                    <a:cubicBezTo>
                      <a:pt x="3552349" y="1292082"/>
                      <a:pt x="3555206" y="1296083"/>
                      <a:pt x="3620262" y="1273699"/>
                    </a:cubicBezTo>
                    <a:close/>
                    <a:moveTo>
                      <a:pt x="2099215" y="635143"/>
                    </a:moveTo>
                    <a:cubicBezTo>
                      <a:pt x="2096834" y="597234"/>
                      <a:pt x="2076450" y="570944"/>
                      <a:pt x="2037302" y="563991"/>
                    </a:cubicBezTo>
                    <a:cubicBezTo>
                      <a:pt x="2000155" y="557324"/>
                      <a:pt x="1962626" y="573611"/>
                      <a:pt x="1958626" y="608473"/>
                    </a:cubicBezTo>
                    <a:cubicBezTo>
                      <a:pt x="1952911" y="658479"/>
                      <a:pt x="1920812" y="681911"/>
                      <a:pt x="1889189" y="709152"/>
                    </a:cubicBezTo>
                    <a:cubicBezTo>
                      <a:pt x="1869948" y="725726"/>
                      <a:pt x="1859661" y="739251"/>
                      <a:pt x="1881378" y="763349"/>
                    </a:cubicBezTo>
                    <a:cubicBezTo>
                      <a:pt x="1902714" y="786972"/>
                      <a:pt x="1917668" y="785924"/>
                      <a:pt x="1939862" y="764873"/>
                    </a:cubicBezTo>
                    <a:cubicBezTo>
                      <a:pt x="1968722" y="737441"/>
                      <a:pt x="1995011" y="708200"/>
                      <a:pt x="2043017" y="707819"/>
                    </a:cubicBezTo>
                    <a:cubicBezTo>
                      <a:pt x="2080546" y="707533"/>
                      <a:pt x="2097786" y="674767"/>
                      <a:pt x="2099215" y="635143"/>
                    </a:cubicBezTo>
                    <a:close/>
                  </a:path>
                </a:pathLst>
              </a:custGeom>
              <a:solidFill>
                <a:schemeClr val="accent2">
                  <a:lumMod val="50000"/>
                </a:schemeClr>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grpSp>
        <p:pic>
          <p:nvPicPr>
            <p:cNvPr id="39" name="Picture 38">
              <a:extLst>
                <a:ext uri="{FF2B5EF4-FFF2-40B4-BE49-F238E27FC236}">
                  <a16:creationId xmlns:a16="http://schemas.microsoft.com/office/drawing/2014/main" id="{223245F0-7C24-9F7B-0230-F9728493FF77}"/>
                </a:ext>
              </a:extLst>
            </p:cNvPr>
            <p:cNvPicPr>
              <a:picLocks noChangeAspect="1"/>
            </p:cNvPicPr>
            <p:nvPr/>
          </p:nvPicPr>
          <p:blipFill>
            <a:blip r:embed="rId3"/>
            <a:stretch>
              <a:fillRect/>
            </a:stretch>
          </p:blipFill>
          <p:spPr>
            <a:xfrm>
              <a:off x="5627866" y="3671212"/>
              <a:ext cx="598498" cy="572180"/>
            </a:xfrm>
            <a:custGeom>
              <a:avLst/>
              <a:gdLst>
                <a:gd name="connsiteX0" fmla="*/ 765 w 1191947"/>
                <a:gd name="connsiteY0" fmla="*/ 256 h 1175810"/>
                <a:gd name="connsiteX1" fmla="*/ 1192712 w 1191947"/>
                <a:gd name="connsiteY1" fmla="*/ 256 h 1175810"/>
                <a:gd name="connsiteX2" fmla="*/ 1192712 w 1191947"/>
                <a:gd name="connsiteY2" fmla="*/ 1176067 h 1175810"/>
                <a:gd name="connsiteX3" fmla="*/ 765 w 1191947"/>
                <a:gd name="connsiteY3" fmla="*/ 1176067 h 1175810"/>
              </a:gdLst>
              <a:ahLst/>
              <a:cxnLst>
                <a:cxn ang="0">
                  <a:pos x="connsiteX0" y="connsiteY0"/>
                </a:cxn>
                <a:cxn ang="0">
                  <a:pos x="connsiteX1" y="connsiteY1"/>
                </a:cxn>
                <a:cxn ang="0">
                  <a:pos x="connsiteX2" y="connsiteY2"/>
                </a:cxn>
                <a:cxn ang="0">
                  <a:pos x="connsiteX3" y="connsiteY3"/>
                </a:cxn>
              </a:cxnLst>
              <a:rect l="l" t="t" r="r" b="b"/>
              <a:pathLst>
                <a:path w="1191947" h="1175810">
                  <a:moveTo>
                    <a:pt x="765" y="256"/>
                  </a:moveTo>
                  <a:lnTo>
                    <a:pt x="1192712" y="256"/>
                  </a:lnTo>
                  <a:lnTo>
                    <a:pt x="1192712" y="1176067"/>
                  </a:lnTo>
                  <a:lnTo>
                    <a:pt x="765" y="1176067"/>
                  </a:lnTo>
                  <a:close/>
                </a:path>
              </a:pathLst>
            </a:custGeom>
          </p:spPr>
        </p:pic>
        <p:sp>
          <p:nvSpPr>
            <p:cNvPr id="41" name="Freeform: Shape 40">
              <a:extLst>
                <a:ext uri="{FF2B5EF4-FFF2-40B4-BE49-F238E27FC236}">
                  <a16:creationId xmlns:a16="http://schemas.microsoft.com/office/drawing/2014/main" id="{1DF0ACE1-6D54-6250-3255-3AC725494AB1}"/>
                </a:ext>
              </a:extLst>
            </p:cNvPr>
            <p:cNvSpPr/>
            <p:nvPr/>
          </p:nvSpPr>
          <p:spPr>
            <a:xfrm>
              <a:off x="5593657" y="3634131"/>
              <a:ext cx="499513" cy="484102"/>
            </a:xfrm>
            <a:custGeom>
              <a:avLst/>
              <a:gdLst>
                <a:gd name="connsiteX0" fmla="*/ 497407 w 994813"/>
                <a:gd name="connsiteY0" fmla="*/ 994813 h 994813"/>
                <a:gd name="connsiteX1" fmla="*/ 145676 w 994813"/>
                <a:gd name="connsiteY1" fmla="*/ 849137 h 994813"/>
                <a:gd name="connsiteX2" fmla="*/ 0 w 994813"/>
                <a:gd name="connsiteY2" fmla="*/ 497407 h 994813"/>
                <a:gd name="connsiteX3" fmla="*/ 145676 w 994813"/>
                <a:gd name="connsiteY3" fmla="*/ 145676 h 994813"/>
                <a:gd name="connsiteX4" fmla="*/ 497407 w 994813"/>
                <a:gd name="connsiteY4" fmla="*/ 0 h 994813"/>
                <a:gd name="connsiteX5" fmla="*/ 849137 w 994813"/>
                <a:gd name="connsiteY5" fmla="*/ 145676 h 994813"/>
                <a:gd name="connsiteX6" fmla="*/ 994813 w 994813"/>
                <a:gd name="connsiteY6" fmla="*/ 497407 h 994813"/>
                <a:gd name="connsiteX7" fmla="*/ 849137 w 994813"/>
                <a:gd name="connsiteY7" fmla="*/ 849137 h 994813"/>
                <a:gd name="connsiteX8" fmla="*/ 497407 w 994813"/>
                <a:gd name="connsiteY8" fmla="*/ 994813 h 99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813" h="994813">
                  <a:moveTo>
                    <a:pt x="497407" y="994813"/>
                  </a:moveTo>
                  <a:cubicBezTo>
                    <a:pt x="364550" y="994813"/>
                    <a:pt x="239626" y="943087"/>
                    <a:pt x="145676" y="849137"/>
                  </a:cubicBezTo>
                  <a:cubicBezTo>
                    <a:pt x="51727" y="755187"/>
                    <a:pt x="0" y="630264"/>
                    <a:pt x="0" y="497407"/>
                  </a:cubicBezTo>
                  <a:cubicBezTo>
                    <a:pt x="0" y="364550"/>
                    <a:pt x="51727" y="239627"/>
                    <a:pt x="145676" y="145676"/>
                  </a:cubicBezTo>
                  <a:cubicBezTo>
                    <a:pt x="239626" y="51727"/>
                    <a:pt x="364550" y="0"/>
                    <a:pt x="497407" y="0"/>
                  </a:cubicBezTo>
                  <a:cubicBezTo>
                    <a:pt x="630264" y="0"/>
                    <a:pt x="755187" y="51727"/>
                    <a:pt x="849137" y="145676"/>
                  </a:cubicBezTo>
                  <a:cubicBezTo>
                    <a:pt x="943087" y="239627"/>
                    <a:pt x="994813" y="364550"/>
                    <a:pt x="994813" y="497407"/>
                  </a:cubicBezTo>
                  <a:cubicBezTo>
                    <a:pt x="994813" y="630264"/>
                    <a:pt x="943087" y="755187"/>
                    <a:pt x="849137" y="849137"/>
                  </a:cubicBezTo>
                  <a:cubicBezTo>
                    <a:pt x="755187" y="943042"/>
                    <a:pt x="630308" y="994813"/>
                    <a:pt x="497407" y="994813"/>
                  </a:cubicBezTo>
                  <a:close/>
                </a:path>
              </a:pathLst>
            </a:custGeom>
            <a:solidFill>
              <a:srgbClr val="FFFFFF"/>
            </a:solidFill>
            <a:ln w="4482"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48C4A9F8-3CB0-5E10-2840-1EA071A0E8B4}"/>
                </a:ext>
              </a:extLst>
            </p:cNvPr>
            <p:cNvSpPr/>
            <p:nvPr/>
          </p:nvSpPr>
          <p:spPr>
            <a:xfrm>
              <a:off x="5604505" y="3644622"/>
              <a:ext cx="477817" cy="463075"/>
            </a:xfrm>
            <a:custGeom>
              <a:avLst/>
              <a:gdLst>
                <a:gd name="connsiteX0" fmla="*/ 951604 w 951603"/>
                <a:gd name="connsiteY0" fmla="*/ 475802 h 951603"/>
                <a:gd name="connsiteX1" fmla="*/ 475802 w 951603"/>
                <a:gd name="connsiteY1" fmla="*/ 951604 h 951603"/>
                <a:gd name="connsiteX2" fmla="*/ 0 w 951603"/>
                <a:gd name="connsiteY2" fmla="*/ 475802 h 951603"/>
                <a:gd name="connsiteX3" fmla="*/ 475802 w 951603"/>
                <a:gd name="connsiteY3" fmla="*/ 0 h 951603"/>
                <a:gd name="connsiteX4" fmla="*/ 951604 w 951603"/>
                <a:gd name="connsiteY4" fmla="*/ 475802 h 95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03" h="951603">
                  <a:moveTo>
                    <a:pt x="951604" y="475802"/>
                  </a:moveTo>
                  <a:cubicBezTo>
                    <a:pt x="951604" y="738580"/>
                    <a:pt x="738580" y="951604"/>
                    <a:pt x="475802" y="951604"/>
                  </a:cubicBezTo>
                  <a:cubicBezTo>
                    <a:pt x="213024" y="951604"/>
                    <a:pt x="0" y="738580"/>
                    <a:pt x="0" y="475802"/>
                  </a:cubicBezTo>
                  <a:cubicBezTo>
                    <a:pt x="0" y="213024"/>
                    <a:pt x="213024" y="0"/>
                    <a:pt x="475802" y="0"/>
                  </a:cubicBezTo>
                  <a:cubicBezTo>
                    <a:pt x="738580" y="0"/>
                    <a:pt x="951604" y="213024"/>
                    <a:pt x="951604" y="475802"/>
                  </a:cubicBezTo>
                  <a:close/>
                </a:path>
              </a:pathLst>
            </a:custGeom>
            <a:solidFill>
              <a:srgbClr val="FFFFFF"/>
            </a:solidFill>
            <a:ln w="4482" cap="flat">
              <a:solidFill>
                <a:schemeClr val="bg1">
                  <a:lumMod val="85000"/>
                </a:schemeClr>
              </a:solidFill>
              <a:prstDash val="solid"/>
              <a:miter/>
            </a:ln>
          </p:spPr>
          <p:txBody>
            <a:bodyPr rtlCol="0" anchor="ctr"/>
            <a:lstStyle/>
            <a:p>
              <a:endParaRPr lang="en-US" dirty="0"/>
            </a:p>
          </p:txBody>
        </p:sp>
        <p:pic>
          <p:nvPicPr>
            <p:cNvPr id="44" name="Graphic 124">
              <a:extLst>
                <a:ext uri="{FF2B5EF4-FFF2-40B4-BE49-F238E27FC236}">
                  <a16:creationId xmlns:a16="http://schemas.microsoft.com/office/drawing/2014/main" id="{61D616CE-029A-4F62-17DA-0D47590ED5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716293" y="3752961"/>
              <a:ext cx="254241" cy="246396"/>
            </a:xfrm>
            <a:prstGeom prst="rect">
              <a:avLst/>
            </a:prstGeom>
          </p:spPr>
        </p:pic>
        <p:sp>
          <p:nvSpPr>
            <p:cNvPr id="46" name="Freeform: Shape 45">
              <a:extLst>
                <a:ext uri="{FF2B5EF4-FFF2-40B4-BE49-F238E27FC236}">
                  <a16:creationId xmlns:a16="http://schemas.microsoft.com/office/drawing/2014/main" id="{7E40890A-E2B9-5C48-4FB3-E62DB536E8C6}"/>
                </a:ext>
              </a:extLst>
            </p:cNvPr>
            <p:cNvSpPr/>
            <p:nvPr/>
          </p:nvSpPr>
          <p:spPr>
            <a:xfrm>
              <a:off x="6585074" y="2664277"/>
              <a:ext cx="5266554" cy="676694"/>
            </a:xfrm>
            <a:custGeom>
              <a:avLst/>
              <a:gdLst>
                <a:gd name="connsiteX0" fmla="*/ 104439 w 4304941"/>
                <a:gd name="connsiteY0" fmla="*/ 1252101 h 1252100"/>
                <a:gd name="connsiteX1" fmla="*/ 0 w 4304941"/>
                <a:gd name="connsiteY1" fmla="*/ 1147662 h 1252100"/>
                <a:gd name="connsiteX2" fmla="*/ 0 w 4304941"/>
                <a:gd name="connsiteY2" fmla="*/ 104439 h 1252100"/>
                <a:gd name="connsiteX3" fmla="*/ 104439 w 4304941"/>
                <a:gd name="connsiteY3" fmla="*/ 0 h 1252100"/>
                <a:gd name="connsiteX4" fmla="*/ 4200503 w 4304941"/>
                <a:gd name="connsiteY4" fmla="*/ 0 h 1252100"/>
                <a:gd name="connsiteX5" fmla="*/ 4304942 w 4304941"/>
                <a:gd name="connsiteY5" fmla="*/ 104439 h 1252100"/>
                <a:gd name="connsiteX6" fmla="*/ 4304942 w 4304941"/>
                <a:gd name="connsiteY6" fmla="*/ 1147662 h 1252100"/>
                <a:gd name="connsiteX7" fmla="*/ 4200503 w 4304941"/>
                <a:gd name="connsiteY7" fmla="*/ 1252101 h 1252100"/>
                <a:gd name="connsiteX8" fmla="*/ 104439 w 4304941"/>
                <a:gd name="connsiteY8" fmla="*/ 1252101 h 12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41" h="1252100">
                  <a:moveTo>
                    <a:pt x="104439" y="1252101"/>
                  </a:moveTo>
                  <a:cubicBezTo>
                    <a:pt x="46840" y="1252101"/>
                    <a:pt x="0" y="1205260"/>
                    <a:pt x="0" y="1147662"/>
                  </a:cubicBezTo>
                  <a:lnTo>
                    <a:pt x="0" y="104439"/>
                  </a:lnTo>
                  <a:cubicBezTo>
                    <a:pt x="0" y="46841"/>
                    <a:pt x="46840" y="0"/>
                    <a:pt x="104439" y="0"/>
                  </a:cubicBezTo>
                  <a:lnTo>
                    <a:pt x="4200503" y="0"/>
                  </a:lnTo>
                  <a:cubicBezTo>
                    <a:pt x="4258101" y="0"/>
                    <a:pt x="4304942" y="46841"/>
                    <a:pt x="4304942" y="104439"/>
                  </a:cubicBezTo>
                  <a:lnTo>
                    <a:pt x="4304942" y="1147662"/>
                  </a:lnTo>
                  <a:cubicBezTo>
                    <a:pt x="4304942" y="1205260"/>
                    <a:pt x="4258101" y="1252101"/>
                    <a:pt x="4200503" y="1252101"/>
                  </a:cubicBezTo>
                  <a:lnTo>
                    <a:pt x="104439" y="1252101"/>
                  </a:lnTo>
                  <a:close/>
                </a:path>
              </a:pathLst>
            </a:custGeom>
            <a:solidFill>
              <a:schemeClr val="bg1">
                <a:lumMod val="95000"/>
              </a:schemeClr>
            </a:solidFill>
            <a:ln w="4482" cap="flat">
              <a:noFill/>
              <a:prstDash val="solid"/>
              <a:miter/>
            </a:ln>
          </p:spPr>
          <p:txBody>
            <a:bodyPr rtlCol="0" anchor="ctr"/>
            <a:lstStyle/>
            <a:p>
              <a:endParaRPr lang="en-US" dirty="0"/>
            </a:p>
          </p:txBody>
        </p:sp>
        <p:sp>
          <p:nvSpPr>
            <p:cNvPr id="47" name="TextBox 46">
              <a:extLst>
                <a:ext uri="{FF2B5EF4-FFF2-40B4-BE49-F238E27FC236}">
                  <a16:creationId xmlns:a16="http://schemas.microsoft.com/office/drawing/2014/main" id="{B5D9E761-6D01-4CCA-7221-10AEB6B882AF}"/>
                </a:ext>
              </a:extLst>
            </p:cNvPr>
            <p:cNvSpPr txBox="1"/>
            <p:nvPr/>
          </p:nvSpPr>
          <p:spPr>
            <a:xfrm>
              <a:off x="6597645" y="2715584"/>
              <a:ext cx="3976699" cy="605294"/>
            </a:xfrm>
            <a:prstGeom prst="rect">
              <a:avLst/>
            </a:prstGeom>
            <a:noFill/>
          </p:spPr>
          <p:txBody>
            <a:bodyPr wrap="square" rtlCol="0">
              <a:spAutoFit/>
            </a:bodyPr>
            <a:lstStyle/>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High Production Costs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Infrastructure Challenges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Availability of Sustainable Feedstock</a:t>
              </a:r>
            </a:p>
          </p:txBody>
        </p:sp>
        <p:sp>
          <p:nvSpPr>
            <p:cNvPr id="49" name="Freeform: Shape 48">
              <a:extLst>
                <a:ext uri="{FF2B5EF4-FFF2-40B4-BE49-F238E27FC236}">
                  <a16:creationId xmlns:a16="http://schemas.microsoft.com/office/drawing/2014/main" id="{BA9C59DF-98AB-DBF6-E013-FD3B97CD6049}"/>
                </a:ext>
              </a:extLst>
            </p:cNvPr>
            <p:cNvSpPr/>
            <p:nvPr/>
          </p:nvSpPr>
          <p:spPr>
            <a:xfrm>
              <a:off x="6585074" y="3453654"/>
              <a:ext cx="5250766" cy="1105469"/>
            </a:xfrm>
            <a:custGeom>
              <a:avLst/>
              <a:gdLst>
                <a:gd name="connsiteX0" fmla="*/ 104438 w 4304941"/>
                <a:gd name="connsiteY0" fmla="*/ 1252100 h 1252100"/>
                <a:gd name="connsiteX1" fmla="*/ 0 w 4304941"/>
                <a:gd name="connsiteY1" fmla="*/ 1147662 h 1252100"/>
                <a:gd name="connsiteX2" fmla="*/ 0 w 4304941"/>
                <a:gd name="connsiteY2" fmla="*/ 104439 h 1252100"/>
                <a:gd name="connsiteX3" fmla="*/ 104438 w 4304941"/>
                <a:gd name="connsiteY3" fmla="*/ 0 h 1252100"/>
                <a:gd name="connsiteX4" fmla="*/ 4200502 w 4304941"/>
                <a:gd name="connsiteY4" fmla="*/ 0 h 1252100"/>
                <a:gd name="connsiteX5" fmla="*/ 4304941 w 4304941"/>
                <a:gd name="connsiteY5" fmla="*/ 104439 h 1252100"/>
                <a:gd name="connsiteX6" fmla="*/ 4304941 w 4304941"/>
                <a:gd name="connsiteY6" fmla="*/ 1147662 h 1252100"/>
                <a:gd name="connsiteX7" fmla="*/ 4200502 w 4304941"/>
                <a:gd name="connsiteY7" fmla="*/ 1252100 h 1252100"/>
                <a:gd name="connsiteX8" fmla="*/ 104438 w 4304941"/>
                <a:gd name="connsiteY8" fmla="*/ 1252100 h 12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41" h="1252100">
                  <a:moveTo>
                    <a:pt x="104438" y="1252100"/>
                  </a:moveTo>
                  <a:cubicBezTo>
                    <a:pt x="46840" y="1252100"/>
                    <a:pt x="0" y="1205260"/>
                    <a:pt x="0" y="1147662"/>
                  </a:cubicBezTo>
                  <a:lnTo>
                    <a:pt x="0" y="104439"/>
                  </a:lnTo>
                  <a:cubicBezTo>
                    <a:pt x="0" y="46841"/>
                    <a:pt x="46840" y="0"/>
                    <a:pt x="104438" y="0"/>
                  </a:cubicBezTo>
                  <a:lnTo>
                    <a:pt x="4200502" y="0"/>
                  </a:lnTo>
                  <a:cubicBezTo>
                    <a:pt x="4258101" y="0"/>
                    <a:pt x="4304941" y="46841"/>
                    <a:pt x="4304941" y="104439"/>
                  </a:cubicBezTo>
                  <a:lnTo>
                    <a:pt x="4304941" y="1147662"/>
                  </a:lnTo>
                  <a:cubicBezTo>
                    <a:pt x="4304941" y="1205260"/>
                    <a:pt x="4258101" y="1252100"/>
                    <a:pt x="4200502" y="1252100"/>
                  </a:cubicBezTo>
                  <a:lnTo>
                    <a:pt x="104438" y="1252100"/>
                  </a:lnTo>
                  <a:close/>
                </a:path>
              </a:pathLst>
            </a:custGeom>
            <a:solidFill>
              <a:schemeClr val="bg1">
                <a:lumMod val="95000"/>
              </a:schemeClr>
            </a:solidFill>
            <a:ln w="4482" cap="flat">
              <a:noFill/>
              <a:prstDash val="solid"/>
              <a:miter/>
            </a:ln>
          </p:spPr>
          <p:txBody>
            <a:bodyPr rtlCol="0" anchor="ctr"/>
            <a:lstStyle/>
            <a:p>
              <a:endParaRPr lang="en-US" dirty="0"/>
            </a:p>
          </p:txBody>
        </p:sp>
        <p:sp>
          <p:nvSpPr>
            <p:cNvPr id="50" name="TextBox 49">
              <a:extLst>
                <a:ext uri="{FF2B5EF4-FFF2-40B4-BE49-F238E27FC236}">
                  <a16:creationId xmlns:a16="http://schemas.microsoft.com/office/drawing/2014/main" id="{E7EDA82D-2442-672D-57CF-D70E721ABCF8}"/>
                </a:ext>
              </a:extLst>
            </p:cNvPr>
            <p:cNvSpPr txBox="1"/>
            <p:nvPr/>
          </p:nvSpPr>
          <p:spPr>
            <a:xfrm>
              <a:off x="6599001" y="3511000"/>
              <a:ext cx="5236840" cy="964367"/>
            </a:xfrm>
            <a:prstGeom prst="rect">
              <a:avLst/>
            </a:prstGeom>
            <a:noFill/>
          </p:spPr>
          <p:txBody>
            <a:bodyPr wrap="square" rtlCol="0">
              <a:spAutoFit/>
            </a:bodyPr>
            <a:lstStyle/>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Increasing Investment in Renewable Energy Infrastructure</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Growing Acceptance of Green Technologies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Rising Consumer Preferences for Sustainable Products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Diverse Applications Across Sectors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Collaborations between governments and industries or research institutions</a:t>
              </a:r>
            </a:p>
          </p:txBody>
        </p:sp>
        <p:sp>
          <p:nvSpPr>
            <p:cNvPr id="52" name="Freeform: Shape 51">
              <a:extLst>
                <a:ext uri="{FF2B5EF4-FFF2-40B4-BE49-F238E27FC236}">
                  <a16:creationId xmlns:a16="http://schemas.microsoft.com/office/drawing/2014/main" id="{77955B9D-D9F3-2A88-E9A0-9221144DC14B}"/>
                </a:ext>
              </a:extLst>
            </p:cNvPr>
            <p:cNvSpPr/>
            <p:nvPr/>
          </p:nvSpPr>
          <p:spPr>
            <a:xfrm>
              <a:off x="6585072" y="4630688"/>
              <a:ext cx="5250763" cy="722698"/>
            </a:xfrm>
            <a:custGeom>
              <a:avLst/>
              <a:gdLst>
                <a:gd name="connsiteX0" fmla="*/ 104439 w 4304941"/>
                <a:gd name="connsiteY0" fmla="*/ 1252100 h 1252100"/>
                <a:gd name="connsiteX1" fmla="*/ 0 w 4304941"/>
                <a:gd name="connsiteY1" fmla="*/ 1147661 h 1252100"/>
                <a:gd name="connsiteX2" fmla="*/ 0 w 4304941"/>
                <a:gd name="connsiteY2" fmla="*/ 104438 h 1252100"/>
                <a:gd name="connsiteX3" fmla="*/ 104439 w 4304941"/>
                <a:gd name="connsiteY3" fmla="*/ 0 h 1252100"/>
                <a:gd name="connsiteX4" fmla="*/ 4200503 w 4304941"/>
                <a:gd name="connsiteY4" fmla="*/ 0 h 1252100"/>
                <a:gd name="connsiteX5" fmla="*/ 4304942 w 4304941"/>
                <a:gd name="connsiteY5" fmla="*/ 104438 h 1252100"/>
                <a:gd name="connsiteX6" fmla="*/ 4304942 w 4304941"/>
                <a:gd name="connsiteY6" fmla="*/ 1147661 h 1252100"/>
                <a:gd name="connsiteX7" fmla="*/ 4200503 w 4304941"/>
                <a:gd name="connsiteY7" fmla="*/ 1252100 h 1252100"/>
                <a:gd name="connsiteX8" fmla="*/ 104439 w 4304941"/>
                <a:gd name="connsiteY8" fmla="*/ 1252100 h 12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41" h="1252100">
                  <a:moveTo>
                    <a:pt x="104439" y="1252100"/>
                  </a:moveTo>
                  <a:cubicBezTo>
                    <a:pt x="46840" y="1252100"/>
                    <a:pt x="0" y="1205260"/>
                    <a:pt x="0" y="1147661"/>
                  </a:cubicBezTo>
                  <a:lnTo>
                    <a:pt x="0" y="104438"/>
                  </a:lnTo>
                  <a:cubicBezTo>
                    <a:pt x="0" y="46840"/>
                    <a:pt x="46840" y="0"/>
                    <a:pt x="104439" y="0"/>
                  </a:cubicBezTo>
                  <a:lnTo>
                    <a:pt x="4200503" y="0"/>
                  </a:lnTo>
                  <a:cubicBezTo>
                    <a:pt x="4258101" y="0"/>
                    <a:pt x="4304942" y="46840"/>
                    <a:pt x="4304942" y="104438"/>
                  </a:cubicBezTo>
                  <a:lnTo>
                    <a:pt x="4304942" y="1147661"/>
                  </a:lnTo>
                  <a:cubicBezTo>
                    <a:pt x="4304942" y="1205260"/>
                    <a:pt x="4258101" y="1252100"/>
                    <a:pt x="4200503" y="1252100"/>
                  </a:cubicBezTo>
                  <a:lnTo>
                    <a:pt x="104439" y="1252100"/>
                  </a:lnTo>
                  <a:close/>
                </a:path>
              </a:pathLst>
            </a:custGeom>
            <a:solidFill>
              <a:schemeClr val="bg1">
                <a:lumMod val="95000"/>
              </a:schemeClr>
            </a:solidFill>
            <a:ln w="4482" cap="flat">
              <a:noFill/>
              <a:prstDash val="solid"/>
              <a:miter/>
            </a:ln>
          </p:spPr>
          <p:txBody>
            <a:bodyPr rtlCol="0" anchor="ctr"/>
            <a:lstStyle/>
            <a:p>
              <a:endParaRPr lang="en-US" dirty="0"/>
            </a:p>
          </p:txBody>
        </p:sp>
        <p:sp>
          <p:nvSpPr>
            <p:cNvPr id="53" name="TextBox 52">
              <a:extLst>
                <a:ext uri="{FF2B5EF4-FFF2-40B4-BE49-F238E27FC236}">
                  <a16:creationId xmlns:a16="http://schemas.microsoft.com/office/drawing/2014/main" id="{19CE8273-277D-CFFC-6BE7-DD2AE8056DF6}"/>
                </a:ext>
              </a:extLst>
            </p:cNvPr>
            <p:cNvSpPr txBox="1"/>
            <p:nvPr/>
          </p:nvSpPr>
          <p:spPr>
            <a:xfrm>
              <a:off x="6604123" y="4670891"/>
              <a:ext cx="4279577" cy="605294"/>
            </a:xfrm>
            <a:prstGeom prst="rect">
              <a:avLst/>
            </a:prstGeom>
            <a:noFill/>
          </p:spPr>
          <p:txBody>
            <a:bodyPr wrap="square" rtlCol="0">
              <a:spAutoFit/>
            </a:bodyPr>
            <a:lstStyle/>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Competition with Fossil Fuels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Scalability Issues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Supply Chain Limitations</a:t>
              </a:r>
            </a:p>
          </p:txBody>
        </p:sp>
        <p:pic>
          <p:nvPicPr>
            <p:cNvPr id="57" name="Picture 56">
              <a:extLst>
                <a:ext uri="{FF2B5EF4-FFF2-40B4-BE49-F238E27FC236}">
                  <a16:creationId xmlns:a16="http://schemas.microsoft.com/office/drawing/2014/main" id="{7D404B3C-75DA-C28A-9606-EC3F9CCDF95E}"/>
                </a:ext>
              </a:extLst>
            </p:cNvPr>
            <p:cNvPicPr>
              <a:picLocks noChangeAspect="1"/>
            </p:cNvPicPr>
            <p:nvPr/>
          </p:nvPicPr>
          <p:blipFill>
            <a:blip r:embed="rId6"/>
            <a:stretch>
              <a:fillRect/>
            </a:stretch>
          </p:blipFill>
          <p:spPr>
            <a:xfrm>
              <a:off x="5710214" y="5784530"/>
              <a:ext cx="598498" cy="572704"/>
            </a:xfrm>
            <a:custGeom>
              <a:avLst/>
              <a:gdLst>
                <a:gd name="connsiteX0" fmla="*/ 619 w 1191947"/>
                <a:gd name="connsiteY0" fmla="*/ 671 h 1176886"/>
                <a:gd name="connsiteX1" fmla="*/ 1192566 w 1191947"/>
                <a:gd name="connsiteY1" fmla="*/ 671 h 1176886"/>
                <a:gd name="connsiteX2" fmla="*/ 1192566 w 1191947"/>
                <a:gd name="connsiteY2" fmla="*/ 1177557 h 1176886"/>
                <a:gd name="connsiteX3" fmla="*/ 619 w 1191947"/>
                <a:gd name="connsiteY3" fmla="*/ 1177557 h 1176886"/>
              </a:gdLst>
              <a:ahLst/>
              <a:cxnLst>
                <a:cxn ang="0">
                  <a:pos x="connsiteX0" y="connsiteY0"/>
                </a:cxn>
                <a:cxn ang="0">
                  <a:pos x="connsiteX1" y="connsiteY1"/>
                </a:cxn>
                <a:cxn ang="0">
                  <a:pos x="connsiteX2" y="connsiteY2"/>
                </a:cxn>
                <a:cxn ang="0">
                  <a:pos x="connsiteX3" y="connsiteY3"/>
                </a:cxn>
              </a:cxnLst>
              <a:rect l="l" t="t" r="r" b="b"/>
              <a:pathLst>
                <a:path w="1191947" h="1176886">
                  <a:moveTo>
                    <a:pt x="619" y="671"/>
                  </a:moveTo>
                  <a:lnTo>
                    <a:pt x="1192566" y="671"/>
                  </a:lnTo>
                  <a:lnTo>
                    <a:pt x="1192566" y="1177557"/>
                  </a:lnTo>
                  <a:lnTo>
                    <a:pt x="619" y="1177557"/>
                  </a:lnTo>
                  <a:close/>
                </a:path>
              </a:pathLst>
            </a:custGeom>
          </p:spPr>
        </p:pic>
        <p:sp>
          <p:nvSpPr>
            <p:cNvPr id="59" name="Freeform: Shape 58">
              <a:extLst>
                <a:ext uri="{FF2B5EF4-FFF2-40B4-BE49-F238E27FC236}">
                  <a16:creationId xmlns:a16="http://schemas.microsoft.com/office/drawing/2014/main" id="{7A7661C5-2E49-4F29-D004-DFD2225BA8DD}"/>
                </a:ext>
              </a:extLst>
            </p:cNvPr>
            <p:cNvSpPr/>
            <p:nvPr/>
          </p:nvSpPr>
          <p:spPr>
            <a:xfrm>
              <a:off x="6593302" y="5437131"/>
              <a:ext cx="5250763" cy="1270683"/>
            </a:xfrm>
            <a:custGeom>
              <a:avLst/>
              <a:gdLst>
                <a:gd name="connsiteX0" fmla="*/ 104439 w 4304941"/>
                <a:gd name="connsiteY0" fmla="*/ 1252100 h 1252100"/>
                <a:gd name="connsiteX1" fmla="*/ 0 w 4304941"/>
                <a:gd name="connsiteY1" fmla="*/ 1147661 h 1252100"/>
                <a:gd name="connsiteX2" fmla="*/ 0 w 4304941"/>
                <a:gd name="connsiteY2" fmla="*/ 104438 h 1252100"/>
                <a:gd name="connsiteX3" fmla="*/ 104439 w 4304941"/>
                <a:gd name="connsiteY3" fmla="*/ 0 h 1252100"/>
                <a:gd name="connsiteX4" fmla="*/ 4200503 w 4304941"/>
                <a:gd name="connsiteY4" fmla="*/ 0 h 1252100"/>
                <a:gd name="connsiteX5" fmla="*/ 4304942 w 4304941"/>
                <a:gd name="connsiteY5" fmla="*/ 104438 h 1252100"/>
                <a:gd name="connsiteX6" fmla="*/ 4304942 w 4304941"/>
                <a:gd name="connsiteY6" fmla="*/ 1147661 h 1252100"/>
                <a:gd name="connsiteX7" fmla="*/ 4200503 w 4304941"/>
                <a:gd name="connsiteY7" fmla="*/ 1252100 h 1252100"/>
                <a:gd name="connsiteX8" fmla="*/ 104439 w 4304941"/>
                <a:gd name="connsiteY8" fmla="*/ 1252100 h 12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41" h="1252100">
                  <a:moveTo>
                    <a:pt x="104439" y="1252100"/>
                  </a:moveTo>
                  <a:cubicBezTo>
                    <a:pt x="46840" y="1252100"/>
                    <a:pt x="0" y="1205260"/>
                    <a:pt x="0" y="1147661"/>
                  </a:cubicBezTo>
                  <a:lnTo>
                    <a:pt x="0" y="104438"/>
                  </a:lnTo>
                  <a:cubicBezTo>
                    <a:pt x="0" y="46840"/>
                    <a:pt x="46840" y="0"/>
                    <a:pt x="104439" y="0"/>
                  </a:cubicBezTo>
                  <a:lnTo>
                    <a:pt x="4200503" y="0"/>
                  </a:lnTo>
                  <a:cubicBezTo>
                    <a:pt x="4258101" y="0"/>
                    <a:pt x="4304942" y="46840"/>
                    <a:pt x="4304942" y="104438"/>
                  </a:cubicBezTo>
                  <a:lnTo>
                    <a:pt x="4304942" y="1147661"/>
                  </a:lnTo>
                  <a:cubicBezTo>
                    <a:pt x="4304942" y="1205260"/>
                    <a:pt x="4258101" y="1252100"/>
                    <a:pt x="4200503" y="1252100"/>
                  </a:cubicBezTo>
                  <a:lnTo>
                    <a:pt x="104439" y="1252100"/>
                  </a:lnTo>
                  <a:close/>
                </a:path>
              </a:pathLst>
            </a:custGeom>
            <a:solidFill>
              <a:schemeClr val="bg1">
                <a:lumMod val="95000"/>
              </a:schemeClr>
            </a:solidFill>
            <a:ln w="4482" cap="flat">
              <a:noFill/>
              <a:prstDash val="solid"/>
              <a:miter/>
            </a:ln>
          </p:spPr>
          <p:txBody>
            <a:bodyPr rtlCol="0" anchor="ctr"/>
            <a:lstStyle/>
            <a:p>
              <a:endParaRPr lang="en-US" dirty="0"/>
            </a:p>
          </p:txBody>
        </p:sp>
        <p:sp>
          <p:nvSpPr>
            <p:cNvPr id="60" name="TextBox 59">
              <a:extLst>
                <a:ext uri="{FF2B5EF4-FFF2-40B4-BE49-F238E27FC236}">
                  <a16:creationId xmlns:a16="http://schemas.microsoft.com/office/drawing/2014/main" id="{A18FD2A1-AC97-2363-41F1-970DEAA50A90}"/>
                </a:ext>
              </a:extLst>
            </p:cNvPr>
            <p:cNvSpPr txBox="1"/>
            <p:nvPr/>
          </p:nvSpPr>
          <p:spPr>
            <a:xfrm>
              <a:off x="6623173" y="5541175"/>
              <a:ext cx="4260527" cy="1143903"/>
            </a:xfrm>
            <a:prstGeom prst="rect">
              <a:avLst/>
            </a:prstGeom>
            <a:noFill/>
          </p:spPr>
          <p:txBody>
            <a:bodyPr wrap="square" rtlCol="0">
              <a:spAutoFit/>
            </a:bodyPr>
            <a:lstStyle/>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Shift to e-Fuels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Technological Innovation</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Stringent Government Regulations and Favorable Policies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Consumer Demand for Sustainability</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Increased Local and Global Collaboration</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cs typeface="Poppins" panose="00000500000000000000" pitchFamily="2" charset="0"/>
                </a:rPr>
                <a:t>Rising Focus on Circular Economy Practices</a:t>
              </a:r>
            </a:p>
          </p:txBody>
        </p:sp>
        <p:sp>
          <p:nvSpPr>
            <p:cNvPr id="69" name="Freeform: Shape 68">
              <a:extLst>
                <a:ext uri="{FF2B5EF4-FFF2-40B4-BE49-F238E27FC236}">
                  <a16:creationId xmlns:a16="http://schemas.microsoft.com/office/drawing/2014/main" id="{7E3D386A-C48C-BE32-7447-D8640BD089E0}"/>
                </a:ext>
              </a:extLst>
            </p:cNvPr>
            <p:cNvSpPr/>
            <p:nvPr/>
          </p:nvSpPr>
          <p:spPr>
            <a:xfrm>
              <a:off x="6605318" y="1620574"/>
              <a:ext cx="5230519" cy="930137"/>
            </a:xfrm>
            <a:custGeom>
              <a:avLst/>
              <a:gdLst>
                <a:gd name="connsiteX0" fmla="*/ 104439 w 4304941"/>
                <a:gd name="connsiteY0" fmla="*/ 1252101 h 1252100"/>
                <a:gd name="connsiteX1" fmla="*/ 0 w 4304941"/>
                <a:gd name="connsiteY1" fmla="*/ 1147662 h 1252100"/>
                <a:gd name="connsiteX2" fmla="*/ 0 w 4304941"/>
                <a:gd name="connsiteY2" fmla="*/ 104439 h 1252100"/>
                <a:gd name="connsiteX3" fmla="*/ 104439 w 4304941"/>
                <a:gd name="connsiteY3" fmla="*/ 0 h 1252100"/>
                <a:gd name="connsiteX4" fmla="*/ 4200503 w 4304941"/>
                <a:gd name="connsiteY4" fmla="*/ 0 h 1252100"/>
                <a:gd name="connsiteX5" fmla="*/ 4304942 w 4304941"/>
                <a:gd name="connsiteY5" fmla="*/ 104439 h 1252100"/>
                <a:gd name="connsiteX6" fmla="*/ 4304942 w 4304941"/>
                <a:gd name="connsiteY6" fmla="*/ 1147662 h 1252100"/>
                <a:gd name="connsiteX7" fmla="*/ 4200503 w 4304941"/>
                <a:gd name="connsiteY7" fmla="*/ 1252101 h 1252100"/>
                <a:gd name="connsiteX8" fmla="*/ 104439 w 4304941"/>
                <a:gd name="connsiteY8" fmla="*/ 1252101 h 12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941" h="1252100">
                  <a:moveTo>
                    <a:pt x="104439" y="1252101"/>
                  </a:moveTo>
                  <a:cubicBezTo>
                    <a:pt x="46840" y="1252101"/>
                    <a:pt x="0" y="1205260"/>
                    <a:pt x="0" y="1147662"/>
                  </a:cubicBezTo>
                  <a:lnTo>
                    <a:pt x="0" y="104439"/>
                  </a:lnTo>
                  <a:cubicBezTo>
                    <a:pt x="0" y="46841"/>
                    <a:pt x="46840" y="0"/>
                    <a:pt x="104439" y="0"/>
                  </a:cubicBezTo>
                  <a:lnTo>
                    <a:pt x="4200503" y="0"/>
                  </a:lnTo>
                  <a:cubicBezTo>
                    <a:pt x="4258101" y="0"/>
                    <a:pt x="4304942" y="46841"/>
                    <a:pt x="4304942" y="104439"/>
                  </a:cubicBezTo>
                  <a:lnTo>
                    <a:pt x="4304942" y="1147662"/>
                  </a:lnTo>
                  <a:cubicBezTo>
                    <a:pt x="4304942" y="1205260"/>
                    <a:pt x="4258101" y="1252101"/>
                    <a:pt x="4200503" y="1252101"/>
                  </a:cubicBezTo>
                  <a:lnTo>
                    <a:pt x="104439" y="1252101"/>
                  </a:lnTo>
                  <a:close/>
                </a:path>
              </a:pathLst>
            </a:custGeom>
            <a:solidFill>
              <a:schemeClr val="bg1">
                <a:lumMod val="95000"/>
              </a:schemeClr>
            </a:solidFill>
            <a:ln w="4482" cap="flat">
              <a:noFill/>
              <a:prstDash val="solid"/>
              <a:miter/>
            </a:ln>
          </p:spPr>
          <p:txBody>
            <a:bodyPr rtlCol="0" anchor="ctr"/>
            <a:lstStyle/>
            <a:p>
              <a:endParaRPr lang="en-US" dirty="0"/>
            </a:p>
          </p:txBody>
        </p:sp>
        <p:sp>
          <p:nvSpPr>
            <p:cNvPr id="70" name="TextBox 69">
              <a:extLst>
                <a:ext uri="{FF2B5EF4-FFF2-40B4-BE49-F238E27FC236}">
                  <a16:creationId xmlns:a16="http://schemas.microsoft.com/office/drawing/2014/main" id="{121555C3-DFB8-82A3-EBE4-7D9425DEA044}"/>
                </a:ext>
              </a:extLst>
            </p:cNvPr>
            <p:cNvSpPr txBox="1"/>
            <p:nvPr/>
          </p:nvSpPr>
          <p:spPr>
            <a:xfrm>
              <a:off x="6624369" y="1688692"/>
              <a:ext cx="4686251" cy="784830"/>
            </a:xfrm>
            <a:prstGeom prst="rect">
              <a:avLst/>
            </a:prstGeom>
            <a:noFill/>
          </p:spPr>
          <p:txBody>
            <a:bodyPr wrap="square" rtlCol="0">
              <a:spAutoFit/>
            </a:bodyPr>
            <a:lstStyle/>
            <a:p>
              <a:pPr marL="171450" indent="-171450">
                <a:spcBef>
                  <a:spcPts val="200"/>
                </a:spcBef>
                <a:buFont typeface="Arial" panose="020B0604020202020204" pitchFamily="34" charset="0"/>
                <a:buChar char="•"/>
                <a:defRPr/>
              </a:pPr>
              <a:r>
                <a:rPr lang="en-US" sz="1000" kern="0" dirty="0">
                  <a:latin typeface="Poppins" panose="00000500000000000000" pitchFamily="2" charset="0"/>
                  <a:ea typeface="Roboto Condensed" pitchFamily="2" charset="0"/>
                  <a:cs typeface="Poppins" panose="00000500000000000000" pitchFamily="2" charset="0"/>
                </a:rPr>
                <a:t>Regulatory and Policy Support</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ea typeface="Roboto Condensed" pitchFamily="2" charset="0"/>
                  <a:cs typeface="Poppins" panose="00000500000000000000" pitchFamily="2" charset="0"/>
                </a:rPr>
                <a:t>Increasing awareness related to climate change and its impact</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ea typeface="Roboto Condensed" pitchFamily="2" charset="0"/>
                  <a:cs typeface="Poppins" panose="00000500000000000000" pitchFamily="2" charset="0"/>
                </a:rPr>
                <a:t>Technological Advancements in biofuel production technologies</a:t>
              </a:r>
            </a:p>
            <a:p>
              <a:pPr marL="171450" indent="-171450">
                <a:spcBef>
                  <a:spcPts val="200"/>
                </a:spcBef>
                <a:buFont typeface="Arial" panose="020B0604020202020204" pitchFamily="34" charset="0"/>
                <a:buChar char="•"/>
                <a:defRPr/>
              </a:pPr>
              <a:r>
                <a:rPr lang="en-US" sz="1000" kern="0" dirty="0">
                  <a:latin typeface="Poppins" panose="00000500000000000000" pitchFamily="2" charset="0"/>
                  <a:ea typeface="Roboto Condensed" pitchFamily="2" charset="0"/>
                  <a:cs typeface="Poppins" panose="00000500000000000000" pitchFamily="2" charset="0"/>
                </a:rPr>
                <a:t>Corporate Sustainability Goals</a:t>
              </a:r>
            </a:p>
          </p:txBody>
        </p:sp>
        <p:sp>
          <p:nvSpPr>
            <p:cNvPr id="73" name="Freeform: Shape 72">
              <a:extLst>
                <a:ext uri="{FF2B5EF4-FFF2-40B4-BE49-F238E27FC236}">
                  <a16:creationId xmlns:a16="http://schemas.microsoft.com/office/drawing/2014/main" id="{5C30C99C-BFDD-037E-2E50-87B5D0F660D6}"/>
                </a:ext>
              </a:extLst>
            </p:cNvPr>
            <p:cNvSpPr/>
            <p:nvPr/>
          </p:nvSpPr>
          <p:spPr>
            <a:xfrm>
              <a:off x="5676049" y="5747732"/>
              <a:ext cx="499513" cy="484102"/>
            </a:xfrm>
            <a:custGeom>
              <a:avLst/>
              <a:gdLst>
                <a:gd name="connsiteX0" fmla="*/ 497407 w 994813"/>
                <a:gd name="connsiteY0" fmla="*/ 994814 h 994813"/>
                <a:gd name="connsiteX1" fmla="*/ 145676 w 994813"/>
                <a:gd name="connsiteY1" fmla="*/ 849137 h 994813"/>
                <a:gd name="connsiteX2" fmla="*/ 0 w 994813"/>
                <a:gd name="connsiteY2" fmla="*/ 497407 h 994813"/>
                <a:gd name="connsiteX3" fmla="*/ 145676 w 994813"/>
                <a:gd name="connsiteY3" fmla="*/ 145676 h 994813"/>
                <a:gd name="connsiteX4" fmla="*/ 497407 w 994813"/>
                <a:gd name="connsiteY4" fmla="*/ 0 h 994813"/>
                <a:gd name="connsiteX5" fmla="*/ 849137 w 994813"/>
                <a:gd name="connsiteY5" fmla="*/ 145676 h 994813"/>
                <a:gd name="connsiteX6" fmla="*/ 994814 w 994813"/>
                <a:gd name="connsiteY6" fmla="*/ 497407 h 994813"/>
                <a:gd name="connsiteX7" fmla="*/ 849137 w 994813"/>
                <a:gd name="connsiteY7" fmla="*/ 849137 h 994813"/>
                <a:gd name="connsiteX8" fmla="*/ 497407 w 994813"/>
                <a:gd name="connsiteY8" fmla="*/ 994814 h 99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813" h="994813">
                  <a:moveTo>
                    <a:pt x="497407" y="994814"/>
                  </a:moveTo>
                  <a:cubicBezTo>
                    <a:pt x="364550" y="994814"/>
                    <a:pt x="239626" y="943087"/>
                    <a:pt x="145676" y="849137"/>
                  </a:cubicBezTo>
                  <a:cubicBezTo>
                    <a:pt x="51727" y="755187"/>
                    <a:pt x="0" y="630264"/>
                    <a:pt x="0" y="497407"/>
                  </a:cubicBezTo>
                  <a:cubicBezTo>
                    <a:pt x="0" y="364550"/>
                    <a:pt x="51727" y="239626"/>
                    <a:pt x="145676" y="145676"/>
                  </a:cubicBezTo>
                  <a:cubicBezTo>
                    <a:pt x="239626" y="51727"/>
                    <a:pt x="364550" y="0"/>
                    <a:pt x="497407" y="0"/>
                  </a:cubicBezTo>
                  <a:cubicBezTo>
                    <a:pt x="630264" y="0"/>
                    <a:pt x="755187" y="51727"/>
                    <a:pt x="849137" y="145676"/>
                  </a:cubicBezTo>
                  <a:cubicBezTo>
                    <a:pt x="943087" y="239626"/>
                    <a:pt x="994814" y="364550"/>
                    <a:pt x="994814" y="497407"/>
                  </a:cubicBezTo>
                  <a:cubicBezTo>
                    <a:pt x="994814" y="630264"/>
                    <a:pt x="943087" y="755187"/>
                    <a:pt x="849137" y="849137"/>
                  </a:cubicBezTo>
                  <a:cubicBezTo>
                    <a:pt x="755187" y="943087"/>
                    <a:pt x="630264" y="994814"/>
                    <a:pt x="497407" y="994814"/>
                  </a:cubicBezTo>
                  <a:close/>
                </a:path>
              </a:pathLst>
            </a:custGeom>
            <a:solidFill>
              <a:srgbClr val="FFFFFF"/>
            </a:solidFill>
            <a:ln w="4482"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61483569-CA2C-6A0E-96BE-1AEBACC7E9E8}"/>
                </a:ext>
              </a:extLst>
            </p:cNvPr>
            <p:cNvSpPr/>
            <p:nvPr/>
          </p:nvSpPr>
          <p:spPr>
            <a:xfrm>
              <a:off x="5686897" y="5758246"/>
              <a:ext cx="477817" cy="463075"/>
            </a:xfrm>
            <a:custGeom>
              <a:avLst/>
              <a:gdLst>
                <a:gd name="connsiteX0" fmla="*/ 951603 w 951603"/>
                <a:gd name="connsiteY0" fmla="*/ 475802 h 951603"/>
                <a:gd name="connsiteX1" fmla="*/ 475802 w 951603"/>
                <a:gd name="connsiteY1" fmla="*/ 951603 h 951603"/>
                <a:gd name="connsiteX2" fmla="*/ 0 w 951603"/>
                <a:gd name="connsiteY2" fmla="*/ 475802 h 951603"/>
                <a:gd name="connsiteX3" fmla="*/ 475802 w 951603"/>
                <a:gd name="connsiteY3" fmla="*/ 0 h 951603"/>
                <a:gd name="connsiteX4" fmla="*/ 951603 w 951603"/>
                <a:gd name="connsiteY4" fmla="*/ 475802 h 95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03" h="951603">
                  <a:moveTo>
                    <a:pt x="951603" y="475802"/>
                  </a:moveTo>
                  <a:cubicBezTo>
                    <a:pt x="951603" y="738580"/>
                    <a:pt x="738580" y="951603"/>
                    <a:pt x="475802" y="951603"/>
                  </a:cubicBezTo>
                  <a:cubicBezTo>
                    <a:pt x="213024" y="951603"/>
                    <a:pt x="0" y="738580"/>
                    <a:pt x="0" y="475802"/>
                  </a:cubicBezTo>
                  <a:cubicBezTo>
                    <a:pt x="0" y="213024"/>
                    <a:pt x="213024" y="0"/>
                    <a:pt x="475802" y="0"/>
                  </a:cubicBezTo>
                  <a:cubicBezTo>
                    <a:pt x="738580" y="0"/>
                    <a:pt x="951603" y="213024"/>
                    <a:pt x="951603" y="475802"/>
                  </a:cubicBezTo>
                  <a:close/>
                </a:path>
              </a:pathLst>
            </a:custGeom>
            <a:solidFill>
              <a:srgbClr val="FFFFFF"/>
            </a:solidFill>
            <a:ln w="4482" cap="flat">
              <a:solidFill>
                <a:schemeClr val="bg1">
                  <a:lumMod val="85000"/>
                </a:schemeClr>
              </a:solidFill>
              <a:prstDash val="solid"/>
              <a:miter/>
            </a:ln>
          </p:spPr>
          <p:txBody>
            <a:bodyPr rtlCol="0" anchor="ctr"/>
            <a:lstStyle/>
            <a:p>
              <a:endParaRPr lang="en-US" dirty="0"/>
            </a:p>
          </p:txBody>
        </p:sp>
        <p:grpSp>
          <p:nvGrpSpPr>
            <p:cNvPr id="75" name="Group 74">
              <a:extLst>
                <a:ext uri="{FF2B5EF4-FFF2-40B4-BE49-F238E27FC236}">
                  <a16:creationId xmlns:a16="http://schemas.microsoft.com/office/drawing/2014/main" id="{FFD4D775-CF92-A3F0-9C13-DB7DBDFEB6DD}"/>
                </a:ext>
              </a:extLst>
            </p:cNvPr>
            <p:cNvGrpSpPr/>
            <p:nvPr/>
          </p:nvGrpSpPr>
          <p:grpSpPr>
            <a:xfrm>
              <a:off x="5793898" y="5854275"/>
              <a:ext cx="263814" cy="271016"/>
              <a:chOff x="6256338" y="912813"/>
              <a:chExt cx="317500" cy="336550"/>
            </a:xfrm>
            <a:solidFill>
              <a:schemeClr val="accent6">
                <a:lumMod val="75000"/>
              </a:schemeClr>
            </a:solidFill>
          </p:grpSpPr>
          <p:sp>
            <p:nvSpPr>
              <p:cNvPr id="76" name="Freeform 1755">
                <a:extLst>
                  <a:ext uri="{FF2B5EF4-FFF2-40B4-BE49-F238E27FC236}">
                    <a16:creationId xmlns:a16="http://schemas.microsoft.com/office/drawing/2014/main" id="{BAF8DC46-3FD3-706D-8954-4AC91D8F728F}"/>
                  </a:ext>
                </a:extLst>
              </p:cNvPr>
              <p:cNvSpPr>
                <a:spLocks noEditPoints="1"/>
              </p:cNvSpPr>
              <p:nvPr/>
            </p:nvSpPr>
            <p:spPr bwMode="auto">
              <a:xfrm>
                <a:off x="6265863" y="1128713"/>
                <a:ext cx="90488" cy="96838"/>
              </a:xfrm>
              <a:custGeom>
                <a:avLst/>
                <a:gdLst>
                  <a:gd name="T0" fmla="*/ 0 w 286"/>
                  <a:gd name="T1" fmla="*/ 215 h 309"/>
                  <a:gd name="T2" fmla="*/ 162 w 286"/>
                  <a:gd name="T3" fmla="*/ 309 h 309"/>
                  <a:gd name="T4" fmla="*/ 286 w 286"/>
                  <a:gd name="T5" fmla="*/ 93 h 309"/>
                  <a:gd name="T6" fmla="*/ 124 w 286"/>
                  <a:gd name="T7" fmla="*/ 0 h 309"/>
                  <a:gd name="T8" fmla="*/ 0 w 286"/>
                  <a:gd name="T9" fmla="*/ 215 h 309"/>
                  <a:gd name="T10" fmla="*/ 0 w 286"/>
                  <a:gd name="T11" fmla="*/ 215 h 309"/>
                  <a:gd name="T12" fmla="*/ 0 w 286"/>
                  <a:gd name="T13" fmla="*/ 215 h 309"/>
                </a:gdLst>
                <a:ahLst/>
                <a:cxnLst>
                  <a:cxn ang="0">
                    <a:pos x="T0" y="T1"/>
                  </a:cxn>
                  <a:cxn ang="0">
                    <a:pos x="T2" y="T3"/>
                  </a:cxn>
                  <a:cxn ang="0">
                    <a:pos x="T4" y="T5"/>
                  </a:cxn>
                  <a:cxn ang="0">
                    <a:pos x="T6" y="T7"/>
                  </a:cxn>
                  <a:cxn ang="0">
                    <a:pos x="T8" y="T9"/>
                  </a:cxn>
                  <a:cxn ang="0">
                    <a:pos x="T10" y="T11"/>
                  </a:cxn>
                  <a:cxn ang="0">
                    <a:pos x="T12" y="T13"/>
                  </a:cxn>
                </a:cxnLst>
                <a:rect l="0" t="0" r="r" b="b"/>
                <a:pathLst>
                  <a:path w="286" h="309">
                    <a:moveTo>
                      <a:pt x="0" y="215"/>
                    </a:moveTo>
                    <a:lnTo>
                      <a:pt x="162" y="309"/>
                    </a:lnTo>
                    <a:lnTo>
                      <a:pt x="286" y="93"/>
                    </a:lnTo>
                    <a:lnTo>
                      <a:pt x="124" y="0"/>
                    </a:lnTo>
                    <a:lnTo>
                      <a:pt x="0" y="215"/>
                    </a:lnTo>
                    <a:close/>
                    <a:moveTo>
                      <a:pt x="0" y="215"/>
                    </a:moveTo>
                    <a:lnTo>
                      <a:pt x="0" y="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77" name="Freeform 1756">
                <a:extLst>
                  <a:ext uri="{FF2B5EF4-FFF2-40B4-BE49-F238E27FC236}">
                    <a16:creationId xmlns:a16="http://schemas.microsoft.com/office/drawing/2014/main" id="{C4434E77-804D-C3DA-BACA-92A460ECC66A}"/>
                  </a:ext>
                </a:extLst>
              </p:cNvPr>
              <p:cNvSpPr>
                <a:spLocks/>
              </p:cNvSpPr>
              <p:nvPr/>
            </p:nvSpPr>
            <p:spPr bwMode="auto">
              <a:xfrm>
                <a:off x="6265863" y="1128713"/>
                <a:ext cx="90488" cy="96838"/>
              </a:xfrm>
              <a:custGeom>
                <a:avLst/>
                <a:gdLst>
                  <a:gd name="T0" fmla="*/ 0 w 286"/>
                  <a:gd name="T1" fmla="*/ 215 h 309"/>
                  <a:gd name="T2" fmla="*/ 162 w 286"/>
                  <a:gd name="T3" fmla="*/ 309 h 309"/>
                  <a:gd name="T4" fmla="*/ 286 w 286"/>
                  <a:gd name="T5" fmla="*/ 93 h 309"/>
                  <a:gd name="T6" fmla="*/ 124 w 286"/>
                  <a:gd name="T7" fmla="*/ 0 h 309"/>
                  <a:gd name="T8" fmla="*/ 0 w 286"/>
                  <a:gd name="T9" fmla="*/ 215 h 309"/>
                </a:gdLst>
                <a:ahLst/>
                <a:cxnLst>
                  <a:cxn ang="0">
                    <a:pos x="T0" y="T1"/>
                  </a:cxn>
                  <a:cxn ang="0">
                    <a:pos x="T2" y="T3"/>
                  </a:cxn>
                  <a:cxn ang="0">
                    <a:pos x="T4" y="T5"/>
                  </a:cxn>
                  <a:cxn ang="0">
                    <a:pos x="T6" y="T7"/>
                  </a:cxn>
                  <a:cxn ang="0">
                    <a:pos x="T8" y="T9"/>
                  </a:cxn>
                </a:cxnLst>
                <a:rect l="0" t="0" r="r" b="b"/>
                <a:pathLst>
                  <a:path w="286" h="309">
                    <a:moveTo>
                      <a:pt x="0" y="215"/>
                    </a:moveTo>
                    <a:lnTo>
                      <a:pt x="162" y="309"/>
                    </a:lnTo>
                    <a:lnTo>
                      <a:pt x="286" y="93"/>
                    </a:lnTo>
                    <a:lnTo>
                      <a:pt x="124" y="0"/>
                    </a:lnTo>
                    <a:lnTo>
                      <a:pt x="0" y="21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78" name="Line 1757">
                <a:extLst>
                  <a:ext uri="{FF2B5EF4-FFF2-40B4-BE49-F238E27FC236}">
                    <a16:creationId xmlns:a16="http://schemas.microsoft.com/office/drawing/2014/main" id="{A6BB14FC-2030-2D2C-89DB-E19DCE71779A}"/>
                  </a:ext>
                </a:extLst>
              </p:cNvPr>
              <p:cNvSpPr>
                <a:spLocks noChangeShapeType="1"/>
              </p:cNvSpPr>
              <p:nvPr/>
            </p:nvSpPr>
            <p:spPr bwMode="auto">
              <a:xfrm>
                <a:off x="6265863" y="1196975"/>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79" name="Freeform 1758">
                <a:extLst>
                  <a:ext uri="{FF2B5EF4-FFF2-40B4-BE49-F238E27FC236}">
                    <a16:creationId xmlns:a16="http://schemas.microsoft.com/office/drawing/2014/main" id="{ADD8E81D-A66E-38CA-C2E2-26B485601CB9}"/>
                  </a:ext>
                </a:extLst>
              </p:cNvPr>
              <p:cNvSpPr>
                <a:spLocks noEditPoints="1"/>
              </p:cNvSpPr>
              <p:nvPr/>
            </p:nvSpPr>
            <p:spPr bwMode="auto">
              <a:xfrm>
                <a:off x="6256338" y="1206500"/>
                <a:ext cx="55563" cy="42863"/>
              </a:xfrm>
              <a:custGeom>
                <a:avLst/>
                <a:gdLst>
                  <a:gd name="T0" fmla="*/ 47 w 174"/>
                  <a:gd name="T1" fmla="*/ 127 h 139"/>
                  <a:gd name="T2" fmla="*/ 47 w 174"/>
                  <a:gd name="T3" fmla="*/ 127 h 139"/>
                  <a:gd name="T4" fmla="*/ 56 w 174"/>
                  <a:gd name="T5" fmla="*/ 131 h 139"/>
                  <a:gd name="T6" fmla="*/ 64 w 174"/>
                  <a:gd name="T7" fmla="*/ 135 h 139"/>
                  <a:gd name="T8" fmla="*/ 73 w 174"/>
                  <a:gd name="T9" fmla="*/ 137 h 139"/>
                  <a:gd name="T10" fmla="*/ 83 w 174"/>
                  <a:gd name="T11" fmla="*/ 139 h 139"/>
                  <a:gd name="T12" fmla="*/ 91 w 174"/>
                  <a:gd name="T13" fmla="*/ 139 h 139"/>
                  <a:gd name="T14" fmla="*/ 100 w 174"/>
                  <a:gd name="T15" fmla="*/ 139 h 139"/>
                  <a:gd name="T16" fmla="*/ 109 w 174"/>
                  <a:gd name="T17" fmla="*/ 138 h 139"/>
                  <a:gd name="T18" fmla="*/ 117 w 174"/>
                  <a:gd name="T19" fmla="*/ 137 h 139"/>
                  <a:gd name="T20" fmla="*/ 127 w 174"/>
                  <a:gd name="T21" fmla="*/ 133 h 139"/>
                  <a:gd name="T22" fmla="*/ 135 w 174"/>
                  <a:gd name="T23" fmla="*/ 130 h 139"/>
                  <a:gd name="T24" fmla="*/ 143 w 174"/>
                  <a:gd name="T25" fmla="*/ 125 h 139"/>
                  <a:gd name="T26" fmla="*/ 150 w 174"/>
                  <a:gd name="T27" fmla="*/ 121 h 139"/>
                  <a:gd name="T28" fmla="*/ 157 w 174"/>
                  <a:gd name="T29" fmla="*/ 115 h 139"/>
                  <a:gd name="T30" fmla="*/ 164 w 174"/>
                  <a:gd name="T31" fmla="*/ 108 h 139"/>
                  <a:gd name="T32" fmla="*/ 169 w 174"/>
                  <a:gd name="T33" fmla="*/ 101 h 139"/>
                  <a:gd name="T34" fmla="*/ 174 w 174"/>
                  <a:gd name="T35" fmla="*/ 93 h 139"/>
                  <a:gd name="T36" fmla="*/ 13 w 174"/>
                  <a:gd name="T37" fmla="*/ 0 h 139"/>
                  <a:gd name="T38" fmla="*/ 13 w 174"/>
                  <a:gd name="T39" fmla="*/ 0 h 139"/>
                  <a:gd name="T40" fmla="*/ 8 w 174"/>
                  <a:gd name="T41" fmla="*/ 8 h 139"/>
                  <a:gd name="T42" fmla="*/ 5 w 174"/>
                  <a:gd name="T43" fmla="*/ 16 h 139"/>
                  <a:gd name="T44" fmla="*/ 3 w 174"/>
                  <a:gd name="T45" fmla="*/ 26 h 139"/>
                  <a:gd name="T46" fmla="*/ 1 w 174"/>
                  <a:gd name="T47" fmla="*/ 35 h 139"/>
                  <a:gd name="T48" fmla="*/ 0 w 174"/>
                  <a:gd name="T49" fmla="*/ 44 h 139"/>
                  <a:gd name="T50" fmla="*/ 0 w 174"/>
                  <a:gd name="T51" fmla="*/ 52 h 139"/>
                  <a:gd name="T52" fmla="*/ 1 w 174"/>
                  <a:gd name="T53" fmla="*/ 62 h 139"/>
                  <a:gd name="T54" fmla="*/ 4 w 174"/>
                  <a:gd name="T55" fmla="*/ 71 h 139"/>
                  <a:gd name="T56" fmla="*/ 6 w 174"/>
                  <a:gd name="T57" fmla="*/ 79 h 139"/>
                  <a:gd name="T58" fmla="*/ 9 w 174"/>
                  <a:gd name="T59" fmla="*/ 87 h 139"/>
                  <a:gd name="T60" fmla="*/ 14 w 174"/>
                  <a:gd name="T61" fmla="*/ 95 h 139"/>
                  <a:gd name="T62" fmla="*/ 19 w 174"/>
                  <a:gd name="T63" fmla="*/ 102 h 139"/>
                  <a:gd name="T64" fmla="*/ 26 w 174"/>
                  <a:gd name="T65" fmla="*/ 109 h 139"/>
                  <a:gd name="T66" fmla="*/ 32 w 174"/>
                  <a:gd name="T67" fmla="*/ 116 h 139"/>
                  <a:gd name="T68" fmla="*/ 38 w 174"/>
                  <a:gd name="T69" fmla="*/ 122 h 139"/>
                  <a:gd name="T70" fmla="*/ 47 w 174"/>
                  <a:gd name="T71" fmla="*/ 127 h 139"/>
                  <a:gd name="T72" fmla="*/ 47 w 174"/>
                  <a:gd name="T73" fmla="*/ 127 h 139"/>
                  <a:gd name="T74" fmla="*/ 47 w 174"/>
                  <a:gd name="T75" fmla="*/ 127 h 139"/>
                  <a:gd name="T76" fmla="*/ 47 w 174"/>
                  <a:gd name="T77" fmla="*/ 12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39">
                    <a:moveTo>
                      <a:pt x="47" y="127"/>
                    </a:moveTo>
                    <a:lnTo>
                      <a:pt x="47" y="127"/>
                    </a:lnTo>
                    <a:lnTo>
                      <a:pt x="56" y="131"/>
                    </a:lnTo>
                    <a:lnTo>
                      <a:pt x="64" y="135"/>
                    </a:lnTo>
                    <a:lnTo>
                      <a:pt x="73" y="137"/>
                    </a:lnTo>
                    <a:lnTo>
                      <a:pt x="83" y="139"/>
                    </a:lnTo>
                    <a:lnTo>
                      <a:pt x="91" y="139"/>
                    </a:lnTo>
                    <a:lnTo>
                      <a:pt x="100" y="139"/>
                    </a:lnTo>
                    <a:lnTo>
                      <a:pt x="109" y="138"/>
                    </a:lnTo>
                    <a:lnTo>
                      <a:pt x="117" y="137"/>
                    </a:lnTo>
                    <a:lnTo>
                      <a:pt x="127" y="133"/>
                    </a:lnTo>
                    <a:lnTo>
                      <a:pt x="135" y="130"/>
                    </a:lnTo>
                    <a:lnTo>
                      <a:pt x="143" y="125"/>
                    </a:lnTo>
                    <a:lnTo>
                      <a:pt x="150" y="121"/>
                    </a:lnTo>
                    <a:lnTo>
                      <a:pt x="157" y="115"/>
                    </a:lnTo>
                    <a:lnTo>
                      <a:pt x="164" y="108"/>
                    </a:lnTo>
                    <a:lnTo>
                      <a:pt x="169" y="101"/>
                    </a:lnTo>
                    <a:lnTo>
                      <a:pt x="174" y="93"/>
                    </a:lnTo>
                    <a:lnTo>
                      <a:pt x="13" y="0"/>
                    </a:lnTo>
                    <a:lnTo>
                      <a:pt x="13" y="0"/>
                    </a:lnTo>
                    <a:lnTo>
                      <a:pt x="8" y="8"/>
                    </a:lnTo>
                    <a:lnTo>
                      <a:pt x="5" y="16"/>
                    </a:lnTo>
                    <a:lnTo>
                      <a:pt x="3" y="26"/>
                    </a:lnTo>
                    <a:lnTo>
                      <a:pt x="1" y="35"/>
                    </a:lnTo>
                    <a:lnTo>
                      <a:pt x="0" y="44"/>
                    </a:lnTo>
                    <a:lnTo>
                      <a:pt x="0" y="52"/>
                    </a:lnTo>
                    <a:lnTo>
                      <a:pt x="1" y="62"/>
                    </a:lnTo>
                    <a:lnTo>
                      <a:pt x="4" y="71"/>
                    </a:lnTo>
                    <a:lnTo>
                      <a:pt x="6" y="79"/>
                    </a:lnTo>
                    <a:lnTo>
                      <a:pt x="9" y="87"/>
                    </a:lnTo>
                    <a:lnTo>
                      <a:pt x="14" y="95"/>
                    </a:lnTo>
                    <a:lnTo>
                      <a:pt x="19" y="102"/>
                    </a:lnTo>
                    <a:lnTo>
                      <a:pt x="26" y="109"/>
                    </a:lnTo>
                    <a:lnTo>
                      <a:pt x="32" y="116"/>
                    </a:lnTo>
                    <a:lnTo>
                      <a:pt x="38" y="122"/>
                    </a:lnTo>
                    <a:lnTo>
                      <a:pt x="47" y="127"/>
                    </a:lnTo>
                    <a:lnTo>
                      <a:pt x="47" y="127"/>
                    </a:lnTo>
                    <a:close/>
                    <a:moveTo>
                      <a:pt x="47" y="127"/>
                    </a:moveTo>
                    <a:lnTo>
                      <a:pt x="47"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0" name="Freeform 1759">
                <a:extLst>
                  <a:ext uri="{FF2B5EF4-FFF2-40B4-BE49-F238E27FC236}">
                    <a16:creationId xmlns:a16="http://schemas.microsoft.com/office/drawing/2014/main" id="{E05DDC1C-5407-4681-C587-33C55B3B60BE}"/>
                  </a:ext>
                </a:extLst>
              </p:cNvPr>
              <p:cNvSpPr>
                <a:spLocks/>
              </p:cNvSpPr>
              <p:nvPr/>
            </p:nvSpPr>
            <p:spPr bwMode="auto">
              <a:xfrm>
                <a:off x="6256338" y="1206500"/>
                <a:ext cx="55563" cy="42863"/>
              </a:xfrm>
              <a:custGeom>
                <a:avLst/>
                <a:gdLst>
                  <a:gd name="T0" fmla="*/ 47 w 174"/>
                  <a:gd name="T1" fmla="*/ 127 h 139"/>
                  <a:gd name="T2" fmla="*/ 47 w 174"/>
                  <a:gd name="T3" fmla="*/ 127 h 139"/>
                  <a:gd name="T4" fmla="*/ 56 w 174"/>
                  <a:gd name="T5" fmla="*/ 131 h 139"/>
                  <a:gd name="T6" fmla="*/ 64 w 174"/>
                  <a:gd name="T7" fmla="*/ 135 h 139"/>
                  <a:gd name="T8" fmla="*/ 73 w 174"/>
                  <a:gd name="T9" fmla="*/ 137 h 139"/>
                  <a:gd name="T10" fmla="*/ 83 w 174"/>
                  <a:gd name="T11" fmla="*/ 139 h 139"/>
                  <a:gd name="T12" fmla="*/ 91 w 174"/>
                  <a:gd name="T13" fmla="*/ 139 h 139"/>
                  <a:gd name="T14" fmla="*/ 100 w 174"/>
                  <a:gd name="T15" fmla="*/ 139 h 139"/>
                  <a:gd name="T16" fmla="*/ 109 w 174"/>
                  <a:gd name="T17" fmla="*/ 138 h 139"/>
                  <a:gd name="T18" fmla="*/ 117 w 174"/>
                  <a:gd name="T19" fmla="*/ 137 h 139"/>
                  <a:gd name="T20" fmla="*/ 127 w 174"/>
                  <a:gd name="T21" fmla="*/ 133 h 139"/>
                  <a:gd name="T22" fmla="*/ 135 w 174"/>
                  <a:gd name="T23" fmla="*/ 130 h 139"/>
                  <a:gd name="T24" fmla="*/ 143 w 174"/>
                  <a:gd name="T25" fmla="*/ 125 h 139"/>
                  <a:gd name="T26" fmla="*/ 150 w 174"/>
                  <a:gd name="T27" fmla="*/ 121 h 139"/>
                  <a:gd name="T28" fmla="*/ 157 w 174"/>
                  <a:gd name="T29" fmla="*/ 115 h 139"/>
                  <a:gd name="T30" fmla="*/ 164 w 174"/>
                  <a:gd name="T31" fmla="*/ 108 h 139"/>
                  <a:gd name="T32" fmla="*/ 169 w 174"/>
                  <a:gd name="T33" fmla="*/ 101 h 139"/>
                  <a:gd name="T34" fmla="*/ 174 w 174"/>
                  <a:gd name="T35" fmla="*/ 93 h 139"/>
                  <a:gd name="T36" fmla="*/ 13 w 174"/>
                  <a:gd name="T37" fmla="*/ 0 h 139"/>
                  <a:gd name="T38" fmla="*/ 13 w 174"/>
                  <a:gd name="T39" fmla="*/ 0 h 139"/>
                  <a:gd name="T40" fmla="*/ 8 w 174"/>
                  <a:gd name="T41" fmla="*/ 8 h 139"/>
                  <a:gd name="T42" fmla="*/ 5 w 174"/>
                  <a:gd name="T43" fmla="*/ 16 h 139"/>
                  <a:gd name="T44" fmla="*/ 3 w 174"/>
                  <a:gd name="T45" fmla="*/ 26 h 139"/>
                  <a:gd name="T46" fmla="*/ 1 w 174"/>
                  <a:gd name="T47" fmla="*/ 35 h 139"/>
                  <a:gd name="T48" fmla="*/ 0 w 174"/>
                  <a:gd name="T49" fmla="*/ 44 h 139"/>
                  <a:gd name="T50" fmla="*/ 0 w 174"/>
                  <a:gd name="T51" fmla="*/ 52 h 139"/>
                  <a:gd name="T52" fmla="*/ 1 w 174"/>
                  <a:gd name="T53" fmla="*/ 62 h 139"/>
                  <a:gd name="T54" fmla="*/ 4 w 174"/>
                  <a:gd name="T55" fmla="*/ 71 h 139"/>
                  <a:gd name="T56" fmla="*/ 6 w 174"/>
                  <a:gd name="T57" fmla="*/ 79 h 139"/>
                  <a:gd name="T58" fmla="*/ 9 w 174"/>
                  <a:gd name="T59" fmla="*/ 87 h 139"/>
                  <a:gd name="T60" fmla="*/ 14 w 174"/>
                  <a:gd name="T61" fmla="*/ 95 h 139"/>
                  <a:gd name="T62" fmla="*/ 19 w 174"/>
                  <a:gd name="T63" fmla="*/ 102 h 139"/>
                  <a:gd name="T64" fmla="*/ 26 w 174"/>
                  <a:gd name="T65" fmla="*/ 109 h 139"/>
                  <a:gd name="T66" fmla="*/ 32 w 174"/>
                  <a:gd name="T67" fmla="*/ 116 h 139"/>
                  <a:gd name="T68" fmla="*/ 38 w 174"/>
                  <a:gd name="T69" fmla="*/ 122 h 139"/>
                  <a:gd name="T70" fmla="*/ 47 w 174"/>
                  <a:gd name="T71" fmla="*/ 127 h 139"/>
                  <a:gd name="T72" fmla="*/ 47 w 174"/>
                  <a:gd name="T73" fmla="*/ 12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4" h="139">
                    <a:moveTo>
                      <a:pt x="47" y="127"/>
                    </a:moveTo>
                    <a:lnTo>
                      <a:pt x="47" y="127"/>
                    </a:lnTo>
                    <a:lnTo>
                      <a:pt x="56" y="131"/>
                    </a:lnTo>
                    <a:lnTo>
                      <a:pt x="64" y="135"/>
                    </a:lnTo>
                    <a:lnTo>
                      <a:pt x="73" y="137"/>
                    </a:lnTo>
                    <a:lnTo>
                      <a:pt x="83" y="139"/>
                    </a:lnTo>
                    <a:lnTo>
                      <a:pt x="91" y="139"/>
                    </a:lnTo>
                    <a:lnTo>
                      <a:pt x="100" y="139"/>
                    </a:lnTo>
                    <a:lnTo>
                      <a:pt x="109" y="138"/>
                    </a:lnTo>
                    <a:lnTo>
                      <a:pt x="117" y="137"/>
                    </a:lnTo>
                    <a:lnTo>
                      <a:pt x="127" y="133"/>
                    </a:lnTo>
                    <a:lnTo>
                      <a:pt x="135" y="130"/>
                    </a:lnTo>
                    <a:lnTo>
                      <a:pt x="143" y="125"/>
                    </a:lnTo>
                    <a:lnTo>
                      <a:pt x="150" y="121"/>
                    </a:lnTo>
                    <a:lnTo>
                      <a:pt x="157" y="115"/>
                    </a:lnTo>
                    <a:lnTo>
                      <a:pt x="164" y="108"/>
                    </a:lnTo>
                    <a:lnTo>
                      <a:pt x="169" y="101"/>
                    </a:lnTo>
                    <a:lnTo>
                      <a:pt x="174" y="93"/>
                    </a:lnTo>
                    <a:lnTo>
                      <a:pt x="13" y="0"/>
                    </a:lnTo>
                    <a:lnTo>
                      <a:pt x="13" y="0"/>
                    </a:lnTo>
                    <a:lnTo>
                      <a:pt x="8" y="8"/>
                    </a:lnTo>
                    <a:lnTo>
                      <a:pt x="5" y="16"/>
                    </a:lnTo>
                    <a:lnTo>
                      <a:pt x="3" y="26"/>
                    </a:lnTo>
                    <a:lnTo>
                      <a:pt x="1" y="35"/>
                    </a:lnTo>
                    <a:lnTo>
                      <a:pt x="0" y="44"/>
                    </a:lnTo>
                    <a:lnTo>
                      <a:pt x="0" y="52"/>
                    </a:lnTo>
                    <a:lnTo>
                      <a:pt x="1" y="62"/>
                    </a:lnTo>
                    <a:lnTo>
                      <a:pt x="4" y="71"/>
                    </a:lnTo>
                    <a:lnTo>
                      <a:pt x="6" y="79"/>
                    </a:lnTo>
                    <a:lnTo>
                      <a:pt x="9" y="87"/>
                    </a:lnTo>
                    <a:lnTo>
                      <a:pt x="14" y="95"/>
                    </a:lnTo>
                    <a:lnTo>
                      <a:pt x="19" y="102"/>
                    </a:lnTo>
                    <a:lnTo>
                      <a:pt x="26" y="109"/>
                    </a:lnTo>
                    <a:lnTo>
                      <a:pt x="32" y="116"/>
                    </a:lnTo>
                    <a:lnTo>
                      <a:pt x="38" y="122"/>
                    </a:lnTo>
                    <a:lnTo>
                      <a:pt x="47" y="127"/>
                    </a:lnTo>
                    <a:lnTo>
                      <a:pt x="47" y="127"/>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1" name="Line 1760">
                <a:extLst>
                  <a:ext uri="{FF2B5EF4-FFF2-40B4-BE49-F238E27FC236}">
                    <a16:creationId xmlns:a16="http://schemas.microsoft.com/office/drawing/2014/main" id="{69FAFAAF-CF75-25CC-A613-963D9FF49FC1}"/>
                  </a:ext>
                </a:extLst>
              </p:cNvPr>
              <p:cNvSpPr>
                <a:spLocks noChangeShapeType="1"/>
              </p:cNvSpPr>
              <p:nvPr/>
            </p:nvSpPr>
            <p:spPr bwMode="auto">
              <a:xfrm>
                <a:off x="6270626" y="12461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2" name="Freeform 1761">
                <a:extLst>
                  <a:ext uri="{FF2B5EF4-FFF2-40B4-BE49-F238E27FC236}">
                    <a16:creationId xmlns:a16="http://schemas.microsoft.com/office/drawing/2014/main" id="{026ED004-8FDB-023D-8BBF-E7B59778E48C}"/>
                  </a:ext>
                </a:extLst>
              </p:cNvPr>
              <p:cNvSpPr>
                <a:spLocks noEditPoints="1"/>
              </p:cNvSpPr>
              <p:nvPr/>
            </p:nvSpPr>
            <p:spPr bwMode="auto">
              <a:xfrm>
                <a:off x="6275388" y="912813"/>
                <a:ext cx="298450" cy="238125"/>
              </a:xfrm>
              <a:custGeom>
                <a:avLst/>
                <a:gdLst>
                  <a:gd name="T0" fmla="*/ 716 w 940"/>
                  <a:gd name="T1" fmla="*/ 216 h 750"/>
                  <a:gd name="T2" fmla="*/ 654 w 940"/>
                  <a:gd name="T3" fmla="*/ 123 h 750"/>
                  <a:gd name="T4" fmla="*/ 564 w 940"/>
                  <a:gd name="T5" fmla="*/ 50 h 750"/>
                  <a:gd name="T6" fmla="*/ 512 w 940"/>
                  <a:gd name="T7" fmla="*/ 26 h 750"/>
                  <a:gd name="T8" fmla="*/ 441 w 940"/>
                  <a:gd name="T9" fmla="*/ 5 h 750"/>
                  <a:gd name="T10" fmla="*/ 368 w 940"/>
                  <a:gd name="T11" fmla="*/ 0 h 750"/>
                  <a:gd name="T12" fmla="*/ 296 w 940"/>
                  <a:gd name="T13" fmla="*/ 8 h 750"/>
                  <a:gd name="T14" fmla="*/ 228 w 940"/>
                  <a:gd name="T15" fmla="*/ 30 h 750"/>
                  <a:gd name="T16" fmla="*/ 164 w 940"/>
                  <a:gd name="T17" fmla="*/ 65 h 750"/>
                  <a:gd name="T18" fmla="*/ 108 w 940"/>
                  <a:gd name="T19" fmla="*/ 113 h 750"/>
                  <a:gd name="T20" fmla="*/ 61 w 940"/>
                  <a:gd name="T21" fmla="*/ 171 h 750"/>
                  <a:gd name="T22" fmla="*/ 33 w 940"/>
                  <a:gd name="T23" fmla="*/ 222 h 750"/>
                  <a:gd name="T24" fmla="*/ 10 w 940"/>
                  <a:gd name="T25" fmla="*/ 292 h 750"/>
                  <a:gd name="T26" fmla="*/ 0 w 940"/>
                  <a:gd name="T27" fmla="*/ 365 h 750"/>
                  <a:gd name="T28" fmla="*/ 6 w 940"/>
                  <a:gd name="T29" fmla="*/ 437 h 750"/>
                  <a:gd name="T30" fmla="*/ 25 w 940"/>
                  <a:gd name="T31" fmla="*/ 507 h 750"/>
                  <a:gd name="T32" fmla="*/ 56 w 940"/>
                  <a:gd name="T33" fmla="*/ 572 h 750"/>
                  <a:gd name="T34" fmla="*/ 100 w 940"/>
                  <a:gd name="T35" fmla="*/ 630 h 750"/>
                  <a:gd name="T36" fmla="*/ 156 w 940"/>
                  <a:gd name="T37" fmla="*/ 680 h 750"/>
                  <a:gd name="T38" fmla="*/ 206 w 940"/>
                  <a:gd name="T39" fmla="*/ 710 h 750"/>
                  <a:gd name="T40" fmla="*/ 275 w 940"/>
                  <a:gd name="T41" fmla="*/ 737 h 750"/>
                  <a:gd name="T42" fmla="*/ 348 w 940"/>
                  <a:gd name="T43" fmla="*/ 749 h 750"/>
                  <a:gd name="T44" fmla="*/ 420 w 940"/>
                  <a:gd name="T45" fmla="*/ 748 h 750"/>
                  <a:gd name="T46" fmla="*/ 491 w 940"/>
                  <a:gd name="T47" fmla="*/ 732 h 750"/>
                  <a:gd name="T48" fmla="*/ 557 w 940"/>
                  <a:gd name="T49" fmla="*/ 704 h 750"/>
                  <a:gd name="T50" fmla="*/ 617 w 940"/>
                  <a:gd name="T51" fmla="*/ 664 h 750"/>
                  <a:gd name="T52" fmla="*/ 668 w 940"/>
                  <a:gd name="T53" fmla="*/ 610 h 750"/>
                  <a:gd name="T54" fmla="*/ 701 w 940"/>
                  <a:gd name="T55" fmla="*/ 563 h 750"/>
                  <a:gd name="T56" fmla="*/ 740 w 940"/>
                  <a:gd name="T57" fmla="*/ 464 h 750"/>
                  <a:gd name="T58" fmla="*/ 751 w 940"/>
                  <a:gd name="T59" fmla="*/ 362 h 750"/>
                  <a:gd name="T60" fmla="*/ 682 w 940"/>
                  <a:gd name="T61" fmla="*/ 441 h 750"/>
                  <a:gd name="T62" fmla="*/ 663 w 940"/>
                  <a:gd name="T63" fmla="*/ 502 h 750"/>
                  <a:gd name="T64" fmla="*/ 638 w 940"/>
                  <a:gd name="T65" fmla="*/ 545 h 750"/>
                  <a:gd name="T66" fmla="*/ 600 w 940"/>
                  <a:gd name="T67" fmla="*/ 594 h 750"/>
                  <a:gd name="T68" fmla="*/ 552 w 940"/>
                  <a:gd name="T69" fmla="*/ 633 h 750"/>
                  <a:gd name="T70" fmla="*/ 500 w 940"/>
                  <a:gd name="T71" fmla="*/ 662 h 750"/>
                  <a:gd name="T72" fmla="*/ 442 w 940"/>
                  <a:gd name="T73" fmla="*/ 681 h 750"/>
                  <a:gd name="T74" fmla="*/ 383 w 940"/>
                  <a:gd name="T75" fmla="*/ 688 h 750"/>
                  <a:gd name="T76" fmla="*/ 322 w 940"/>
                  <a:gd name="T77" fmla="*/ 683 h 750"/>
                  <a:gd name="T78" fmla="*/ 263 w 940"/>
                  <a:gd name="T79" fmla="*/ 667 h 750"/>
                  <a:gd name="T80" fmla="*/ 220 w 940"/>
                  <a:gd name="T81" fmla="*/ 646 h 750"/>
                  <a:gd name="T82" fmla="*/ 167 w 940"/>
                  <a:gd name="T83" fmla="*/ 609 h 750"/>
                  <a:gd name="T84" fmla="*/ 126 w 940"/>
                  <a:gd name="T85" fmla="*/ 564 h 750"/>
                  <a:gd name="T86" fmla="*/ 94 w 940"/>
                  <a:gd name="T87" fmla="*/ 513 h 750"/>
                  <a:gd name="T88" fmla="*/ 74 w 940"/>
                  <a:gd name="T89" fmla="*/ 456 h 750"/>
                  <a:gd name="T90" fmla="*/ 63 w 940"/>
                  <a:gd name="T91" fmla="*/ 397 h 750"/>
                  <a:gd name="T92" fmla="*/ 65 w 940"/>
                  <a:gd name="T93" fmla="*/ 336 h 750"/>
                  <a:gd name="T94" fmla="*/ 78 w 940"/>
                  <a:gd name="T95" fmla="*/ 276 h 750"/>
                  <a:gd name="T96" fmla="*/ 105 w 940"/>
                  <a:gd name="T97" fmla="*/ 218 h 750"/>
                  <a:gd name="T98" fmla="*/ 132 w 940"/>
                  <a:gd name="T99" fmla="*/ 179 h 750"/>
                  <a:gd name="T100" fmla="*/ 176 w 940"/>
                  <a:gd name="T101" fmla="*/ 135 h 750"/>
                  <a:gd name="T102" fmla="*/ 225 w 940"/>
                  <a:gd name="T103" fmla="*/ 101 h 750"/>
                  <a:gd name="T104" fmla="*/ 281 w 940"/>
                  <a:gd name="T105" fmla="*/ 77 h 750"/>
                  <a:gd name="T106" fmla="*/ 339 w 940"/>
                  <a:gd name="T107" fmla="*/ 64 h 750"/>
                  <a:gd name="T108" fmla="*/ 399 w 940"/>
                  <a:gd name="T109" fmla="*/ 63 h 750"/>
                  <a:gd name="T110" fmla="*/ 460 w 940"/>
                  <a:gd name="T111" fmla="*/ 73 h 750"/>
                  <a:gd name="T112" fmla="*/ 519 w 940"/>
                  <a:gd name="T113" fmla="*/ 96 h 750"/>
                  <a:gd name="T114" fmla="*/ 578 w 940"/>
                  <a:gd name="T115" fmla="*/ 135 h 750"/>
                  <a:gd name="T116" fmla="*/ 645 w 940"/>
                  <a:gd name="T117" fmla="*/ 216 h 750"/>
                  <a:gd name="T118" fmla="*/ 409 w 940"/>
                  <a:gd name="T119" fmla="*/ 353 h 750"/>
                  <a:gd name="T120" fmla="*/ 416 w 940"/>
                  <a:gd name="T121" fmla="*/ 452 h 750"/>
                  <a:gd name="T122" fmla="*/ 940 w 940"/>
                  <a:gd name="T123" fmla="*/ 95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0" h="750">
                    <a:moveTo>
                      <a:pt x="710" y="121"/>
                    </a:moveTo>
                    <a:lnTo>
                      <a:pt x="788" y="146"/>
                    </a:lnTo>
                    <a:lnTo>
                      <a:pt x="716" y="216"/>
                    </a:lnTo>
                    <a:lnTo>
                      <a:pt x="716" y="216"/>
                    </a:lnTo>
                    <a:lnTo>
                      <a:pt x="703" y="191"/>
                    </a:lnTo>
                    <a:lnTo>
                      <a:pt x="688" y="167"/>
                    </a:lnTo>
                    <a:lnTo>
                      <a:pt x="672" y="144"/>
                    </a:lnTo>
                    <a:lnTo>
                      <a:pt x="654" y="123"/>
                    </a:lnTo>
                    <a:lnTo>
                      <a:pt x="634" y="102"/>
                    </a:lnTo>
                    <a:lnTo>
                      <a:pt x="613" y="84"/>
                    </a:lnTo>
                    <a:lnTo>
                      <a:pt x="590" y="66"/>
                    </a:lnTo>
                    <a:lnTo>
                      <a:pt x="564" y="50"/>
                    </a:lnTo>
                    <a:lnTo>
                      <a:pt x="564" y="50"/>
                    </a:lnTo>
                    <a:lnTo>
                      <a:pt x="547" y="41"/>
                    </a:lnTo>
                    <a:lnTo>
                      <a:pt x="529" y="33"/>
                    </a:lnTo>
                    <a:lnTo>
                      <a:pt x="512" y="26"/>
                    </a:lnTo>
                    <a:lnTo>
                      <a:pt x="494" y="19"/>
                    </a:lnTo>
                    <a:lnTo>
                      <a:pt x="477" y="13"/>
                    </a:lnTo>
                    <a:lnTo>
                      <a:pt x="459" y="8"/>
                    </a:lnTo>
                    <a:lnTo>
                      <a:pt x="441" y="5"/>
                    </a:lnTo>
                    <a:lnTo>
                      <a:pt x="423" y="2"/>
                    </a:lnTo>
                    <a:lnTo>
                      <a:pt x="404" y="0"/>
                    </a:lnTo>
                    <a:lnTo>
                      <a:pt x="387" y="0"/>
                    </a:lnTo>
                    <a:lnTo>
                      <a:pt x="368" y="0"/>
                    </a:lnTo>
                    <a:lnTo>
                      <a:pt x="350" y="0"/>
                    </a:lnTo>
                    <a:lnTo>
                      <a:pt x="332" y="2"/>
                    </a:lnTo>
                    <a:lnTo>
                      <a:pt x="315" y="5"/>
                    </a:lnTo>
                    <a:lnTo>
                      <a:pt x="296" y="8"/>
                    </a:lnTo>
                    <a:lnTo>
                      <a:pt x="279" y="13"/>
                    </a:lnTo>
                    <a:lnTo>
                      <a:pt x="261" y="18"/>
                    </a:lnTo>
                    <a:lnTo>
                      <a:pt x="245" y="23"/>
                    </a:lnTo>
                    <a:lnTo>
                      <a:pt x="228" y="30"/>
                    </a:lnTo>
                    <a:lnTo>
                      <a:pt x="212" y="37"/>
                    </a:lnTo>
                    <a:lnTo>
                      <a:pt x="195" y="47"/>
                    </a:lnTo>
                    <a:lnTo>
                      <a:pt x="180" y="55"/>
                    </a:lnTo>
                    <a:lnTo>
                      <a:pt x="164" y="65"/>
                    </a:lnTo>
                    <a:lnTo>
                      <a:pt x="150" y="76"/>
                    </a:lnTo>
                    <a:lnTo>
                      <a:pt x="135" y="87"/>
                    </a:lnTo>
                    <a:lnTo>
                      <a:pt x="121" y="99"/>
                    </a:lnTo>
                    <a:lnTo>
                      <a:pt x="108" y="113"/>
                    </a:lnTo>
                    <a:lnTo>
                      <a:pt x="96" y="125"/>
                    </a:lnTo>
                    <a:lnTo>
                      <a:pt x="83" y="140"/>
                    </a:lnTo>
                    <a:lnTo>
                      <a:pt x="71" y="156"/>
                    </a:lnTo>
                    <a:lnTo>
                      <a:pt x="61" y="171"/>
                    </a:lnTo>
                    <a:lnTo>
                      <a:pt x="52" y="188"/>
                    </a:lnTo>
                    <a:lnTo>
                      <a:pt x="52" y="188"/>
                    </a:lnTo>
                    <a:lnTo>
                      <a:pt x="42" y="204"/>
                    </a:lnTo>
                    <a:lnTo>
                      <a:pt x="33" y="222"/>
                    </a:lnTo>
                    <a:lnTo>
                      <a:pt x="26" y="239"/>
                    </a:lnTo>
                    <a:lnTo>
                      <a:pt x="20" y="256"/>
                    </a:lnTo>
                    <a:lnTo>
                      <a:pt x="14" y="275"/>
                    </a:lnTo>
                    <a:lnTo>
                      <a:pt x="10" y="292"/>
                    </a:lnTo>
                    <a:lnTo>
                      <a:pt x="6" y="311"/>
                    </a:lnTo>
                    <a:lnTo>
                      <a:pt x="4" y="328"/>
                    </a:lnTo>
                    <a:lnTo>
                      <a:pt x="2" y="347"/>
                    </a:lnTo>
                    <a:lnTo>
                      <a:pt x="0" y="365"/>
                    </a:lnTo>
                    <a:lnTo>
                      <a:pt x="0" y="383"/>
                    </a:lnTo>
                    <a:lnTo>
                      <a:pt x="2" y="401"/>
                    </a:lnTo>
                    <a:lnTo>
                      <a:pt x="4" y="419"/>
                    </a:lnTo>
                    <a:lnTo>
                      <a:pt x="6" y="437"/>
                    </a:lnTo>
                    <a:lnTo>
                      <a:pt x="10" y="455"/>
                    </a:lnTo>
                    <a:lnTo>
                      <a:pt x="13" y="472"/>
                    </a:lnTo>
                    <a:lnTo>
                      <a:pt x="19" y="490"/>
                    </a:lnTo>
                    <a:lnTo>
                      <a:pt x="25" y="507"/>
                    </a:lnTo>
                    <a:lnTo>
                      <a:pt x="32" y="523"/>
                    </a:lnTo>
                    <a:lnTo>
                      <a:pt x="39" y="539"/>
                    </a:lnTo>
                    <a:lnTo>
                      <a:pt x="47" y="556"/>
                    </a:lnTo>
                    <a:lnTo>
                      <a:pt x="56" y="572"/>
                    </a:lnTo>
                    <a:lnTo>
                      <a:pt x="67" y="587"/>
                    </a:lnTo>
                    <a:lnTo>
                      <a:pt x="77" y="602"/>
                    </a:lnTo>
                    <a:lnTo>
                      <a:pt x="89" y="616"/>
                    </a:lnTo>
                    <a:lnTo>
                      <a:pt x="100" y="630"/>
                    </a:lnTo>
                    <a:lnTo>
                      <a:pt x="113" y="643"/>
                    </a:lnTo>
                    <a:lnTo>
                      <a:pt x="127" y="655"/>
                    </a:lnTo>
                    <a:lnTo>
                      <a:pt x="141" y="668"/>
                    </a:lnTo>
                    <a:lnTo>
                      <a:pt x="156" y="680"/>
                    </a:lnTo>
                    <a:lnTo>
                      <a:pt x="172" y="690"/>
                    </a:lnTo>
                    <a:lnTo>
                      <a:pt x="188" y="701"/>
                    </a:lnTo>
                    <a:lnTo>
                      <a:pt x="188" y="701"/>
                    </a:lnTo>
                    <a:lnTo>
                      <a:pt x="206" y="710"/>
                    </a:lnTo>
                    <a:lnTo>
                      <a:pt x="223" y="718"/>
                    </a:lnTo>
                    <a:lnTo>
                      <a:pt x="241" y="725"/>
                    </a:lnTo>
                    <a:lnTo>
                      <a:pt x="258" y="732"/>
                    </a:lnTo>
                    <a:lnTo>
                      <a:pt x="275" y="737"/>
                    </a:lnTo>
                    <a:lnTo>
                      <a:pt x="294" y="741"/>
                    </a:lnTo>
                    <a:lnTo>
                      <a:pt x="311" y="745"/>
                    </a:lnTo>
                    <a:lnTo>
                      <a:pt x="330" y="748"/>
                    </a:lnTo>
                    <a:lnTo>
                      <a:pt x="348" y="749"/>
                    </a:lnTo>
                    <a:lnTo>
                      <a:pt x="366" y="750"/>
                    </a:lnTo>
                    <a:lnTo>
                      <a:pt x="384" y="750"/>
                    </a:lnTo>
                    <a:lnTo>
                      <a:pt x="402" y="749"/>
                    </a:lnTo>
                    <a:lnTo>
                      <a:pt x="420" y="748"/>
                    </a:lnTo>
                    <a:lnTo>
                      <a:pt x="438" y="745"/>
                    </a:lnTo>
                    <a:lnTo>
                      <a:pt x="456" y="742"/>
                    </a:lnTo>
                    <a:lnTo>
                      <a:pt x="474" y="738"/>
                    </a:lnTo>
                    <a:lnTo>
                      <a:pt x="491" y="732"/>
                    </a:lnTo>
                    <a:lnTo>
                      <a:pt x="507" y="726"/>
                    </a:lnTo>
                    <a:lnTo>
                      <a:pt x="525" y="720"/>
                    </a:lnTo>
                    <a:lnTo>
                      <a:pt x="541" y="712"/>
                    </a:lnTo>
                    <a:lnTo>
                      <a:pt x="557" y="704"/>
                    </a:lnTo>
                    <a:lnTo>
                      <a:pt x="572" y="695"/>
                    </a:lnTo>
                    <a:lnTo>
                      <a:pt x="588" y="686"/>
                    </a:lnTo>
                    <a:lnTo>
                      <a:pt x="602" y="674"/>
                    </a:lnTo>
                    <a:lnTo>
                      <a:pt x="617" y="664"/>
                    </a:lnTo>
                    <a:lnTo>
                      <a:pt x="631" y="651"/>
                    </a:lnTo>
                    <a:lnTo>
                      <a:pt x="644" y="638"/>
                    </a:lnTo>
                    <a:lnTo>
                      <a:pt x="657" y="624"/>
                    </a:lnTo>
                    <a:lnTo>
                      <a:pt x="668" y="610"/>
                    </a:lnTo>
                    <a:lnTo>
                      <a:pt x="680" y="595"/>
                    </a:lnTo>
                    <a:lnTo>
                      <a:pt x="692" y="579"/>
                    </a:lnTo>
                    <a:lnTo>
                      <a:pt x="701" y="563"/>
                    </a:lnTo>
                    <a:lnTo>
                      <a:pt x="701" y="563"/>
                    </a:lnTo>
                    <a:lnTo>
                      <a:pt x="714" y="538"/>
                    </a:lnTo>
                    <a:lnTo>
                      <a:pt x="725" y="514"/>
                    </a:lnTo>
                    <a:lnTo>
                      <a:pt x="733" y="490"/>
                    </a:lnTo>
                    <a:lnTo>
                      <a:pt x="740" y="464"/>
                    </a:lnTo>
                    <a:lnTo>
                      <a:pt x="746" y="439"/>
                    </a:lnTo>
                    <a:lnTo>
                      <a:pt x="750" y="413"/>
                    </a:lnTo>
                    <a:lnTo>
                      <a:pt x="751" y="387"/>
                    </a:lnTo>
                    <a:lnTo>
                      <a:pt x="751" y="362"/>
                    </a:lnTo>
                    <a:lnTo>
                      <a:pt x="687" y="410"/>
                    </a:lnTo>
                    <a:lnTo>
                      <a:pt x="687" y="410"/>
                    </a:lnTo>
                    <a:lnTo>
                      <a:pt x="685" y="426"/>
                    </a:lnTo>
                    <a:lnTo>
                      <a:pt x="682" y="441"/>
                    </a:lnTo>
                    <a:lnTo>
                      <a:pt x="679" y="457"/>
                    </a:lnTo>
                    <a:lnTo>
                      <a:pt x="674" y="472"/>
                    </a:lnTo>
                    <a:lnTo>
                      <a:pt x="668" y="487"/>
                    </a:lnTo>
                    <a:lnTo>
                      <a:pt x="663" y="502"/>
                    </a:lnTo>
                    <a:lnTo>
                      <a:pt x="656" y="517"/>
                    </a:lnTo>
                    <a:lnTo>
                      <a:pt x="648" y="531"/>
                    </a:lnTo>
                    <a:lnTo>
                      <a:pt x="648" y="531"/>
                    </a:lnTo>
                    <a:lnTo>
                      <a:pt x="638" y="545"/>
                    </a:lnTo>
                    <a:lnTo>
                      <a:pt x="630" y="558"/>
                    </a:lnTo>
                    <a:lnTo>
                      <a:pt x="621" y="571"/>
                    </a:lnTo>
                    <a:lnTo>
                      <a:pt x="610" y="583"/>
                    </a:lnTo>
                    <a:lnTo>
                      <a:pt x="600" y="594"/>
                    </a:lnTo>
                    <a:lnTo>
                      <a:pt x="588" y="606"/>
                    </a:lnTo>
                    <a:lnTo>
                      <a:pt x="577" y="615"/>
                    </a:lnTo>
                    <a:lnTo>
                      <a:pt x="565" y="625"/>
                    </a:lnTo>
                    <a:lnTo>
                      <a:pt x="552" y="633"/>
                    </a:lnTo>
                    <a:lnTo>
                      <a:pt x="540" y="641"/>
                    </a:lnTo>
                    <a:lnTo>
                      <a:pt x="527" y="650"/>
                    </a:lnTo>
                    <a:lnTo>
                      <a:pt x="513" y="657"/>
                    </a:lnTo>
                    <a:lnTo>
                      <a:pt x="500" y="662"/>
                    </a:lnTo>
                    <a:lnTo>
                      <a:pt x="486" y="668"/>
                    </a:lnTo>
                    <a:lnTo>
                      <a:pt x="471" y="673"/>
                    </a:lnTo>
                    <a:lnTo>
                      <a:pt x="457" y="677"/>
                    </a:lnTo>
                    <a:lnTo>
                      <a:pt x="442" y="681"/>
                    </a:lnTo>
                    <a:lnTo>
                      <a:pt x="427" y="684"/>
                    </a:lnTo>
                    <a:lnTo>
                      <a:pt x="413" y="687"/>
                    </a:lnTo>
                    <a:lnTo>
                      <a:pt x="398" y="688"/>
                    </a:lnTo>
                    <a:lnTo>
                      <a:pt x="383" y="688"/>
                    </a:lnTo>
                    <a:lnTo>
                      <a:pt x="368" y="688"/>
                    </a:lnTo>
                    <a:lnTo>
                      <a:pt x="353" y="688"/>
                    </a:lnTo>
                    <a:lnTo>
                      <a:pt x="338" y="686"/>
                    </a:lnTo>
                    <a:lnTo>
                      <a:pt x="322" y="683"/>
                    </a:lnTo>
                    <a:lnTo>
                      <a:pt x="307" y="681"/>
                    </a:lnTo>
                    <a:lnTo>
                      <a:pt x="293" y="677"/>
                    </a:lnTo>
                    <a:lnTo>
                      <a:pt x="278" y="673"/>
                    </a:lnTo>
                    <a:lnTo>
                      <a:pt x="263" y="667"/>
                    </a:lnTo>
                    <a:lnTo>
                      <a:pt x="247" y="661"/>
                    </a:lnTo>
                    <a:lnTo>
                      <a:pt x="234" y="654"/>
                    </a:lnTo>
                    <a:lnTo>
                      <a:pt x="220" y="646"/>
                    </a:lnTo>
                    <a:lnTo>
                      <a:pt x="220" y="646"/>
                    </a:lnTo>
                    <a:lnTo>
                      <a:pt x="206" y="638"/>
                    </a:lnTo>
                    <a:lnTo>
                      <a:pt x="193" y="629"/>
                    </a:lnTo>
                    <a:lnTo>
                      <a:pt x="180" y="619"/>
                    </a:lnTo>
                    <a:lnTo>
                      <a:pt x="167" y="609"/>
                    </a:lnTo>
                    <a:lnTo>
                      <a:pt x="157" y="599"/>
                    </a:lnTo>
                    <a:lnTo>
                      <a:pt x="145" y="588"/>
                    </a:lnTo>
                    <a:lnTo>
                      <a:pt x="136" y="577"/>
                    </a:lnTo>
                    <a:lnTo>
                      <a:pt x="126" y="564"/>
                    </a:lnTo>
                    <a:lnTo>
                      <a:pt x="118" y="552"/>
                    </a:lnTo>
                    <a:lnTo>
                      <a:pt x="109" y="539"/>
                    </a:lnTo>
                    <a:lnTo>
                      <a:pt x="101" y="525"/>
                    </a:lnTo>
                    <a:lnTo>
                      <a:pt x="94" y="513"/>
                    </a:lnTo>
                    <a:lnTo>
                      <a:pt x="89" y="499"/>
                    </a:lnTo>
                    <a:lnTo>
                      <a:pt x="83" y="485"/>
                    </a:lnTo>
                    <a:lnTo>
                      <a:pt x="78" y="471"/>
                    </a:lnTo>
                    <a:lnTo>
                      <a:pt x="74" y="456"/>
                    </a:lnTo>
                    <a:lnTo>
                      <a:pt x="70" y="442"/>
                    </a:lnTo>
                    <a:lnTo>
                      <a:pt x="68" y="427"/>
                    </a:lnTo>
                    <a:lnTo>
                      <a:pt x="65" y="412"/>
                    </a:lnTo>
                    <a:lnTo>
                      <a:pt x="63" y="397"/>
                    </a:lnTo>
                    <a:lnTo>
                      <a:pt x="63" y="382"/>
                    </a:lnTo>
                    <a:lnTo>
                      <a:pt x="63" y="367"/>
                    </a:lnTo>
                    <a:lnTo>
                      <a:pt x="64" y="352"/>
                    </a:lnTo>
                    <a:lnTo>
                      <a:pt x="65" y="336"/>
                    </a:lnTo>
                    <a:lnTo>
                      <a:pt x="68" y="321"/>
                    </a:lnTo>
                    <a:lnTo>
                      <a:pt x="70" y="306"/>
                    </a:lnTo>
                    <a:lnTo>
                      <a:pt x="75" y="291"/>
                    </a:lnTo>
                    <a:lnTo>
                      <a:pt x="78" y="276"/>
                    </a:lnTo>
                    <a:lnTo>
                      <a:pt x="84" y="261"/>
                    </a:lnTo>
                    <a:lnTo>
                      <a:pt x="90" y="247"/>
                    </a:lnTo>
                    <a:lnTo>
                      <a:pt x="97" y="232"/>
                    </a:lnTo>
                    <a:lnTo>
                      <a:pt x="105" y="218"/>
                    </a:lnTo>
                    <a:lnTo>
                      <a:pt x="105" y="218"/>
                    </a:lnTo>
                    <a:lnTo>
                      <a:pt x="113" y="204"/>
                    </a:lnTo>
                    <a:lnTo>
                      <a:pt x="122" y="191"/>
                    </a:lnTo>
                    <a:lnTo>
                      <a:pt x="132" y="179"/>
                    </a:lnTo>
                    <a:lnTo>
                      <a:pt x="142" y="167"/>
                    </a:lnTo>
                    <a:lnTo>
                      <a:pt x="152" y="156"/>
                    </a:lnTo>
                    <a:lnTo>
                      <a:pt x="164" y="145"/>
                    </a:lnTo>
                    <a:lnTo>
                      <a:pt x="176" y="135"/>
                    </a:lnTo>
                    <a:lnTo>
                      <a:pt x="187" y="125"/>
                    </a:lnTo>
                    <a:lnTo>
                      <a:pt x="200" y="116"/>
                    </a:lnTo>
                    <a:lnTo>
                      <a:pt x="213" y="108"/>
                    </a:lnTo>
                    <a:lnTo>
                      <a:pt x="225" y="101"/>
                    </a:lnTo>
                    <a:lnTo>
                      <a:pt x="238" y="94"/>
                    </a:lnTo>
                    <a:lnTo>
                      <a:pt x="252" y="87"/>
                    </a:lnTo>
                    <a:lnTo>
                      <a:pt x="266" y="81"/>
                    </a:lnTo>
                    <a:lnTo>
                      <a:pt x="281" y="77"/>
                    </a:lnTo>
                    <a:lnTo>
                      <a:pt x="295" y="72"/>
                    </a:lnTo>
                    <a:lnTo>
                      <a:pt x="310" y="69"/>
                    </a:lnTo>
                    <a:lnTo>
                      <a:pt x="324" y="66"/>
                    </a:lnTo>
                    <a:lnTo>
                      <a:pt x="339" y="64"/>
                    </a:lnTo>
                    <a:lnTo>
                      <a:pt x="354" y="63"/>
                    </a:lnTo>
                    <a:lnTo>
                      <a:pt x="369" y="62"/>
                    </a:lnTo>
                    <a:lnTo>
                      <a:pt x="384" y="62"/>
                    </a:lnTo>
                    <a:lnTo>
                      <a:pt x="399" y="63"/>
                    </a:lnTo>
                    <a:lnTo>
                      <a:pt x="414" y="64"/>
                    </a:lnTo>
                    <a:lnTo>
                      <a:pt x="430" y="66"/>
                    </a:lnTo>
                    <a:lnTo>
                      <a:pt x="445" y="70"/>
                    </a:lnTo>
                    <a:lnTo>
                      <a:pt x="460" y="73"/>
                    </a:lnTo>
                    <a:lnTo>
                      <a:pt x="475" y="78"/>
                    </a:lnTo>
                    <a:lnTo>
                      <a:pt x="490" y="82"/>
                    </a:lnTo>
                    <a:lnTo>
                      <a:pt x="504" y="89"/>
                    </a:lnTo>
                    <a:lnTo>
                      <a:pt x="519" y="96"/>
                    </a:lnTo>
                    <a:lnTo>
                      <a:pt x="533" y="103"/>
                    </a:lnTo>
                    <a:lnTo>
                      <a:pt x="533" y="103"/>
                    </a:lnTo>
                    <a:lnTo>
                      <a:pt x="556" y="118"/>
                    </a:lnTo>
                    <a:lnTo>
                      <a:pt x="578" y="135"/>
                    </a:lnTo>
                    <a:lnTo>
                      <a:pt x="598" y="153"/>
                    </a:lnTo>
                    <a:lnTo>
                      <a:pt x="615" y="173"/>
                    </a:lnTo>
                    <a:lnTo>
                      <a:pt x="631" y="194"/>
                    </a:lnTo>
                    <a:lnTo>
                      <a:pt x="645" y="216"/>
                    </a:lnTo>
                    <a:lnTo>
                      <a:pt x="658" y="239"/>
                    </a:lnTo>
                    <a:lnTo>
                      <a:pt x="668" y="262"/>
                    </a:lnTo>
                    <a:lnTo>
                      <a:pt x="516" y="411"/>
                    </a:lnTo>
                    <a:lnTo>
                      <a:pt x="409" y="353"/>
                    </a:lnTo>
                    <a:lnTo>
                      <a:pt x="292" y="500"/>
                    </a:lnTo>
                    <a:lnTo>
                      <a:pt x="162" y="442"/>
                    </a:lnTo>
                    <a:lnTo>
                      <a:pt x="292" y="554"/>
                    </a:lnTo>
                    <a:lnTo>
                      <a:pt x="416" y="452"/>
                    </a:lnTo>
                    <a:lnTo>
                      <a:pt x="508" y="509"/>
                    </a:lnTo>
                    <a:lnTo>
                      <a:pt x="862" y="245"/>
                    </a:lnTo>
                    <a:lnTo>
                      <a:pt x="877" y="325"/>
                    </a:lnTo>
                    <a:lnTo>
                      <a:pt x="940" y="95"/>
                    </a:lnTo>
                    <a:lnTo>
                      <a:pt x="710" y="121"/>
                    </a:lnTo>
                    <a:close/>
                    <a:moveTo>
                      <a:pt x="710" y="121"/>
                    </a:moveTo>
                    <a:lnTo>
                      <a:pt x="71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3" name="Freeform 1762">
                <a:extLst>
                  <a:ext uri="{FF2B5EF4-FFF2-40B4-BE49-F238E27FC236}">
                    <a16:creationId xmlns:a16="http://schemas.microsoft.com/office/drawing/2014/main" id="{F7AFFA7D-CD34-55A7-76FD-4C86D130886C}"/>
                  </a:ext>
                </a:extLst>
              </p:cNvPr>
              <p:cNvSpPr>
                <a:spLocks/>
              </p:cNvSpPr>
              <p:nvPr/>
            </p:nvSpPr>
            <p:spPr bwMode="auto">
              <a:xfrm>
                <a:off x="6275388" y="912813"/>
                <a:ext cx="298450" cy="238125"/>
              </a:xfrm>
              <a:custGeom>
                <a:avLst/>
                <a:gdLst>
                  <a:gd name="T0" fmla="*/ 716 w 940"/>
                  <a:gd name="T1" fmla="*/ 216 h 750"/>
                  <a:gd name="T2" fmla="*/ 654 w 940"/>
                  <a:gd name="T3" fmla="*/ 123 h 750"/>
                  <a:gd name="T4" fmla="*/ 564 w 940"/>
                  <a:gd name="T5" fmla="*/ 50 h 750"/>
                  <a:gd name="T6" fmla="*/ 512 w 940"/>
                  <a:gd name="T7" fmla="*/ 26 h 750"/>
                  <a:gd name="T8" fmla="*/ 441 w 940"/>
                  <a:gd name="T9" fmla="*/ 5 h 750"/>
                  <a:gd name="T10" fmla="*/ 368 w 940"/>
                  <a:gd name="T11" fmla="*/ 0 h 750"/>
                  <a:gd name="T12" fmla="*/ 296 w 940"/>
                  <a:gd name="T13" fmla="*/ 8 h 750"/>
                  <a:gd name="T14" fmla="*/ 228 w 940"/>
                  <a:gd name="T15" fmla="*/ 30 h 750"/>
                  <a:gd name="T16" fmla="*/ 164 w 940"/>
                  <a:gd name="T17" fmla="*/ 65 h 750"/>
                  <a:gd name="T18" fmla="*/ 108 w 940"/>
                  <a:gd name="T19" fmla="*/ 113 h 750"/>
                  <a:gd name="T20" fmla="*/ 61 w 940"/>
                  <a:gd name="T21" fmla="*/ 171 h 750"/>
                  <a:gd name="T22" fmla="*/ 33 w 940"/>
                  <a:gd name="T23" fmla="*/ 222 h 750"/>
                  <a:gd name="T24" fmla="*/ 10 w 940"/>
                  <a:gd name="T25" fmla="*/ 292 h 750"/>
                  <a:gd name="T26" fmla="*/ 0 w 940"/>
                  <a:gd name="T27" fmla="*/ 365 h 750"/>
                  <a:gd name="T28" fmla="*/ 6 w 940"/>
                  <a:gd name="T29" fmla="*/ 437 h 750"/>
                  <a:gd name="T30" fmla="*/ 25 w 940"/>
                  <a:gd name="T31" fmla="*/ 507 h 750"/>
                  <a:gd name="T32" fmla="*/ 56 w 940"/>
                  <a:gd name="T33" fmla="*/ 572 h 750"/>
                  <a:gd name="T34" fmla="*/ 100 w 940"/>
                  <a:gd name="T35" fmla="*/ 630 h 750"/>
                  <a:gd name="T36" fmla="*/ 156 w 940"/>
                  <a:gd name="T37" fmla="*/ 680 h 750"/>
                  <a:gd name="T38" fmla="*/ 206 w 940"/>
                  <a:gd name="T39" fmla="*/ 710 h 750"/>
                  <a:gd name="T40" fmla="*/ 275 w 940"/>
                  <a:gd name="T41" fmla="*/ 737 h 750"/>
                  <a:gd name="T42" fmla="*/ 348 w 940"/>
                  <a:gd name="T43" fmla="*/ 749 h 750"/>
                  <a:gd name="T44" fmla="*/ 420 w 940"/>
                  <a:gd name="T45" fmla="*/ 748 h 750"/>
                  <a:gd name="T46" fmla="*/ 491 w 940"/>
                  <a:gd name="T47" fmla="*/ 732 h 750"/>
                  <a:gd name="T48" fmla="*/ 557 w 940"/>
                  <a:gd name="T49" fmla="*/ 704 h 750"/>
                  <a:gd name="T50" fmla="*/ 617 w 940"/>
                  <a:gd name="T51" fmla="*/ 664 h 750"/>
                  <a:gd name="T52" fmla="*/ 668 w 940"/>
                  <a:gd name="T53" fmla="*/ 610 h 750"/>
                  <a:gd name="T54" fmla="*/ 701 w 940"/>
                  <a:gd name="T55" fmla="*/ 563 h 750"/>
                  <a:gd name="T56" fmla="*/ 740 w 940"/>
                  <a:gd name="T57" fmla="*/ 464 h 750"/>
                  <a:gd name="T58" fmla="*/ 751 w 940"/>
                  <a:gd name="T59" fmla="*/ 362 h 750"/>
                  <a:gd name="T60" fmla="*/ 682 w 940"/>
                  <a:gd name="T61" fmla="*/ 441 h 750"/>
                  <a:gd name="T62" fmla="*/ 663 w 940"/>
                  <a:gd name="T63" fmla="*/ 502 h 750"/>
                  <a:gd name="T64" fmla="*/ 638 w 940"/>
                  <a:gd name="T65" fmla="*/ 545 h 750"/>
                  <a:gd name="T66" fmla="*/ 600 w 940"/>
                  <a:gd name="T67" fmla="*/ 594 h 750"/>
                  <a:gd name="T68" fmla="*/ 552 w 940"/>
                  <a:gd name="T69" fmla="*/ 633 h 750"/>
                  <a:gd name="T70" fmla="*/ 500 w 940"/>
                  <a:gd name="T71" fmla="*/ 662 h 750"/>
                  <a:gd name="T72" fmla="*/ 442 w 940"/>
                  <a:gd name="T73" fmla="*/ 681 h 750"/>
                  <a:gd name="T74" fmla="*/ 383 w 940"/>
                  <a:gd name="T75" fmla="*/ 688 h 750"/>
                  <a:gd name="T76" fmla="*/ 322 w 940"/>
                  <a:gd name="T77" fmla="*/ 683 h 750"/>
                  <a:gd name="T78" fmla="*/ 263 w 940"/>
                  <a:gd name="T79" fmla="*/ 667 h 750"/>
                  <a:gd name="T80" fmla="*/ 220 w 940"/>
                  <a:gd name="T81" fmla="*/ 646 h 750"/>
                  <a:gd name="T82" fmla="*/ 167 w 940"/>
                  <a:gd name="T83" fmla="*/ 609 h 750"/>
                  <a:gd name="T84" fmla="*/ 126 w 940"/>
                  <a:gd name="T85" fmla="*/ 564 h 750"/>
                  <a:gd name="T86" fmla="*/ 94 w 940"/>
                  <a:gd name="T87" fmla="*/ 513 h 750"/>
                  <a:gd name="T88" fmla="*/ 74 w 940"/>
                  <a:gd name="T89" fmla="*/ 456 h 750"/>
                  <a:gd name="T90" fmla="*/ 63 w 940"/>
                  <a:gd name="T91" fmla="*/ 397 h 750"/>
                  <a:gd name="T92" fmla="*/ 65 w 940"/>
                  <a:gd name="T93" fmla="*/ 336 h 750"/>
                  <a:gd name="T94" fmla="*/ 78 w 940"/>
                  <a:gd name="T95" fmla="*/ 276 h 750"/>
                  <a:gd name="T96" fmla="*/ 105 w 940"/>
                  <a:gd name="T97" fmla="*/ 218 h 750"/>
                  <a:gd name="T98" fmla="*/ 132 w 940"/>
                  <a:gd name="T99" fmla="*/ 179 h 750"/>
                  <a:gd name="T100" fmla="*/ 176 w 940"/>
                  <a:gd name="T101" fmla="*/ 135 h 750"/>
                  <a:gd name="T102" fmla="*/ 225 w 940"/>
                  <a:gd name="T103" fmla="*/ 101 h 750"/>
                  <a:gd name="T104" fmla="*/ 281 w 940"/>
                  <a:gd name="T105" fmla="*/ 77 h 750"/>
                  <a:gd name="T106" fmla="*/ 339 w 940"/>
                  <a:gd name="T107" fmla="*/ 64 h 750"/>
                  <a:gd name="T108" fmla="*/ 399 w 940"/>
                  <a:gd name="T109" fmla="*/ 63 h 750"/>
                  <a:gd name="T110" fmla="*/ 460 w 940"/>
                  <a:gd name="T111" fmla="*/ 73 h 750"/>
                  <a:gd name="T112" fmla="*/ 519 w 940"/>
                  <a:gd name="T113" fmla="*/ 96 h 750"/>
                  <a:gd name="T114" fmla="*/ 578 w 940"/>
                  <a:gd name="T115" fmla="*/ 135 h 750"/>
                  <a:gd name="T116" fmla="*/ 645 w 940"/>
                  <a:gd name="T117" fmla="*/ 216 h 750"/>
                  <a:gd name="T118" fmla="*/ 409 w 940"/>
                  <a:gd name="T119" fmla="*/ 353 h 750"/>
                  <a:gd name="T120" fmla="*/ 416 w 940"/>
                  <a:gd name="T121" fmla="*/ 452 h 750"/>
                  <a:gd name="T122" fmla="*/ 940 w 940"/>
                  <a:gd name="T123" fmla="*/ 95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40" h="750">
                    <a:moveTo>
                      <a:pt x="710" y="121"/>
                    </a:moveTo>
                    <a:lnTo>
                      <a:pt x="788" y="146"/>
                    </a:lnTo>
                    <a:lnTo>
                      <a:pt x="716" y="216"/>
                    </a:lnTo>
                    <a:lnTo>
                      <a:pt x="716" y="216"/>
                    </a:lnTo>
                    <a:lnTo>
                      <a:pt x="703" y="191"/>
                    </a:lnTo>
                    <a:lnTo>
                      <a:pt x="688" y="167"/>
                    </a:lnTo>
                    <a:lnTo>
                      <a:pt x="672" y="144"/>
                    </a:lnTo>
                    <a:lnTo>
                      <a:pt x="654" y="123"/>
                    </a:lnTo>
                    <a:lnTo>
                      <a:pt x="634" y="102"/>
                    </a:lnTo>
                    <a:lnTo>
                      <a:pt x="613" y="84"/>
                    </a:lnTo>
                    <a:lnTo>
                      <a:pt x="590" y="66"/>
                    </a:lnTo>
                    <a:lnTo>
                      <a:pt x="564" y="50"/>
                    </a:lnTo>
                    <a:lnTo>
                      <a:pt x="564" y="50"/>
                    </a:lnTo>
                    <a:lnTo>
                      <a:pt x="547" y="41"/>
                    </a:lnTo>
                    <a:lnTo>
                      <a:pt x="529" y="33"/>
                    </a:lnTo>
                    <a:lnTo>
                      <a:pt x="512" y="26"/>
                    </a:lnTo>
                    <a:lnTo>
                      <a:pt x="494" y="19"/>
                    </a:lnTo>
                    <a:lnTo>
                      <a:pt x="477" y="13"/>
                    </a:lnTo>
                    <a:lnTo>
                      <a:pt x="459" y="8"/>
                    </a:lnTo>
                    <a:lnTo>
                      <a:pt x="441" y="5"/>
                    </a:lnTo>
                    <a:lnTo>
                      <a:pt x="423" y="2"/>
                    </a:lnTo>
                    <a:lnTo>
                      <a:pt x="404" y="0"/>
                    </a:lnTo>
                    <a:lnTo>
                      <a:pt x="387" y="0"/>
                    </a:lnTo>
                    <a:lnTo>
                      <a:pt x="368" y="0"/>
                    </a:lnTo>
                    <a:lnTo>
                      <a:pt x="350" y="0"/>
                    </a:lnTo>
                    <a:lnTo>
                      <a:pt x="332" y="2"/>
                    </a:lnTo>
                    <a:lnTo>
                      <a:pt x="315" y="5"/>
                    </a:lnTo>
                    <a:lnTo>
                      <a:pt x="296" y="8"/>
                    </a:lnTo>
                    <a:lnTo>
                      <a:pt x="279" y="13"/>
                    </a:lnTo>
                    <a:lnTo>
                      <a:pt x="261" y="18"/>
                    </a:lnTo>
                    <a:lnTo>
                      <a:pt x="245" y="23"/>
                    </a:lnTo>
                    <a:lnTo>
                      <a:pt x="228" y="30"/>
                    </a:lnTo>
                    <a:lnTo>
                      <a:pt x="212" y="37"/>
                    </a:lnTo>
                    <a:lnTo>
                      <a:pt x="195" y="47"/>
                    </a:lnTo>
                    <a:lnTo>
                      <a:pt x="180" y="55"/>
                    </a:lnTo>
                    <a:lnTo>
                      <a:pt x="164" y="65"/>
                    </a:lnTo>
                    <a:lnTo>
                      <a:pt x="150" y="76"/>
                    </a:lnTo>
                    <a:lnTo>
                      <a:pt x="135" y="87"/>
                    </a:lnTo>
                    <a:lnTo>
                      <a:pt x="121" y="99"/>
                    </a:lnTo>
                    <a:lnTo>
                      <a:pt x="108" y="113"/>
                    </a:lnTo>
                    <a:lnTo>
                      <a:pt x="96" y="125"/>
                    </a:lnTo>
                    <a:lnTo>
                      <a:pt x="83" y="140"/>
                    </a:lnTo>
                    <a:lnTo>
                      <a:pt x="71" y="156"/>
                    </a:lnTo>
                    <a:lnTo>
                      <a:pt x="61" y="171"/>
                    </a:lnTo>
                    <a:lnTo>
                      <a:pt x="52" y="188"/>
                    </a:lnTo>
                    <a:lnTo>
                      <a:pt x="52" y="188"/>
                    </a:lnTo>
                    <a:lnTo>
                      <a:pt x="42" y="204"/>
                    </a:lnTo>
                    <a:lnTo>
                      <a:pt x="33" y="222"/>
                    </a:lnTo>
                    <a:lnTo>
                      <a:pt x="26" y="239"/>
                    </a:lnTo>
                    <a:lnTo>
                      <a:pt x="20" y="256"/>
                    </a:lnTo>
                    <a:lnTo>
                      <a:pt x="14" y="275"/>
                    </a:lnTo>
                    <a:lnTo>
                      <a:pt x="10" y="292"/>
                    </a:lnTo>
                    <a:lnTo>
                      <a:pt x="6" y="311"/>
                    </a:lnTo>
                    <a:lnTo>
                      <a:pt x="4" y="328"/>
                    </a:lnTo>
                    <a:lnTo>
                      <a:pt x="2" y="347"/>
                    </a:lnTo>
                    <a:lnTo>
                      <a:pt x="0" y="365"/>
                    </a:lnTo>
                    <a:lnTo>
                      <a:pt x="0" y="383"/>
                    </a:lnTo>
                    <a:lnTo>
                      <a:pt x="2" y="401"/>
                    </a:lnTo>
                    <a:lnTo>
                      <a:pt x="4" y="419"/>
                    </a:lnTo>
                    <a:lnTo>
                      <a:pt x="6" y="437"/>
                    </a:lnTo>
                    <a:lnTo>
                      <a:pt x="10" y="455"/>
                    </a:lnTo>
                    <a:lnTo>
                      <a:pt x="13" y="472"/>
                    </a:lnTo>
                    <a:lnTo>
                      <a:pt x="19" y="490"/>
                    </a:lnTo>
                    <a:lnTo>
                      <a:pt x="25" y="507"/>
                    </a:lnTo>
                    <a:lnTo>
                      <a:pt x="32" y="523"/>
                    </a:lnTo>
                    <a:lnTo>
                      <a:pt x="39" y="539"/>
                    </a:lnTo>
                    <a:lnTo>
                      <a:pt x="47" y="556"/>
                    </a:lnTo>
                    <a:lnTo>
                      <a:pt x="56" y="572"/>
                    </a:lnTo>
                    <a:lnTo>
                      <a:pt x="67" y="587"/>
                    </a:lnTo>
                    <a:lnTo>
                      <a:pt x="77" y="602"/>
                    </a:lnTo>
                    <a:lnTo>
                      <a:pt x="89" y="616"/>
                    </a:lnTo>
                    <a:lnTo>
                      <a:pt x="100" y="630"/>
                    </a:lnTo>
                    <a:lnTo>
                      <a:pt x="113" y="643"/>
                    </a:lnTo>
                    <a:lnTo>
                      <a:pt x="127" y="655"/>
                    </a:lnTo>
                    <a:lnTo>
                      <a:pt x="141" y="668"/>
                    </a:lnTo>
                    <a:lnTo>
                      <a:pt x="156" y="680"/>
                    </a:lnTo>
                    <a:lnTo>
                      <a:pt x="172" y="690"/>
                    </a:lnTo>
                    <a:lnTo>
                      <a:pt x="188" y="701"/>
                    </a:lnTo>
                    <a:lnTo>
                      <a:pt x="188" y="701"/>
                    </a:lnTo>
                    <a:lnTo>
                      <a:pt x="206" y="710"/>
                    </a:lnTo>
                    <a:lnTo>
                      <a:pt x="223" y="718"/>
                    </a:lnTo>
                    <a:lnTo>
                      <a:pt x="241" y="725"/>
                    </a:lnTo>
                    <a:lnTo>
                      <a:pt x="258" y="732"/>
                    </a:lnTo>
                    <a:lnTo>
                      <a:pt x="275" y="737"/>
                    </a:lnTo>
                    <a:lnTo>
                      <a:pt x="294" y="741"/>
                    </a:lnTo>
                    <a:lnTo>
                      <a:pt x="311" y="745"/>
                    </a:lnTo>
                    <a:lnTo>
                      <a:pt x="330" y="748"/>
                    </a:lnTo>
                    <a:lnTo>
                      <a:pt x="348" y="749"/>
                    </a:lnTo>
                    <a:lnTo>
                      <a:pt x="366" y="750"/>
                    </a:lnTo>
                    <a:lnTo>
                      <a:pt x="384" y="750"/>
                    </a:lnTo>
                    <a:lnTo>
                      <a:pt x="402" y="749"/>
                    </a:lnTo>
                    <a:lnTo>
                      <a:pt x="420" y="748"/>
                    </a:lnTo>
                    <a:lnTo>
                      <a:pt x="438" y="745"/>
                    </a:lnTo>
                    <a:lnTo>
                      <a:pt x="456" y="742"/>
                    </a:lnTo>
                    <a:lnTo>
                      <a:pt x="474" y="738"/>
                    </a:lnTo>
                    <a:lnTo>
                      <a:pt x="491" y="732"/>
                    </a:lnTo>
                    <a:lnTo>
                      <a:pt x="507" y="726"/>
                    </a:lnTo>
                    <a:lnTo>
                      <a:pt x="525" y="720"/>
                    </a:lnTo>
                    <a:lnTo>
                      <a:pt x="541" y="712"/>
                    </a:lnTo>
                    <a:lnTo>
                      <a:pt x="557" y="704"/>
                    </a:lnTo>
                    <a:lnTo>
                      <a:pt x="572" y="695"/>
                    </a:lnTo>
                    <a:lnTo>
                      <a:pt x="588" y="686"/>
                    </a:lnTo>
                    <a:lnTo>
                      <a:pt x="602" y="674"/>
                    </a:lnTo>
                    <a:lnTo>
                      <a:pt x="617" y="664"/>
                    </a:lnTo>
                    <a:lnTo>
                      <a:pt x="631" y="651"/>
                    </a:lnTo>
                    <a:lnTo>
                      <a:pt x="644" y="638"/>
                    </a:lnTo>
                    <a:lnTo>
                      <a:pt x="657" y="624"/>
                    </a:lnTo>
                    <a:lnTo>
                      <a:pt x="668" y="610"/>
                    </a:lnTo>
                    <a:lnTo>
                      <a:pt x="680" y="595"/>
                    </a:lnTo>
                    <a:lnTo>
                      <a:pt x="692" y="579"/>
                    </a:lnTo>
                    <a:lnTo>
                      <a:pt x="701" y="563"/>
                    </a:lnTo>
                    <a:lnTo>
                      <a:pt x="701" y="563"/>
                    </a:lnTo>
                    <a:lnTo>
                      <a:pt x="714" y="538"/>
                    </a:lnTo>
                    <a:lnTo>
                      <a:pt x="725" y="514"/>
                    </a:lnTo>
                    <a:lnTo>
                      <a:pt x="733" y="490"/>
                    </a:lnTo>
                    <a:lnTo>
                      <a:pt x="740" y="464"/>
                    </a:lnTo>
                    <a:lnTo>
                      <a:pt x="746" y="439"/>
                    </a:lnTo>
                    <a:lnTo>
                      <a:pt x="750" y="413"/>
                    </a:lnTo>
                    <a:lnTo>
                      <a:pt x="751" y="387"/>
                    </a:lnTo>
                    <a:lnTo>
                      <a:pt x="751" y="362"/>
                    </a:lnTo>
                    <a:lnTo>
                      <a:pt x="687" y="410"/>
                    </a:lnTo>
                    <a:lnTo>
                      <a:pt x="687" y="410"/>
                    </a:lnTo>
                    <a:lnTo>
                      <a:pt x="685" y="426"/>
                    </a:lnTo>
                    <a:lnTo>
                      <a:pt x="682" y="441"/>
                    </a:lnTo>
                    <a:lnTo>
                      <a:pt x="679" y="457"/>
                    </a:lnTo>
                    <a:lnTo>
                      <a:pt x="674" y="472"/>
                    </a:lnTo>
                    <a:lnTo>
                      <a:pt x="668" y="487"/>
                    </a:lnTo>
                    <a:lnTo>
                      <a:pt x="663" y="502"/>
                    </a:lnTo>
                    <a:lnTo>
                      <a:pt x="656" y="517"/>
                    </a:lnTo>
                    <a:lnTo>
                      <a:pt x="648" y="531"/>
                    </a:lnTo>
                    <a:lnTo>
                      <a:pt x="648" y="531"/>
                    </a:lnTo>
                    <a:lnTo>
                      <a:pt x="638" y="545"/>
                    </a:lnTo>
                    <a:lnTo>
                      <a:pt x="630" y="558"/>
                    </a:lnTo>
                    <a:lnTo>
                      <a:pt x="621" y="571"/>
                    </a:lnTo>
                    <a:lnTo>
                      <a:pt x="610" y="583"/>
                    </a:lnTo>
                    <a:lnTo>
                      <a:pt x="600" y="594"/>
                    </a:lnTo>
                    <a:lnTo>
                      <a:pt x="588" y="606"/>
                    </a:lnTo>
                    <a:lnTo>
                      <a:pt x="577" y="615"/>
                    </a:lnTo>
                    <a:lnTo>
                      <a:pt x="565" y="625"/>
                    </a:lnTo>
                    <a:lnTo>
                      <a:pt x="552" y="633"/>
                    </a:lnTo>
                    <a:lnTo>
                      <a:pt x="540" y="641"/>
                    </a:lnTo>
                    <a:lnTo>
                      <a:pt x="527" y="650"/>
                    </a:lnTo>
                    <a:lnTo>
                      <a:pt x="513" y="657"/>
                    </a:lnTo>
                    <a:lnTo>
                      <a:pt x="500" y="662"/>
                    </a:lnTo>
                    <a:lnTo>
                      <a:pt x="486" y="668"/>
                    </a:lnTo>
                    <a:lnTo>
                      <a:pt x="471" y="673"/>
                    </a:lnTo>
                    <a:lnTo>
                      <a:pt x="457" y="677"/>
                    </a:lnTo>
                    <a:lnTo>
                      <a:pt x="442" y="681"/>
                    </a:lnTo>
                    <a:lnTo>
                      <a:pt x="427" y="684"/>
                    </a:lnTo>
                    <a:lnTo>
                      <a:pt x="413" y="687"/>
                    </a:lnTo>
                    <a:lnTo>
                      <a:pt x="398" y="688"/>
                    </a:lnTo>
                    <a:lnTo>
                      <a:pt x="383" y="688"/>
                    </a:lnTo>
                    <a:lnTo>
                      <a:pt x="368" y="688"/>
                    </a:lnTo>
                    <a:lnTo>
                      <a:pt x="353" y="688"/>
                    </a:lnTo>
                    <a:lnTo>
                      <a:pt x="338" y="686"/>
                    </a:lnTo>
                    <a:lnTo>
                      <a:pt x="322" y="683"/>
                    </a:lnTo>
                    <a:lnTo>
                      <a:pt x="307" y="681"/>
                    </a:lnTo>
                    <a:lnTo>
                      <a:pt x="293" y="677"/>
                    </a:lnTo>
                    <a:lnTo>
                      <a:pt x="278" y="673"/>
                    </a:lnTo>
                    <a:lnTo>
                      <a:pt x="263" y="667"/>
                    </a:lnTo>
                    <a:lnTo>
                      <a:pt x="247" y="661"/>
                    </a:lnTo>
                    <a:lnTo>
                      <a:pt x="234" y="654"/>
                    </a:lnTo>
                    <a:lnTo>
                      <a:pt x="220" y="646"/>
                    </a:lnTo>
                    <a:lnTo>
                      <a:pt x="220" y="646"/>
                    </a:lnTo>
                    <a:lnTo>
                      <a:pt x="206" y="638"/>
                    </a:lnTo>
                    <a:lnTo>
                      <a:pt x="193" y="629"/>
                    </a:lnTo>
                    <a:lnTo>
                      <a:pt x="180" y="619"/>
                    </a:lnTo>
                    <a:lnTo>
                      <a:pt x="167" y="609"/>
                    </a:lnTo>
                    <a:lnTo>
                      <a:pt x="157" y="599"/>
                    </a:lnTo>
                    <a:lnTo>
                      <a:pt x="145" y="588"/>
                    </a:lnTo>
                    <a:lnTo>
                      <a:pt x="136" y="577"/>
                    </a:lnTo>
                    <a:lnTo>
                      <a:pt x="126" y="564"/>
                    </a:lnTo>
                    <a:lnTo>
                      <a:pt x="118" y="552"/>
                    </a:lnTo>
                    <a:lnTo>
                      <a:pt x="109" y="539"/>
                    </a:lnTo>
                    <a:lnTo>
                      <a:pt x="101" y="525"/>
                    </a:lnTo>
                    <a:lnTo>
                      <a:pt x="94" y="513"/>
                    </a:lnTo>
                    <a:lnTo>
                      <a:pt x="89" y="499"/>
                    </a:lnTo>
                    <a:lnTo>
                      <a:pt x="83" y="485"/>
                    </a:lnTo>
                    <a:lnTo>
                      <a:pt x="78" y="471"/>
                    </a:lnTo>
                    <a:lnTo>
                      <a:pt x="74" y="456"/>
                    </a:lnTo>
                    <a:lnTo>
                      <a:pt x="70" y="442"/>
                    </a:lnTo>
                    <a:lnTo>
                      <a:pt x="68" y="427"/>
                    </a:lnTo>
                    <a:lnTo>
                      <a:pt x="65" y="412"/>
                    </a:lnTo>
                    <a:lnTo>
                      <a:pt x="63" y="397"/>
                    </a:lnTo>
                    <a:lnTo>
                      <a:pt x="63" y="382"/>
                    </a:lnTo>
                    <a:lnTo>
                      <a:pt x="63" y="367"/>
                    </a:lnTo>
                    <a:lnTo>
                      <a:pt x="64" y="352"/>
                    </a:lnTo>
                    <a:lnTo>
                      <a:pt x="65" y="336"/>
                    </a:lnTo>
                    <a:lnTo>
                      <a:pt x="68" y="321"/>
                    </a:lnTo>
                    <a:lnTo>
                      <a:pt x="70" y="306"/>
                    </a:lnTo>
                    <a:lnTo>
                      <a:pt x="75" y="291"/>
                    </a:lnTo>
                    <a:lnTo>
                      <a:pt x="78" y="276"/>
                    </a:lnTo>
                    <a:lnTo>
                      <a:pt x="84" y="261"/>
                    </a:lnTo>
                    <a:lnTo>
                      <a:pt x="90" y="247"/>
                    </a:lnTo>
                    <a:lnTo>
                      <a:pt x="97" y="232"/>
                    </a:lnTo>
                    <a:lnTo>
                      <a:pt x="105" y="218"/>
                    </a:lnTo>
                    <a:lnTo>
                      <a:pt x="105" y="218"/>
                    </a:lnTo>
                    <a:lnTo>
                      <a:pt x="113" y="204"/>
                    </a:lnTo>
                    <a:lnTo>
                      <a:pt x="122" y="191"/>
                    </a:lnTo>
                    <a:lnTo>
                      <a:pt x="132" y="179"/>
                    </a:lnTo>
                    <a:lnTo>
                      <a:pt x="142" y="167"/>
                    </a:lnTo>
                    <a:lnTo>
                      <a:pt x="152" y="156"/>
                    </a:lnTo>
                    <a:lnTo>
                      <a:pt x="164" y="145"/>
                    </a:lnTo>
                    <a:lnTo>
                      <a:pt x="176" y="135"/>
                    </a:lnTo>
                    <a:lnTo>
                      <a:pt x="187" y="125"/>
                    </a:lnTo>
                    <a:lnTo>
                      <a:pt x="200" y="116"/>
                    </a:lnTo>
                    <a:lnTo>
                      <a:pt x="213" y="108"/>
                    </a:lnTo>
                    <a:lnTo>
                      <a:pt x="225" y="101"/>
                    </a:lnTo>
                    <a:lnTo>
                      <a:pt x="238" y="94"/>
                    </a:lnTo>
                    <a:lnTo>
                      <a:pt x="252" y="87"/>
                    </a:lnTo>
                    <a:lnTo>
                      <a:pt x="266" y="81"/>
                    </a:lnTo>
                    <a:lnTo>
                      <a:pt x="281" y="77"/>
                    </a:lnTo>
                    <a:lnTo>
                      <a:pt x="295" y="72"/>
                    </a:lnTo>
                    <a:lnTo>
                      <a:pt x="310" y="69"/>
                    </a:lnTo>
                    <a:lnTo>
                      <a:pt x="324" y="66"/>
                    </a:lnTo>
                    <a:lnTo>
                      <a:pt x="339" y="64"/>
                    </a:lnTo>
                    <a:lnTo>
                      <a:pt x="354" y="63"/>
                    </a:lnTo>
                    <a:lnTo>
                      <a:pt x="369" y="62"/>
                    </a:lnTo>
                    <a:lnTo>
                      <a:pt x="384" y="62"/>
                    </a:lnTo>
                    <a:lnTo>
                      <a:pt x="399" y="63"/>
                    </a:lnTo>
                    <a:lnTo>
                      <a:pt x="414" y="64"/>
                    </a:lnTo>
                    <a:lnTo>
                      <a:pt x="430" y="66"/>
                    </a:lnTo>
                    <a:lnTo>
                      <a:pt x="445" y="70"/>
                    </a:lnTo>
                    <a:lnTo>
                      <a:pt x="460" y="73"/>
                    </a:lnTo>
                    <a:lnTo>
                      <a:pt x="475" y="78"/>
                    </a:lnTo>
                    <a:lnTo>
                      <a:pt x="490" y="82"/>
                    </a:lnTo>
                    <a:lnTo>
                      <a:pt x="504" y="89"/>
                    </a:lnTo>
                    <a:lnTo>
                      <a:pt x="519" y="96"/>
                    </a:lnTo>
                    <a:lnTo>
                      <a:pt x="533" y="103"/>
                    </a:lnTo>
                    <a:lnTo>
                      <a:pt x="533" y="103"/>
                    </a:lnTo>
                    <a:lnTo>
                      <a:pt x="556" y="118"/>
                    </a:lnTo>
                    <a:lnTo>
                      <a:pt x="578" y="135"/>
                    </a:lnTo>
                    <a:lnTo>
                      <a:pt x="598" y="153"/>
                    </a:lnTo>
                    <a:lnTo>
                      <a:pt x="615" y="173"/>
                    </a:lnTo>
                    <a:lnTo>
                      <a:pt x="631" y="194"/>
                    </a:lnTo>
                    <a:lnTo>
                      <a:pt x="645" y="216"/>
                    </a:lnTo>
                    <a:lnTo>
                      <a:pt x="658" y="239"/>
                    </a:lnTo>
                    <a:lnTo>
                      <a:pt x="668" y="262"/>
                    </a:lnTo>
                    <a:lnTo>
                      <a:pt x="516" y="411"/>
                    </a:lnTo>
                    <a:lnTo>
                      <a:pt x="409" y="353"/>
                    </a:lnTo>
                    <a:lnTo>
                      <a:pt x="292" y="500"/>
                    </a:lnTo>
                    <a:lnTo>
                      <a:pt x="162" y="442"/>
                    </a:lnTo>
                    <a:lnTo>
                      <a:pt x="292" y="554"/>
                    </a:lnTo>
                    <a:lnTo>
                      <a:pt x="416" y="452"/>
                    </a:lnTo>
                    <a:lnTo>
                      <a:pt x="508" y="509"/>
                    </a:lnTo>
                    <a:lnTo>
                      <a:pt x="862" y="245"/>
                    </a:lnTo>
                    <a:lnTo>
                      <a:pt x="877" y="325"/>
                    </a:lnTo>
                    <a:lnTo>
                      <a:pt x="940" y="95"/>
                    </a:lnTo>
                    <a:lnTo>
                      <a:pt x="710" y="12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84" name="Line 1763">
                <a:extLst>
                  <a:ext uri="{FF2B5EF4-FFF2-40B4-BE49-F238E27FC236}">
                    <a16:creationId xmlns:a16="http://schemas.microsoft.com/office/drawing/2014/main" id="{8E6401E0-49FE-515E-76F0-674FC9943A63}"/>
                  </a:ext>
                </a:extLst>
              </p:cNvPr>
              <p:cNvSpPr>
                <a:spLocks noChangeShapeType="1"/>
              </p:cNvSpPr>
              <p:nvPr/>
            </p:nvSpPr>
            <p:spPr bwMode="auto">
              <a:xfrm>
                <a:off x="6500813" y="950913"/>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pic>
          <p:nvPicPr>
            <p:cNvPr id="86" name="Picture 85">
              <a:extLst>
                <a:ext uri="{FF2B5EF4-FFF2-40B4-BE49-F238E27FC236}">
                  <a16:creationId xmlns:a16="http://schemas.microsoft.com/office/drawing/2014/main" id="{6EB68F35-826D-3F6A-5DDC-E0F275CB3553}"/>
                </a:ext>
              </a:extLst>
            </p:cNvPr>
            <p:cNvPicPr>
              <a:picLocks noChangeAspect="1"/>
            </p:cNvPicPr>
            <p:nvPr/>
          </p:nvPicPr>
          <p:blipFill>
            <a:blip r:embed="rId6"/>
            <a:stretch>
              <a:fillRect/>
            </a:stretch>
          </p:blipFill>
          <p:spPr>
            <a:xfrm>
              <a:off x="5634614" y="4671033"/>
              <a:ext cx="598499" cy="572705"/>
            </a:xfrm>
            <a:custGeom>
              <a:avLst/>
              <a:gdLst>
                <a:gd name="connsiteX0" fmla="*/ 619 w 1191947"/>
                <a:gd name="connsiteY0" fmla="*/ 671 h 1176886"/>
                <a:gd name="connsiteX1" fmla="*/ 1192566 w 1191947"/>
                <a:gd name="connsiteY1" fmla="*/ 671 h 1176886"/>
                <a:gd name="connsiteX2" fmla="*/ 1192566 w 1191947"/>
                <a:gd name="connsiteY2" fmla="*/ 1177557 h 1176886"/>
                <a:gd name="connsiteX3" fmla="*/ 619 w 1191947"/>
                <a:gd name="connsiteY3" fmla="*/ 1177557 h 1176886"/>
              </a:gdLst>
              <a:ahLst/>
              <a:cxnLst>
                <a:cxn ang="0">
                  <a:pos x="connsiteX0" y="connsiteY0"/>
                </a:cxn>
                <a:cxn ang="0">
                  <a:pos x="connsiteX1" y="connsiteY1"/>
                </a:cxn>
                <a:cxn ang="0">
                  <a:pos x="connsiteX2" y="connsiteY2"/>
                </a:cxn>
                <a:cxn ang="0">
                  <a:pos x="connsiteX3" y="connsiteY3"/>
                </a:cxn>
              </a:cxnLst>
              <a:rect l="l" t="t" r="r" b="b"/>
              <a:pathLst>
                <a:path w="1191947" h="1176886">
                  <a:moveTo>
                    <a:pt x="619" y="671"/>
                  </a:moveTo>
                  <a:lnTo>
                    <a:pt x="1192566" y="671"/>
                  </a:lnTo>
                  <a:lnTo>
                    <a:pt x="1192566" y="1177557"/>
                  </a:lnTo>
                  <a:lnTo>
                    <a:pt x="619" y="1177557"/>
                  </a:lnTo>
                  <a:close/>
                </a:path>
              </a:pathLst>
            </a:custGeom>
          </p:spPr>
        </p:pic>
        <p:sp>
          <p:nvSpPr>
            <p:cNvPr id="87" name="Freeform: Shape 86">
              <a:extLst>
                <a:ext uri="{FF2B5EF4-FFF2-40B4-BE49-F238E27FC236}">
                  <a16:creationId xmlns:a16="http://schemas.microsoft.com/office/drawing/2014/main" id="{AA5CFD1C-C9D2-F968-1E51-0863815D5C8B}"/>
                </a:ext>
              </a:extLst>
            </p:cNvPr>
            <p:cNvSpPr/>
            <p:nvPr/>
          </p:nvSpPr>
          <p:spPr>
            <a:xfrm>
              <a:off x="5600449" y="4634235"/>
              <a:ext cx="499514" cy="484102"/>
            </a:xfrm>
            <a:custGeom>
              <a:avLst/>
              <a:gdLst>
                <a:gd name="connsiteX0" fmla="*/ 497407 w 994813"/>
                <a:gd name="connsiteY0" fmla="*/ 994814 h 994813"/>
                <a:gd name="connsiteX1" fmla="*/ 145676 w 994813"/>
                <a:gd name="connsiteY1" fmla="*/ 849137 h 994813"/>
                <a:gd name="connsiteX2" fmla="*/ 0 w 994813"/>
                <a:gd name="connsiteY2" fmla="*/ 497407 h 994813"/>
                <a:gd name="connsiteX3" fmla="*/ 145676 w 994813"/>
                <a:gd name="connsiteY3" fmla="*/ 145676 h 994813"/>
                <a:gd name="connsiteX4" fmla="*/ 497407 w 994813"/>
                <a:gd name="connsiteY4" fmla="*/ 0 h 994813"/>
                <a:gd name="connsiteX5" fmla="*/ 849137 w 994813"/>
                <a:gd name="connsiteY5" fmla="*/ 145676 h 994813"/>
                <a:gd name="connsiteX6" fmla="*/ 994814 w 994813"/>
                <a:gd name="connsiteY6" fmla="*/ 497407 h 994813"/>
                <a:gd name="connsiteX7" fmla="*/ 849137 w 994813"/>
                <a:gd name="connsiteY7" fmla="*/ 849137 h 994813"/>
                <a:gd name="connsiteX8" fmla="*/ 497407 w 994813"/>
                <a:gd name="connsiteY8" fmla="*/ 994814 h 99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813" h="994813">
                  <a:moveTo>
                    <a:pt x="497407" y="994814"/>
                  </a:moveTo>
                  <a:cubicBezTo>
                    <a:pt x="364550" y="994814"/>
                    <a:pt x="239626" y="943087"/>
                    <a:pt x="145676" y="849137"/>
                  </a:cubicBezTo>
                  <a:cubicBezTo>
                    <a:pt x="51727" y="755187"/>
                    <a:pt x="0" y="630264"/>
                    <a:pt x="0" y="497407"/>
                  </a:cubicBezTo>
                  <a:cubicBezTo>
                    <a:pt x="0" y="364550"/>
                    <a:pt x="51727" y="239626"/>
                    <a:pt x="145676" y="145676"/>
                  </a:cubicBezTo>
                  <a:cubicBezTo>
                    <a:pt x="239626" y="51727"/>
                    <a:pt x="364550" y="0"/>
                    <a:pt x="497407" y="0"/>
                  </a:cubicBezTo>
                  <a:cubicBezTo>
                    <a:pt x="630264" y="0"/>
                    <a:pt x="755187" y="51727"/>
                    <a:pt x="849137" y="145676"/>
                  </a:cubicBezTo>
                  <a:cubicBezTo>
                    <a:pt x="943087" y="239626"/>
                    <a:pt x="994814" y="364550"/>
                    <a:pt x="994814" y="497407"/>
                  </a:cubicBezTo>
                  <a:cubicBezTo>
                    <a:pt x="994814" y="630264"/>
                    <a:pt x="943087" y="755187"/>
                    <a:pt x="849137" y="849137"/>
                  </a:cubicBezTo>
                  <a:cubicBezTo>
                    <a:pt x="755187" y="943087"/>
                    <a:pt x="630264" y="994814"/>
                    <a:pt x="497407" y="994814"/>
                  </a:cubicBezTo>
                  <a:close/>
                </a:path>
              </a:pathLst>
            </a:custGeom>
            <a:solidFill>
              <a:srgbClr val="FFFFFF"/>
            </a:solidFill>
            <a:ln w="448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77C2B9-F836-B80C-C14D-E52F982E5FD7}"/>
                </a:ext>
              </a:extLst>
            </p:cNvPr>
            <p:cNvSpPr/>
            <p:nvPr/>
          </p:nvSpPr>
          <p:spPr>
            <a:xfrm>
              <a:off x="5611297" y="4644749"/>
              <a:ext cx="477817" cy="463075"/>
            </a:xfrm>
            <a:custGeom>
              <a:avLst/>
              <a:gdLst>
                <a:gd name="connsiteX0" fmla="*/ 951603 w 951603"/>
                <a:gd name="connsiteY0" fmla="*/ 475802 h 951603"/>
                <a:gd name="connsiteX1" fmla="*/ 475802 w 951603"/>
                <a:gd name="connsiteY1" fmla="*/ 951603 h 951603"/>
                <a:gd name="connsiteX2" fmla="*/ 0 w 951603"/>
                <a:gd name="connsiteY2" fmla="*/ 475802 h 951603"/>
                <a:gd name="connsiteX3" fmla="*/ 475802 w 951603"/>
                <a:gd name="connsiteY3" fmla="*/ 0 h 951603"/>
                <a:gd name="connsiteX4" fmla="*/ 951603 w 951603"/>
                <a:gd name="connsiteY4" fmla="*/ 475802 h 951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03" h="951603">
                  <a:moveTo>
                    <a:pt x="951603" y="475802"/>
                  </a:moveTo>
                  <a:cubicBezTo>
                    <a:pt x="951603" y="738580"/>
                    <a:pt x="738580" y="951603"/>
                    <a:pt x="475802" y="951603"/>
                  </a:cubicBezTo>
                  <a:cubicBezTo>
                    <a:pt x="213024" y="951603"/>
                    <a:pt x="0" y="738580"/>
                    <a:pt x="0" y="475802"/>
                  </a:cubicBezTo>
                  <a:cubicBezTo>
                    <a:pt x="0" y="213024"/>
                    <a:pt x="213024" y="0"/>
                    <a:pt x="475802" y="0"/>
                  </a:cubicBezTo>
                  <a:cubicBezTo>
                    <a:pt x="738580" y="0"/>
                    <a:pt x="951603" y="213024"/>
                    <a:pt x="951603" y="475802"/>
                  </a:cubicBezTo>
                  <a:close/>
                </a:path>
              </a:pathLst>
            </a:custGeom>
            <a:solidFill>
              <a:srgbClr val="FFFFFF"/>
            </a:solidFill>
            <a:ln w="4482" cap="flat">
              <a:solidFill>
                <a:schemeClr val="bg1">
                  <a:lumMod val="85000"/>
                </a:schemeClr>
              </a:solidFill>
              <a:prstDash val="solid"/>
              <a:miter/>
            </a:ln>
          </p:spPr>
          <p:txBody>
            <a:bodyPr rtlCol="0" anchor="ctr"/>
            <a:lstStyle/>
            <a:p>
              <a:endParaRPr lang="en-US" dirty="0"/>
            </a:p>
          </p:txBody>
        </p:sp>
        <p:pic>
          <p:nvPicPr>
            <p:cNvPr id="89" name="Graphic 88">
              <a:extLst>
                <a:ext uri="{FF2B5EF4-FFF2-40B4-BE49-F238E27FC236}">
                  <a16:creationId xmlns:a16="http://schemas.microsoft.com/office/drawing/2014/main" id="{F12FA7D0-9300-213E-B167-4293EDC7E5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23465" y="4753456"/>
              <a:ext cx="253480" cy="245660"/>
            </a:xfrm>
            <a:prstGeom prst="rect">
              <a:avLst/>
            </a:prstGeom>
          </p:spPr>
        </p:pic>
        <p:grpSp>
          <p:nvGrpSpPr>
            <p:cNvPr id="90" name="Group 89">
              <a:extLst>
                <a:ext uri="{FF2B5EF4-FFF2-40B4-BE49-F238E27FC236}">
                  <a16:creationId xmlns:a16="http://schemas.microsoft.com/office/drawing/2014/main" id="{BCDD06B7-E21B-4E33-1848-3F7E3281D517}"/>
                </a:ext>
              </a:extLst>
            </p:cNvPr>
            <p:cNvGrpSpPr/>
            <p:nvPr/>
          </p:nvGrpSpPr>
          <p:grpSpPr>
            <a:xfrm>
              <a:off x="1836276" y="3182740"/>
              <a:ext cx="1557648" cy="1593778"/>
              <a:chOff x="1680994" y="3047061"/>
              <a:chExt cx="1605002" cy="1642230"/>
            </a:xfrm>
          </p:grpSpPr>
          <p:sp>
            <p:nvSpPr>
              <p:cNvPr id="91" name="Flowchart: Process 90">
                <a:extLst>
                  <a:ext uri="{FF2B5EF4-FFF2-40B4-BE49-F238E27FC236}">
                    <a16:creationId xmlns:a16="http://schemas.microsoft.com/office/drawing/2014/main" id="{9C4223EA-103A-FD26-5AFA-E1E1C23C11AA}"/>
                  </a:ext>
                </a:extLst>
              </p:cNvPr>
              <p:cNvSpPr/>
              <p:nvPr/>
            </p:nvSpPr>
            <p:spPr>
              <a:xfrm rot="18804369">
                <a:off x="1662380" y="3065675"/>
                <a:ext cx="1642230" cy="160500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2" name="TextBox 91">
                <a:extLst>
                  <a:ext uri="{FF2B5EF4-FFF2-40B4-BE49-F238E27FC236}">
                    <a16:creationId xmlns:a16="http://schemas.microsoft.com/office/drawing/2014/main" id="{577799D7-6D91-8777-DF6E-B376CC1C1FEA}"/>
                  </a:ext>
                </a:extLst>
              </p:cNvPr>
              <p:cNvSpPr txBox="1"/>
              <p:nvPr/>
            </p:nvSpPr>
            <p:spPr>
              <a:xfrm>
                <a:off x="1747236" y="3512143"/>
                <a:ext cx="1472516" cy="602553"/>
              </a:xfrm>
              <a:prstGeom prst="rect">
                <a:avLst/>
              </a:prstGeom>
              <a:noFill/>
            </p:spPr>
            <p:txBody>
              <a:bodyPr wrap="square" rtlCol="0">
                <a:spAutoFit/>
              </a:bodyPr>
              <a:lstStyle/>
              <a:p>
                <a:pPr algn="ctr"/>
                <a:r>
                  <a:rPr lang="en-US" sz="1600" b="1" dirty="0">
                    <a:latin typeface="Poppins" panose="00000500000000000000" pitchFamily="2" charset="0"/>
                    <a:cs typeface="Poppins" panose="00000500000000000000" pitchFamily="2" charset="0"/>
                  </a:rPr>
                  <a:t>MARKET INSIGHTS</a:t>
                </a:r>
                <a:endParaRPr lang="en-IN" sz="1600" b="1" dirty="0">
                  <a:latin typeface="Poppins" panose="00000500000000000000" pitchFamily="2" charset="0"/>
                  <a:cs typeface="Poppins" panose="00000500000000000000" pitchFamily="2" charset="0"/>
                </a:endParaRPr>
              </a:p>
            </p:txBody>
          </p:sp>
        </p:grpSp>
        <p:cxnSp>
          <p:nvCxnSpPr>
            <p:cNvPr id="93" name="Straight Arrow Connector 92">
              <a:extLst>
                <a:ext uri="{FF2B5EF4-FFF2-40B4-BE49-F238E27FC236}">
                  <a16:creationId xmlns:a16="http://schemas.microsoft.com/office/drawing/2014/main" id="{0DA79487-DB7F-7B16-161C-03EF9BF54BCE}"/>
                </a:ext>
              </a:extLst>
            </p:cNvPr>
            <p:cNvCxnSpPr>
              <a:cxnSpLocks/>
            </p:cNvCxnSpPr>
            <p:nvPr/>
          </p:nvCxnSpPr>
          <p:spPr>
            <a:xfrm>
              <a:off x="3742236" y="3926488"/>
              <a:ext cx="17780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87CE76A2-0C67-8520-86E9-EABC0F246C2D}"/>
                </a:ext>
              </a:extLst>
            </p:cNvPr>
            <p:cNvCxnSpPr/>
            <p:nvPr/>
          </p:nvCxnSpPr>
          <p:spPr>
            <a:xfrm>
              <a:off x="3742239" y="4940897"/>
              <a:ext cx="17595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805C1C0A-C74B-B0BE-A28F-D308D53D60F1}"/>
                </a:ext>
              </a:extLst>
            </p:cNvPr>
            <p:cNvCxnSpPr>
              <a:cxnSpLocks/>
            </p:cNvCxnSpPr>
            <p:nvPr/>
          </p:nvCxnSpPr>
          <p:spPr>
            <a:xfrm>
              <a:off x="3742236" y="6055784"/>
              <a:ext cx="1774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5F6D305-B0D6-7BF7-6F1F-974E64D70319}"/>
                </a:ext>
              </a:extLst>
            </p:cNvPr>
            <p:cNvCxnSpPr/>
            <p:nvPr/>
          </p:nvCxnSpPr>
          <p:spPr>
            <a:xfrm>
              <a:off x="3742237" y="2969623"/>
              <a:ext cx="17595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B4897477-3855-4E77-E795-6684B0AA6588}"/>
                </a:ext>
              </a:extLst>
            </p:cNvPr>
            <p:cNvCxnSpPr/>
            <p:nvPr/>
          </p:nvCxnSpPr>
          <p:spPr>
            <a:xfrm>
              <a:off x="3742236" y="1909774"/>
              <a:ext cx="17595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817D0C97-2A86-84A2-944E-C94D57176359}"/>
                </a:ext>
              </a:extLst>
            </p:cNvPr>
            <p:cNvCxnSpPr>
              <a:cxnSpLocks/>
            </p:cNvCxnSpPr>
            <p:nvPr/>
          </p:nvCxnSpPr>
          <p:spPr>
            <a:xfrm>
              <a:off x="3742236" y="1900060"/>
              <a:ext cx="0" cy="416497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105" name="Group 104">
              <a:extLst>
                <a:ext uri="{FF2B5EF4-FFF2-40B4-BE49-F238E27FC236}">
                  <a16:creationId xmlns:a16="http://schemas.microsoft.com/office/drawing/2014/main" id="{68107955-44D9-049F-85E0-2A02F792DA88}"/>
                </a:ext>
              </a:extLst>
            </p:cNvPr>
            <p:cNvGrpSpPr/>
            <p:nvPr/>
          </p:nvGrpSpPr>
          <p:grpSpPr>
            <a:xfrm>
              <a:off x="5623884" y="1691685"/>
              <a:ext cx="499513" cy="484102"/>
              <a:chOff x="5623884" y="1691685"/>
              <a:chExt cx="499513" cy="484102"/>
            </a:xfrm>
          </p:grpSpPr>
          <p:sp>
            <p:nvSpPr>
              <p:cNvPr id="103" name="Freeform: Shape 102">
                <a:extLst>
                  <a:ext uri="{FF2B5EF4-FFF2-40B4-BE49-F238E27FC236}">
                    <a16:creationId xmlns:a16="http://schemas.microsoft.com/office/drawing/2014/main" id="{37B9748E-C9AA-E677-0FD3-7B3749AF8566}"/>
                  </a:ext>
                </a:extLst>
              </p:cNvPr>
              <p:cNvSpPr/>
              <p:nvPr/>
            </p:nvSpPr>
            <p:spPr>
              <a:xfrm>
                <a:off x="5623884" y="1691685"/>
                <a:ext cx="499513" cy="484102"/>
              </a:xfrm>
              <a:custGeom>
                <a:avLst/>
                <a:gdLst>
                  <a:gd name="connsiteX0" fmla="*/ 497407 w 994813"/>
                  <a:gd name="connsiteY0" fmla="*/ 994813 h 994813"/>
                  <a:gd name="connsiteX1" fmla="*/ 145676 w 994813"/>
                  <a:gd name="connsiteY1" fmla="*/ 849137 h 994813"/>
                  <a:gd name="connsiteX2" fmla="*/ 0 w 994813"/>
                  <a:gd name="connsiteY2" fmla="*/ 497407 h 994813"/>
                  <a:gd name="connsiteX3" fmla="*/ 145676 w 994813"/>
                  <a:gd name="connsiteY3" fmla="*/ 145676 h 994813"/>
                  <a:gd name="connsiteX4" fmla="*/ 497407 w 994813"/>
                  <a:gd name="connsiteY4" fmla="*/ 0 h 994813"/>
                  <a:gd name="connsiteX5" fmla="*/ 849137 w 994813"/>
                  <a:gd name="connsiteY5" fmla="*/ 145676 h 994813"/>
                  <a:gd name="connsiteX6" fmla="*/ 994814 w 994813"/>
                  <a:gd name="connsiteY6" fmla="*/ 497407 h 994813"/>
                  <a:gd name="connsiteX7" fmla="*/ 849137 w 994813"/>
                  <a:gd name="connsiteY7" fmla="*/ 849137 h 994813"/>
                  <a:gd name="connsiteX8" fmla="*/ 497407 w 994813"/>
                  <a:gd name="connsiteY8" fmla="*/ 994813 h 99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813" h="994813">
                    <a:moveTo>
                      <a:pt x="497407" y="994813"/>
                    </a:moveTo>
                    <a:cubicBezTo>
                      <a:pt x="364550" y="994813"/>
                      <a:pt x="239626" y="943087"/>
                      <a:pt x="145676" y="849137"/>
                    </a:cubicBezTo>
                    <a:cubicBezTo>
                      <a:pt x="51727" y="755187"/>
                      <a:pt x="0" y="630264"/>
                      <a:pt x="0" y="497407"/>
                    </a:cubicBezTo>
                    <a:cubicBezTo>
                      <a:pt x="0" y="364550"/>
                      <a:pt x="51727" y="239627"/>
                      <a:pt x="145676" y="145676"/>
                    </a:cubicBezTo>
                    <a:cubicBezTo>
                      <a:pt x="239626" y="51726"/>
                      <a:pt x="364550" y="0"/>
                      <a:pt x="497407" y="0"/>
                    </a:cubicBezTo>
                    <a:cubicBezTo>
                      <a:pt x="630264" y="0"/>
                      <a:pt x="755187" y="51726"/>
                      <a:pt x="849137" y="145676"/>
                    </a:cubicBezTo>
                    <a:cubicBezTo>
                      <a:pt x="943087" y="239627"/>
                      <a:pt x="994814" y="364550"/>
                      <a:pt x="994814" y="497407"/>
                    </a:cubicBezTo>
                    <a:cubicBezTo>
                      <a:pt x="994814" y="630264"/>
                      <a:pt x="943087" y="755187"/>
                      <a:pt x="849137" y="849137"/>
                    </a:cubicBezTo>
                    <a:cubicBezTo>
                      <a:pt x="755187" y="943087"/>
                      <a:pt x="630264" y="994813"/>
                      <a:pt x="497407" y="994813"/>
                    </a:cubicBezTo>
                    <a:close/>
                  </a:path>
                </a:pathLst>
              </a:custGeom>
              <a:solidFill>
                <a:srgbClr val="FFFFFF"/>
              </a:solidFill>
              <a:ln w="4482" cap="flat">
                <a:solidFill>
                  <a:schemeClr val="bg1">
                    <a:lumMod val="85000"/>
                  </a:schemeClr>
                </a:solidFill>
                <a:prstDash val="solid"/>
                <a:miter/>
              </a:ln>
            </p:spPr>
            <p:txBody>
              <a:bodyPr rtlCol="0" anchor="ctr"/>
              <a:lstStyle/>
              <a:p>
                <a:endParaRPr lang="en-US" dirty="0"/>
              </a:p>
            </p:txBody>
          </p:sp>
          <p:grpSp>
            <p:nvGrpSpPr>
              <p:cNvPr id="64" name="Graphic 323">
                <a:extLst>
                  <a:ext uri="{FF2B5EF4-FFF2-40B4-BE49-F238E27FC236}">
                    <a16:creationId xmlns:a16="http://schemas.microsoft.com/office/drawing/2014/main" id="{3243AF30-9940-510C-D1C4-55DA340DDB5A}"/>
                  </a:ext>
                </a:extLst>
              </p:cNvPr>
              <p:cNvGrpSpPr/>
              <p:nvPr/>
            </p:nvGrpSpPr>
            <p:grpSpPr>
              <a:xfrm>
                <a:off x="5730275" y="1823637"/>
                <a:ext cx="286730" cy="220199"/>
                <a:chOff x="7619459" y="2246777"/>
                <a:chExt cx="4876800" cy="3864444"/>
              </a:xfrm>
              <a:solidFill>
                <a:schemeClr val="accent1">
                  <a:lumMod val="75000"/>
                </a:schemeClr>
              </a:solidFill>
            </p:grpSpPr>
            <p:sp>
              <p:nvSpPr>
                <p:cNvPr id="65" name="Freeform: Shape 64">
                  <a:extLst>
                    <a:ext uri="{FF2B5EF4-FFF2-40B4-BE49-F238E27FC236}">
                      <a16:creationId xmlns:a16="http://schemas.microsoft.com/office/drawing/2014/main" id="{84AE589E-0E5D-EDED-1A71-267573AF40D8}"/>
                    </a:ext>
                  </a:extLst>
                </p:cNvPr>
                <p:cNvSpPr/>
                <p:nvPr/>
              </p:nvSpPr>
              <p:spPr>
                <a:xfrm>
                  <a:off x="7619459" y="2246777"/>
                  <a:ext cx="4876800" cy="3864444"/>
                </a:xfrm>
                <a:custGeom>
                  <a:avLst/>
                  <a:gdLst>
                    <a:gd name="connsiteX0" fmla="*/ 4390397 w 4876800"/>
                    <a:gd name="connsiteY0" fmla="*/ 1545107 h 3864444"/>
                    <a:gd name="connsiteX1" fmla="*/ 4458672 w 4876800"/>
                    <a:gd name="connsiteY1" fmla="*/ 1321594 h 3864444"/>
                    <a:gd name="connsiteX2" fmla="*/ 4458672 w 4876800"/>
                    <a:gd name="connsiteY2" fmla="*/ 1245194 h 3864444"/>
                    <a:gd name="connsiteX3" fmla="*/ 4057850 w 4876800"/>
                    <a:gd name="connsiteY3" fmla="*/ 844372 h 3864444"/>
                    <a:gd name="connsiteX4" fmla="*/ 3775024 w 4876800"/>
                    <a:gd name="connsiteY4" fmla="*/ 961463 h 3864444"/>
                    <a:gd name="connsiteX5" fmla="*/ 2438400 w 4876800"/>
                    <a:gd name="connsiteY5" fmla="*/ 0 h 3864444"/>
                    <a:gd name="connsiteX6" fmla="*/ 1101776 w 4876800"/>
                    <a:gd name="connsiteY6" fmla="*/ 961463 h 3864444"/>
                    <a:gd name="connsiteX7" fmla="*/ 818950 w 4876800"/>
                    <a:gd name="connsiteY7" fmla="*/ 844372 h 3864444"/>
                    <a:gd name="connsiteX8" fmla="*/ 418128 w 4876800"/>
                    <a:gd name="connsiteY8" fmla="*/ 1245194 h 3864444"/>
                    <a:gd name="connsiteX9" fmla="*/ 418128 w 4876800"/>
                    <a:gd name="connsiteY9" fmla="*/ 1321594 h 3864444"/>
                    <a:gd name="connsiteX10" fmla="*/ 486404 w 4876800"/>
                    <a:gd name="connsiteY10" fmla="*/ 1545107 h 3864444"/>
                    <a:gd name="connsiteX11" fmla="*/ 0 w 4876800"/>
                    <a:gd name="connsiteY11" fmla="*/ 2144811 h 3864444"/>
                    <a:gd name="connsiteX12" fmla="*/ 0 w 4876800"/>
                    <a:gd name="connsiteY12" fmla="*/ 2336587 h 3864444"/>
                    <a:gd name="connsiteX13" fmla="*/ 95250 w 4876800"/>
                    <a:gd name="connsiteY13" fmla="*/ 2431837 h 3864444"/>
                    <a:gd name="connsiteX14" fmla="*/ 590550 w 4876800"/>
                    <a:gd name="connsiteY14" fmla="*/ 2431837 h 3864444"/>
                    <a:gd name="connsiteX15" fmla="*/ 685800 w 4876800"/>
                    <a:gd name="connsiteY15" fmla="*/ 2336587 h 3864444"/>
                    <a:gd name="connsiteX16" fmla="*/ 590550 w 4876800"/>
                    <a:gd name="connsiteY16" fmla="*/ 2241337 h 3864444"/>
                    <a:gd name="connsiteX17" fmla="*/ 190500 w 4876800"/>
                    <a:gd name="connsiteY17" fmla="*/ 2241337 h 3864444"/>
                    <a:gd name="connsiteX18" fmla="*/ 190500 w 4876800"/>
                    <a:gd name="connsiteY18" fmla="*/ 2144811 h 3864444"/>
                    <a:gd name="connsiteX19" fmla="*/ 612905 w 4876800"/>
                    <a:gd name="connsiteY19" fmla="*/ 1722406 h 3864444"/>
                    <a:gd name="connsiteX20" fmla="*/ 1063714 w 4876800"/>
                    <a:gd name="connsiteY20" fmla="*/ 1722406 h 3864444"/>
                    <a:gd name="connsiteX21" fmla="*/ 1250795 w 4876800"/>
                    <a:gd name="connsiteY21" fmla="*/ 2168471 h 3864444"/>
                    <a:gd name="connsiteX22" fmla="*/ 164001 w 4876800"/>
                    <a:gd name="connsiteY22" fmla="*/ 3255264 h 3864444"/>
                    <a:gd name="connsiteX23" fmla="*/ 164011 w 4876800"/>
                    <a:gd name="connsiteY23" fmla="*/ 3760070 h 3864444"/>
                    <a:gd name="connsiteX24" fmla="*/ 416404 w 4876800"/>
                    <a:gd name="connsiteY24" fmla="*/ 3864445 h 3864444"/>
                    <a:gd name="connsiteX25" fmla="*/ 668817 w 4876800"/>
                    <a:gd name="connsiteY25" fmla="*/ 3760070 h 3864444"/>
                    <a:gd name="connsiteX26" fmla="*/ 1267968 w 4876800"/>
                    <a:gd name="connsiteY26" fmla="*/ 3160909 h 3864444"/>
                    <a:gd name="connsiteX27" fmla="*/ 1267968 w 4876800"/>
                    <a:gd name="connsiteY27" fmla="*/ 3026197 h 3864444"/>
                    <a:gd name="connsiteX28" fmla="*/ 1133256 w 4876800"/>
                    <a:gd name="connsiteY28" fmla="*/ 3026197 h 3864444"/>
                    <a:gd name="connsiteX29" fmla="*/ 534114 w 4876800"/>
                    <a:gd name="connsiteY29" fmla="*/ 3625358 h 3864444"/>
                    <a:gd name="connsiteX30" fmla="*/ 298704 w 4876800"/>
                    <a:gd name="connsiteY30" fmla="*/ 3625367 h 3864444"/>
                    <a:gd name="connsiteX31" fmla="*/ 298704 w 4876800"/>
                    <a:gd name="connsiteY31" fmla="*/ 3389957 h 3864444"/>
                    <a:gd name="connsiteX32" fmla="*/ 1365571 w 4876800"/>
                    <a:gd name="connsiteY32" fmla="*/ 2323100 h 3864444"/>
                    <a:gd name="connsiteX33" fmla="*/ 2438400 w 4876800"/>
                    <a:gd name="connsiteY33" fmla="*/ 2819400 h 3864444"/>
                    <a:gd name="connsiteX34" fmla="*/ 3813086 w 4876800"/>
                    <a:gd name="connsiteY34" fmla="*/ 1722406 h 3864444"/>
                    <a:gd name="connsiteX35" fmla="*/ 4263895 w 4876800"/>
                    <a:gd name="connsiteY35" fmla="*/ 1722406 h 3864444"/>
                    <a:gd name="connsiteX36" fmla="*/ 4686300 w 4876800"/>
                    <a:gd name="connsiteY36" fmla="*/ 2144811 h 3864444"/>
                    <a:gd name="connsiteX37" fmla="*/ 4686300 w 4876800"/>
                    <a:gd name="connsiteY37" fmla="*/ 2241337 h 3864444"/>
                    <a:gd name="connsiteX38" fmla="*/ 3790950 w 4876800"/>
                    <a:gd name="connsiteY38" fmla="*/ 2241337 h 3864444"/>
                    <a:gd name="connsiteX39" fmla="*/ 3695700 w 4876800"/>
                    <a:gd name="connsiteY39" fmla="*/ 2336587 h 3864444"/>
                    <a:gd name="connsiteX40" fmla="*/ 3790950 w 4876800"/>
                    <a:gd name="connsiteY40" fmla="*/ 2431837 h 3864444"/>
                    <a:gd name="connsiteX41" fmla="*/ 4781550 w 4876800"/>
                    <a:gd name="connsiteY41" fmla="*/ 2431837 h 3864444"/>
                    <a:gd name="connsiteX42" fmla="*/ 4876800 w 4876800"/>
                    <a:gd name="connsiteY42" fmla="*/ 2336587 h 3864444"/>
                    <a:gd name="connsiteX43" fmla="*/ 4876800 w 4876800"/>
                    <a:gd name="connsiteY43" fmla="*/ 2144811 h 3864444"/>
                    <a:gd name="connsiteX44" fmla="*/ 4390397 w 4876800"/>
                    <a:gd name="connsiteY44" fmla="*/ 1545107 h 3864444"/>
                    <a:gd name="connsiteX45" fmla="*/ 1029272 w 4876800"/>
                    <a:gd name="connsiteY45" fmla="*/ 1321603 h 3864444"/>
                    <a:gd name="connsiteX46" fmla="*/ 818950 w 4876800"/>
                    <a:gd name="connsiteY46" fmla="*/ 1531915 h 3864444"/>
                    <a:gd name="connsiteX47" fmla="*/ 608628 w 4876800"/>
                    <a:gd name="connsiteY47" fmla="*/ 1321603 h 3864444"/>
                    <a:gd name="connsiteX48" fmla="*/ 608628 w 4876800"/>
                    <a:gd name="connsiteY48" fmla="*/ 1245203 h 3864444"/>
                    <a:gd name="connsiteX49" fmla="*/ 818950 w 4876800"/>
                    <a:gd name="connsiteY49" fmla="*/ 1034882 h 3864444"/>
                    <a:gd name="connsiteX50" fmla="*/ 1029272 w 4876800"/>
                    <a:gd name="connsiteY50" fmla="*/ 1245203 h 3864444"/>
                    <a:gd name="connsiteX51" fmla="*/ 1029272 w 4876800"/>
                    <a:gd name="connsiteY51" fmla="*/ 1321603 h 3864444"/>
                    <a:gd name="connsiteX52" fmla="*/ 2438400 w 4876800"/>
                    <a:gd name="connsiteY52" fmla="*/ 2628900 h 3864444"/>
                    <a:gd name="connsiteX53" fmla="*/ 1219200 w 4876800"/>
                    <a:gd name="connsiteY53" fmla="*/ 1409700 h 3864444"/>
                    <a:gd name="connsiteX54" fmla="*/ 2438400 w 4876800"/>
                    <a:gd name="connsiteY54" fmla="*/ 190500 h 3864444"/>
                    <a:gd name="connsiteX55" fmla="*/ 3657600 w 4876800"/>
                    <a:gd name="connsiteY55" fmla="*/ 1409700 h 3864444"/>
                    <a:gd name="connsiteX56" fmla="*/ 2438400 w 4876800"/>
                    <a:gd name="connsiteY56" fmla="*/ 2628900 h 3864444"/>
                    <a:gd name="connsiteX57" fmla="*/ 4268162 w 4876800"/>
                    <a:gd name="connsiteY57" fmla="*/ 1321603 h 3864444"/>
                    <a:gd name="connsiteX58" fmla="*/ 4057841 w 4876800"/>
                    <a:gd name="connsiteY58" fmla="*/ 1531915 h 3864444"/>
                    <a:gd name="connsiteX59" fmla="*/ 3847519 w 4876800"/>
                    <a:gd name="connsiteY59" fmla="*/ 1321603 h 3864444"/>
                    <a:gd name="connsiteX60" fmla="*/ 3847519 w 4876800"/>
                    <a:gd name="connsiteY60" fmla="*/ 1245203 h 3864444"/>
                    <a:gd name="connsiteX61" fmla="*/ 4057841 w 4876800"/>
                    <a:gd name="connsiteY61" fmla="*/ 1034882 h 3864444"/>
                    <a:gd name="connsiteX62" fmla="*/ 4268162 w 4876800"/>
                    <a:gd name="connsiteY62" fmla="*/ 1245203 h 3864444"/>
                    <a:gd name="connsiteX63" fmla="*/ 4268162 w 4876800"/>
                    <a:gd name="connsiteY63" fmla="*/ 1321603 h 38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876800" h="3864444">
                      <a:moveTo>
                        <a:pt x="4390397" y="1545107"/>
                      </a:moveTo>
                      <a:cubicBezTo>
                        <a:pt x="4433488" y="1481214"/>
                        <a:pt x="4458672" y="1404290"/>
                        <a:pt x="4458672" y="1321594"/>
                      </a:cubicBezTo>
                      <a:lnTo>
                        <a:pt x="4458672" y="1245194"/>
                      </a:lnTo>
                      <a:cubicBezTo>
                        <a:pt x="4458672" y="1024185"/>
                        <a:pt x="4278859" y="844372"/>
                        <a:pt x="4057850" y="844372"/>
                      </a:cubicBezTo>
                      <a:cubicBezTo>
                        <a:pt x="3947579" y="844372"/>
                        <a:pt x="3847567" y="889149"/>
                        <a:pt x="3775024" y="961463"/>
                      </a:cubicBezTo>
                      <a:cubicBezTo>
                        <a:pt x="3587325" y="403231"/>
                        <a:pt x="3059078" y="0"/>
                        <a:pt x="2438400" y="0"/>
                      </a:cubicBezTo>
                      <a:cubicBezTo>
                        <a:pt x="1817723" y="0"/>
                        <a:pt x="1289476" y="403222"/>
                        <a:pt x="1101776" y="961463"/>
                      </a:cubicBezTo>
                      <a:cubicBezTo>
                        <a:pt x="1029233" y="889149"/>
                        <a:pt x="929230" y="844372"/>
                        <a:pt x="818950" y="844372"/>
                      </a:cubicBezTo>
                      <a:cubicBezTo>
                        <a:pt x="597941" y="844372"/>
                        <a:pt x="418128" y="1024185"/>
                        <a:pt x="418128" y="1245194"/>
                      </a:cubicBezTo>
                      <a:lnTo>
                        <a:pt x="418128" y="1321594"/>
                      </a:lnTo>
                      <a:cubicBezTo>
                        <a:pt x="418128" y="1404290"/>
                        <a:pt x="443313" y="1481214"/>
                        <a:pt x="486404" y="1545107"/>
                      </a:cubicBezTo>
                      <a:cubicBezTo>
                        <a:pt x="208950" y="1603572"/>
                        <a:pt x="0" y="1850222"/>
                        <a:pt x="0" y="2144811"/>
                      </a:cubicBezTo>
                      <a:lnTo>
                        <a:pt x="0" y="2336587"/>
                      </a:lnTo>
                      <a:cubicBezTo>
                        <a:pt x="0" y="2389184"/>
                        <a:pt x="42653" y="2431837"/>
                        <a:pt x="95250" y="2431837"/>
                      </a:cubicBezTo>
                      <a:lnTo>
                        <a:pt x="590550" y="2431837"/>
                      </a:lnTo>
                      <a:cubicBezTo>
                        <a:pt x="643147" y="2431837"/>
                        <a:pt x="685800" y="2389184"/>
                        <a:pt x="685800" y="2336587"/>
                      </a:cubicBezTo>
                      <a:cubicBezTo>
                        <a:pt x="685800" y="2283990"/>
                        <a:pt x="643147" y="2241337"/>
                        <a:pt x="590550" y="2241337"/>
                      </a:cubicBezTo>
                      <a:lnTo>
                        <a:pt x="190500" y="2241337"/>
                      </a:lnTo>
                      <a:lnTo>
                        <a:pt x="190500" y="2144811"/>
                      </a:lnTo>
                      <a:cubicBezTo>
                        <a:pt x="190500" y="1911896"/>
                        <a:pt x="379990" y="1722406"/>
                        <a:pt x="612905" y="1722406"/>
                      </a:cubicBezTo>
                      <a:lnTo>
                        <a:pt x="1063714" y="1722406"/>
                      </a:lnTo>
                      <a:cubicBezTo>
                        <a:pt x="1100271" y="1883197"/>
                        <a:pt x="1164346" y="2033654"/>
                        <a:pt x="1250795" y="2168471"/>
                      </a:cubicBezTo>
                      <a:lnTo>
                        <a:pt x="164001" y="3255264"/>
                      </a:lnTo>
                      <a:cubicBezTo>
                        <a:pt x="24841" y="3394434"/>
                        <a:pt x="24841" y="3620891"/>
                        <a:pt x="164011" y="3760070"/>
                      </a:cubicBezTo>
                      <a:cubicBezTo>
                        <a:pt x="233601" y="3829660"/>
                        <a:pt x="324993" y="3864445"/>
                        <a:pt x="416404" y="3864445"/>
                      </a:cubicBezTo>
                      <a:cubicBezTo>
                        <a:pt x="507816" y="3864445"/>
                        <a:pt x="599227" y="3829650"/>
                        <a:pt x="668817" y="3760070"/>
                      </a:cubicBezTo>
                      <a:lnTo>
                        <a:pt x="1267968" y="3160909"/>
                      </a:lnTo>
                      <a:cubicBezTo>
                        <a:pt x="1305163" y="3123714"/>
                        <a:pt x="1305163" y="3063402"/>
                        <a:pt x="1267968" y="3026197"/>
                      </a:cubicBezTo>
                      <a:cubicBezTo>
                        <a:pt x="1230763" y="2989012"/>
                        <a:pt x="1170470" y="2989012"/>
                        <a:pt x="1133256" y="3026197"/>
                      </a:cubicBezTo>
                      <a:lnTo>
                        <a:pt x="534114" y="3625358"/>
                      </a:lnTo>
                      <a:cubicBezTo>
                        <a:pt x="469201" y="3690261"/>
                        <a:pt x="363607" y="3690252"/>
                        <a:pt x="298704" y="3625367"/>
                      </a:cubicBezTo>
                      <a:cubicBezTo>
                        <a:pt x="233810" y="3560464"/>
                        <a:pt x="233810" y="3454860"/>
                        <a:pt x="298704" y="3389957"/>
                      </a:cubicBezTo>
                      <a:lnTo>
                        <a:pt x="1365571" y="2323100"/>
                      </a:lnTo>
                      <a:cubicBezTo>
                        <a:pt x="1624336" y="2626586"/>
                        <a:pt x="2009251" y="2819400"/>
                        <a:pt x="2438400" y="2819400"/>
                      </a:cubicBezTo>
                      <a:cubicBezTo>
                        <a:pt x="3108274" y="2819400"/>
                        <a:pt x="3670459" y="2349722"/>
                        <a:pt x="3813086" y="1722406"/>
                      </a:cubicBezTo>
                      <a:lnTo>
                        <a:pt x="4263895" y="1722406"/>
                      </a:lnTo>
                      <a:cubicBezTo>
                        <a:pt x="4496810" y="1722406"/>
                        <a:pt x="4686300" y="1911896"/>
                        <a:pt x="4686300" y="2144811"/>
                      </a:cubicBezTo>
                      <a:lnTo>
                        <a:pt x="4686300" y="2241337"/>
                      </a:lnTo>
                      <a:lnTo>
                        <a:pt x="3790950" y="2241337"/>
                      </a:lnTo>
                      <a:cubicBezTo>
                        <a:pt x="3738353" y="2241337"/>
                        <a:pt x="3695700" y="2283990"/>
                        <a:pt x="3695700" y="2336587"/>
                      </a:cubicBezTo>
                      <a:cubicBezTo>
                        <a:pt x="3695700" y="2389184"/>
                        <a:pt x="3738353" y="2431837"/>
                        <a:pt x="3790950" y="2431837"/>
                      </a:cubicBezTo>
                      <a:lnTo>
                        <a:pt x="4781550" y="2431837"/>
                      </a:lnTo>
                      <a:cubicBezTo>
                        <a:pt x="4834147" y="2431837"/>
                        <a:pt x="4876800" y="2389184"/>
                        <a:pt x="4876800" y="2336587"/>
                      </a:cubicBezTo>
                      <a:lnTo>
                        <a:pt x="4876800" y="2144811"/>
                      </a:lnTo>
                      <a:cubicBezTo>
                        <a:pt x="4876800" y="1850222"/>
                        <a:pt x="4667850" y="1603572"/>
                        <a:pt x="4390397" y="1545107"/>
                      </a:cubicBezTo>
                      <a:close/>
                      <a:moveTo>
                        <a:pt x="1029272" y="1321603"/>
                      </a:moveTo>
                      <a:cubicBezTo>
                        <a:pt x="1029272" y="1437570"/>
                        <a:pt x="934926" y="1531915"/>
                        <a:pt x="818950" y="1531915"/>
                      </a:cubicBezTo>
                      <a:cubicBezTo>
                        <a:pt x="702974" y="1531915"/>
                        <a:pt x="608628" y="1437570"/>
                        <a:pt x="608628" y="1321603"/>
                      </a:cubicBezTo>
                      <a:lnTo>
                        <a:pt x="608628" y="1245203"/>
                      </a:lnTo>
                      <a:cubicBezTo>
                        <a:pt x="608628" y="1129227"/>
                        <a:pt x="702974" y="1034882"/>
                        <a:pt x="818950" y="1034882"/>
                      </a:cubicBezTo>
                      <a:cubicBezTo>
                        <a:pt x="934926" y="1034882"/>
                        <a:pt x="1029272" y="1129227"/>
                        <a:pt x="1029272" y="1245203"/>
                      </a:cubicBezTo>
                      <a:lnTo>
                        <a:pt x="1029272" y="1321603"/>
                      </a:lnTo>
                      <a:close/>
                      <a:moveTo>
                        <a:pt x="2438400" y="2628900"/>
                      </a:moveTo>
                      <a:cubicBezTo>
                        <a:pt x="1766135" y="2628900"/>
                        <a:pt x="1219200" y="2081965"/>
                        <a:pt x="1219200" y="1409700"/>
                      </a:cubicBezTo>
                      <a:cubicBezTo>
                        <a:pt x="1219200" y="737435"/>
                        <a:pt x="1766135" y="190500"/>
                        <a:pt x="2438400" y="190500"/>
                      </a:cubicBezTo>
                      <a:cubicBezTo>
                        <a:pt x="3110665" y="190500"/>
                        <a:pt x="3657600" y="737435"/>
                        <a:pt x="3657600" y="1409700"/>
                      </a:cubicBezTo>
                      <a:cubicBezTo>
                        <a:pt x="3657600" y="2081965"/>
                        <a:pt x="3110665" y="2628900"/>
                        <a:pt x="2438400" y="2628900"/>
                      </a:cubicBezTo>
                      <a:close/>
                      <a:moveTo>
                        <a:pt x="4268162" y="1321603"/>
                      </a:moveTo>
                      <a:cubicBezTo>
                        <a:pt x="4268162" y="1437570"/>
                        <a:pt x="4173817" y="1531915"/>
                        <a:pt x="4057841" y="1531915"/>
                      </a:cubicBezTo>
                      <a:cubicBezTo>
                        <a:pt x="3941864" y="1531915"/>
                        <a:pt x="3847519" y="1437570"/>
                        <a:pt x="3847519" y="1321603"/>
                      </a:cubicBezTo>
                      <a:lnTo>
                        <a:pt x="3847519" y="1245203"/>
                      </a:lnTo>
                      <a:cubicBezTo>
                        <a:pt x="3847519" y="1129227"/>
                        <a:pt x="3941864" y="1034882"/>
                        <a:pt x="4057841" y="1034882"/>
                      </a:cubicBezTo>
                      <a:cubicBezTo>
                        <a:pt x="4173817" y="1034882"/>
                        <a:pt x="4268162" y="1129227"/>
                        <a:pt x="4268162" y="1245203"/>
                      </a:cubicBezTo>
                      <a:lnTo>
                        <a:pt x="4268162" y="1321603"/>
                      </a:ln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66" name="Freeform: Shape 65">
                  <a:extLst>
                    <a:ext uri="{FF2B5EF4-FFF2-40B4-BE49-F238E27FC236}">
                      <a16:creationId xmlns:a16="http://schemas.microsoft.com/office/drawing/2014/main" id="{827FAD62-43EF-2786-02E8-BD778BC2005B}"/>
                    </a:ext>
                  </a:extLst>
                </p:cNvPr>
                <p:cNvSpPr/>
                <p:nvPr/>
              </p:nvSpPr>
              <p:spPr>
                <a:xfrm>
                  <a:off x="9029159" y="2627777"/>
                  <a:ext cx="2057400" cy="2057400"/>
                </a:xfrm>
                <a:custGeom>
                  <a:avLst/>
                  <a:gdLst>
                    <a:gd name="connsiteX0" fmla="*/ 1028700 w 2057400"/>
                    <a:gd name="connsiteY0" fmla="*/ 0 h 2057400"/>
                    <a:gd name="connsiteX1" fmla="*/ 0 w 2057400"/>
                    <a:gd name="connsiteY1" fmla="*/ 1028700 h 2057400"/>
                    <a:gd name="connsiteX2" fmla="*/ 323259 w 2057400"/>
                    <a:gd name="connsiteY2" fmla="*/ 1776698 h 2057400"/>
                    <a:gd name="connsiteX3" fmla="*/ 334309 w 2057400"/>
                    <a:gd name="connsiteY3" fmla="*/ 1786985 h 2057400"/>
                    <a:gd name="connsiteX4" fmla="*/ 1028700 w 2057400"/>
                    <a:gd name="connsiteY4" fmla="*/ 2057400 h 2057400"/>
                    <a:gd name="connsiteX5" fmla="*/ 1723092 w 2057400"/>
                    <a:gd name="connsiteY5" fmla="*/ 1786985 h 2057400"/>
                    <a:gd name="connsiteX6" fmla="*/ 1734141 w 2057400"/>
                    <a:gd name="connsiteY6" fmla="*/ 1776698 h 2057400"/>
                    <a:gd name="connsiteX7" fmla="*/ 2057400 w 2057400"/>
                    <a:gd name="connsiteY7" fmla="*/ 1028700 h 2057400"/>
                    <a:gd name="connsiteX8" fmla="*/ 1028700 w 2057400"/>
                    <a:gd name="connsiteY8" fmla="*/ 0 h 2057400"/>
                    <a:gd name="connsiteX9" fmla="*/ 1028700 w 2057400"/>
                    <a:gd name="connsiteY9" fmla="*/ 1866900 h 2057400"/>
                    <a:gd name="connsiteX10" fmla="*/ 509616 w 2057400"/>
                    <a:gd name="connsiteY10" fmla="*/ 1686363 h 2057400"/>
                    <a:gd name="connsiteX11" fmla="*/ 1028700 w 2057400"/>
                    <a:gd name="connsiteY11" fmla="*/ 1374391 h 2057400"/>
                    <a:gd name="connsiteX12" fmla="*/ 1547784 w 2057400"/>
                    <a:gd name="connsiteY12" fmla="*/ 1686363 h 2057400"/>
                    <a:gd name="connsiteX13" fmla="*/ 1028700 w 2057400"/>
                    <a:gd name="connsiteY13" fmla="*/ 1866900 h 2057400"/>
                    <a:gd name="connsiteX14" fmla="*/ 827980 w 2057400"/>
                    <a:gd name="connsiteY14" fmla="*/ 983171 h 2057400"/>
                    <a:gd name="connsiteX15" fmla="*/ 827980 w 2057400"/>
                    <a:gd name="connsiteY15" fmla="*/ 909171 h 2057400"/>
                    <a:gd name="connsiteX16" fmla="*/ 1028700 w 2057400"/>
                    <a:gd name="connsiteY16" fmla="*/ 708451 h 2057400"/>
                    <a:gd name="connsiteX17" fmla="*/ 1229420 w 2057400"/>
                    <a:gd name="connsiteY17" fmla="*/ 909171 h 2057400"/>
                    <a:gd name="connsiteX18" fmla="*/ 1229420 w 2057400"/>
                    <a:gd name="connsiteY18" fmla="*/ 983171 h 2057400"/>
                    <a:gd name="connsiteX19" fmla="*/ 1028700 w 2057400"/>
                    <a:gd name="connsiteY19" fmla="*/ 1183891 h 2057400"/>
                    <a:gd name="connsiteX20" fmla="*/ 827980 w 2057400"/>
                    <a:gd name="connsiteY20" fmla="*/ 983171 h 2057400"/>
                    <a:gd name="connsiteX21" fmla="*/ 1687116 w 2057400"/>
                    <a:gd name="connsiteY21" fmla="*/ 1546851 h 2057400"/>
                    <a:gd name="connsiteX22" fmla="*/ 1322651 w 2057400"/>
                    <a:gd name="connsiteY22" fmla="*/ 1240907 h 2057400"/>
                    <a:gd name="connsiteX23" fmla="*/ 1419920 w 2057400"/>
                    <a:gd name="connsiteY23" fmla="*/ 983180 h 2057400"/>
                    <a:gd name="connsiteX24" fmla="*/ 1419920 w 2057400"/>
                    <a:gd name="connsiteY24" fmla="*/ 909180 h 2057400"/>
                    <a:gd name="connsiteX25" fmla="*/ 1028700 w 2057400"/>
                    <a:gd name="connsiteY25" fmla="*/ 517960 h 2057400"/>
                    <a:gd name="connsiteX26" fmla="*/ 637480 w 2057400"/>
                    <a:gd name="connsiteY26" fmla="*/ 909180 h 2057400"/>
                    <a:gd name="connsiteX27" fmla="*/ 637480 w 2057400"/>
                    <a:gd name="connsiteY27" fmla="*/ 983180 h 2057400"/>
                    <a:gd name="connsiteX28" fmla="*/ 734749 w 2057400"/>
                    <a:gd name="connsiteY28" fmla="*/ 1240907 h 2057400"/>
                    <a:gd name="connsiteX29" fmla="*/ 370284 w 2057400"/>
                    <a:gd name="connsiteY29" fmla="*/ 1546851 h 2057400"/>
                    <a:gd name="connsiteX30" fmla="*/ 190500 w 2057400"/>
                    <a:gd name="connsiteY30" fmla="*/ 1028700 h 2057400"/>
                    <a:gd name="connsiteX31" fmla="*/ 1028700 w 2057400"/>
                    <a:gd name="connsiteY31" fmla="*/ 190500 h 2057400"/>
                    <a:gd name="connsiteX32" fmla="*/ 1866900 w 2057400"/>
                    <a:gd name="connsiteY32" fmla="*/ 1028700 h 2057400"/>
                    <a:gd name="connsiteX33" fmla="*/ 1687116 w 2057400"/>
                    <a:gd name="connsiteY33" fmla="*/ 1546851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57400" h="2057400">
                      <a:moveTo>
                        <a:pt x="1028700" y="0"/>
                      </a:moveTo>
                      <a:cubicBezTo>
                        <a:pt x="461467" y="0"/>
                        <a:pt x="0" y="461467"/>
                        <a:pt x="0" y="1028700"/>
                      </a:cubicBezTo>
                      <a:cubicBezTo>
                        <a:pt x="0" y="1323118"/>
                        <a:pt x="124358" y="1589008"/>
                        <a:pt x="323259" y="1776698"/>
                      </a:cubicBezTo>
                      <a:cubicBezTo>
                        <a:pt x="326660" y="1780375"/>
                        <a:pt x="330308" y="1783842"/>
                        <a:pt x="334309" y="1786985"/>
                      </a:cubicBezTo>
                      <a:cubicBezTo>
                        <a:pt x="517436" y="1954826"/>
                        <a:pt x="761305" y="2057400"/>
                        <a:pt x="1028700" y="2057400"/>
                      </a:cubicBezTo>
                      <a:cubicBezTo>
                        <a:pt x="1296095" y="2057400"/>
                        <a:pt x="1539964" y="1954816"/>
                        <a:pt x="1723092" y="1786985"/>
                      </a:cubicBezTo>
                      <a:cubicBezTo>
                        <a:pt x="1727092" y="1783852"/>
                        <a:pt x="1730740" y="1780375"/>
                        <a:pt x="1734141" y="1776698"/>
                      </a:cubicBezTo>
                      <a:cubicBezTo>
                        <a:pt x="1933042" y="1589008"/>
                        <a:pt x="2057400" y="1323118"/>
                        <a:pt x="2057400" y="1028700"/>
                      </a:cubicBezTo>
                      <a:cubicBezTo>
                        <a:pt x="2057400" y="461477"/>
                        <a:pt x="1595933" y="0"/>
                        <a:pt x="1028700" y="0"/>
                      </a:cubicBezTo>
                      <a:close/>
                      <a:moveTo>
                        <a:pt x="1028700" y="1866900"/>
                      </a:moveTo>
                      <a:cubicBezTo>
                        <a:pt x="832837" y="1866900"/>
                        <a:pt x="652472" y="1799358"/>
                        <a:pt x="509616" y="1686363"/>
                      </a:cubicBezTo>
                      <a:cubicBezTo>
                        <a:pt x="610819" y="1494873"/>
                        <a:pt x="808044" y="1374391"/>
                        <a:pt x="1028700" y="1374391"/>
                      </a:cubicBezTo>
                      <a:cubicBezTo>
                        <a:pt x="1249356" y="1374391"/>
                        <a:pt x="1446581" y="1494873"/>
                        <a:pt x="1547784" y="1686363"/>
                      </a:cubicBezTo>
                      <a:cubicBezTo>
                        <a:pt x="1404928" y="1799358"/>
                        <a:pt x="1224563" y="1866900"/>
                        <a:pt x="1028700" y="1866900"/>
                      </a:cubicBezTo>
                      <a:close/>
                      <a:moveTo>
                        <a:pt x="827980" y="983171"/>
                      </a:moveTo>
                      <a:lnTo>
                        <a:pt x="827980" y="909171"/>
                      </a:lnTo>
                      <a:cubicBezTo>
                        <a:pt x="827980" y="798490"/>
                        <a:pt x="918020" y="708451"/>
                        <a:pt x="1028700" y="708451"/>
                      </a:cubicBezTo>
                      <a:cubicBezTo>
                        <a:pt x="1139381" y="708451"/>
                        <a:pt x="1229420" y="798490"/>
                        <a:pt x="1229420" y="909171"/>
                      </a:cubicBezTo>
                      <a:lnTo>
                        <a:pt x="1229420" y="983171"/>
                      </a:lnTo>
                      <a:cubicBezTo>
                        <a:pt x="1229420" y="1093851"/>
                        <a:pt x="1139381" y="1183891"/>
                        <a:pt x="1028700" y="1183891"/>
                      </a:cubicBezTo>
                      <a:cubicBezTo>
                        <a:pt x="918020" y="1183891"/>
                        <a:pt x="827980" y="1093851"/>
                        <a:pt x="827980" y="983171"/>
                      </a:cubicBezTo>
                      <a:close/>
                      <a:moveTo>
                        <a:pt x="1687116" y="1546851"/>
                      </a:moveTo>
                      <a:cubicBezTo>
                        <a:pt x="1599857" y="1407624"/>
                        <a:pt x="1472136" y="1301449"/>
                        <a:pt x="1322651" y="1240907"/>
                      </a:cubicBezTo>
                      <a:cubicBezTo>
                        <a:pt x="1383125" y="1172013"/>
                        <a:pt x="1419920" y="1081840"/>
                        <a:pt x="1419920" y="983180"/>
                      </a:cubicBezTo>
                      <a:lnTo>
                        <a:pt x="1419920" y="909180"/>
                      </a:lnTo>
                      <a:cubicBezTo>
                        <a:pt x="1419920" y="693468"/>
                        <a:pt x="1244413" y="517960"/>
                        <a:pt x="1028700" y="517960"/>
                      </a:cubicBezTo>
                      <a:cubicBezTo>
                        <a:pt x="812987" y="517960"/>
                        <a:pt x="637480" y="693468"/>
                        <a:pt x="637480" y="909180"/>
                      </a:cubicBezTo>
                      <a:lnTo>
                        <a:pt x="637480" y="983180"/>
                      </a:lnTo>
                      <a:cubicBezTo>
                        <a:pt x="637480" y="1081840"/>
                        <a:pt x="674265" y="1172013"/>
                        <a:pt x="734749" y="1240907"/>
                      </a:cubicBezTo>
                      <a:cubicBezTo>
                        <a:pt x="585264" y="1301458"/>
                        <a:pt x="457552" y="1407624"/>
                        <a:pt x="370284" y="1546851"/>
                      </a:cubicBezTo>
                      <a:cubicBezTo>
                        <a:pt x="257737" y="1404147"/>
                        <a:pt x="190500" y="1224134"/>
                        <a:pt x="190500" y="1028700"/>
                      </a:cubicBezTo>
                      <a:cubicBezTo>
                        <a:pt x="190500" y="566519"/>
                        <a:pt x="566519" y="190500"/>
                        <a:pt x="1028700" y="190500"/>
                      </a:cubicBezTo>
                      <a:cubicBezTo>
                        <a:pt x="1490882" y="190500"/>
                        <a:pt x="1866900" y="566519"/>
                        <a:pt x="1866900" y="1028700"/>
                      </a:cubicBezTo>
                      <a:cubicBezTo>
                        <a:pt x="1866900" y="1224134"/>
                        <a:pt x="1799663" y="1404147"/>
                        <a:pt x="1687116" y="1546851"/>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sp>
              <p:nvSpPr>
                <p:cNvPr id="67" name="Freeform: Shape 66">
                  <a:extLst>
                    <a:ext uri="{FF2B5EF4-FFF2-40B4-BE49-F238E27FC236}">
                      <a16:creationId xmlns:a16="http://schemas.microsoft.com/office/drawing/2014/main" id="{F03D62F5-4043-5E73-1087-C477F1215C7C}"/>
                    </a:ext>
                  </a:extLst>
                </p:cNvPr>
                <p:cNvSpPr/>
                <p:nvPr/>
              </p:nvSpPr>
              <p:spPr>
                <a:xfrm>
                  <a:off x="8979629" y="4990301"/>
                  <a:ext cx="190500" cy="190500"/>
                </a:xfrm>
                <a:custGeom>
                  <a:avLst/>
                  <a:gdLst>
                    <a:gd name="connsiteX0" fmla="*/ 162592 w 190500"/>
                    <a:gd name="connsiteY0" fmla="*/ 27908 h 190500"/>
                    <a:gd name="connsiteX1" fmla="*/ 95250 w 190500"/>
                    <a:gd name="connsiteY1" fmla="*/ 0 h 190500"/>
                    <a:gd name="connsiteX2" fmla="*/ 27908 w 190500"/>
                    <a:gd name="connsiteY2" fmla="*/ 27908 h 190500"/>
                    <a:gd name="connsiteX3" fmla="*/ 0 w 190500"/>
                    <a:gd name="connsiteY3" fmla="*/ 95250 h 190500"/>
                    <a:gd name="connsiteX4" fmla="*/ 27908 w 190500"/>
                    <a:gd name="connsiteY4" fmla="*/ 162592 h 190500"/>
                    <a:gd name="connsiteX5" fmla="*/ 95250 w 190500"/>
                    <a:gd name="connsiteY5" fmla="*/ 190500 h 190500"/>
                    <a:gd name="connsiteX6" fmla="*/ 162592 w 190500"/>
                    <a:gd name="connsiteY6" fmla="*/ 162592 h 190500"/>
                    <a:gd name="connsiteX7" fmla="*/ 190500 w 190500"/>
                    <a:gd name="connsiteY7" fmla="*/ 95250 h 190500"/>
                    <a:gd name="connsiteX8" fmla="*/ 162592 w 190500"/>
                    <a:gd name="connsiteY8" fmla="*/ 27908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162592" y="27908"/>
                      </a:moveTo>
                      <a:cubicBezTo>
                        <a:pt x="144875" y="10192"/>
                        <a:pt x="120301" y="0"/>
                        <a:pt x="95250" y="0"/>
                      </a:cubicBezTo>
                      <a:cubicBezTo>
                        <a:pt x="70199" y="0"/>
                        <a:pt x="45625" y="10192"/>
                        <a:pt x="27908" y="27908"/>
                      </a:cubicBezTo>
                      <a:cubicBezTo>
                        <a:pt x="10201" y="45625"/>
                        <a:pt x="0" y="70199"/>
                        <a:pt x="0" y="95250"/>
                      </a:cubicBezTo>
                      <a:cubicBezTo>
                        <a:pt x="0" y="120301"/>
                        <a:pt x="10192" y="144875"/>
                        <a:pt x="27908" y="162592"/>
                      </a:cubicBezTo>
                      <a:cubicBezTo>
                        <a:pt x="45625" y="180299"/>
                        <a:pt x="70199" y="190500"/>
                        <a:pt x="95250" y="190500"/>
                      </a:cubicBezTo>
                      <a:cubicBezTo>
                        <a:pt x="120301" y="190500"/>
                        <a:pt x="144875" y="180308"/>
                        <a:pt x="162592" y="162592"/>
                      </a:cubicBezTo>
                      <a:cubicBezTo>
                        <a:pt x="180299" y="144875"/>
                        <a:pt x="190500" y="120301"/>
                        <a:pt x="190500" y="95250"/>
                      </a:cubicBezTo>
                      <a:cubicBezTo>
                        <a:pt x="190500" y="70199"/>
                        <a:pt x="180308" y="45625"/>
                        <a:pt x="162592" y="27908"/>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dirty="0"/>
                </a:p>
              </p:txBody>
            </p:sp>
          </p:grpSp>
        </p:grpSp>
        <p:sp>
          <p:nvSpPr>
            <p:cNvPr id="54" name="Rectangle 53">
              <a:extLst>
                <a:ext uri="{FF2B5EF4-FFF2-40B4-BE49-F238E27FC236}">
                  <a16:creationId xmlns:a16="http://schemas.microsoft.com/office/drawing/2014/main" id="{FA158A6B-E818-EF3B-A411-879F50C3A0F4}"/>
                </a:ext>
              </a:extLst>
            </p:cNvPr>
            <p:cNvSpPr/>
            <p:nvPr/>
          </p:nvSpPr>
          <p:spPr>
            <a:xfrm>
              <a:off x="5556808" y="2165236"/>
              <a:ext cx="650597" cy="22402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720"/>
                </a:spcAft>
                <a:defRPr/>
              </a:pPr>
              <a:r>
                <a:rPr lang="en-US" sz="900" b="1" dirty="0">
                  <a:latin typeface="Poppins" panose="00000500000000000000" pitchFamily="2" charset="0"/>
                  <a:ea typeface="Roboto Condensed" pitchFamily="2" charset="0"/>
                  <a:cs typeface="Poppins" panose="00000500000000000000" pitchFamily="2" charset="0"/>
                </a:rPr>
                <a:t>DRIVERS</a:t>
              </a:r>
            </a:p>
          </p:txBody>
        </p:sp>
        <p:sp>
          <p:nvSpPr>
            <p:cNvPr id="55" name="Rectangle 54">
              <a:extLst>
                <a:ext uri="{FF2B5EF4-FFF2-40B4-BE49-F238E27FC236}">
                  <a16:creationId xmlns:a16="http://schemas.microsoft.com/office/drawing/2014/main" id="{72797B0E-DDC6-1E7E-1A9B-77AF02C743D2}"/>
                </a:ext>
              </a:extLst>
            </p:cNvPr>
            <p:cNvSpPr/>
            <p:nvPr/>
          </p:nvSpPr>
          <p:spPr>
            <a:xfrm>
              <a:off x="5454131" y="3145302"/>
              <a:ext cx="855951" cy="22402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720"/>
                </a:spcAft>
                <a:defRPr/>
              </a:pPr>
              <a:r>
                <a:rPr lang="en-US" sz="900" b="1" dirty="0">
                  <a:latin typeface="Poppins" panose="00000500000000000000" pitchFamily="2" charset="0"/>
                  <a:ea typeface="Roboto Condensed" pitchFamily="2" charset="0"/>
                  <a:cs typeface="Poppins" panose="00000500000000000000" pitchFamily="2" charset="0"/>
                </a:rPr>
                <a:t>RESTRAINTS</a:t>
              </a:r>
            </a:p>
          </p:txBody>
        </p:sp>
        <p:sp>
          <p:nvSpPr>
            <p:cNvPr id="56" name="Rectangle 55">
              <a:extLst>
                <a:ext uri="{FF2B5EF4-FFF2-40B4-BE49-F238E27FC236}">
                  <a16:creationId xmlns:a16="http://schemas.microsoft.com/office/drawing/2014/main" id="{24621FE0-4CE5-D72D-251F-879C5A94E6E1}"/>
                </a:ext>
              </a:extLst>
            </p:cNvPr>
            <p:cNvSpPr/>
            <p:nvPr/>
          </p:nvSpPr>
          <p:spPr>
            <a:xfrm>
              <a:off x="5351454" y="4155473"/>
              <a:ext cx="1061305" cy="22402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720"/>
                </a:spcAft>
                <a:defRPr/>
              </a:pPr>
              <a:r>
                <a:rPr lang="en-US" sz="900" b="1" dirty="0">
                  <a:latin typeface="Poppins" panose="00000500000000000000" pitchFamily="2" charset="0"/>
                  <a:ea typeface="Roboto Condensed" pitchFamily="2" charset="0"/>
                  <a:cs typeface="Poppins" panose="00000500000000000000" pitchFamily="2" charset="0"/>
                </a:rPr>
                <a:t>OPPORTUNITIES</a:t>
              </a:r>
            </a:p>
          </p:txBody>
        </p:sp>
        <p:sp>
          <p:nvSpPr>
            <p:cNvPr id="61" name="Rectangle 60">
              <a:extLst>
                <a:ext uri="{FF2B5EF4-FFF2-40B4-BE49-F238E27FC236}">
                  <a16:creationId xmlns:a16="http://schemas.microsoft.com/office/drawing/2014/main" id="{AED8CEBF-34D6-C146-2E0C-C9E372CFB9E4}"/>
                </a:ext>
              </a:extLst>
            </p:cNvPr>
            <p:cNvSpPr/>
            <p:nvPr/>
          </p:nvSpPr>
          <p:spPr>
            <a:xfrm>
              <a:off x="5493153" y="6225299"/>
              <a:ext cx="777907" cy="24194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spcBef>
                  <a:spcPts val="100"/>
                </a:spcBef>
                <a:spcAft>
                  <a:spcPts val="720"/>
                </a:spcAft>
                <a:defRPr/>
              </a:pPr>
              <a:r>
                <a:rPr lang="en-US" sz="900" b="1" dirty="0">
                  <a:latin typeface="Poppins" panose="00000500000000000000" pitchFamily="2" charset="0"/>
                  <a:ea typeface="Roboto Condensed" pitchFamily="2" charset="0"/>
                  <a:cs typeface="Poppins" panose="00000500000000000000" pitchFamily="2" charset="0"/>
                </a:rPr>
                <a:t>TRENDS</a:t>
              </a:r>
            </a:p>
          </p:txBody>
        </p:sp>
        <p:sp>
          <p:nvSpPr>
            <p:cNvPr id="71" name="Rectangle 70">
              <a:extLst>
                <a:ext uri="{FF2B5EF4-FFF2-40B4-BE49-F238E27FC236}">
                  <a16:creationId xmlns:a16="http://schemas.microsoft.com/office/drawing/2014/main" id="{5513AE21-1CB8-18E9-9C03-E17B058FACDC}"/>
                </a:ext>
              </a:extLst>
            </p:cNvPr>
            <p:cNvSpPr/>
            <p:nvPr/>
          </p:nvSpPr>
          <p:spPr>
            <a:xfrm>
              <a:off x="5434685" y="5076561"/>
              <a:ext cx="894843" cy="241944"/>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20000"/>
                </a:lnSpc>
                <a:spcBef>
                  <a:spcPts val="100"/>
                </a:spcBef>
                <a:spcAft>
                  <a:spcPts val="720"/>
                </a:spcAft>
                <a:defRPr/>
              </a:pPr>
              <a:r>
                <a:rPr lang="en-IN" sz="900" b="1" dirty="0">
                  <a:latin typeface="Poppins" panose="00000500000000000000" pitchFamily="2" charset="0"/>
                  <a:ea typeface="Roboto Condensed" pitchFamily="2" charset="0"/>
                  <a:cs typeface="Poppins" panose="00000500000000000000" pitchFamily="2" charset="0"/>
                </a:rPr>
                <a:t>CHALLENGES</a:t>
              </a:r>
            </a:p>
          </p:txBody>
        </p:sp>
      </p:grpSp>
    </p:spTree>
    <p:extLst>
      <p:ext uri="{BB962C8B-B14F-4D97-AF65-F5344CB8AC3E}">
        <p14:creationId xmlns:p14="http://schemas.microsoft.com/office/powerpoint/2010/main" val="15969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MARKET INSIGHTS (2/5)</a:t>
            </a:r>
            <a:endParaRPr lang="en-IN"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C76CA861-F7AA-D1AC-0F62-EB20733906B2}"/>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KEY FACTORS DRIVING THE GREEN FUELS MARKET</a:t>
            </a:r>
            <a:endParaRPr lang="en-IN" sz="2400" dirty="0">
              <a:solidFill>
                <a:srgbClr val="091B2C"/>
              </a:solidFill>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265B29E2-241B-73F2-8DC4-D619122E8B7C}"/>
              </a:ext>
            </a:extLst>
          </p:cNvPr>
          <p:cNvGrpSpPr/>
          <p:nvPr/>
        </p:nvGrpSpPr>
        <p:grpSpPr>
          <a:xfrm>
            <a:off x="284839" y="760540"/>
            <a:ext cx="97453" cy="461665"/>
            <a:chOff x="532785" y="906130"/>
            <a:chExt cx="97453" cy="461665"/>
          </a:xfrm>
        </p:grpSpPr>
        <p:sp>
          <p:nvSpPr>
            <p:cNvPr id="39" name="Rectangle 38">
              <a:extLst>
                <a:ext uri="{FF2B5EF4-FFF2-40B4-BE49-F238E27FC236}">
                  <a16:creationId xmlns:a16="http://schemas.microsoft.com/office/drawing/2014/main" id="{1999D489-F780-B4F4-DE4B-1FDF03186654}"/>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60B4E7E2-17B0-071E-E879-29841BAB18D6}"/>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856016D4-3FDB-0DDB-F5E5-B4D4AF3CB6DF}"/>
              </a:ext>
            </a:extLst>
          </p:cNvPr>
          <p:cNvGrpSpPr/>
          <p:nvPr/>
        </p:nvGrpSpPr>
        <p:grpSpPr>
          <a:xfrm>
            <a:off x="242809" y="1383148"/>
            <a:ext cx="5644110" cy="2634209"/>
            <a:chOff x="242809" y="1267036"/>
            <a:chExt cx="5644110" cy="2634209"/>
          </a:xfrm>
        </p:grpSpPr>
        <p:grpSp>
          <p:nvGrpSpPr>
            <p:cNvPr id="2" name="Group 1">
              <a:extLst>
                <a:ext uri="{FF2B5EF4-FFF2-40B4-BE49-F238E27FC236}">
                  <a16:creationId xmlns:a16="http://schemas.microsoft.com/office/drawing/2014/main" id="{654E0B8E-55F0-1EE9-06B3-C888B3034735}"/>
                </a:ext>
              </a:extLst>
            </p:cNvPr>
            <p:cNvGrpSpPr/>
            <p:nvPr/>
          </p:nvGrpSpPr>
          <p:grpSpPr>
            <a:xfrm>
              <a:off x="242809" y="1267036"/>
              <a:ext cx="5644110" cy="2634209"/>
              <a:chOff x="242809" y="1267036"/>
              <a:chExt cx="5644110" cy="2634209"/>
            </a:xfrm>
          </p:grpSpPr>
          <p:grpSp>
            <p:nvGrpSpPr>
              <p:cNvPr id="9" name="Group 8">
                <a:extLst>
                  <a:ext uri="{FF2B5EF4-FFF2-40B4-BE49-F238E27FC236}">
                    <a16:creationId xmlns:a16="http://schemas.microsoft.com/office/drawing/2014/main" id="{F17C5845-2A4D-5F2D-A077-C485C3D787BA}"/>
                  </a:ext>
                </a:extLst>
              </p:cNvPr>
              <p:cNvGrpSpPr/>
              <p:nvPr/>
            </p:nvGrpSpPr>
            <p:grpSpPr>
              <a:xfrm>
                <a:off x="242809" y="1493519"/>
                <a:ext cx="5644110" cy="2407726"/>
                <a:chOff x="455264" y="4142795"/>
                <a:chExt cx="3365500" cy="2529221"/>
              </a:xfrm>
            </p:grpSpPr>
            <p:sp>
              <p:nvSpPr>
                <p:cNvPr id="10" name="Rectangle: Rounded Corners 9">
                  <a:extLst>
                    <a:ext uri="{FF2B5EF4-FFF2-40B4-BE49-F238E27FC236}">
                      <a16:creationId xmlns:a16="http://schemas.microsoft.com/office/drawing/2014/main" id="{9FA17F55-5C6F-E918-70AA-6D84C9B88E15}"/>
                    </a:ext>
                  </a:extLst>
                </p:cNvPr>
                <p:cNvSpPr/>
                <p:nvPr/>
              </p:nvSpPr>
              <p:spPr>
                <a:xfrm>
                  <a:off x="455264" y="4142795"/>
                  <a:ext cx="3365500" cy="25292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207EBE63-BF3E-E3F3-243F-5C90C6DD9615}"/>
                    </a:ext>
                  </a:extLst>
                </p:cNvPr>
                <p:cNvSpPr txBox="1"/>
                <p:nvPr/>
              </p:nvSpPr>
              <p:spPr>
                <a:xfrm>
                  <a:off x="493364" y="4516210"/>
                  <a:ext cx="3265836" cy="1622892"/>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Regulatory and policy frameworks play a crucial role in influencing the green fuels market.</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Governments across the globe are recognizing the necessity to address climate change and reduce greenhouse gas emissions.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 response, governments are implementing several policies and regulations designed to promote the adoption of green fuels.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Key elements of this approach include:</a:t>
                  </a:r>
                </a:p>
              </p:txBody>
            </p:sp>
          </p:grpSp>
          <p:grpSp>
            <p:nvGrpSpPr>
              <p:cNvPr id="34" name="Group 33">
                <a:extLst>
                  <a:ext uri="{FF2B5EF4-FFF2-40B4-BE49-F238E27FC236}">
                    <a16:creationId xmlns:a16="http://schemas.microsoft.com/office/drawing/2014/main" id="{959251BC-4AB7-B1E4-7DF3-3664352ED3F5}"/>
                  </a:ext>
                </a:extLst>
              </p:cNvPr>
              <p:cNvGrpSpPr/>
              <p:nvPr/>
            </p:nvGrpSpPr>
            <p:grpSpPr>
              <a:xfrm>
                <a:off x="929898" y="1267036"/>
                <a:ext cx="4293031" cy="460577"/>
                <a:chOff x="929898" y="1267036"/>
                <a:chExt cx="4293031" cy="460577"/>
              </a:xfrm>
            </p:grpSpPr>
            <p:sp>
              <p:nvSpPr>
                <p:cNvPr id="33" name="Flowchart: Process 32">
                  <a:extLst>
                    <a:ext uri="{FF2B5EF4-FFF2-40B4-BE49-F238E27FC236}">
                      <a16:creationId xmlns:a16="http://schemas.microsoft.com/office/drawing/2014/main" id="{46CF5DE8-E98B-C781-1EDD-E18128961F09}"/>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2BB1B46D-4B88-535D-3929-19E1A9618F46}"/>
                    </a:ext>
                  </a:extLst>
                </p:cNvPr>
                <p:cNvSpPr txBox="1"/>
                <p:nvPr/>
              </p:nvSpPr>
              <p:spPr>
                <a:xfrm>
                  <a:off x="1039440" y="1303659"/>
                  <a:ext cx="4050847" cy="351624"/>
                </a:xfrm>
                <a:prstGeom prst="rect">
                  <a:avLst/>
                </a:prstGeom>
                <a:noFill/>
              </p:spPr>
              <p:txBody>
                <a:bodyPr wrap="square" rtlCol="0">
                  <a:spAutoFit/>
                </a:bodyPr>
                <a:lstStyle/>
                <a:p>
                  <a:pPr algn="ctr"/>
                  <a:r>
                    <a:rPr lang="en-US" sz="1600" b="1" dirty="0">
                      <a:solidFill>
                        <a:schemeClr val="bg1"/>
                      </a:solidFill>
                      <a:latin typeface="Poppins" panose="00000500000000000000" pitchFamily="2" charset="0"/>
                      <a:cs typeface="Poppins" panose="00000500000000000000" pitchFamily="2" charset="0"/>
                    </a:rPr>
                    <a:t>Regulatory and Policy Support</a:t>
                  </a:r>
                </a:p>
              </p:txBody>
            </p:sp>
          </p:grpSp>
        </p:grpSp>
        <p:sp>
          <p:nvSpPr>
            <p:cNvPr id="29" name="TextBox 28">
              <a:extLst>
                <a:ext uri="{FF2B5EF4-FFF2-40B4-BE49-F238E27FC236}">
                  <a16:creationId xmlns:a16="http://schemas.microsoft.com/office/drawing/2014/main" id="{F9FA1540-32D1-8E8A-F6B0-A81A3CE90B4C}"/>
                </a:ext>
              </a:extLst>
            </p:cNvPr>
            <p:cNvSpPr txBox="1"/>
            <p:nvPr/>
          </p:nvSpPr>
          <p:spPr>
            <a:xfrm>
              <a:off x="473846" y="3207277"/>
              <a:ext cx="5373725" cy="461665"/>
            </a:xfrm>
            <a:prstGeom prst="rect">
              <a:avLst/>
            </a:prstGeom>
            <a:noFill/>
          </p:spPr>
          <p:txBody>
            <a:bodyPr wrap="square" numCol="2" rtlCol="0">
              <a:spAutoFit/>
            </a:bodyPr>
            <a:lstStyle/>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Emission Standards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Energy Mandates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Incentives and Subsidies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R&amp;D Fundings</a:t>
              </a:r>
            </a:p>
          </p:txBody>
        </p:sp>
      </p:grpSp>
      <p:grpSp>
        <p:nvGrpSpPr>
          <p:cNvPr id="42" name="Group 41">
            <a:extLst>
              <a:ext uri="{FF2B5EF4-FFF2-40B4-BE49-F238E27FC236}">
                <a16:creationId xmlns:a16="http://schemas.microsoft.com/office/drawing/2014/main" id="{288A258F-E19D-9FB0-71A2-9E42753894E4}"/>
              </a:ext>
            </a:extLst>
          </p:cNvPr>
          <p:cNvGrpSpPr/>
          <p:nvPr/>
        </p:nvGrpSpPr>
        <p:grpSpPr>
          <a:xfrm>
            <a:off x="6165598" y="1383148"/>
            <a:ext cx="5644110" cy="2634209"/>
            <a:chOff x="6165598" y="1267036"/>
            <a:chExt cx="5644110" cy="2634209"/>
          </a:xfrm>
        </p:grpSpPr>
        <p:grpSp>
          <p:nvGrpSpPr>
            <p:cNvPr id="3" name="Group 2">
              <a:extLst>
                <a:ext uri="{FF2B5EF4-FFF2-40B4-BE49-F238E27FC236}">
                  <a16:creationId xmlns:a16="http://schemas.microsoft.com/office/drawing/2014/main" id="{24812B53-FCD8-8B38-E041-557D73A22F73}"/>
                </a:ext>
              </a:extLst>
            </p:cNvPr>
            <p:cNvGrpSpPr/>
            <p:nvPr/>
          </p:nvGrpSpPr>
          <p:grpSpPr>
            <a:xfrm>
              <a:off x="6165598" y="1267036"/>
              <a:ext cx="5644110" cy="2634209"/>
              <a:chOff x="242809" y="1267036"/>
              <a:chExt cx="5644110" cy="2634209"/>
            </a:xfrm>
          </p:grpSpPr>
          <p:grpSp>
            <p:nvGrpSpPr>
              <p:cNvPr id="4" name="Group 3">
                <a:extLst>
                  <a:ext uri="{FF2B5EF4-FFF2-40B4-BE49-F238E27FC236}">
                    <a16:creationId xmlns:a16="http://schemas.microsoft.com/office/drawing/2014/main" id="{4A12F53E-9828-14E2-597C-2B93D1AA7A05}"/>
                  </a:ext>
                </a:extLst>
              </p:cNvPr>
              <p:cNvGrpSpPr/>
              <p:nvPr/>
            </p:nvGrpSpPr>
            <p:grpSpPr>
              <a:xfrm>
                <a:off x="242809" y="1493519"/>
                <a:ext cx="5644110" cy="2407726"/>
                <a:chOff x="455264" y="4142795"/>
                <a:chExt cx="3365500" cy="2529221"/>
              </a:xfrm>
            </p:grpSpPr>
            <p:sp>
              <p:nvSpPr>
                <p:cNvPr id="12" name="Rectangle: Rounded Corners 11">
                  <a:extLst>
                    <a:ext uri="{FF2B5EF4-FFF2-40B4-BE49-F238E27FC236}">
                      <a16:creationId xmlns:a16="http://schemas.microsoft.com/office/drawing/2014/main" id="{DF0B26A6-1A0D-CBC0-BD9B-DE17CA6D51DC}"/>
                    </a:ext>
                  </a:extLst>
                </p:cNvPr>
                <p:cNvSpPr/>
                <p:nvPr/>
              </p:nvSpPr>
              <p:spPr>
                <a:xfrm>
                  <a:off x="455264" y="4142795"/>
                  <a:ext cx="3365500" cy="25292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B9E20FD9-0EF8-D117-1F80-41E12753052F}"/>
                    </a:ext>
                  </a:extLst>
                </p:cNvPr>
                <p:cNvSpPr txBox="1"/>
                <p:nvPr/>
              </p:nvSpPr>
              <p:spPr>
                <a:xfrm>
                  <a:off x="493364" y="4516210"/>
                  <a:ext cx="3265836" cy="1454883"/>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The rising awareness of climate change and its impact is a key factor driving demand for green fuels market.</a:t>
                  </a:r>
                </a:p>
                <a:p>
                  <a:pPr marL="177800" indent="-177800">
                    <a:buFont typeface="Arial" panose="020B0604020202020204" pitchFamily="34" charset="0"/>
                    <a:buChar char="•"/>
                  </a:pPr>
                  <a:r>
                    <a:rPr lang="en-IN" sz="1200" dirty="0">
                      <a:latin typeface="Poppins" panose="00000500000000000000" pitchFamily="2" charset="0"/>
                      <a:cs typeface="Poppins" panose="00000500000000000000" pitchFamily="2" charset="0"/>
                    </a:rPr>
                    <a:t>Organizations and individuals are becoming more aware of the environmental </a:t>
                  </a:r>
                  <a:r>
                    <a:rPr lang="en-US" sz="1200" dirty="0">
                      <a:latin typeface="Poppins" panose="00000500000000000000" pitchFamily="2" charset="0"/>
                      <a:cs typeface="Poppins" panose="00000500000000000000" pitchFamily="2" charset="0"/>
                    </a:rPr>
                    <a:t>challenges </a:t>
                  </a:r>
                  <a:r>
                    <a:rPr lang="en-IN" sz="1200" dirty="0">
                      <a:latin typeface="Poppins" panose="00000500000000000000" pitchFamily="2" charset="0"/>
                      <a:cs typeface="Poppins" panose="00000500000000000000" pitchFamily="2" charset="0"/>
                    </a:rPr>
                    <a:t>posed by fossil fuels, which is driving the demand for sustainable alternatives.</a:t>
                  </a:r>
                </a:p>
                <a:p>
                  <a:pPr marL="177800" indent="-177800">
                    <a:buFont typeface="Arial" panose="020B0604020202020204" pitchFamily="34" charset="0"/>
                    <a:buChar char="•"/>
                  </a:pPr>
                  <a:r>
                    <a:rPr lang="en-IN" sz="1200" dirty="0">
                      <a:latin typeface="Poppins" panose="00000500000000000000" pitchFamily="2" charset="0"/>
                      <a:cs typeface="Poppins" panose="00000500000000000000" pitchFamily="2" charset="0"/>
                    </a:rPr>
                    <a:t>This influences both consumer choices and  corporate strategies, resulting in:</a:t>
                  </a:r>
                </a:p>
              </p:txBody>
            </p:sp>
          </p:grpSp>
          <p:grpSp>
            <p:nvGrpSpPr>
              <p:cNvPr id="5" name="Group 4">
                <a:extLst>
                  <a:ext uri="{FF2B5EF4-FFF2-40B4-BE49-F238E27FC236}">
                    <a16:creationId xmlns:a16="http://schemas.microsoft.com/office/drawing/2014/main" id="{F5B6289C-3A1E-65CA-170D-D05B99CD3158}"/>
                  </a:ext>
                </a:extLst>
              </p:cNvPr>
              <p:cNvGrpSpPr/>
              <p:nvPr/>
            </p:nvGrpSpPr>
            <p:grpSpPr>
              <a:xfrm>
                <a:off x="628325" y="1267036"/>
                <a:ext cx="4833731" cy="460577"/>
                <a:chOff x="628325" y="1267036"/>
                <a:chExt cx="4833731" cy="460577"/>
              </a:xfrm>
            </p:grpSpPr>
            <p:sp>
              <p:nvSpPr>
                <p:cNvPr id="6" name="Flowchart: Process 5">
                  <a:extLst>
                    <a:ext uri="{FF2B5EF4-FFF2-40B4-BE49-F238E27FC236}">
                      <a16:creationId xmlns:a16="http://schemas.microsoft.com/office/drawing/2014/main" id="{11DED1CE-0331-8E95-F83D-017B75AEE0A2}"/>
                    </a:ext>
                  </a:extLst>
                </p:cNvPr>
                <p:cNvSpPr/>
                <p:nvPr/>
              </p:nvSpPr>
              <p:spPr>
                <a:xfrm>
                  <a:off x="628325" y="1267036"/>
                  <a:ext cx="48337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bg1"/>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85D51475-CDBA-F1FD-D29A-4EAB2BB3DE90}"/>
                    </a:ext>
                  </a:extLst>
                </p:cNvPr>
                <p:cNvSpPr txBox="1"/>
                <p:nvPr/>
              </p:nvSpPr>
              <p:spPr>
                <a:xfrm>
                  <a:off x="628325" y="1333657"/>
                  <a:ext cx="4833731" cy="338554"/>
                </a:xfrm>
                <a:prstGeom prst="rect">
                  <a:avLst/>
                </a:prstGeom>
                <a:noFill/>
              </p:spPr>
              <p:txBody>
                <a:bodyPr wrap="square" rtlCol="0">
                  <a:spAutoFit/>
                </a:bodyPr>
                <a:lstStyle/>
                <a:p>
                  <a:pPr algn="ctr"/>
                  <a:r>
                    <a:rPr lang="en-US" sz="1600" b="1" dirty="0">
                      <a:solidFill>
                        <a:schemeClr val="bg1"/>
                      </a:solidFill>
                      <a:latin typeface="Poppins" panose="00000500000000000000" pitchFamily="2" charset="0"/>
                      <a:cs typeface="Poppins" panose="00000500000000000000" pitchFamily="2" charset="0"/>
                    </a:rPr>
                    <a:t>Increasing Awareness of Climate Change</a:t>
                  </a:r>
                </a:p>
              </p:txBody>
            </p:sp>
          </p:grpSp>
        </p:grpSp>
        <p:sp>
          <p:nvSpPr>
            <p:cNvPr id="41" name="TextBox 40">
              <a:extLst>
                <a:ext uri="{FF2B5EF4-FFF2-40B4-BE49-F238E27FC236}">
                  <a16:creationId xmlns:a16="http://schemas.microsoft.com/office/drawing/2014/main" id="{2E36F063-07FD-4E55-48AC-E495F6650059}"/>
                </a:ext>
              </a:extLst>
            </p:cNvPr>
            <p:cNvSpPr txBox="1"/>
            <p:nvPr/>
          </p:nvSpPr>
          <p:spPr>
            <a:xfrm>
              <a:off x="6407627" y="3143934"/>
              <a:ext cx="5373725" cy="646331"/>
            </a:xfrm>
            <a:prstGeom prst="rect">
              <a:avLst/>
            </a:prstGeom>
            <a:noFill/>
          </p:spPr>
          <p:txBody>
            <a:bodyPr wrap="square" numCol="2" rtlCol="0">
              <a:spAutoFit/>
            </a:bodyPr>
            <a:lstStyle/>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Consumer Demand for Sustainable Practices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Policy Support</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Corporate Responsibility Initiatives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Public Education Campaigns</a:t>
              </a:r>
            </a:p>
          </p:txBody>
        </p:sp>
      </p:grpSp>
      <p:grpSp>
        <p:nvGrpSpPr>
          <p:cNvPr id="64" name="Group 63">
            <a:extLst>
              <a:ext uri="{FF2B5EF4-FFF2-40B4-BE49-F238E27FC236}">
                <a16:creationId xmlns:a16="http://schemas.microsoft.com/office/drawing/2014/main" id="{842B9788-F2D5-49C0-BC32-8CDD6C1C5EDB}"/>
              </a:ext>
            </a:extLst>
          </p:cNvPr>
          <p:cNvGrpSpPr/>
          <p:nvPr/>
        </p:nvGrpSpPr>
        <p:grpSpPr>
          <a:xfrm>
            <a:off x="242809" y="4191733"/>
            <a:ext cx="5644110" cy="2426779"/>
            <a:chOff x="242809" y="4061107"/>
            <a:chExt cx="5644110" cy="2426779"/>
          </a:xfrm>
        </p:grpSpPr>
        <p:grpSp>
          <p:nvGrpSpPr>
            <p:cNvPr id="45" name="Group 44">
              <a:extLst>
                <a:ext uri="{FF2B5EF4-FFF2-40B4-BE49-F238E27FC236}">
                  <a16:creationId xmlns:a16="http://schemas.microsoft.com/office/drawing/2014/main" id="{CBEB2696-CDC2-1956-B95E-293E544B8B75}"/>
                </a:ext>
              </a:extLst>
            </p:cNvPr>
            <p:cNvGrpSpPr/>
            <p:nvPr/>
          </p:nvGrpSpPr>
          <p:grpSpPr>
            <a:xfrm>
              <a:off x="242809" y="4061107"/>
              <a:ext cx="5644110" cy="2426779"/>
              <a:chOff x="242809" y="1267036"/>
              <a:chExt cx="5644110" cy="2426779"/>
            </a:xfrm>
          </p:grpSpPr>
          <p:grpSp>
            <p:nvGrpSpPr>
              <p:cNvPr id="47" name="Group 46">
                <a:extLst>
                  <a:ext uri="{FF2B5EF4-FFF2-40B4-BE49-F238E27FC236}">
                    <a16:creationId xmlns:a16="http://schemas.microsoft.com/office/drawing/2014/main" id="{3863D73F-0B20-B87B-CF59-06FADB2395A9}"/>
                  </a:ext>
                </a:extLst>
              </p:cNvPr>
              <p:cNvGrpSpPr/>
              <p:nvPr/>
            </p:nvGrpSpPr>
            <p:grpSpPr>
              <a:xfrm>
                <a:off x="242809" y="1493519"/>
                <a:ext cx="5644110" cy="2200296"/>
                <a:chOff x="455264" y="4142795"/>
                <a:chExt cx="3365500" cy="2311324"/>
              </a:xfrm>
            </p:grpSpPr>
            <p:sp>
              <p:nvSpPr>
                <p:cNvPr id="51" name="Rectangle: Rounded Corners 50">
                  <a:extLst>
                    <a:ext uri="{FF2B5EF4-FFF2-40B4-BE49-F238E27FC236}">
                      <a16:creationId xmlns:a16="http://schemas.microsoft.com/office/drawing/2014/main" id="{EF396787-32E0-E351-6D6F-02B3C4A5CE40}"/>
                    </a:ext>
                  </a:extLst>
                </p:cNvPr>
                <p:cNvSpPr/>
                <p:nvPr/>
              </p:nvSpPr>
              <p:spPr>
                <a:xfrm>
                  <a:off x="455264" y="4142795"/>
                  <a:ext cx="3365500" cy="2311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52" name="TextBox 51">
                  <a:extLst>
                    <a:ext uri="{FF2B5EF4-FFF2-40B4-BE49-F238E27FC236}">
                      <a16:creationId xmlns:a16="http://schemas.microsoft.com/office/drawing/2014/main" id="{3BCEFB45-1C27-90C3-8A9A-0949268CEDB1}"/>
                    </a:ext>
                  </a:extLst>
                </p:cNvPr>
                <p:cNvSpPr txBox="1"/>
                <p:nvPr/>
              </p:nvSpPr>
              <p:spPr>
                <a:xfrm>
                  <a:off x="493364" y="4516210"/>
                  <a:ext cx="3265836" cy="1066914"/>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Technological innovations are foremost the way in the growth of the green fuels market.</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Advancements in the biofuel production technologies are enhancing the efficiency, scalability, and cost-effectiveness.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Key developments include:</a:t>
                  </a:r>
                </a:p>
              </p:txBody>
            </p:sp>
          </p:grpSp>
          <p:grpSp>
            <p:nvGrpSpPr>
              <p:cNvPr id="48" name="Group 47">
                <a:extLst>
                  <a:ext uri="{FF2B5EF4-FFF2-40B4-BE49-F238E27FC236}">
                    <a16:creationId xmlns:a16="http://schemas.microsoft.com/office/drawing/2014/main" id="{C575BBD0-2E68-2B4F-8E73-EB65D433912D}"/>
                  </a:ext>
                </a:extLst>
              </p:cNvPr>
              <p:cNvGrpSpPr/>
              <p:nvPr/>
            </p:nvGrpSpPr>
            <p:grpSpPr>
              <a:xfrm>
                <a:off x="628325" y="1267036"/>
                <a:ext cx="4833731" cy="460577"/>
                <a:chOff x="628325" y="1267036"/>
                <a:chExt cx="4833731" cy="460577"/>
              </a:xfrm>
            </p:grpSpPr>
            <p:sp>
              <p:nvSpPr>
                <p:cNvPr id="49" name="Flowchart: Process 48">
                  <a:extLst>
                    <a:ext uri="{FF2B5EF4-FFF2-40B4-BE49-F238E27FC236}">
                      <a16:creationId xmlns:a16="http://schemas.microsoft.com/office/drawing/2014/main" id="{03B785FD-030B-3F87-EC38-B9461388FF2D}"/>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50" name="TextBox 49">
                  <a:extLst>
                    <a:ext uri="{FF2B5EF4-FFF2-40B4-BE49-F238E27FC236}">
                      <a16:creationId xmlns:a16="http://schemas.microsoft.com/office/drawing/2014/main" id="{BE72B347-3663-EB5B-666C-0B48B272ACB8}"/>
                    </a:ext>
                  </a:extLst>
                </p:cNvPr>
                <p:cNvSpPr txBox="1"/>
                <p:nvPr/>
              </p:nvSpPr>
              <p:spPr>
                <a:xfrm>
                  <a:off x="628325" y="1333657"/>
                  <a:ext cx="4833731" cy="338554"/>
                </a:xfrm>
                <a:prstGeom prst="rect">
                  <a:avLst/>
                </a:prstGeom>
                <a:noFill/>
              </p:spPr>
              <p:txBody>
                <a:bodyPr wrap="square" rtlCol="0">
                  <a:spAutoFit/>
                </a:bodyPr>
                <a:lstStyle/>
                <a:p>
                  <a:pPr algn="ctr"/>
                  <a:r>
                    <a:rPr lang="en-US" sz="1600" b="1" dirty="0">
                      <a:solidFill>
                        <a:schemeClr val="bg1"/>
                      </a:solidFill>
                      <a:latin typeface="Poppins" panose="00000500000000000000" pitchFamily="2" charset="0"/>
                      <a:cs typeface="Poppins" panose="00000500000000000000" pitchFamily="2" charset="0"/>
                    </a:rPr>
                    <a:t>Technological Advancements</a:t>
                  </a:r>
                </a:p>
              </p:txBody>
            </p:sp>
          </p:grpSp>
        </p:grpSp>
        <p:sp>
          <p:nvSpPr>
            <p:cNvPr id="53" name="TextBox 52">
              <a:extLst>
                <a:ext uri="{FF2B5EF4-FFF2-40B4-BE49-F238E27FC236}">
                  <a16:creationId xmlns:a16="http://schemas.microsoft.com/office/drawing/2014/main" id="{FDE36C98-45F8-C228-4EEF-F53CAAC720DB}"/>
                </a:ext>
              </a:extLst>
            </p:cNvPr>
            <p:cNvSpPr txBox="1"/>
            <p:nvPr/>
          </p:nvSpPr>
          <p:spPr>
            <a:xfrm>
              <a:off x="438416" y="5615003"/>
              <a:ext cx="5373725" cy="646331"/>
            </a:xfrm>
            <a:prstGeom prst="rect">
              <a:avLst/>
            </a:prstGeom>
            <a:noFill/>
          </p:spPr>
          <p:txBody>
            <a:bodyPr wrap="square" numCol="2" rtlCol="0">
              <a:spAutoFit/>
            </a:bodyPr>
            <a:lstStyle/>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Enhanced Production Methods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Electrolysis and Hydrogen Production</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Carbon Capture and Utilization</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Digitalization and Automation</a:t>
              </a:r>
            </a:p>
          </p:txBody>
        </p:sp>
      </p:grpSp>
      <p:grpSp>
        <p:nvGrpSpPr>
          <p:cNvPr id="63" name="Group 62">
            <a:extLst>
              <a:ext uri="{FF2B5EF4-FFF2-40B4-BE49-F238E27FC236}">
                <a16:creationId xmlns:a16="http://schemas.microsoft.com/office/drawing/2014/main" id="{CE713EF2-4987-9158-E823-A323329A9203}"/>
              </a:ext>
            </a:extLst>
          </p:cNvPr>
          <p:cNvGrpSpPr/>
          <p:nvPr/>
        </p:nvGrpSpPr>
        <p:grpSpPr>
          <a:xfrm>
            <a:off x="6165598" y="4194253"/>
            <a:ext cx="5644110" cy="2424259"/>
            <a:chOff x="6165598" y="4063627"/>
            <a:chExt cx="5644110" cy="2424259"/>
          </a:xfrm>
        </p:grpSpPr>
        <p:grpSp>
          <p:nvGrpSpPr>
            <p:cNvPr id="54" name="Group 53">
              <a:extLst>
                <a:ext uri="{FF2B5EF4-FFF2-40B4-BE49-F238E27FC236}">
                  <a16:creationId xmlns:a16="http://schemas.microsoft.com/office/drawing/2014/main" id="{04CB5245-72A6-5F3C-7639-D9C3BABBC388}"/>
                </a:ext>
              </a:extLst>
            </p:cNvPr>
            <p:cNvGrpSpPr/>
            <p:nvPr/>
          </p:nvGrpSpPr>
          <p:grpSpPr>
            <a:xfrm>
              <a:off x="6165598" y="4063627"/>
              <a:ext cx="5644110" cy="2424259"/>
              <a:chOff x="242809" y="1267036"/>
              <a:chExt cx="5644110" cy="2424259"/>
            </a:xfrm>
          </p:grpSpPr>
          <p:grpSp>
            <p:nvGrpSpPr>
              <p:cNvPr id="55" name="Group 54">
                <a:extLst>
                  <a:ext uri="{FF2B5EF4-FFF2-40B4-BE49-F238E27FC236}">
                    <a16:creationId xmlns:a16="http://schemas.microsoft.com/office/drawing/2014/main" id="{2F16FB11-A0F0-35FE-6679-F11034A5FB1B}"/>
                  </a:ext>
                </a:extLst>
              </p:cNvPr>
              <p:cNvGrpSpPr/>
              <p:nvPr/>
            </p:nvGrpSpPr>
            <p:grpSpPr>
              <a:xfrm>
                <a:off x="242809" y="1493519"/>
                <a:ext cx="5644110" cy="2197776"/>
                <a:chOff x="455264" y="4142795"/>
                <a:chExt cx="3365500" cy="2308677"/>
              </a:xfrm>
            </p:grpSpPr>
            <p:sp>
              <p:nvSpPr>
                <p:cNvPr id="59" name="Rectangle: Rounded Corners 58">
                  <a:extLst>
                    <a:ext uri="{FF2B5EF4-FFF2-40B4-BE49-F238E27FC236}">
                      <a16:creationId xmlns:a16="http://schemas.microsoft.com/office/drawing/2014/main" id="{87E2AF33-5E69-9DF4-FB7D-CBA5A4ABDE28}"/>
                    </a:ext>
                  </a:extLst>
                </p:cNvPr>
                <p:cNvSpPr/>
                <p:nvPr/>
              </p:nvSpPr>
              <p:spPr>
                <a:xfrm>
                  <a:off x="455264" y="4142795"/>
                  <a:ext cx="3365500" cy="230867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12B9FA5F-F30E-54FB-5122-7CD5C0E860FB}"/>
                    </a:ext>
                  </a:extLst>
                </p:cNvPr>
                <p:cNvSpPr txBox="1"/>
                <p:nvPr/>
              </p:nvSpPr>
              <p:spPr>
                <a:xfrm>
                  <a:off x="493364" y="4516210"/>
                  <a:ext cx="3265836" cy="872930"/>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Companies are setting ambitious sustainability target as a part of their commitment to address climate change. This trend is promoting the adoption of green fuels across different industries.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Key aspects include:</a:t>
                  </a:r>
                </a:p>
              </p:txBody>
            </p:sp>
          </p:grpSp>
          <p:grpSp>
            <p:nvGrpSpPr>
              <p:cNvPr id="56" name="Group 55">
                <a:extLst>
                  <a:ext uri="{FF2B5EF4-FFF2-40B4-BE49-F238E27FC236}">
                    <a16:creationId xmlns:a16="http://schemas.microsoft.com/office/drawing/2014/main" id="{6F4D8F26-7A0D-6165-6263-B79FDE640F85}"/>
                  </a:ext>
                </a:extLst>
              </p:cNvPr>
              <p:cNvGrpSpPr/>
              <p:nvPr/>
            </p:nvGrpSpPr>
            <p:grpSpPr>
              <a:xfrm>
                <a:off x="628325" y="1267036"/>
                <a:ext cx="4833731" cy="460577"/>
                <a:chOff x="628325" y="1267036"/>
                <a:chExt cx="4833731" cy="460577"/>
              </a:xfrm>
            </p:grpSpPr>
            <p:sp>
              <p:nvSpPr>
                <p:cNvPr id="57" name="Flowchart: Process 56">
                  <a:extLst>
                    <a:ext uri="{FF2B5EF4-FFF2-40B4-BE49-F238E27FC236}">
                      <a16:creationId xmlns:a16="http://schemas.microsoft.com/office/drawing/2014/main" id="{31B56EEF-47A1-F912-403E-BDF58EFD8092}"/>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58" name="TextBox 57">
                  <a:extLst>
                    <a:ext uri="{FF2B5EF4-FFF2-40B4-BE49-F238E27FC236}">
                      <a16:creationId xmlns:a16="http://schemas.microsoft.com/office/drawing/2014/main" id="{DB04332F-2146-C773-5166-A203561E3846}"/>
                    </a:ext>
                  </a:extLst>
                </p:cNvPr>
                <p:cNvSpPr txBox="1"/>
                <p:nvPr/>
              </p:nvSpPr>
              <p:spPr>
                <a:xfrm>
                  <a:off x="628325" y="1333657"/>
                  <a:ext cx="4833731" cy="338554"/>
                </a:xfrm>
                <a:prstGeom prst="rect">
                  <a:avLst/>
                </a:prstGeom>
                <a:noFill/>
              </p:spPr>
              <p:txBody>
                <a:bodyPr wrap="square" rtlCol="0">
                  <a:spAutoFit/>
                </a:bodyPr>
                <a:lstStyle/>
                <a:p>
                  <a:pPr algn="ctr"/>
                  <a:r>
                    <a:rPr lang="en-US" sz="1600" b="1" dirty="0">
                      <a:solidFill>
                        <a:schemeClr val="bg1"/>
                      </a:solidFill>
                      <a:latin typeface="Poppins" panose="00000500000000000000" pitchFamily="2" charset="0"/>
                      <a:cs typeface="Poppins" panose="00000500000000000000" pitchFamily="2" charset="0"/>
                    </a:rPr>
                    <a:t>Corporate Sustainability Goals</a:t>
                  </a:r>
                </a:p>
              </p:txBody>
            </p:sp>
          </p:grpSp>
        </p:grpSp>
        <p:sp>
          <p:nvSpPr>
            <p:cNvPr id="62" name="TextBox 61">
              <a:extLst>
                <a:ext uri="{FF2B5EF4-FFF2-40B4-BE49-F238E27FC236}">
                  <a16:creationId xmlns:a16="http://schemas.microsoft.com/office/drawing/2014/main" id="{E96095C5-C292-DFD6-C4FC-0A2C56ED7076}"/>
                </a:ext>
              </a:extLst>
            </p:cNvPr>
            <p:cNvSpPr txBox="1"/>
            <p:nvPr/>
          </p:nvSpPr>
          <p:spPr>
            <a:xfrm>
              <a:off x="6407626" y="5447556"/>
              <a:ext cx="5373725" cy="646331"/>
            </a:xfrm>
            <a:prstGeom prst="rect">
              <a:avLst/>
            </a:prstGeom>
            <a:noFill/>
          </p:spPr>
          <p:txBody>
            <a:bodyPr wrap="square" numCol="2" rtlCol="0">
              <a:spAutoFit/>
            </a:bodyPr>
            <a:lstStyle/>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Commitment to Carbon Neutrality</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Sustainable Supply Chains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Investment in Renewable Technologies</a:t>
              </a:r>
            </a:p>
            <a:p>
              <a:pPr marL="17145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Collaborations &amp; Partnership</a:t>
              </a:r>
            </a:p>
          </p:txBody>
        </p:sp>
      </p:grpSp>
    </p:spTree>
    <p:extLst>
      <p:ext uri="{BB962C8B-B14F-4D97-AF65-F5344CB8AC3E}">
        <p14:creationId xmlns:p14="http://schemas.microsoft.com/office/powerpoint/2010/main" val="386892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MARKET INSIGHTS (3/5)</a:t>
            </a:r>
            <a:endParaRPr lang="en-IN"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C76CA861-F7AA-D1AC-0F62-EB20733906B2}"/>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MAJOR TRENDS INFLUENCING THE GREEN FUELS MARKET</a:t>
            </a:r>
            <a:endParaRPr lang="en-IN" sz="2400" dirty="0">
              <a:solidFill>
                <a:srgbClr val="091B2C"/>
              </a:solidFill>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265B29E2-241B-73F2-8DC4-D619122E8B7C}"/>
              </a:ext>
            </a:extLst>
          </p:cNvPr>
          <p:cNvGrpSpPr/>
          <p:nvPr/>
        </p:nvGrpSpPr>
        <p:grpSpPr>
          <a:xfrm>
            <a:off x="284839" y="760540"/>
            <a:ext cx="97453" cy="461665"/>
            <a:chOff x="532785" y="906130"/>
            <a:chExt cx="97453" cy="461665"/>
          </a:xfrm>
        </p:grpSpPr>
        <p:sp>
          <p:nvSpPr>
            <p:cNvPr id="39" name="Rectangle 38">
              <a:extLst>
                <a:ext uri="{FF2B5EF4-FFF2-40B4-BE49-F238E27FC236}">
                  <a16:creationId xmlns:a16="http://schemas.microsoft.com/office/drawing/2014/main" id="{1999D489-F780-B4F4-DE4B-1FDF03186654}"/>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60B4E7E2-17B0-071E-E879-29841BAB18D6}"/>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395D8673-E060-1D85-C7B8-1CAE23E4044F}"/>
              </a:ext>
            </a:extLst>
          </p:cNvPr>
          <p:cNvSpPr txBox="1"/>
          <p:nvPr/>
        </p:nvSpPr>
        <p:spPr>
          <a:xfrm>
            <a:off x="259497" y="2003683"/>
            <a:ext cx="5993380" cy="369332"/>
          </a:xfrm>
          <a:prstGeom prst="rect">
            <a:avLst/>
          </a:prstGeom>
          <a:noFill/>
        </p:spPr>
        <p:txBody>
          <a:bodyPr wrap="square" rtlCol="0">
            <a:spAutoFit/>
          </a:bodyPr>
          <a:lstStyle/>
          <a:p>
            <a:pPr indent="-342900">
              <a:spcAft>
                <a:spcPts val="1200"/>
              </a:spcAft>
              <a:buFont typeface="+mj-lt"/>
              <a:buAutoNum type="arabicPeriod"/>
            </a:pPr>
            <a:r>
              <a:rPr lang="en-US" dirty="0">
                <a:solidFill>
                  <a:srgbClr val="091B2C"/>
                </a:solidFill>
                <a:latin typeface="Poppins" panose="00000500000000000000" pitchFamily="2" charset="0"/>
                <a:cs typeface="Poppins" panose="00000500000000000000" pitchFamily="2" charset="0"/>
              </a:rPr>
              <a:t>Shift to e-Fuels</a:t>
            </a:r>
          </a:p>
        </p:txBody>
      </p:sp>
      <p:sp>
        <p:nvSpPr>
          <p:cNvPr id="6" name="TextBox 5">
            <a:extLst>
              <a:ext uri="{FF2B5EF4-FFF2-40B4-BE49-F238E27FC236}">
                <a16:creationId xmlns:a16="http://schemas.microsoft.com/office/drawing/2014/main" id="{E6A35290-87D8-1EEC-8AF2-8D5442125E75}"/>
              </a:ext>
            </a:extLst>
          </p:cNvPr>
          <p:cNvSpPr txBox="1"/>
          <p:nvPr/>
        </p:nvSpPr>
        <p:spPr>
          <a:xfrm>
            <a:off x="0" y="2414678"/>
            <a:ext cx="8040915" cy="203132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shift to e-fuels is rapidly gaining momentum as a significant trend in the green fuel market.</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These fuels produced using renewable electricity represent a viable solution for decarbonizing sector that are difficult to electrify, such as aviation, shipping, and heavy industry.</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This shift is driven by several factors including decarbonization goals, technological innovations, rising increasing adoption, growing consumer preference for sustainable products, and supportive government policies.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Ongoing investment, development, and collaboration will be crucial to unlock full potential of e-fuels and ensuring their seamless integration into the global energy landscape.</a:t>
            </a:r>
          </a:p>
        </p:txBody>
      </p:sp>
      <p:sp>
        <p:nvSpPr>
          <p:cNvPr id="7" name="Rectangle: Rounded Corners 6">
            <a:extLst>
              <a:ext uri="{FF2B5EF4-FFF2-40B4-BE49-F238E27FC236}">
                <a16:creationId xmlns:a16="http://schemas.microsoft.com/office/drawing/2014/main" id="{9298531F-6B0B-8EC0-A61C-AC957D65BDBF}"/>
              </a:ext>
            </a:extLst>
          </p:cNvPr>
          <p:cNvSpPr/>
          <p:nvPr/>
        </p:nvSpPr>
        <p:spPr>
          <a:xfrm>
            <a:off x="8308843" y="2288399"/>
            <a:ext cx="3215500" cy="2031325"/>
          </a:xfrm>
          <a:prstGeom prst="roundRect">
            <a:avLst/>
          </a:prstGeom>
          <a:solidFill>
            <a:srgbClr val="BFBFBF">
              <a:alpha val="3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269900E4-7280-9BAD-7F13-B6E05715D88D}"/>
              </a:ext>
            </a:extLst>
          </p:cNvPr>
          <p:cNvSpPr txBox="1"/>
          <p:nvPr/>
        </p:nvSpPr>
        <p:spPr>
          <a:xfrm>
            <a:off x="259497" y="1279437"/>
            <a:ext cx="11468744" cy="620170"/>
          </a:xfrm>
          <a:prstGeom prst="rect">
            <a:avLst/>
          </a:prstGeom>
          <a:noFill/>
        </p:spPr>
        <p:txBody>
          <a:bodyPr wrap="square" rtlCol="0">
            <a:spAutoFit/>
          </a:bodyPr>
          <a:lstStyle/>
          <a:p>
            <a:pPr algn="just">
              <a:lnSpc>
                <a:spcPct val="150000"/>
              </a:lnSpc>
              <a:spcAft>
                <a:spcPts val="1200"/>
              </a:spcAft>
            </a:pPr>
            <a:r>
              <a:rPr lang="en-US" sz="1200" dirty="0">
                <a:latin typeface="Poppins" panose="00000500000000000000" pitchFamily="2" charset="0"/>
                <a:cs typeface="Poppins" panose="00000500000000000000" pitchFamily="2" charset="0"/>
              </a:rPr>
              <a:t>The global green fuels market is swiftly evolving, fueled by a convergence of trends that reflect the growing urgency of addressing the climate change and shift towards sustainable energy sources. Here’s a comprehensive look at the some of the latest trends in the green fuels market:</a:t>
            </a:r>
          </a:p>
        </p:txBody>
      </p:sp>
      <p:pic>
        <p:nvPicPr>
          <p:cNvPr id="11" name="Picture 10">
            <a:extLst>
              <a:ext uri="{FF2B5EF4-FFF2-40B4-BE49-F238E27FC236}">
                <a16:creationId xmlns:a16="http://schemas.microsoft.com/office/drawing/2014/main" id="{83D9B2E1-1575-DA0D-6DE0-2C2AE7CE5050}"/>
              </a:ext>
            </a:extLst>
          </p:cNvPr>
          <p:cNvPicPr>
            <a:picLocks noChangeAspect="1"/>
          </p:cNvPicPr>
          <p:nvPr/>
        </p:nvPicPr>
        <p:blipFill>
          <a:blip r:embed="rId2"/>
          <a:stretch>
            <a:fillRect/>
          </a:stretch>
        </p:blipFill>
        <p:spPr>
          <a:xfrm>
            <a:off x="8476343" y="2384941"/>
            <a:ext cx="2888343" cy="1848842"/>
          </a:xfrm>
          <a:prstGeom prst="rect">
            <a:avLst/>
          </a:prstGeom>
        </p:spPr>
      </p:pic>
      <p:sp>
        <p:nvSpPr>
          <p:cNvPr id="12" name="TextBox 11">
            <a:extLst>
              <a:ext uri="{FF2B5EF4-FFF2-40B4-BE49-F238E27FC236}">
                <a16:creationId xmlns:a16="http://schemas.microsoft.com/office/drawing/2014/main" id="{E2F5FC4F-F0DE-7254-FC00-1D7F6483724A}"/>
              </a:ext>
            </a:extLst>
          </p:cNvPr>
          <p:cNvSpPr txBox="1"/>
          <p:nvPr/>
        </p:nvSpPr>
        <p:spPr>
          <a:xfrm>
            <a:off x="0" y="4503358"/>
            <a:ext cx="11809708" cy="1877437"/>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As countries set ambitious climate targets, e-fuels are gaining traction as practical solution to meet these goals. According to European Aviation Safety Agency, around 12.7 million metric tons of green fuels will be needed by 2050 to meet the EU's 2050 net-zero goal. Such instance could drive a shift in consumer preference from fossil fuels to e-fuels.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Also, companies are striving to enhance their sustainability profiles by investing in the e-fuels, in-line with consumer preferences for eco-friendly choices. According to Consumer Products and Retail survey 2022 conducted by Capgemini Research Institute, approximately 66% of consumer prefer to purchase products or services based on their environmental impact.</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As the world shift towards a more sustainable future, e-fuels are poised to play a crucial role in achieving carbon neutrality across several industries.</a:t>
            </a:r>
          </a:p>
        </p:txBody>
      </p:sp>
    </p:spTree>
    <p:extLst>
      <p:ext uri="{BB962C8B-B14F-4D97-AF65-F5344CB8AC3E}">
        <p14:creationId xmlns:p14="http://schemas.microsoft.com/office/powerpoint/2010/main" val="337475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MARKET INSIGHTS (4/5)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95D8673-E060-1D85-C7B8-1CAE23E4044F}"/>
              </a:ext>
            </a:extLst>
          </p:cNvPr>
          <p:cNvSpPr txBox="1"/>
          <p:nvPr/>
        </p:nvSpPr>
        <p:spPr>
          <a:xfrm>
            <a:off x="3989670" y="682884"/>
            <a:ext cx="5993380" cy="369332"/>
          </a:xfrm>
          <a:prstGeom prst="rect">
            <a:avLst/>
          </a:prstGeom>
          <a:noFill/>
        </p:spPr>
        <p:txBody>
          <a:bodyPr wrap="square" rtlCol="0">
            <a:spAutoFit/>
          </a:bodyPr>
          <a:lstStyle/>
          <a:p>
            <a:pPr indent="-342900">
              <a:spcAft>
                <a:spcPts val="1200"/>
              </a:spcAft>
              <a:buFont typeface="+mj-lt"/>
              <a:buAutoNum type="arabicPeriod" startAt="2"/>
            </a:pPr>
            <a:r>
              <a:rPr lang="en-US" dirty="0">
                <a:solidFill>
                  <a:srgbClr val="091B2C"/>
                </a:solidFill>
                <a:latin typeface="Poppins" panose="00000500000000000000" pitchFamily="2" charset="0"/>
                <a:cs typeface="Poppins" panose="00000500000000000000" pitchFamily="2" charset="0"/>
              </a:rPr>
              <a:t>Technological Innovations</a:t>
            </a:r>
          </a:p>
        </p:txBody>
      </p:sp>
      <p:sp>
        <p:nvSpPr>
          <p:cNvPr id="6" name="TextBox 5">
            <a:extLst>
              <a:ext uri="{FF2B5EF4-FFF2-40B4-BE49-F238E27FC236}">
                <a16:creationId xmlns:a16="http://schemas.microsoft.com/office/drawing/2014/main" id="{E6A35290-87D8-1EEC-8AF2-8D5442125E75}"/>
              </a:ext>
            </a:extLst>
          </p:cNvPr>
          <p:cNvSpPr txBox="1"/>
          <p:nvPr/>
        </p:nvSpPr>
        <p:spPr>
          <a:xfrm>
            <a:off x="3788225" y="1036865"/>
            <a:ext cx="8021483" cy="203132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green fuels market is experiencing a significant transformation propelled by revolutionary technological innovations.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As the global community aims to address climate change and shift away from fossil fuels, advancements in production techniques, materials, and energy management are essential.</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Advancements in feedstock utilization, electrolysis, energy storage, artificial intelligence, and collaborative research initiatives are paving the way for a more sustainable future.</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Researcher are developing methods to advance green fuel technology and combat climate change.</a:t>
            </a:r>
          </a:p>
        </p:txBody>
      </p:sp>
      <p:sp>
        <p:nvSpPr>
          <p:cNvPr id="7" name="Rectangle: Rounded Corners 6">
            <a:extLst>
              <a:ext uri="{FF2B5EF4-FFF2-40B4-BE49-F238E27FC236}">
                <a16:creationId xmlns:a16="http://schemas.microsoft.com/office/drawing/2014/main" id="{9298531F-6B0B-8EC0-A61C-AC957D65BDBF}"/>
              </a:ext>
            </a:extLst>
          </p:cNvPr>
          <p:cNvSpPr/>
          <p:nvPr/>
        </p:nvSpPr>
        <p:spPr>
          <a:xfrm>
            <a:off x="732382" y="967600"/>
            <a:ext cx="3215500" cy="2031325"/>
          </a:xfrm>
          <a:prstGeom prst="roundRect">
            <a:avLst/>
          </a:prstGeom>
          <a:solidFill>
            <a:srgbClr val="BFBFBF">
              <a:alpha val="3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2F5FC4F-F0DE-7254-FC00-1D7F6483724A}"/>
              </a:ext>
            </a:extLst>
          </p:cNvPr>
          <p:cNvSpPr txBox="1"/>
          <p:nvPr/>
        </p:nvSpPr>
        <p:spPr>
          <a:xfrm>
            <a:off x="0" y="3096604"/>
            <a:ext cx="11809708" cy="3600986"/>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For instance, in October 2024, Scientist from Nanyang Technological University (NTU) Singapore and Imperial College London (U.K.) collaborated to advance clean energy solutions, fueled by a new grant to develop ammonia as a green fuel source. </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Also, in January 2024, a group of researchers from the Technion Faculty of Department of Materials Science and Engineering presented a new technology for producing green hydrogen using renewable energy.</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Such developments are likely to accelerate the adoption of green fuels as a clean, sustainable alternative to fossil fuels.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Novel technologies, such as advanced fermentation and gasification processes are enhancing the conversion of biomass to biofuels, while innovations in feedstock selection and processing are boosting the overall efficiency of biofuel production.</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advancements in proton exchange membrane (PEM) and solid oxide electrolyzers (SOE) are lowering costs and boosting hydrogen output, establishing it as a viable feedstock for e-fuels.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Similarly, the development of high-capacity batteries is essential for supporting the integration of renewable energy sources into green fuel production. For instance, in September 2023, New Lab, LLC. (U.S.) and Ørsted A/S (Denmark) announced a new partnership to launch the Future Energy Storage Studio for advancing early-stage energy storage technologies. </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Thus, the ongoing technological developments are enhancing production efficiency and sustainability, positioning these fuels as essential solutions in the global transition towards a cleaner and more sustainable energy landscape.</a:t>
            </a:r>
          </a:p>
        </p:txBody>
      </p:sp>
      <p:pic>
        <p:nvPicPr>
          <p:cNvPr id="15362" name="Picture 2" descr="a planter with plants and trees in the background">
            <a:extLst>
              <a:ext uri="{FF2B5EF4-FFF2-40B4-BE49-F238E27FC236}">
                <a16:creationId xmlns:a16="http://schemas.microsoft.com/office/drawing/2014/main" id="{0728E0B7-B826-255D-613E-2293A7100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880" y="1101983"/>
            <a:ext cx="2858832" cy="177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07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MARKET INSIGHTS (5/5)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95D8673-E060-1D85-C7B8-1CAE23E4044F}"/>
              </a:ext>
            </a:extLst>
          </p:cNvPr>
          <p:cNvSpPr txBox="1"/>
          <p:nvPr/>
        </p:nvSpPr>
        <p:spPr>
          <a:xfrm>
            <a:off x="259496" y="711911"/>
            <a:ext cx="7447589" cy="369332"/>
          </a:xfrm>
          <a:prstGeom prst="rect">
            <a:avLst/>
          </a:prstGeom>
          <a:noFill/>
        </p:spPr>
        <p:txBody>
          <a:bodyPr wrap="square" rtlCol="0">
            <a:spAutoFit/>
          </a:bodyPr>
          <a:lstStyle/>
          <a:p>
            <a:pPr indent="-342900">
              <a:spcAft>
                <a:spcPts val="1200"/>
              </a:spcAft>
              <a:buFont typeface="+mj-lt"/>
              <a:buAutoNum type="arabicPeriod" startAt="3"/>
            </a:pPr>
            <a:r>
              <a:rPr lang="en-US" dirty="0">
                <a:solidFill>
                  <a:srgbClr val="091B2C"/>
                </a:solidFill>
                <a:latin typeface="Poppins" panose="00000500000000000000" pitchFamily="2" charset="0"/>
                <a:cs typeface="Poppins" panose="00000500000000000000" pitchFamily="2" charset="0"/>
              </a:rPr>
              <a:t>Stringent Government Regulations and Favorable Policies</a:t>
            </a:r>
          </a:p>
        </p:txBody>
      </p:sp>
      <p:sp>
        <p:nvSpPr>
          <p:cNvPr id="6" name="TextBox 5">
            <a:extLst>
              <a:ext uri="{FF2B5EF4-FFF2-40B4-BE49-F238E27FC236}">
                <a16:creationId xmlns:a16="http://schemas.microsoft.com/office/drawing/2014/main" id="{E6A35290-87D8-1EEC-8AF2-8D5442125E75}"/>
              </a:ext>
            </a:extLst>
          </p:cNvPr>
          <p:cNvSpPr txBox="1"/>
          <p:nvPr/>
        </p:nvSpPr>
        <p:spPr>
          <a:xfrm>
            <a:off x="0" y="1056622"/>
            <a:ext cx="8040915" cy="243143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Strict government regulations and supportive policies aimed at mitigating climate change and promoting sustainable energy sources play a crucial role in influencing the development of the green fuels market.</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Governments globally  are nurturing an environment that encourages the growth of renewable energy sources by setting clear objectives, offering incentives, and promoting international collaboration.</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Many governments have set strict emission reduction targets as part of their commitment to international agreement. For instance, to address climate change, the European Parliament adopted the European Climate Law, which raises the EU's target for reducing net greenhouse gas emissions to at least 55% by 2030 and establishes climate neutrality by 2050 as a legally binding commitment.</a:t>
            </a:r>
          </a:p>
        </p:txBody>
      </p:sp>
      <p:sp>
        <p:nvSpPr>
          <p:cNvPr id="7" name="Rectangle: Rounded Corners 6">
            <a:extLst>
              <a:ext uri="{FF2B5EF4-FFF2-40B4-BE49-F238E27FC236}">
                <a16:creationId xmlns:a16="http://schemas.microsoft.com/office/drawing/2014/main" id="{9298531F-6B0B-8EC0-A61C-AC957D65BDBF}"/>
              </a:ext>
            </a:extLst>
          </p:cNvPr>
          <p:cNvSpPr/>
          <p:nvPr/>
        </p:nvSpPr>
        <p:spPr>
          <a:xfrm>
            <a:off x="8308843" y="996627"/>
            <a:ext cx="3215500" cy="2031325"/>
          </a:xfrm>
          <a:prstGeom prst="roundRect">
            <a:avLst/>
          </a:prstGeom>
          <a:solidFill>
            <a:srgbClr val="BFBFBF">
              <a:alpha val="3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2F5FC4F-F0DE-7254-FC00-1D7F6483724A}"/>
              </a:ext>
            </a:extLst>
          </p:cNvPr>
          <p:cNvSpPr txBox="1"/>
          <p:nvPr/>
        </p:nvSpPr>
        <p:spPr>
          <a:xfrm>
            <a:off x="0" y="3513218"/>
            <a:ext cx="11809708" cy="295465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Also, Governments are introducing a range of incentives, including tax credits, grants, and subsidies, to promote the production and utilization of green fuels. For instance, in 2024, U.S. Department of Agriculture (USDA) announced that USDA awarded USD 19 million in grants to U.S. business owners for increasing the availability of domestic biofuels in 22 states and provide cleaner, more affordable fuel options at gas station pumps.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Many countries are setting ambitious renewable energy goals, accelerating the shift toward green fuels. For instance, Greece has set more ambitious targets for increasing solar and wind power to reduce greenhouse gas emissions by 2030, as part of a revised energy and climate plan. The new goal aims for an 82% share of renewables in electricity generation by 2030, compared to the previous target of 66% set in its 2019 plan.</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Additionally, global initiatives and collaboration among countries and international stakeholders aim to accelerate the development and deployment of green fuels. For instance, in 2023, The Just Energy Transition Partnership (JETP) between Indonesia and its international partners aims for renewable energy to account for 34% of the country's power generation by 2030. Indonesia is set to receive an initial investment of USD 20 billion over the next three to five years to assist in phasing out coal energy and to develop renewable energy infrastructure.</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alignment of regulations and policies with market needs is fueling growth in the green fuels sector, positioning the market for significant expansion as these trends evolve and play a vital role in the global shift toward a sustainable energy future.</a:t>
            </a:r>
          </a:p>
        </p:txBody>
      </p:sp>
      <p:pic>
        <p:nvPicPr>
          <p:cNvPr id="16386" name="Picture 2" descr="Rules policies standards compliance regulations words on wooden blocks">
            <a:extLst>
              <a:ext uri="{FF2B5EF4-FFF2-40B4-BE49-F238E27FC236}">
                <a16:creationId xmlns:a16="http://schemas.microsoft.com/office/drawing/2014/main" id="{25D7109D-C5CB-2FBD-9A62-BBBE526B9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57" y="1122906"/>
            <a:ext cx="2830285" cy="1779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75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VALUE CHAIN ANALYSIS</a:t>
            </a:r>
            <a:endParaRPr lang="en-IN" sz="3600" b="1" dirty="0">
              <a:solidFill>
                <a:srgbClr val="FFFFFF"/>
              </a:solidFill>
              <a:latin typeface="Poppins" panose="00000500000000000000" pitchFamily="2" charset="0"/>
              <a:cs typeface="Poppins" panose="00000500000000000000" pitchFamily="2" charset="0"/>
            </a:endParaRP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VALUE CHAIN FOR THE GLOBAL GREEN FUELS MARKET (1/5)</a:t>
            </a:r>
            <a:endParaRPr lang="en-IN"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C76CA861-F7AA-D1AC-0F62-EB20733906B2}"/>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VALUE CHAIN ANALYSIS</a:t>
            </a:r>
            <a:endParaRPr lang="en-IN" sz="2400" dirty="0">
              <a:solidFill>
                <a:srgbClr val="091B2C"/>
              </a:solidFill>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265B29E2-241B-73F2-8DC4-D619122E8B7C}"/>
              </a:ext>
            </a:extLst>
          </p:cNvPr>
          <p:cNvGrpSpPr/>
          <p:nvPr/>
        </p:nvGrpSpPr>
        <p:grpSpPr>
          <a:xfrm>
            <a:off x="284839" y="760540"/>
            <a:ext cx="97453" cy="461665"/>
            <a:chOff x="532785" y="906130"/>
            <a:chExt cx="97453" cy="461665"/>
          </a:xfrm>
        </p:grpSpPr>
        <p:sp>
          <p:nvSpPr>
            <p:cNvPr id="39" name="Rectangle 38">
              <a:extLst>
                <a:ext uri="{FF2B5EF4-FFF2-40B4-BE49-F238E27FC236}">
                  <a16:creationId xmlns:a16="http://schemas.microsoft.com/office/drawing/2014/main" id="{1999D489-F780-B4F4-DE4B-1FDF03186654}"/>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60B4E7E2-17B0-071E-E879-29841BAB18D6}"/>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 name="Arrow: Chevron 1">
            <a:extLst>
              <a:ext uri="{FF2B5EF4-FFF2-40B4-BE49-F238E27FC236}">
                <a16:creationId xmlns:a16="http://schemas.microsoft.com/office/drawing/2014/main" id="{17B58E65-548F-988C-5998-ECB8ED6709A8}"/>
              </a:ext>
            </a:extLst>
          </p:cNvPr>
          <p:cNvSpPr/>
          <p:nvPr/>
        </p:nvSpPr>
        <p:spPr>
          <a:xfrm>
            <a:off x="455635" y="1339104"/>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b="1" dirty="0">
              <a:latin typeface="Poppins" panose="00000500000000000000" pitchFamily="2" charset="0"/>
              <a:cs typeface="Poppins" panose="00000500000000000000" pitchFamily="2" charset="0"/>
            </a:endParaRPr>
          </a:p>
        </p:txBody>
      </p:sp>
      <p:sp>
        <p:nvSpPr>
          <p:cNvPr id="3" name="Arrow: Chevron 2">
            <a:extLst>
              <a:ext uri="{FF2B5EF4-FFF2-40B4-BE49-F238E27FC236}">
                <a16:creationId xmlns:a16="http://schemas.microsoft.com/office/drawing/2014/main" id="{F22A2B4C-A745-8C3D-E153-132C6EAB7E7B}"/>
              </a:ext>
            </a:extLst>
          </p:cNvPr>
          <p:cNvSpPr/>
          <p:nvPr/>
        </p:nvSpPr>
        <p:spPr>
          <a:xfrm>
            <a:off x="2377396" y="1340303"/>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Arrow: Chevron 3">
            <a:extLst>
              <a:ext uri="{FF2B5EF4-FFF2-40B4-BE49-F238E27FC236}">
                <a16:creationId xmlns:a16="http://schemas.microsoft.com/office/drawing/2014/main" id="{9BA71E60-1ADD-7CB9-394D-CF1C5BA3001F}"/>
              </a:ext>
            </a:extLst>
          </p:cNvPr>
          <p:cNvSpPr/>
          <p:nvPr/>
        </p:nvSpPr>
        <p:spPr>
          <a:xfrm>
            <a:off x="4438857" y="1340303"/>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Arrow: Chevron 17">
            <a:extLst>
              <a:ext uri="{FF2B5EF4-FFF2-40B4-BE49-F238E27FC236}">
                <a16:creationId xmlns:a16="http://schemas.microsoft.com/office/drawing/2014/main" id="{6BE1476C-4708-9E0A-F83A-E36245936565}"/>
              </a:ext>
            </a:extLst>
          </p:cNvPr>
          <p:cNvSpPr/>
          <p:nvPr/>
        </p:nvSpPr>
        <p:spPr>
          <a:xfrm>
            <a:off x="6411418" y="1333953"/>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Arrow: Chevron 18">
            <a:extLst>
              <a:ext uri="{FF2B5EF4-FFF2-40B4-BE49-F238E27FC236}">
                <a16:creationId xmlns:a16="http://schemas.microsoft.com/office/drawing/2014/main" id="{367CD813-CCCD-F330-79F9-9A63369E6352}"/>
              </a:ext>
            </a:extLst>
          </p:cNvPr>
          <p:cNvSpPr/>
          <p:nvPr/>
        </p:nvSpPr>
        <p:spPr>
          <a:xfrm>
            <a:off x="8315856" y="1327603"/>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2" name="Rectangle 21">
            <a:extLst>
              <a:ext uri="{FF2B5EF4-FFF2-40B4-BE49-F238E27FC236}">
                <a16:creationId xmlns:a16="http://schemas.microsoft.com/office/drawing/2014/main" id="{5AD525BA-F0E9-589B-FC4E-28E0D0AA97A9}"/>
              </a:ext>
            </a:extLst>
          </p:cNvPr>
          <p:cNvSpPr/>
          <p:nvPr/>
        </p:nvSpPr>
        <p:spPr>
          <a:xfrm>
            <a:off x="455635"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F6796660-89C3-E479-5E9E-AC4189EEF1C3}"/>
              </a:ext>
            </a:extLst>
          </p:cNvPr>
          <p:cNvSpPr/>
          <p:nvPr/>
        </p:nvSpPr>
        <p:spPr>
          <a:xfrm>
            <a:off x="2390905"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088D59BD-0206-28F6-23FE-5830CBC737C8}"/>
              </a:ext>
            </a:extLst>
          </p:cNvPr>
          <p:cNvSpPr/>
          <p:nvPr/>
        </p:nvSpPr>
        <p:spPr>
          <a:xfrm>
            <a:off x="4473458"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CE023AE9-E594-6DD6-33D8-4F7A2BCC877A}"/>
              </a:ext>
            </a:extLst>
          </p:cNvPr>
          <p:cNvSpPr/>
          <p:nvPr/>
        </p:nvSpPr>
        <p:spPr>
          <a:xfrm>
            <a:off x="6454411"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787C75BC-420D-AC09-4420-B926F5A293D2}"/>
              </a:ext>
            </a:extLst>
          </p:cNvPr>
          <p:cNvSpPr/>
          <p:nvPr/>
        </p:nvSpPr>
        <p:spPr>
          <a:xfrm>
            <a:off x="8359164"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7E060466-ADEA-7BD6-1A66-5F2C88113D57}"/>
              </a:ext>
            </a:extLst>
          </p:cNvPr>
          <p:cNvSpPr txBox="1"/>
          <p:nvPr/>
        </p:nvSpPr>
        <p:spPr>
          <a:xfrm>
            <a:off x="587356" y="1416959"/>
            <a:ext cx="1335958" cy="430887"/>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Feedstock Production</a:t>
            </a:r>
            <a:endParaRPr lang="en-IN" sz="1100" b="1" dirty="0">
              <a:solidFill>
                <a:schemeClr val="bg1"/>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C8962437-4BDA-72B8-D6E5-01093A0CD640}"/>
              </a:ext>
            </a:extLst>
          </p:cNvPr>
          <p:cNvSpPr txBox="1"/>
          <p:nvPr/>
        </p:nvSpPr>
        <p:spPr>
          <a:xfrm>
            <a:off x="450043" y="2036866"/>
            <a:ext cx="1422130" cy="1454244"/>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Farmers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Agriculture Cooperatives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Research Institutions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Biotech Companies</a:t>
            </a:r>
            <a:endParaRPr lang="en-IN" sz="1050" dirty="0">
              <a:latin typeface="Poppins" panose="00000500000000000000" pitchFamily="2" charset="0"/>
              <a:cs typeface="Poppins" panose="00000500000000000000" pitchFamily="2" charset="0"/>
            </a:endParaRPr>
          </a:p>
        </p:txBody>
      </p:sp>
      <p:sp>
        <p:nvSpPr>
          <p:cNvPr id="31" name="TextBox 30">
            <a:extLst>
              <a:ext uri="{FF2B5EF4-FFF2-40B4-BE49-F238E27FC236}">
                <a16:creationId xmlns:a16="http://schemas.microsoft.com/office/drawing/2014/main" id="{A07246E7-ED7F-EEB4-A663-542999D3F912}"/>
              </a:ext>
            </a:extLst>
          </p:cNvPr>
          <p:cNvSpPr txBox="1"/>
          <p:nvPr/>
        </p:nvSpPr>
        <p:spPr>
          <a:xfrm>
            <a:off x="2393852" y="2036866"/>
            <a:ext cx="1422130" cy="105413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Processing Facilities</a:t>
            </a:r>
          </a:p>
          <a:p>
            <a:pPr marL="171450" indent="-171450">
              <a:spcBef>
                <a:spcPts val="600"/>
              </a:spcBef>
              <a:buFont typeface="Arial" panose="020B0604020202020204" pitchFamily="34" charset="0"/>
              <a:buChar char="•"/>
            </a:pPr>
            <a:r>
              <a:rPr lang="en-IN" sz="1050" dirty="0">
                <a:latin typeface="Poppins" panose="00000500000000000000" pitchFamily="2" charset="0"/>
                <a:cs typeface="Poppins" panose="00000500000000000000" pitchFamily="2" charset="0"/>
              </a:rPr>
              <a:t>Biorefineries</a:t>
            </a:r>
          </a:p>
          <a:p>
            <a:pPr marL="171450" indent="-171450">
              <a:spcBef>
                <a:spcPts val="600"/>
              </a:spcBef>
              <a:buFont typeface="Arial" panose="020B0604020202020204" pitchFamily="34" charset="0"/>
              <a:buChar char="•"/>
            </a:pPr>
            <a:r>
              <a:rPr lang="en-IN" sz="1050" dirty="0">
                <a:latin typeface="Poppins" panose="00000500000000000000" pitchFamily="2" charset="0"/>
                <a:cs typeface="Poppins" panose="00000500000000000000" pitchFamily="2" charset="0"/>
              </a:rPr>
              <a:t>Technology Providers</a:t>
            </a:r>
          </a:p>
        </p:txBody>
      </p:sp>
      <p:sp>
        <p:nvSpPr>
          <p:cNvPr id="32" name="TextBox 31">
            <a:extLst>
              <a:ext uri="{FF2B5EF4-FFF2-40B4-BE49-F238E27FC236}">
                <a16:creationId xmlns:a16="http://schemas.microsoft.com/office/drawing/2014/main" id="{080BF13F-CCC3-2D8C-50CD-69B3ECDA2757}"/>
              </a:ext>
            </a:extLst>
          </p:cNvPr>
          <p:cNvSpPr txBox="1"/>
          <p:nvPr/>
        </p:nvSpPr>
        <p:spPr>
          <a:xfrm>
            <a:off x="2422237" y="1421313"/>
            <a:ext cx="1495098" cy="430887"/>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Feedstock Processing</a:t>
            </a:r>
            <a:endParaRPr lang="en-IN" sz="1100" b="1" dirty="0">
              <a:solidFill>
                <a:schemeClr val="bg1"/>
              </a:solidFill>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381B8C44-380B-ACAD-6F25-221A78CE68A9}"/>
              </a:ext>
            </a:extLst>
          </p:cNvPr>
          <p:cNvSpPr txBox="1"/>
          <p:nvPr/>
        </p:nvSpPr>
        <p:spPr>
          <a:xfrm>
            <a:off x="4474147" y="2036866"/>
            <a:ext cx="1421441" cy="105413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Biofuel Producers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Chemical Companies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Energy Firms</a:t>
            </a:r>
            <a:endParaRPr lang="en-IN" sz="1050"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3FAE714B-1084-E58F-319B-C25091BE29BB}"/>
              </a:ext>
            </a:extLst>
          </p:cNvPr>
          <p:cNvSpPr txBox="1"/>
          <p:nvPr/>
        </p:nvSpPr>
        <p:spPr>
          <a:xfrm>
            <a:off x="4489657" y="1422163"/>
            <a:ext cx="1495098" cy="430887"/>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Green Fuel Production</a:t>
            </a:r>
            <a:endParaRPr lang="en-IN" sz="1100" b="1" dirty="0">
              <a:solidFill>
                <a:schemeClr val="bg1"/>
              </a:solidFill>
              <a:latin typeface="Poppins" panose="00000500000000000000" pitchFamily="2" charset="0"/>
              <a:cs typeface="Poppins" panose="00000500000000000000" pitchFamily="2" charset="0"/>
            </a:endParaRPr>
          </a:p>
        </p:txBody>
      </p:sp>
      <p:sp>
        <p:nvSpPr>
          <p:cNvPr id="41" name="TextBox 40">
            <a:extLst>
              <a:ext uri="{FF2B5EF4-FFF2-40B4-BE49-F238E27FC236}">
                <a16:creationId xmlns:a16="http://schemas.microsoft.com/office/drawing/2014/main" id="{C48132D1-7661-E83C-D81B-8B0AE20D6B7C}"/>
              </a:ext>
            </a:extLst>
          </p:cNvPr>
          <p:cNvSpPr txBox="1"/>
          <p:nvPr/>
        </p:nvSpPr>
        <p:spPr>
          <a:xfrm>
            <a:off x="6575560" y="1428031"/>
            <a:ext cx="1495098" cy="430887"/>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Distribution and Logistics</a:t>
            </a:r>
            <a:endParaRPr lang="en-IN" sz="1100" b="1" dirty="0">
              <a:solidFill>
                <a:schemeClr val="bg1"/>
              </a:solidFill>
              <a:latin typeface="Poppins" panose="00000500000000000000" pitchFamily="2" charset="0"/>
              <a:cs typeface="Poppins" panose="00000500000000000000" pitchFamily="2" charset="0"/>
            </a:endParaRPr>
          </a:p>
        </p:txBody>
      </p:sp>
      <p:sp>
        <p:nvSpPr>
          <p:cNvPr id="42" name="TextBox 41">
            <a:extLst>
              <a:ext uri="{FF2B5EF4-FFF2-40B4-BE49-F238E27FC236}">
                <a16:creationId xmlns:a16="http://schemas.microsoft.com/office/drawing/2014/main" id="{29BBDC14-C1BF-BC72-F9F6-A9C41B187A15}"/>
              </a:ext>
            </a:extLst>
          </p:cNvPr>
          <p:cNvSpPr txBox="1"/>
          <p:nvPr/>
        </p:nvSpPr>
        <p:spPr>
          <a:xfrm>
            <a:off x="6454411" y="2036865"/>
            <a:ext cx="1422130" cy="105413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Logistics Companies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Fuel Distributors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Infrastructure Developers</a:t>
            </a:r>
            <a:endParaRPr lang="en-IN" sz="1050" dirty="0">
              <a:latin typeface="Poppins" panose="00000500000000000000" pitchFamily="2" charset="0"/>
              <a:cs typeface="Poppins" panose="00000500000000000000" pitchFamily="2" charset="0"/>
            </a:endParaRPr>
          </a:p>
        </p:txBody>
      </p:sp>
      <p:sp>
        <p:nvSpPr>
          <p:cNvPr id="43" name="TextBox 42">
            <a:extLst>
              <a:ext uri="{FF2B5EF4-FFF2-40B4-BE49-F238E27FC236}">
                <a16:creationId xmlns:a16="http://schemas.microsoft.com/office/drawing/2014/main" id="{DD768C1B-638B-FBE4-9A15-AAF473D9DA3A}"/>
              </a:ext>
            </a:extLst>
          </p:cNvPr>
          <p:cNvSpPr txBox="1"/>
          <p:nvPr/>
        </p:nvSpPr>
        <p:spPr>
          <a:xfrm>
            <a:off x="8596625" y="1412638"/>
            <a:ext cx="1172840" cy="430887"/>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End-Use Applications</a:t>
            </a:r>
            <a:endParaRPr lang="en-IN" sz="1100" b="1" dirty="0">
              <a:solidFill>
                <a:schemeClr val="bg1"/>
              </a:solidFill>
              <a:latin typeface="Poppins" panose="00000500000000000000" pitchFamily="2" charset="0"/>
              <a:cs typeface="Poppins" panose="00000500000000000000" pitchFamily="2" charset="0"/>
            </a:endParaRPr>
          </a:p>
        </p:txBody>
      </p:sp>
      <p:sp>
        <p:nvSpPr>
          <p:cNvPr id="44" name="TextBox 43">
            <a:extLst>
              <a:ext uri="{FF2B5EF4-FFF2-40B4-BE49-F238E27FC236}">
                <a16:creationId xmlns:a16="http://schemas.microsoft.com/office/drawing/2014/main" id="{03E6F551-EB5C-1E3F-B9FD-33C8F07F1951}"/>
              </a:ext>
            </a:extLst>
          </p:cNvPr>
          <p:cNvSpPr txBox="1"/>
          <p:nvPr/>
        </p:nvSpPr>
        <p:spPr>
          <a:xfrm>
            <a:off x="8359164" y="2036865"/>
            <a:ext cx="1422130" cy="1054135"/>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Vehicle Manufacturers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Energy Companies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Industrial Users</a:t>
            </a:r>
            <a:endParaRPr lang="en-IN" sz="1050" dirty="0">
              <a:latin typeface="Poppins" panose="00000500000000000000" pitchFamily="2" charset="0"/>
              <a:cs typeface="Poppins" panose="00000500000000000000" pitchFamily="2" charset="0"/>
            </a:endParaRPr>
          </a:p>
        </p:txBody>
      </p:sp>
      <p:sp>
        <p:nvSpPr>
          <p:cNvPr id="5" name="Arrow: Chevron 4">
            <a:extLst>
              <a:ext uri="{FF2B5EF4-FFF2-40B4-BE49-F238E27FC236}">
                <a16:creationId xmlns:a16="http://schemas.microsoft.com/office/drawing/2014/main" id="{B92074FF-EBDB-07C0-0C09-A70CAE32E6AF}"/>
              </a:ext>
            </a:extLst>
          </p:cNvPr>
          <p:cNvSpPr/>
          <p:nvPr/>
        </p:nvSpPr>
        <p:spPr>
          <a:xfrm>
            <a:off x="10176986" y="1327603"/>
            <a:ext cx="1734379" cy="584200"/>
          </a:xfrm>
          <a:prstGeom prst="chevron">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37C9F75C-DDEC-EDC7-15E9-71109030F928}"/>
              </a:ext>
            </a:extLst>
          </p:cNvPr>
          <p:cNvSpPr/>
          <p:nvPr/>
        </p:nvSpPr>
        <p:spPr>
          <a:xfrm>
            <a:off x="10220294" y="1999504"/>
            <a:ext cx="1422130" cy="14916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991D314-9759-5F55-1A11-4BF4BDC80FF9}"/>
              </a:ext>
            </a:extLst>
          </p:cNvPr>
          <p:cNvSpPr txBox="1"/>
          <p:nvPr/>
        </p:nvSpPr>
        <p:spPr>
          <a:xfrm>
            <a:off x="10409209" y="1349000"/>
            <a:ext cx="1269931" cy="600164"/>
          </a:xfrm>
          <a:prstGeom prst="rect">
            <a:avLst/>
          </a:prstGeom>
          <a:noFill/>
        </p:spPr>
        <p:txBody>
          <a:bodyPr wrap="square" rtlCol="0">
            <a:spAutoFit/>
          </a:bodyPr>
          <a:lstStyle/>
          <a:p>
            <a:pPr algn="ctr"/>
            <a:r>
              <a:rPr lang="en-US" sz="1100" b="1" dirty="0">
                <a:solidFill>
                  <a:schemeClr val="bg1"/>
                </a:solidFill>
                <a:latin typeface="Poppins" panose="00000500000000000000" pitchFamily="2" charset="0"/>
                <a:cs typeface="Poppins" panose="00000500000000000000" pitchFamily="2" charset="0"/>
              </a:rPr>
              <a:t>Regulatory and Policy Framework</a:t>
            </a:r>
            <a:endParaRPr lang="en-IN" sz="1100" b="1" dirty="0">
              <a:solidFill>
                <a:schemeClr val="bg1"/>
              </a:solidFill>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C732BCFD-9B78-49FC-4FBC-C0995EFEC5DB}"/>
              </a:ext>
            </a:extLst>
          </p:cNvPr>
          <p:cNvSpPr txBox="1"/>
          <p:nvPr/>
        </p:nvSpPr>
        <p:spPr>
          <a:xfrm>
            <a:off x="10220294" y="2036865"/>
            <a:ext cx="1422130" cy="1215717"/>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Government Agencies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Regulatory Bodies</a:t>
            </a:r>
          </a:p>
          <a:p>
            <a:pPr marL="171450" indent="-171450">
              <a:spcBef>
                <a:spcPts val="600"/>
              </a:spcBef>
              <a:buFont typeface="Arial" panose="020B0604020202020204" pitchFamily="34" charset="0"/>
              <a:buChar char="•"/>
            </a:pPr>
            <a:r>
              <a:rPr lang="en-US" sz="1050" dirty="0">
                <a:latin typeface="Poppins" panose="00000500000000000000" pitchFamily="2" charset="0"/>
                <a:cs typeface="Poppins" panose="00000500000000000000" pitchFamily="2" charset="0"/>
              </a:rPr>
              <a:t>Industry Associations</a:t>
            </a:r>
            <a:endParaRPr lang="en-IN" sz="1050" dirty="0">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EE24B3A5-2DDA-7497-11FC-C88350761929}"/>
              </a:ext>
            </a:extLst>
          </p:cNvPr>
          <p:cNvSpPr txBox="1"/>
          <p:nvPr/>
        </p:nvSpPr>
        <p:spPr>
          <a:xfrm>
            <a:off x="0" y="6053142"/>
            <a:ext cx="11809708" cy="646331"/>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value chain analysis of the green fuels market offers a comprehensive overview of the various stages involved in the production, distribution, and utilization of green fuels. Understanding this value chain helps stakeholders to identify opportunities for innovation, improve efficiency, and gain a competitive edge. Here’s a detailed breakdown of each segment within the value chain.</a:t>
            </a:r>
          </a:p>
        </p:txBody>
      </p:sp>
      <p:sp>
        <p:nvSpPr>
          <p:cNvPr id="10" name="Rectangle: Rounded Corners 9">
            <a:extLst>
              <a:ext uri="{FF2B5EF4-FFF2-40B4-BE49-F238E27FC236}">
                <a16:creationId xmlns:a16="http://schemas.microsoft.com/office/drawing/2014/main" id="{C73C7B4F-3C33-930A-6AD1-D07F6CC6216B}"/>
              </a:ext>
            </a:extLst>
          </p:cNvPr>
          <p:cNvSpPr/>
          <p:nvPr/>
        </p:nvSpPr>
        <p:spPr>
          <a:xfrm>
            <a:off x="450043"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D795DE4B-1E49-D860-919B-1E3F443932DD}"/>
              </a:ext>
            </a:extLst>
          </p:cNvPr>
          <p:cNvSpPr/>
          <p:nvPr/>
        </p:nvSpPr>
        <p:spPr>
          <a:xfrm>
            <a:off x="450043"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58A20D16-EDC3-F6AB-C2D7-B8632676B0E1}"/>
              </a:ext>
            </a:extLst>
          </p:cNvPr>
          <p:cNvSpPr/>
          <p:nvPr/>
        </p:nvSpPr>
        <p:spPr>
          <a:xfrm>
            <a:off x="450043" y="4510564"/>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7F66E10A-08EE-9121-4740-90D334B54D40}"/>
              </a:ext>
            </a:extLst>
          </p:cNvPr>
          <p:cNvSpPr/>
          <p:nvPr/>
        </p:nvSpPr>
        <p:spPr>
          <a:xfrm>
            <a:off x="450043" y="5002439"/>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8434" name="Picture 2" descr="Corteva Agriscience™ logo">
            <a:extLst>
              <a:ext uri="{FF2B5EF4-FFF2-40B4-BE49-F238E27FC236}">
                <a16:creationId xmlns:a16="http://schemas.microsoft.com/office/drawing/2014/main" id="{3A890478-014B-6CC0-3FB3-07C16FE8F1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221" y="3616246"/>
            <a:ext cx="1292003" cy="30024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Basf Logo PNG Vectors Free Download">
            <a:extLst>
              <a:ext uri="{FF2B5EF4-FFF2-40B4-BE49-F238E27FC236}">
                <a16:creationId xmlns:a16="http://schemas.microsoft.com/office/drawing/2014/main" id="{05D1AF77-F9F6-A577-50B0-927DA4E22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20" y="4067020"/>
            <a:ext cx="1292003" cy="341476"/>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a:extLst>
              <a:ext uri="{FF2B5EF4-FFF2-40B4-BE49-F238E27FC236}">
                <a16:creationId xmlns:a16="http://schemas.microsoft.com/office/drawing/2014/main" id="{ACB451EF-E28C-5626-6BDB-C7CD6D4BA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20" y="4541906"/>
            <a:ext cx="1292003" cy="342363"/>
          </a:xfrm>
          <a:prstGeom prst="rect">
            <a:avLst/>
          </a:prstGeom>
          <a:noFill/>
          <a:extLst>
            <a:ext uri="{909E8E84-426E-40DD-AFC4-6F175D3DCCD1}">
              <a14:hiddenFill xmlns:a14="http://schemas.microsoft.com/office/drawing/2010/main">
                <a:solidFill>
                  <a:srgbClr val="FFFFFF"/>
                </a:solidFill>
              </a14:hiddenFill>
            </a:ext>
          </a:extLst>
        </p:spPr>
      </p:pic>
      <p:pic>
        <p:nvPicPr>
          <p:cNvPr id="18440" name="Picture 8" descr="USDA Logo">
            <a:extLst>
              <a:ext uri="{FF2B5EF4-FFF2-40B4-BE49-F238E27FC236}">
                <a16:creationId xmlns:a16="http://schemas.microsoft.com/office/drawing/2014/main" id="{4830A0DD-F8A9-EBE2-0EEF-3378ED5A0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106" y="5055123"/>
            <a:ext cx="1292003" cy="304791"/>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Rounded Corners 116">
            <a:extLst>
              <a:ext uri="{FF2B5EF4-FFF2-40B4-BE49-F238E27FC236}">
                <a16:creationId xmlns:a16="http://schemas.microsoft.com/office/drawing/2014/main" id="{B1C9C8C1-B352-7193-DA26-1D24F13CD417}"/>
              </a:ext>
            </a:extLst>
          </p:cNvPr>
          <p:cNvSpPr/>
          <p:nvPr/>
        </p:nvSpPr>
        <p:spPr>
          <a:xfrm>
            <a:off x="450043"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8444" name="Picture 12">
            <a:extLst>
              <a:ext uri="{FF2B5EF4-FFF2-40B4-BE49-F238E27FC236}">
                <a16:creationId xmlns:a16="http://schemas.microsoft.com/office/drawing/2014/main" id="{27C63CD1-C851-0FB4-E3B1-9F90424173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105" y="5500715"/>
            <a:ext cx="1285117" cy="342979"/>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Rounded Corners 117">
            <a:extLst>
              <a:ext uri="{FF2B5EF4-FFF2-40B4-BE49-F238E27FC236}">
                <a16:creationId xmlns:a16="http://schemas.microsoft.com/office/drawing/2014/main" id="{70F1B5BF-6B87-EEAC-8321-F63E1CA21951}"/>
              </a:ext>
            </a:extLst>
          </p:cNvPr>
          <p:cNvSpPr/>
          <p:nvPr/>
        </p:nvSpPr>
        <p:spPr>
          <a:xfrm>
            <a:off x="2390905"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Rectangle: Rounded Corners 118">
            <a:extLst>
              <a:ext uri="{FF2B5EF4-FFF2-40B4-BE49-F238E27FC236}">
                <a16:creationId xmlns:a16="http://schemas.microsoft.com/office/drawing/2014/main" id="{823C4A02-62D5-B310-6590-8EE13FDCD138}"/>
              </a:ext>
            </a:extLst>
          </p:cNvPr>
          <p:cNvSpPr/>
          <p:nvPr/>
        </p:nvSpPr>
        <p:spPr>
          <a:xfrm>
            <a:off x="2390905"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Rectangle: Rounded Corners 119">
            <a:extLst>
              <a:ext uri="{FF2B5EF4-FFF2-40B4-BE49-F238E27FC236}">
                <a16:creationId xmlns:a16="http://schemas.microsoft.com/office/drawing/2014/main" id="{CEBCCE05-137C-A12D-DDB4-CE9DBDDA52A1}"/>
              </a:ext>
            </a:extLst>
          </p:cNvPr>
          <p:cNvSpPr/>
          <p:nvPr/>
        </p:nvSpPr>
        <p:spPr>
          <a:xfrm>
            <a:off x="2390905" y="4510564"/>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1" name="Rectangle: Rounded Corners 120">
            <a:extLst>
              <a:ext uri="{FF2B5EF4-FFF2-40B4-BE49-F238E27FC236}">
                <a16:creationId xmlns:a16="http://schemas.microsoft.com/office/drawing/2014/main" id="{EAC9EF79-4609-F4FA-3257-57A7E6100148}"/>
              </a:ext>
            </a:extLst>
          </p:cNvPr>
          <p:cNvSpPr/>
          <p:nvPr/>
        </p:nvSpPr>
        <p:spPr>
          <a:xfrm>
            <a:off x="2390905" y="5002439"/>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2" name="Rectangle: Rounded Corners 121">
            <a:extLst>
              <a:ext uri="{FF2B5EF4-FFF2-40B4-BE49-F238E27FC236}">
                <a16:creationId xmlns:a16="http://schemas.microsoft.com/office/drawing/2014/main" id="{641DA2C2-DE60-C094-4EEA-20AEF5A877E0}"/>
              </a:ext>
            </a:extLst>
          </p:cNvPr>
          <p:cNvSpPr/>
          <p:nvPr/>
        </p:nvSpPr>
        <p:spPr>
          <a:xfrm>
            <a:off x="2390905"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3" name="Rectangle: Rounded Corners 122">
            <a:extLst>
              <a:ext uri="{FF2B5EF4-FFF2-40B4-BE49-F238E27FC236}">
                <a16:creationId xmlns:a16="http://schemas.microsoft.com/office/drawing/2014/main" id="{0E4C90C2-FDE1-5ED3-2D49-F88A0FD2B42C}"/>
              </a:ext>
            </a:extLst>
          </p:cNvPr>
          <p:cNvSpPr/>
          <p:nvPr/>
        </p:nvSpPr>
        <p:spPr>
          <a:xfrm>
            <a:off x="4473458"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4" name="Rectangle: Rounded Corners 123">
            <a:extLst>
              <a:ext uri="{FF2B5EF4-FFF2-40B4-BE49-F238E27FC236}">
                <a16:creationId xmlns:a16="http://schemas.microsoft.com/office/drawing/2014/main" id="{55B2B820-C10A-174D-7DEE-6700FDD3FAAC}"/>
              </a:ext>
            </a:extLst>
          </p:cNvPr>
          <p:cNvSpPr/>
          <p:nvPr/>
        </p:nvSpPr>
        <p:spPr>
          <a:xfrm>
            <a:off x="4473458"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5" name="Rectangle: Rounded Corners 124">
            <a:extLst>
              <a:ext uri="{FF2B5EF4-FFF2-40B4-BE49-F238E27FC236}">
                <a16:creationId xmlns:a16="http://schemas.microsoft.com/office/drawing/2014/main" id="{B572B293-FBBA-B261-180E-670A1A8C53FE}"/>
              </a:ext>
            </a:extLst>
          </p:cNvPr>
          <p:cNvSpPr/>
          <p:nvPr/>
        </p:nvSpPr>
        <p:spPr>
          <a:xfrm>
            <a:off x="4473458" y="4510564"/>
            <a:ext cx="1422130" cy="410161"/>
          </a:xfrm>
          <a:prstGeom prst="round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Rounded Corners 125">
            <a:extLst>
              <a:ext uri="{FF2B5EF4-FFF2-40B4-BE49-F238E27FC236}">
                <a16:creationId xmlns:a16="http://schemas.microsoft.com/office/drawing/2014/main" id="{0BB9CA3E-FA11-C96A-FAED-4AB55144FBFD}"/>
              </a:ext>
            </a:extLst>
          </p:cNvPr>
          <p:cNvSpPr/>
          <p:nvPr/>
        </p:nvSpPr>
        <p:spPr>
          <a:xfrm>
            <a:off x="4473458" y="5002439"/>
            <a:ext cx="1422130" cy="410161"/>
          </a:xfrm>
          <a:prstGeom prst="round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7" name="Rectangle: Rounded Corners 126">
            <a:extLst>
              <a:ext uri="{FF2B5EF4-FFF2-40B4-BE49-F238E27FC236}">
                <a16:creationId xmlns:a16="http://schemas.microsoft.com/office/drawing/2014/main" id="{3B4622FF-C90A-EBD6-222E-84881C70BDFA}"/>
              </a:ext>
            </a:extLst>
          </p:cNvPr>
          <p:cNvSpPr/>
          <p:nvPr/>
        </p:nvSpPr>
        <p:spPr>
          <a:xfrm>
            <a:off x="4473458"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32" name="Rectangle: Rounded Corners 18431">
            <a:extLst>
              <a:ext uri="{FF2B5EF4-FFF2-40B4-BE49-F238E27FC236}">
                <a16:creationId xmlns:a16="http://schemas.microsoft.com/office/drawing/2014/main" id="{35FD10F8-FF0A-27F5-8885-3C9B2B521AC5}"/>
              </a:ext>
            </a:extLst>
          </p:cNvPr>
          <p:cNvSpPr/>
          <p:nvPr/>
        </p:nvSpPr>
        <p:spPr>
          <a:xfrm>
            <a:off x="6454411"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33" name="Rectangle: Rounded Corners 18432">
            <a:extLst>
              <a:ext uri="{FF2B5EF4-FFF2-40B4-BE49-F238E27FC236}">
                <a16:creationId xmlns:a16="http://schemas.microsoft.com/office/drawing/2014/main" id="{308C8FD0-0C07-BB19-8B9D-CAE3B0156F0B}"/>
              </a:ext>
            </a:extLst>
          </p:cNvPr>
          <p:cNvSpPr/>
          <p:nvPr/>
        </p:nvSpPr>
        <p:spPr>
          <a:xfrm>
            <a:off x="6454411"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35" name="Rectangle: Rounded Corners 18434">
            <a:extLst>
              <a:ext uri="{FF2B5EF4-FFF2-40B4-BE49-F238E27FC236}">
                <a16:creationId xmlns:a16="http://schemas.microsoft.com/office/drawing/2014/main" id="{4C096CE7-5D0F-CFBB-D478-2C6B3B2BDFE8}"/>
              </a:ext>
            </a:extLst>
          </p:cNvPr>
          <p:cNvSpPr/>
          <p:nvPr/>
        </p:nvSpPr>
        <p:spPr>
          <a:xfrm>
            <a:off x="6454411" y="4510564"/>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37" name="Rectangle: Rounded Corners 18436">
            <a:extLst>
              <a:ext uri="{FF2B5EF4-FFF2-40B4-BE49-F238E27FC236}">
                <a16:creationId xmlns:a16="http://schemas.microsoft.com/office/drawing/2014/main" id="{7C9B5AB7-92B0-49BA-7918-5BADF8EF7B0B}"/>
              </a:ext>
            </a:extLst>
          </p:cNvPr>
          <p:cNvSpPr/>
          <p:nvPr/>
        </p:nvSpPr>
        <p:spPr>
          <a:xfrm>
            <a:off x="6454411" y="5002439"/>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39" name="Rectangle: Rounded Corners 18438">
            <a:extLst>
              <a:ext uri="{FF2B5EF4-FFF2-40B4-BE49-F238E27FC236}">
                <a16:creationId xmlns:a16="http://schemas.microsoft.com/office/drawing/2014/main" id="{8125B80D-D830-726F-6CA6-9F4DC51E5FE6}"/>
              </a:ext>
            </a:extLst>
          </p:cNvPr>
          <p:cNvSpPr/>
          <p:nvPr/>
        </p:nvSpPr>
        <p:spPr>
          <a:xfrm>
            <a:off x="6454411"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1" name="Rectangle: Rounded Corners 18440">
            <a:extLst>
              <a:ext uri="{FF2B5EF4-FFF2-40B4-BE49-F238E27FC236}">
                <a16:creationId xmlns:a16="http://schemas.microsoft.com/office/drawing/2014/main" id="{8C439E07-DAB6-06A1-7B25-4FE71D0C256A}"/>
              </a:ext>
            </a:extLst>
          </p:cNvPr>
          <p:cNvSpPr/>
          <p:nvPr/>
        </p:nvSpPr>
        <p:spPr>
          <a:xfrm>
            <a:off x="8359164"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3" name="Rectangle: Rounded Corners 18442">
            <a:extLst>
              <a:ext uri="{FF2B5EF4-FFF2-40B4-BE49-F238E27FC236}">
                <a16:creationId xmlns:a16="http://schemas.microsoft.com/office/drawing/2014/main" id="{DD012025-99BD-F8D4-D66B-42F7E37DD6F0}"/>
              </a:ext>
            </a:extLst>
          </p:cNvPr>
          <p:cNvSpPr/>
          <p:nvPr/>
        </p:nvSpPr>
        <p:spPr>
          <a:xfrm>
            <a:off x="8359164"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5" name="Rectangle: Rounded Corners 18444">
            <a:extLst>
              <a:ext uri="{FF2B5EF4-FFF2-40B4-BE49-F238E27FC236}">
                <a16:creationId xmlns:a16="http://schemas.microsoft.com/office/drawing/2014/main" id="{AA0DC285-5CF0-CCD9-D37C-9D07ADCA0AFC}"/>
              </a:ext>
            </a:extLst>
          </p:cNvPr>
          <p:cNvSpPr/>
          <p:nvPr/>
        </p:nvSpPr>
        <p:spPr>
          <a:xfrm>
            <a:off x="8359164" y="4510564"/>
            <a:ext cx="1422130" cy="410161"/>
          </a:xfrm>
          <a:prstGeom prst="roundRect">
            <a:avLst/>
          </a:prstGeom>
          <a:solidFill>
            <a:schemeClr val="accent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6" name="Rectangle: Rounded Corners 18445">
            <a:extLst>
              <a:ext uri="{FF2B5EF4-FFF2-40B4-BE49-F238E27FC236}">
                <a16:creationId xmlns:a16="http://schemas.microsoft.com/office/drawing/2014/main" id="{5A3308ED-9189-A0F2-3BEC-5CB667D80D3F}"/>
              </a:ext>
            </a:extLst>
          </p:cNvPr>
          <p:cNvSpPr/>
          <p:nvPr/>
        </p:nvSpPr>
        <p:spPr>
          <a:xfrm>
            <a:off x="8359164" y="5002439"/>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7" name="Rectangle: Rounded Corners 18446">
            <a:extLst>
              <a:ext uri="{FF2B5EF4-FFF2-40B4-BE49-F238E27FC236}">
                <a16:creationId xmlns:a16="http://schemas.microsoft.com/office/drawing/2014/main" id="{0C97C817-074B-C993-FC51-99C69513ED3A}"/>
              </a:ext>
            </a:extLst>
          </p:cNvPr>
          <p:cNvSpPr/>
          <p:nvPr/>
        </p:nvSpPr>
        <p:spPr>
          <a:xfrm>
            <a:off x="8359164"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8" name="Rectangle: Rounded Corners 18447">
            <a:extLst>
              <a:ext uri="{FF2B5EF4-FFF2-40B4-BE49-F238E27FC236}">
                <a16:creationId xmlns:a16="http://schemas.microsoft.com/office/drawing/2014/main" id="{7F93777B-49E1-14AF-B68A-FA6984BA948A}"/>
              </a:ext>
            </a:extLst>
          </p:cNvPr>
          <p:cNvSpPr/>
          <p:nvPr/>
        </p:nvSpPr>
        <p:spPr>
          <a:xfrm>
            <a:off x="10220294" y="3555840"/>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49" name="Rectangle: Rounded Corners 18448">
            <a:extLst>
              <a:ext uri="{FF2B5EF4-FFF2-40B4-BE49-F238E27FC236}">
                <a16:creationId xmlns:a16="http://schemas.microsoft.com/office/drawing/2014/main" id="{F5E8D0A2-E42D-C7AB-49C0-A7C104ACE383}"/>
              </a:ext>
            </a:extLst>
          </p:cNvPr>
          <p:cNvSpPr/>
          <p:nvPr/>
        </p:nvSpPr>
        <p:spPr>
          <a:xfrm>
            <a:off x="10220294" y="4033202"/>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50" name="Rectangle: Rounded Corners 18449">
            <a:extLst>
              <a:ext uri="{FF2B5EF4-FFF2-40B4-BE49-F238E27FC236}">
                <a16:creationId xmlns:a16="http://schemas.microsoft.com/office/drawing/2014/main" id="{A77DED88-F147-ABBF-E492-A8B313372FEF}"/>
              </a:ext>
            </a:extLst>
          </p:cNvPr>
          <p:cNvSpPr/>
          <p:nvPr/>
        </p:nvSpPr>
        <p:spPr>
          <a:xfrm>
            <a:off x="10220294" y="4510564"/>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51" name="Rectangle: Rounded Corners 18450">
            <a:extLst>
              <a:ext uri="{FF2B5EF4-FFF2-40B4-BE49-F238E27FC236}">
                <a16:creationId xmlns:a16="http://schemas.microsoft.com/office/drawing/2014/main" id="{C2BAE2C4-205F-499D-9DFF-C49CFE93227C}"/>
              </a:ext>
            </a:extLst>
          </p:cNvPr>
          <p:cNvSpPr/>
          <p:nvPr/>
        </p:nvSpPr>
        <p:spPr>
          <a:xfrm>
            <a:off x="10220294" y="5002439"/>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452" name="Rectangle: Rounded Corners 18451">
            <a:extLst>
              <a:ext uri="{FF2B5EF4-FFF2-40B4-BE49-F238E27FC236}">
                <a16:creationId xmlns:a16="http://schemas.microsoft.com/office/drawing/2014/main" id="{1AC8FF57-2245-E671-044B-F4AEAAE2C139}"/>
              </a:ext>
            </a:extLst>
          </p:cNvPr>
          <p:cNvSpPr/>
          <p:nvPr/>
        </p:nvSpPr>
        <p:spPr>
          <a:xfrm>
            <a:off x="10220294" y="5466677"/>
            <a:ext cx="1422130" cy="410161"/>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8453" name="Picture 18452" descr="A blue and yellow logo&#10;&#10;Description automatically generated">
            <a:extLst>
              <a:ext uri="{FF2B5EF4-FFF2-40B4-BE49-F238E27FC236}">
                <a16:creationId xmlns:a16="http://schemas.microsoft.com/office/drawing/2014/main" id="{C977FE49-5963-054A-376C-C66B034C05F1}"/>
              </a:ext>
            </a:extLst>
          </p:cNvPr>
          <p:cNvPicPr>
            <a:picLocks noChangeAspect="1"/>
          </p:cNvPicPr>
          <p:nvPr/>
        </p:nvPicPr>
        <p:blipFill>
          <a:blip r:embed="rId7"/>
          <a:stretch>
            <a:fillRect/>
          </a:stretch>
        </p:blipFill>
        <p:spPr>
          <a:xfrm>
            <a:off x="2709591" y="3627232"/>
            <a:ext cx="784757" cy="286128"/>
          </a:xfrm>
          <a:prstGeom prst="rect">
            <a:avLst/>
          </a:prstGeom>
        </p:spPr>
      </p:pic>
      <p:pic>
        <p:nvPicPr>
          <p:cNvPr id="18455" name="Picture 18454">
            <a:extLst>
              <a:ext uri="{FF2B5EF4-FFF2-40B4-BE49-F238E27FC236}">
                <a16:creationId xmlns:a16="http://schemas.microsoft.com/office/drawing/2014/main" id="{22ACA222-DBE0-C3EB-2E21-B7382AFF6AB1}"/>
              </a:ext>
            </a:extLst>
          </p:cNvPr>
          <p:cNvPicPr>
            <a:picLocks noChangeAspect="1"/>
          </p:cNvPicPr>
          <p:nvPr/>
        </p:nvPicPr>
        <p:blipFill>
          <a:blip r:embed="rId8"/>
          <a:stretch>
            <a:fillRect/>
          </a:stretch>
        </p:blipFill>
        <p:spPr>
          <a:xfrm>
            <a:off x="2506888" y="4108412"/>
            <a:ext cx="1190162" cy="261984"/>
          </a:xfrm>
          <a:prstGeom prst="rect">
            <a:avLst/>
          </a:prstGeom>
        </p:spPr>
      </p:pic>
      <p:pic>
        <p:nvPicPr>
          <p:cNvPr id="18460" name="Picture 16" descr="Logo">
            <a:extLst>
              <a:ext uri="{FF2B5EF4-FFF2-40B4-BE49-F238E27FC236}">
                <a16:creationId xmlns:a16="http://schemas.microsoft.com/office/drawing/2014/main" id="{D7E562CE-4A1E-5938-F79D-953F6F80259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6888" y="4589960"/>
            <a:ext cx="1190162" cy="261454"/>
          </a:xfrm>
          <a:prstGeom prst="rect">
            <a:avLst/>
          </a:prstGeom>
          <a:noFill/>
          <a:extLst>
            <a:ext uri="{909E8E84-426E-40DD-AFC4-6F175D3DCCD1}">
              <a14:hiddenFill xmlns:a14="http://schemas.microsoft.com/office/drawing/2010/main">
                <a:solidFill>
                  <a:srgbClr val="FFFFFF"/>
                </a:solidFill>
              </a14:hiddenFill>
            </a:ext>
          </a:extLst>
        </p:spPr>
      </p:pic>
      <p:pic>
        <p:nvPicPr>
          <p:cNvPr id="18461" name="Picture 18" descr="Aemetis, Inc. Logo">
            <a:extLst>
              <a:ext uri="{FF2B5EF4-FFF2-40B4-BE49-F238E27FC236}">
                <a16:creationId xmlns:a16="http://schemas.microsoft.com/office/drawing/2014/main" id="{64A0FEC8-9CCC-C5D0-1546-8516C88E2C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6888" y="5074173"/>
            <a:ext cx="1190162" cy="285990"/>
          </a:xfrm>
          <a:prstGeom prst="rect">
            <a:avLst/>
          </a:prstGeom>
          <a:noFill/>
          <a:extLst>
            <a:ext uri="{909E8E84-426E-40DD-AFC4-6F175D3DCCD1}">
              <a14:hiddenFill xmlns:a14="http://schemas.microsoft.com/office/drawing/2010/main">
                <a:solidFill>
                  <a:srgbClr val="FFFFFF"/>
                </a:solidFill>
              </a14:hiddenFill>
            </a:ext>
          </a:extLst>
        </p:spPr>
      </p:pic>
      <p:pic>
        <p:nvPicPr>
          <p:cNvPr id="18462" name="Picture 18461" descr="A green leaf on a black background&#10;&#10;Description automatically generated">
            <a:extLst>
              <a:ext uri="{FF2B5EF4-FFF2-40B4-BE49-F238E27FC236}">
                <a16:creationId xmlns:a16="http://schemas.microsoft.com/office/drawing/2014/main" id="{9822560A-4202-A483-3F3A-D4FC9299C054}"/>
              </a:ext>
            </a:extLst>
          </p:cNvPr>
          <p:cNvPicPr>
            <a:picLocks noChangeAspect="1"/>
          </p:cNvPicPr>
          <p:nvPr/>
        </p:nvPicPr>
        <p:blipFill>
          <a:blip r:embed="rId11"/>
          <a:stretch>
            <a:fillRect/>
          </a:stretch>
        </p:blipFill>
        <p:spPr>
          <a:xfrm>
            <a:off x="2506888" y="5529662"/>
            <a:ext cx="1190162" cy="288704"/>
          </a:xfrm>
          <a:prstGeom prst="rect">
            <a:avLst/>
          </a:prstGeom>
        </p:spPr>
      </p:pic>
      <p:pic>
        <p:nvPicPr>
          <p:cNvPr id="18463" name="Picture 18462" descr="A blue and black logo&#10;&#10;Description automatically generated">
            <a:extLst>
              <a:ext uri="{FF2B5EF4-FFF2-40B4-BE49-F238E27FC236}">
                <a16:creationId xmlns:a16="http://schemas.microsoft.com/office/drawing/2014/main" id="{71EAA4BA-D1CF-45E8-8308-F416AC5EDE30}"/>
              </a:ext>
            </a:extLst>
          </p:cNvPr>
          <p:cNvPicPr>
            <a:picLocks noChangeAspect="1"/>
          </p:cNvPicPr>
          <p:nvPr/>
        </p:nvPicPr>
        <p:blipFill>
          <a:blip r:embed="rId12"/>
          <a:srcRect l="5932" t="20976" r="5932" b="18984"/>
          <a:stretch/>
        </p:blipFill>
        <p:spPr>
          <a:xfrm>
            <a:off x="4582369" y="3627232"/>
            <a:ext cx="1208832" cy="280990"/>
          </a:xfrm>
          <a:prstGeom prst="rect">
            <a:avLst/>
          </a:prstGeom>
        </p:spPr>
      </p:pic>
      <p:pic>
        <p:nvPicPr>
          <p:cNvPr id="18467" name="Picture 18466" descr="A black and white logo&#10;&#10;Description automatically generated">
            <a:extLst>
              <a:ext uri="{FF2B5EF4-FFF2-40B4-BE49-F238E27FC236}">
                <a16:creationId xmlns:a16="http://schemas.microsoft.com/office/drawing/2014/main" id="{CB299170-558F-527F-452B-753E70C40BE6}"/>
              </a:ext>
            </a:extLst>
          </p:cNvPr>
          <p:cNvPicPr>
            <a:picLocks noChangeAspect="1"/>
          </p:cNvPicPr>
          <p:nvPr/>
        </p:nvPicPr>
        <p:blipFill>
          <a:blip r:embed="rId13"/>
          <a:stretch>
            <a:fillRect/>
          </a:stretch>
        </p:blipFill>
        <p:spPr>
          <a:xfrm>
            <a:off x="4582369" y="4589960"/>
            <a:ext cx="1208832" cy="228641"/>
          </a:xfrm>
          <a:prstGeom prst="rect">
            <a:avLst/>
          </a:prstGeom>
        </p:spPr>
      </p:pic>
      <p:pic>
        <p:nvPicPr>
          <p:cNvPr id="18478" name="Picture 18477" descr="A logo of a shell&#10;&#10;Description automatically generated">
            <a:extLst>
              <a:ext uri="{FF2B5EF4-FFF2-40B4-BE49-F238E27FC236}">
                <a16:creationId xmlns:a16="http://schemas.microsoft.com/office/drawing/2014/main" id="{0C306511-AD3D-0B51-8D29-30DD7E22318C}"/>
              </a:ext>
            </a:extLst>
          </p:cNvPr>
          <p:cNvPicPr>
            <a:picLocks noChangeAspect="1"/>
          </p:cNvPicPr>
          <p:nvPr/>
        </p:nvPicPr>
        <p:blipFill>
          <a:blip r:embed="rId14"/>
          <a:stretch>
            <a:fillRect/>
          </a:stretch>
        </p:blipFill>
        <p:spPr>
          <a:xfrm>
            <a:off x="4822573" y="4078338"/>
            <a:ext cx="723899" cy="323752"/>
          </a:xfrm>
          <a:prstGeom prst="rect">
            <a:avLst/>
          </a:prstGeom>
        </p:spPr>
      </p:pic>
      <p:pic>
        <p:nvPicPr>
          <p:cNvPr id="18479" name="Picture 18478" descr="A rainbow colored logo with red text&#10;&#10;Description automatically generated">
            <a:extLst>
              <a:ext uri="{FF2B5EF4-FFF2-40B4-BE49-F238E27FC236}">
                <a16:creationId xmlns:a16="http://schemas.microsoft.com/office/drawing/2014/main" id="{EF27E37C-E5CD-D156-B8E9-0B299C2C3718}"/>
              </a:ext>
            </a:extLst>
          </p:cNvPr>
          <p:cNvPicPr>
            <a:picLocks noChangeAspect="1"/>
          </p:cNvPicPr>
          <p:nvPr/>
        </p:nvPicPr>
        <p:blipFill>
          <a:blip r:embed="rId15"/>
          <a:stretch>
            <a:fillRect/>
          </a:stretch>
        </p:blipFill>
        <p:spPr>
          <a:xfrm>
            <a:off x="4859084" y="5493750"/>
            <a:ext cx="650875" cy="334824"/>
          </a:xfrm>
          <a:prstGeom prst="rect">
            <a:avLst/>
          </a:prstGeom>
        </p:spPr>
      </p:pic>
      <p:pic>
        <p:nvPicPr>
          <p:cNvPr id="18480" name="Picture 18479" descr="A blue letter on a black background&#10;&#10;Description automatically generated">
            <a:extLst>
              <a:ext uri="{FF2B5EF4-FFF2-40B4-BE49-F238E27FC236}">
                <a16:creationId xmlns:a16="http://schemas.microsoft.com/office/drawing/2014/main" id="{B72E9BBF-4032-B242-C1F5-8ACB4D86C416}"/>
              </a:ext>
            </a:extLst>
          </p:cNvPr>
          <p:cNvPicPr>
            <a:picLocks noChangeAspect="1"/>
          </p:cNvPicPr>
          <p:nvPr/>
        </p:nvPicPr>
        <p:blipFill>
          <a:blip r:embed="rId16"/>
          <a:stretch>
            <a:fillRect/>
          </a:stretch>
        </p:blipFill>
        <p:spPr>
          <a:xfrm>
            <a:off x="4582369" y="5055123"/>
            <a:ext cx="1208832" cy="304791"/>
          </a:xfrm>
          <a:prstGeom prst="rect">
            <a:avLst/>
          </a:prstGeom>
        </p:spPr>
      </p:pic>
      <p:pic>
        <p:nvPicPr>
          <p:cNvPr id="18483" name="Picture 24" descr="NuStar Energy (NS) - Revenue">
            <a:extLst>
              <a:ext uri="{FF2B5EF4-FFF2-40B4-BE49-F238E27FC236}">
                <a16:creationId xmlns:a16="http://schemas.microsoft.com/office/drawing/2014/main" id="{C3985C72-3DED-0D2E-1125-381020DAFB5A}"/>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7765" b="28130"/>
          <a:stretch/>
        </p:blipFill>
        <p:spPr bwMode="auto">
          <a:xfrm>
            <a:off x="6577336" y="3563232"/>
            <a:ext cx="1183158" cy="363252"/>
          </a:xfrm>
          <a:prstGeom prst="rect">
            <a:avLst/>
          </a:prstGeom>
          <a:noFill/>
          <a:extLst>
            <a:ext uri="{909E8E84-426E-40DD-AFC4-6F175D3DCCD1}">
              <a14:hiddenFill xmlns:a14="http://schemas.microsoft.com/office/drawing/2010/main">
                <a:solidFill>
                  <a:srgbClr val="FFFFFF"/>
                </a:solidFill>
              </a14:hiddenFill>
            </a:ext>
          </a:extLst>
        </p:spPr>
      </p:pic>
      <p:pic>
        <p:nvPicPr>
          <p:cNvPr id="18485" name="Picture 18484">
            <a:extLst>
              <a:ext uri="{FF2B5EF4-FFF2-40B4-BE49-F238E27FC236}">
                <a16:creationId xmlns:a16="http://schemas.microsoft.com/office/drawing/2014/main" id="{40F0E70D-188A-3177-62FC-D1E76949683B}"/>
              </a:ext>
            </a:extLst>
          </p:cNvPr>
          <p:cNvPicPr>
            <a:picLocks noChangeAspect="1"/>
          </p:cNvPicPr>
          <p:nvPr/>
        </p:nvPicPr>
        <p:blipFill>
          <a:blip r:embed="rId18"/>
          <a:stretch>
            <a:fillRect/>
          </a:stretch>
        </p:blipFill>
        <p:spPr>
          <a:xfrm>
            <a:off x="6546494" y="4106013"/>
            <a:ext cx="1213999" cy="263489"/>
          </a:xfrm>
          <a:prstGeom prst="rect">
            <a:avLst/>
          </a:prstGeom>
        </p:spPr>
      </p:pic>
      <p:pic>
        <p:nvPicPr>
          <p:cNvPr id="18488" name="Picture 28">
            <a:extLst>
              <a:ext uri="{FF2B5EF4-FFF2-40B4-BE49-F238E27FC236}">
                <a16:creationId xmlns:a16="http://schemas.microsoft.com/office/drawing/2014/main" id="{8C96F3C1-4923-D338-59D7-AB8E709DD3D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97176" y="4541906"/>
            <a:ext cx="736600" cy="335291"/>
          </a:xfrm>
          <a:prstGeom prst="rect">
            <a:avLst/>
          </a:prstGeom>
          <a:noFill/>
          <a:extLst>
            <a:ext uri="{909E8E84-426E-40DD-AFC4-6F175D3DCCD1}">
              <a14:hiddenFill xmlns:a14="http://schemas.microsoft.com/office/drawing/2010/main">
                <a:solidFill>
                  <a:srgbClr val="FFFFFF"/>
                </a:solidFill>
              </a14:hiddenFill>
            </a:ext>
          </a:extLst>
        </p:spPr>
      </p:pic>
      <p:pic>
        <p:nvPicPr>
          <p:cNvPr id="18489" name="Picture 30" descr="Marathon Petroleum - Wikipedia">
            <a:extLst>
              <a:ext uri="{FF2B5EF4-FFF2-40B4-BE49-F238E27FC236}">
                <a16:creationId xmlns:a16="http://schemas.microsoft.com/office/drawing/2014/main" id="{0CBA4363-D8D6-54D9-55D1-CDB7C5CE93A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97177" y="5055123"/>
            <a:ext cx="736599" cy="318197"/>
          </a:xfrm>
          <a:prstGeom prst="rect">
            <a:avLst/>
          </a:prstGeom>
          <a:noFill/>
          <a:extLst>
            <a:ext uri="{909E8E84-426E-40DD-AFC4-6F175D3DCCD1}">
              <a14:hiddenFill xmlns:a14="http://schemas.microsoft.com/office/drawing/2010/main">
                <a:solidFill>
                  <a:srgbClr val="FFFFFF"/>
                </a:solidFill>
              </a14:hiddenFill>
            </a:ext>
          </a:extLst>
        </p:spPr>
      </p:pic>
      <p:pic>
        <p:nvPicPr>
          <p:cNvPr id="18490" name="Picture 32" descr="Targa Resources Inc.">
            <a:extLst>
              <a:ext uri="{FF2B5EF4-FFF2-40B4-BE49-F238E27FC236}">
                <a16:creationId xmlns:a16="http://schemas.microsoft.com/office/drawing/2014/main" id="{14D545A0-67F5-4C38-58E3-DAA1D993C03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577335" y="5531134"/>
            <a:ext cx="1183157" cy="281246"/>
          </a:xfrm>
          <a:prstGeom prst="rect">
            <a:avLst/>
          </a:prstGeom>
          <a:noFill/>
          <a:extLst>
            <a:ext uri="{909E8E84-426E-40DD-AFC4-6F175D3DCCD1}">
              <a14:hiddenFill xmlns:a14="http://schemas.microsoft.com/office/drawing/2010/main">
                <a:solidFill>
                  <a:srgbClr val="FFFFFF"/>
                </a:solidFill>
              </a14:hiddenFill>
            </a:ext>
          </a:extLst>
        </p:spPr>
      </p:pic>
      <p:pic>
        <p:nvPicPr>
          <p:cNvPr id="18491" name="Picture 34" descr="MAERSK | LinkedIn">
            <a:extLst>
              <a:ext uri="{FF2B5EF4-FFF2-40B4-BE49-F238E27FC236}">
                <a16:creationId xmlns:a16="http://schemas.microsoft.com/office/drawing/2014/main" id="{CD0D039D-D318-137C-D482-5E9CD266803A}"/>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3378" t="34676" r="3187" b="33975"/>
          <a:stretch/>
        </p:blipFill>
        <p:spPr bwMode="auto">
          <a:xfrm>
            <a:off x="8435364" y="3616246"/>
            <a:ext cx="1226161" cy="301446"/>
          </a:xfrm>
          <a:prstGeom prst="rect">
            <a:avLst/>
          </a:prstGeom>
          <a:noFill/>
          <a:extLst>
            <a:ext uri="{909E8E84-426E-40DD-AFC4-6F175D3DCCD1}">
              <a14:hiddenFill xmlns:a14="http://schemas.microsoft.com/office/drawing/2010/main">
                <a:solidFill>
                  <a:srgbClr val="FFFFFF"/>
                </a:solidFill>
              </a14:hiddenFill>
            </a:ext>
          </a:extLst>
        </p:spPr>
      </p:pic>
      <p:pic>
        <p:nvPicPr>
          <p:cNvPr id="18492" name="Picture 36" descr="United Airlines: A force for good | Diversity Travel UK">
            <a:extLst>
              <a:ext uri="{FF2B5EF4-FFF2-40B4-BE49-F238E27FC236}">
                <a16:creationId xmlns:a16="http://schemas.microsoft.com/office/drawing/2014/main" id="{4ADA41EE-89B4-345C-5E67-512CFDA6A8ED}"/>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907" t="35909" r="1587" b="35033"/>
          <a:stretch/>
        </p:blipFill>
        <p:spPr bwMode="auto">
          <a:xfrm>
            <a:off x="8435364" y="4078338"/>
            <a:ext cx="1226161" cy="309666"/>
          </a:xfrm>
          <a:prstGeom prst="rect">
            <a:avLst/>
          </a:prstGeom>
          <a:noFill/>
          <a:extLst>
            <a:ext uri="{909E8E84-426E-40DD-AFC4-6F175D3DCCD1}">
              <a14:hiddenFill xmlns:a14="http://schemas.microsoft.com/office/drawing/2010/main">
                <a:solidFill>
                  <a:srgbClr val="FFFFFF"/>
                </a:solidFill>
              </a14:hiddenFill>
            </a:ext>
          </a:extLst>
        </p:spPr>
      </p:pic>
      <p:pic>
        <p:nvPicPr>
          <p:cNvPr id="18493" name="Picture 38" descr="General Motors logo">
            <a:extLst>
              <a:ext uri="{FF2B5EF4-FFF2-40B4-BE49-F238E27FC236}">
                <a16:creationId xmlns:a16="http://schemas.microsoft.com/office/drawing/2014/main" id="{5D2D5533-3C49-42DC-EE61-5FFCB19D789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846391" y="4569593"/>
            <a:ext cx="447676" cy="292101"/>
          </a:xfrm>
          <a:prstGeom prst="rect">
            <a:avLst/>
          </a:prstGeom>
          <a:noFill/>
          <a:extLst>
            <a:ext uri="{909E8E84-426E-40DD-AFC4-6F175D3DCCD1}">
              <a14:hiddenFill xmlns:a14="http://schemas.microsoft.com/office/drawing/2010/main">
                <a:solidFill>
                  <a:srgbClr val="FFFFFF"/>
                </a:solidFill>
              </a14:hiddenFill>
            </a:ext>
          </a:extLst>
        </p:spPr>
      </p:pic>
      <p:pic>
        <p:nvPicPr>
          <p:cNvPr id="18495" name="Picture 40" descr="Veolia | Smart Water Magazine">
            <a:extLst>
              <a:ext uri="{FF2B5EF4-FFF2-40B4-BE49-F238E27FC236}">
                <a16:creationId xmlns:a16="http://schemas.microsoft.com/office/drawing/2014/main" id="{7C4A7961-0852-B093-2E5E-651041BB21CE}"/>
              </a:ext>
            </a:extLst>
          </p:cNvPr>
          <p:cNvPicPr>
            <a:picLocks noChangeAspect="1" noChangeArrowheads="1"/>
          </p:cNvPicPr>
          <p:nvPr/>
        </p:nvPicPr>
        <p:blipFill rotWithShape="1">
          <a:blip r:embed="rId25">
            <a:extLst>
              <a:ext uri="{28A0092B-C50C-407E-A947-70E740481C1C}">
                <a14:useLocalDpi xmlns:a14="http://schemas.microsoft.com/office/drawing/2010/main" val="0"/>
              </a:ext>
            </a:extLst>
          </a:blip>
          <a:srcRect l="8691" t="23048" r="8714" b="22969"/>
          <a:stretch/>
        </p:blipFill>
        <p:spPr bwMode="auto">
          <a:xfrm>
            <a:off x="8435364" y="5046857"/>
            <a:ext cx="1237245" cy="321321"/>
          </a:xfrm>
          <a:prstGeom prst="rect">
            <a:avLst/>
          </a:prstGeom>
          <a:noFill/>
          <a:extLst>
            <a:ext uri="{909E8E84-426E-40DD-AFC4-6F175D3DCCD1}">
              <a14:hiddenFill xmlns:a14="http://schemas.microsoft.com/office/drawing/2010/main">
                <a:solidFill>
                  <a:srgbClr val="FFFFFF"/>
                </a:solidFill>
              </a14:hiddenFill>
            </a:ext>
          </a:extLst>
        </p:spPr>
      </p:pic>
      <p:pic>
        <p:nvPicPr>
          <p:cNvPr id="18496" name="Picture 42" descr="Drax Group - Wikipedia">
            <a:extLst>
              <a:ext uri="{FF2B5EF4-FFF2-40B4-BE49-F238E27FC236}">
                <a16:creationId xmlns:a16="http://schemas.microsoft.com/office/drawing/2014/main" id="{BCE3D7E5-3980-7061-B977-D3592CB93D3A}"/>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17094" t="28398" r="17094" b="32143"/>
          <a:stretch/>
        </p:blipFill>
        <p:spPr bwMode="auto">
          <a:xfrm>
            <a:off x="8435364" y="5498571"/>
            <a:ext cx="1226161" cy="3251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A4CFF827-534A-1A1D-1E2D-EC40CFB85CB7}"/>
              </a:ext>
            </a:extLst>
          </p:cNvPr>
          <p:cNvPicPr>
            <a:picLocks noChangeAspect="1"/>
          </p:cNvPicPr>
          <p:nvPr/>
        </p:nvPicPr>
        <p:blipFill>
          <a:blip r:embed="rId27"/>
          <a:stretch>
            <a:fillRect/>
          </a:stretch>
        </p:blipFill>
        <p:spPr>
          <a:xfrm>
            <a:off x="10345368" y="3605918"/>
            <a:ext cx="1154482" cy="308077"/>
          </a:xfrm>
          <a:prstGeom prst="rect">
            <a:avLst/>
          </a:prstGeom>
        </p:spPr>
      </p:pic>
      <p:pic>
        <p:nvPicPr>
          <p:cNvPr id="1028" name="Picture 4">
            <a:extLst>
              <a:ext uri="{FF2B5EF4-FFF2-40B4-BE49-F238E27FC236}">
                <a16:creationId xmlns:a16="http://schemas.microsoft.com/office/drawing/2014/main" id="{7A6A7349-1CC2-26D7-6394-7D7E9B5D74C4}"/>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34040" b="35246"/>
          <a:stretch/>
        </p:blipFill>
        <p:spPr bwMode="auto">
          <a:xfrm>
            <a:off x="10345369" y="4097388"/>
            <a:ext cx="1154482" cy="29116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A224D91E-FD4F-1763-670D-4685F8CC3E22}"/>
              </a:ext>
            </a:extLst>
          </p:cNvPr>
          <p:cNvPicPr>
            <a:picLocks noChangeAspect="1"/>
          </p:cNvPicPr>
          <p:nvPr/>
        </p:nvPicPr>
        <p:blipFill>
          <a:blip r:embed="rId29"/>
          <a:stretch>
            <a:fillRect/>
          </a:stretch>
        </p:blipFill>
        <p:spPr>
          <a:xfrm>
            <a:off x="10345368" y="4563243"/>
            <a:ext cx="1154482" cy="307604"/>
          </a:xfrm>
          <a:prstGeom prst="rect">
            <a:avLst/>
          </a:prstGeom>
        </p:spPr>
      </p:pic>
      <p:pic>
        <p:nvPicPr>
          <p:cNvPr id="21" name="Picture 20">
            <a:extLst>
              <a:ext uri="{FF2B5EF4-FFF2-40B4-BE49-F238E27FC236}">
                <a16:creationId xmlns:a16="http://schemas.microsoft.com/office/drawing/2014/main" id="{6AC18E44-A58D-EDD4-064B-BC7252663B46}"/>
              </a:ext>
            </a:extLst>
          </p:cNvPr>
          <p:cNvPicPr>
            <a:picLocks noChangeAspect="1"/>
          </p:cNvPicPr>
          <p:nvPr/>
        </p:nvPicPr>
        <p:blipFill>
          <a:blip r:embed="rId30"/>
          <a:stretch>
            <a:fillRect/>
          </a:stretch>
        </p:blipFill>
        <p:spPr>
          <a:xfrm>
            <a:off x="10345368" y="5055123"/>
            <a:ext cx="1198932" cy="304791"/>
          </a:xfrm>
          <a:prstGeom prst="rect">
            <a:avLst/>
          </a:prstGeom>
        </p:spPr>
      </p:pic>
      <p:pic>
        <p:nvPicPr>
          <p:cNvPr id="28" name="Picture 27">
            <a:extLst>
              <a:ext uri="{FF2B5EF4-FFF2-40B4-BE49-F238E27FC236}">
                <a16:creationId xmlns:a16="http://schemas.microsoft.com/office/drawing/2014/main" id="{86D6F70F-D5BA-2AA1-0402-3DF9E3147B67}"/>
              </a:ext>
            </a:extLst>
          </p:cNvPr>
          <p:cNvPicPr>
            <a:picLocks noChangeAspect="1"/>
          </p:cNvPicPr>
          <p:nvPr/>
        </p:nvPicPr>
        <p:blipFill>
          <a:blip r:embed="rId31"/>
          <a:stretch>
            <a:fillRect/>
          </a:stretch>
        </p:blipFill>
        <p:spPr>
          <a:xfrm>
            <a:off x="10345368" y="5513415"/>
            <a:ext cx="1198932" cy="323038"/>
          </a:xfrm>
          <a:prstGeom prst="rect">
            <a:avLst/>
          </a:prstGeom>
        </p:spPr>
      </p:pic>
    </p:spTree>
    <p:extLst>
      <p:ext uri="{BB962C8B-B14F-4D97-AF65-F5344CB8AC3E}">
        <p14:creationId xmlns:p14="http://schemas.microsoft.com/office/powerpoint/2010/main" val="339030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VALUE CHAIN FOR THE GLOBAL GREEN FUELS MARKET (2/5)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DA6455D-2277-722E-4731-89ECA580E3D1}"/>
              </a:ext>
            </a:extLst>
          </p:cNvPr>
          <p:cNvSpPr txBox="1"/>
          <p:nvPr/>
        </p:nvSpPr>
        <p:spPr>
          <a:xfrm>
            <a:off x="195997" y="717813"/>
            <a:ext cx="5541433" cy="369332"/>
          </a:xfrm>
          <a:prstGeom prst="rect">
            <a:avLst/>
          </a:prstGeom>
          <a:noFill/>
        </p:spPr>
        <p:txBody>
          <a:bodyPr wrap="square" rtlCol="0">
            <a:spAutoFit/>
          </a:bodyPr>
          <a:lstStyle/>
          <a:p>
            <a:pPr indent="-342900">
              <a:spcAft>
                <a:spcPts val="1200"/>
              </a:spcAft>
              <a:buFont typeface="+mj-lt"/>
              <a:buAutoNum type="arabicPeriod"/>
            </a:pPr>
            <a:r>
              <a:rPr lang="en-US" dirty="0">
                <a:solidFill>
                  <a:srgbClr val="091B2C"/>
                </a:solidFill>
                <a:latin typeface="Poppins" panose="00000500000000000000" pitchFamily="2" charset="0"/>
                <a:cs typeface="Poppins" panose="00000500000000000000" pitchFamily="2" charset="0"/>
              </a:rPr>
              <a:t>FEEDSTOCK PRODUCTION</a:t>
            </a:r>
          </a:p>
        </p:txBody>
      </p:sp>
      <p:graphicFrame>
        <p:nvGraphicFramePr>
          <p:cNvPr id="47" name="Table 46">
            <a:extLst>
              <a:ext uri="{FF2B5EF4-FFF2-40B4-BE49-F238E27FC236}">
                <a16:creationId xmlns:a16="http://schemas.microsoft.com/office/drawing/2014/main" id="{A33FAE18-2528-F092-0D6F-39237BDB330E}"/>
              </a:ext>
            </a:extLst>
          </p:cNvPr>
          <p:cNvGraphicFramePr>
            <a:graphicFrameLocks noGrp="1"/>
          </p:cNvGraphicFramePr>
          <p:nvPr>
            <p:extLst>
              <p:ext uri="{D42A27DB-BD31-4B8C-83A1-F6EECF244321}">
                <p14:modId xmlns:p14="http://schemas.microsoft.com/office/powerpoint/2010/main" val="1816407113"/>
              </p:ext>
            </p:extLst>
          </p:nvPr>
        </p:nvGraphicFramePr>
        <p:xfrm>
          <a:off x="6352335" y="3585537"/>
          <a:ext cx="5457373" cy="3198683"/>
        </p:xfrm>
        <a:graphic>
          <a:graphicData uri="http://schemas.openxmlformats.org/drawingml/2006/table">
            <a:tbl>
              <a:tblPr firstRow="1" bandRow="1">
                <a:tableStyleId>{93296810-A885-4BE3-A3E7-6D5BEEA58F35}</a:tableStyleId>
              </a:tblPr>
              <a:tblGrid>
                <a:gridCol w="1079480">
                  <a:extLst>
                    <a:ext uri="{9D8B030D-6E8A-4147-A177-3AD203B41FA5}">
                      <a16:colId xmlns:a16="http://schemas.microsoft.com/office/drawing/2014/main" val="2365382675"/>
                    </a:ext>
                  </a:extLst>
                </a:gridCol>
                <a:gridCol w="4377893">
                  <a:extLst>
                    <a:ext uri="{9D8B030D-6E8A-4147-A177-3AD203B41FA5}">
                      <a16:colId xmlns:a16="http://schemas.microsoft.com/office/drawing/2014/main" val="2370368319"/>
                    </a:ext>
                  </a:extLst>
                </a:gridCol>
              </a:tblGrid>
              <a:tr h="390959">
                <a:tc>
                  <a:txBody>
                    <a:bodyPr/>
                    <a:lstStyle/>
                    <a:p>
                      <a:pPr algn="l"/>
                      <a:r>
                        <a:rPr lang="en-US" sz="1100" dirty="0">
                          <a:solidFill>
                            <a:schemeClr val="tx1"/>
                          </a:solidFill>
                          <a:latin typeface="Poppins" panose="00000500000000000000" pitchFamily="2" charset="0"/>
                          <a:cs typeface="Poppins" panose="00000500000000000000" pitchFamily="2" charset="0"/>
                        </a:rPr>
                        <a:t>Company</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Projects/Partnership</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580955">
                <a:tc>
                  <a:txBody>
                    <a:bodyPr/>
                    <a:lstStyle/>
                    <a:p>
                      <a:pPr algn="l"/>
                      <a:r>
                        <a:rPr lang="en-US" sz="1100" dirty="0">
                          <a:solidFill>
                            <a:schemeClr val="tx1"/>
                          </a:solidFill>
                          <a:latin typeface="Poppins" panose="00000500000000000000" pitchFamily="2" charset="0"/>
                          <a:cs typeface="Poppins" panose="00000500000000000000" pitchFamily="2" charset="0"/>
                        </a:rPr>
                        <a:t>Corteva Agriscience</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2023, Corteva Inc., Bunge, and Chevron U.S.A. Inc., announced a collaboration to produce winter Canola to meet growing demand for lower carbon renewable fuels.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744814">
                <a:tc>
                  <a:txBody>
                    <a:bodyPr/>
                    <a:lstStyle/>
                    <a:p>
                      <a:pPr algn="l"/>
                      <a:r>
                        <a:rPr lang="en-US" sz="1100" dirty="0">
                          <a:solidFill>
                            <a:schemeClr val="tx1"/>
                          </a:solidFill>
                          <a:latin typeface="Poppins" panose="00000500000000000000" pitchFamily="2" charset="0"/>
                          <a:cs typeface="Poppins" panose="00000500000000000000" pitchFamily="2" charset="0"/>
                        </a:rPr>
                        <a:t>BASF</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2022, BASF and Henkel jointly committed to replace fossil carbon feedstock with renewable feedstock for most products in Henkel’s European Laundry &amp; Home Care and Beauty Care businesses over the next four years.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417096">
                <a:tc>
                  <a:txBody>
                    <a:bodyPr/>
                    <a:lstStyle/>
                    <a:p>
                      <a:pPr algn="l"/>
                      <a:r>
                        <a:rPr lang="en-US" sz="1100" dirty="0">
                          <a:solidFill>
                            <a:schemeClr val="tx1"/>
                          </a:solidFill>
                          <a:latin typeface="Poppins" panose="00000500000000000000" pitchFamily="2" charset="0"/>
                          <a:cs typeface="Poppins" panose="00000500000000000000" pitchFamily="2" charset="0"/>
                        </a:rPr>
                        <a:t>Syngenta</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2023, Syngenta and ADM teamed up on oilseeds project to meet increasing demand for biofuel feedstock.</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430284">
                <a:tc>
                  <a:txBody>
                    <a:bodyPr/>
                    <a:lstStyle/>
                    <a:p>
                      <a:pPr algn="l"/>
                      <a:r>
                        <a:rPr lang="en-US" sz="1100" dirty="0">
                          <a:solidFill>
                            <a:schemeClr val="tx1"/>
                          </a:solidFill>
                          <a:latin typeface="Poppins" panose="00000500000000000000" pitchFamily="2" charset="0"/>
                          <a:cs typeface="Poppins" panose="00000500000000000000" pitchFamily="2" charset="0"/>
                        </a:rPr>
                        <a:t>Novozymes A/S</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2023, Novozymes A/S launched Quara LowP for renewable diesel feedstock pre-treatment.</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r h="580955">
                <a:tc>
                  <a:txBody>
                    <a:bodyPr/>
                    <a:lstStyle/>
                    <a:p>
                      <a:pPr algn="l"/>
                      <a:r>
                        <a:rPr lang="en-US" sz="1100" dirty="0">
                          <a:solidFill>
                            <a:schemeClr val="tx1"/>
                          </a:solidFill>
                          <a:latin typeface="Poppins" panose="00000500000000000000" pitchFamily="2" charset="0"/>
                          <a:cs typeface="Poppins" panose="00000500000000000000" pitchFamily="2" charset="0"/>
                        </a:rPr>
                        <a:t>Green Plains Inc.</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100" dirty="0">
                          <a:solidFill>
                            <a:schemeClr val="tx1"/>
                          </a:solidFill>
                          <a:latin typeface="Poppins" panose="00000500000000000000" pitchFamily="2" charset="0"/>
                          <a:cs typeface="Poppins" panose="00000500000000000000" pitchFamily="2" charset="0"/>
                        </a:rPr>
                        <a:t>In 2024, Green Plains Inc. partnered with Shell plc to launch enhanced biorefinery production </a:t>
                      </a:r>
                      <a:r>
                        <a:rPr lang="en-US" sz="1100" dirty="0">
                          <a:solidFill>
                            <a:schemeClr val="tx1"/>
                          </a:solidFill>
                          <a:latin typeface="Poppins" panose="00000500000000000000" pitchFamily="2" charset="0"/>
                          <a:cs typeface="Poppins" panose="00000500000000000000" pitchFamily="2" charset="0"/>
                        </a:rPr>
                        <a:t>in York that used feedstock for producing sustainable aviation fuel (SAF)</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632681720"/>
                  </a:ext>
                </a:extLst>
              </a:tr>
            </a:tbl>
          </a:graphicData>
        </a:graphic>
      </p:graphicFrame>
      <p:sp>
        <p:nvSpPr>
          <p:cNvPr id="48" name="TextBox 47">
            <a:extLst>
              <a:ext uri="{FF2B5EF4-FFF2-40B4-BE49-F238E27FC236}">
                <a16:creationId xmlns:a16="http://schemas.microsoft.com/office/drawing/2014/main" id="{7663509B-FA30-EBBF-8CCE-643C850117CF}"/>
              </a:ext>
            </a:extLst>
          </p:cNvPr>
          <p:cNvSpPr txBox="1"/>
          <p:nvPr/>
        </p:nvSpPr>
        <p:spPr>
          <a:xfrm>
            <a:off x="5872841" y="2349688"/>
            <a:ext cx="6057903" cy="1169551"/>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Key Players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The feedstock production phase includes various stakeholders, ranging from farmers and cooperatives to biotechnology firms and research institutions. Some of the major players in the feedstock production along with their prominent projects/partnerships are:</a:t>
            </a:r>
          </a:p>
        </p:txBody>
      </p:sp>
      <p:sp>
        <p:nvSpPr>
          <p:cNvPr id="49" name="TextBox 48">
            <a:extLst>
              <a:ext uri="{FF2B5EF4-FFF2-40B4-BE49-F238E27FC236}">
                <a16:creationId xmlns:a16="http://schemas.microsoft.com/office/drawing/2014/main" id="{2A9CB733-A2AB-7EC9-0E0A-2A067713F889}"/>
              </a:ext>
            </a:extLst>
          </p:cNvPr>
          <p:cNvSpPr txBox="1"/>
          <p:nvPr/>
        </p:nvSpPr>
        <p:spPr>
          <a:xfrm>
            <a:off x="0" y="1076833"/>
            <a:ext cx="6057903" cy="255454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Feedstock production is a fundamental stage in the green fuels value chain, as it involves sourcing the raw materials needed for renewable fuel production. This stage significantly impacts the overall sustainability, efficiency, and economic viability of green fuel production.</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a:t>
            </a:r>
            <a:r>
              <a:rPr lang="en-US" sz="1200" b="1" dirty="0">
                <a:latin typeface="Poppins" panose="00000500000000000000" pitchFamily="2" charset="0"/>
                <a:cs typeface="Poppins" panose="00000500000000000000" pitchFamily="2" charset="0"/>
              </a:rPr>
              <a:t>key types of feedstocks </a:t>
            </a:r>
            <a:r>
              <a:rPr lang="en-US" sz="1200" dirty="0">
                <a:latin typeface="Poppins" panose="00000500000000000000" pitchFamily="2" charset="0"/>
                <a:cs typeface="Poppins" panose="00000500000000000000" pitchFamily="2" charset="0"/>
              </a:rPr>
              <a:t>used in green fuel production are:</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Agricultural Residue: (materials include corn stover, wheat straw, and sugarcane bagasse, etc.)</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Energy Crops (Switchgrass, Miscanthus, and Canola, etc.)</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Waste Materials (organic waste, and used cooking oil, etc.)</a:t>
            </a:r>
          </a:p>
        </p:txBody>
      </p:sp>
      <p:sp>
        <p:nvSpPr>
          <p:cNvPr id="51" name="TextBox 50">
            <a:extLst>
              <a:ext uri="{FF2B5EF4-FFF2-40B4-BE49-F238E27FC236}">
                <a16:creationId xmlns:a16="http://schemas.microsoft.com/office/drawing/2014/main" id="{5C725119-6C56-9162-EA91-D83F0A147646}"/>
              </a:ext>
            </a:extLst>
          </p:cNvPr>
          <p:cNvSpPr txBox="1"/>
          <p:nvPr/>
        </p:nvSpPr>
        <p:spPr>
          <a:xfrm>
            <a:off x="-1" y="3602432"/>
            <a:ext cx="6057903" cy="3293209"/>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Impact of Regulatory Mandates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Regulatory frameworks are crucial in influencing practices related to feedstock production. Prominent mandates include:</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EU Renewable Energy Directive (RED): This directive set to increase investment in sustainable feedstock production practices, boosting the use of agricultural residues and waste materials in EU.</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US Renewable Fuel Standard (RFS): This standard has significantly influenced the types of feedstocks that are prioritized for production, promoting the development of biofuels from various sources, including waste oils and energy crops.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Carbon Pricing and Cap-and-Trade Programs: These programs encourage farmers and producers to adopt practices that lower greenhouse gas emissions, thus benefiting feedstock production for green fuels.</a:t>
            </a:r>
          </a:p>
        </p:txBody>
      </p:sp>
      <p:grpSp>
        <p:nvGrpSpPr>
          <p:cNvPr id="53" name="Group 52">
            <a:extLst>
              <a:ext uri="{FF2B5EF4-FFF2-40B4-BE49-F238E27FC236}">
                <a16:creationId xmlns:a16="http://schemas.microsoft.com/office/drawing/2014/main" id="{FF715F3F-CA91-B683-589D-87BE682DE76C}"/>
              </a:ext>
            </a:extLst>
          </p:cNvPr>
          <p:cNvGrpSpPr/>
          <p:nvPr/>
        </p:nvGrpSpPr>
        <p:grpSpPr>
          <a:xfrm>
            <a:off x="6253900" y="699996"/>
            <a:ext cx="2755290" cy="1583394"/>
            <a:chOff x="242809" y="1240588"/>
            <a:chExt cx="5676573" cy="2660657"/>
          </a:xfrm>
        </p:grpSpPr>
        <p:grpSp>
          <p:nvGrpSpPr>
            <p:cNvPr id="55" name="Group 54">
              <a:extLst>
                <a:ext uri="{FF2B5EF4-FFF2-40B4-BE49-F238E27FC236}">
                  <a16:creationId xmlns:a16="http://schemas.microsoft.com/office/drawing/2014/main" id="{6212F38D-CF11-5CF1-2725-A22CC34106E9}"/>
                </a:ext>
              </a:extLst>
            </p:cNvPr>
            <p:cNvGrpSpPr/>
            <p:nvPr/>
          </p:nvGrpSpPr>
          <p:grpSpPr>
            <a:xfrm>
              <a:off x="242809" y="1493519"/>
              <a:ext cx="5676573" cy="2407726"/>
              <a:chOff x="455264" y="4142795"/>
              <a:chExt cx="3384857" cy="2529221"/>
            </a:xfrm>
          </p:grpSpPr>
          <p:sp>
            <p:nvSpPr>
              <p:cNvPr id="59" name="Rectangle: Rounded Corners 58">
                <a:extLst>
                  <a:ext uri="{FF2B5EF4-FFF2-40B4-BE49-F238E27FC236}">
                    <a16:creationId xmlns:a16="http://schemas.microsoft.com/office/drawing/2014/main" id="{BA01B661-B2A6-DA94-9EF2-B8C78280EC41}"/>
                  </a:ext>
                </a:extLst>
              </p:cNvPr>
              <p:cNvSpPr/>
              <p:nvPr/>
            </p:nvSpPr>
            <p:spPr>
              <a:xfrm>
                <a:off x="455264" y="4142795"/>
                <a:ext cx="3365500" cy="25292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2EF2D508-E698-156A-E320-246E4ACF45F5}"/>
                  </a:ext>
                </a:extLst>
              </p:cNvPr>
              <p:cNvSpPr txBox="1"/>
              <p:nvPr/>
            </p:nvSpPr>
            <p:spPr>
              <a:xfrm>
                <a:off x="574285" y="4532597"/>
                <a:ext cx="3265836" cy="2118753"/>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Environmental Impacts</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Soil Degradation</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Water Usage Concerns</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Biodiversity Loss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Competition for Land</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Climate Variability</a:t>
                </a:r>
              </a:p>
            </p:txBody>
          </p:sp>
        </p:grpSp>
        <p:sp>
          <p:nvSpPr>
            <p:cNvPr id="58" name="TextBox 57">
              <a:extLst>
                <a:ext uri="{FF2B5EF4-FFF2-40B4-BE49-F238E27FC236}">
                  <a16:creationId xmlns:a16="http://schemas.microsoft.com/office/drawing/2014/main" id="{38253C97-41DB-F1B6-883D-87B842D2506D}"/>
                </a:ext>
              </a:extLst>
            </p:cNvPr>
            <p:cNvSpPr txBox="1"/>
            <p:nvPr/>
          </p:nvSpPr>
          <p:spPr>
            <a:xfrm>
              <a:off x="1188701" y="1240588"/>
              <a:ext cx="3736799" cy="534772"/>
            </a:xfrm>
            <a:prstGeom prst="rect">
              <a:avLst/>
            </a:prstGeom>
            <a:solidFill>
              <a:srgbClr val="FF0000"/>
            </a:solid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Challenges</a:t>
              </a:r>
            </a:p>
          </p:txBody>
        </p:sp>
      </p:grpSp>
      <p:grpSp>
        <p:nvGrpSpPr>
          <p:cNvPr id="61" name="Group 60">
            <a:extLst>
              <a:ext uri="{FF2B5EF4-FFF2-40B4-BE49-F238E27FC236}">
                <a16:creationId xmlns:a16="http://schemas.microsoft.com/office/drawing/2014/main" id="{9F182493-A0EB-C003-E025-5CED57A521AB}"/>
              </a:ext>
            </a:extLst>
          </p:cNvPr>
          <p:cNvGrpSpPr/>
          <p:nvPr/>
        </p:nvGrpSpPr>
        <p:grpSpPr>
          <a:xfrm>
            <a:off x="9131301" y="715736"/>
            <a:ext cx="2678408" cy="1583394"/>
            <a:chOff x="242809" y="1240588"/>
            <a:chExt cx="5676573" cy="2660657"/>
          </a:xfrm>
        </p:grpSpPr>
        <p:grpSp>
          <p:nvGrpSpPr>
            <p:cNvPr id="62" name="Group 61">
              <a:extLst>
                <a:ext uri="{FF2B5EF4-FFF2-40B4-BE49-F238E27FC236}">
                  <a16:creationId xmlns:a16="http://schemas.microsoft.com/office/drawing/2014/main" id="{918A37AF-3D68-B09B-A15D-7C73A312E4A3}"/>
                </a:ext>
              </a:extLst>
            </p:cNvPr>
            <p:cNvGrpSpPr/>
            <p:nvPr/>
          </p:nvGrpSpPr>
          <p:grpSpPr>
            <a:xfrm>
              <a:off x="242809" y="1493519"/>
              <a:ext cx="5676573" cy="2407726"/>
              <a:chOff x="455264" y="4142795"/>
              <a:chExt cx="3384857" cy="2529221"/>
            </a:xfrm>
          </p:grpSpPr>
          <p:sp>
            <p:nvSpPr>
              <p:cNvPr id="66" name="Rectangle: Rounded Corners 65">
                <a:extLst>
                  <a:ext uri="{FF2B5EF4-FFF2-40B4-BE49-F238E27FC236}">
                    <a16:creationId xmlns:a16="http://schemas.microsoft.com/office/drawing/2014/main" id="{6E88BAF5-9B45-47B5-F8E1-F6F9ABD44B0C}"/>
                  </a:ext>
                </a:extLst>
              </p:cNvPr>
              <p:cNvSpPr/>
              <p:nvPr/>
            </p:nvSpPr>
            <p:spPr>
              <a:xfrm>
                <a:off x="455264" y="4142795"/>
                <a:ext cx="3365500" cy="25292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7" name="TextBox 66">
                <a:extLst>
                  <a:ext uri="{FF2B5EF4-FFF2-40B4-BE49-F238E27FC236}">
                    <a16:creationId xmlns:a16="http://schemas.microsoft.com/office/drawing/2014/main" id="{EAED8FAA-3819-F579-0D74-E042355A91BB}"/>
                  </a:ext>
                </a:extLst>
              </p:cNvPr>
              <p:cNvSpPr txBox="1"/>
              <p:nvPr/>
            </p:nvSpPr>
            <p:spPr>
              <a:xfrm>
                <a:off x="574285" y="4532597"/>
                <a:ext cx="3265836" cy="2118751"/>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Sustainable Farming Practices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Bioengineering</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Waste Utilization</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Policy Support and Financial Incentives</a:t>
                </a:r>
              </a:p>
            </p:txBody>
          </p:sp>
        </p:grpSp>
        <p:grpSp>
          <p:nvGrpSpPr>
            <p:cNvPr id="63" name="Group 62">
              <a:extLst>
                <a:ext uri="{FF2B5EF4-FFF2-40B4-BE49-F238E27FC236}">
                  <a16:creationId xmlns:a16="http://schemas.microsoft.com/office/drawing/2014/main" id="{746ED605-026C-19A0-3AF1-2D06FFAEF5F9}"/>
                </a:ext>
              </a:extLst>
            </p:cNvPr>
            <p:cNvGrpSpPr/>
            <p:nvPr/>
          </p:nvGrpSpPr>
          <p:grpSpPr>
            <a:xfrm>
              <a:off x="648000" y="1240588"/>
              <a:ext cx="4833730" cy="534771"/>
              <a:chOff x="648000" y="1240588"/>
              <a:chExt cx="4833730" cy="534771"/>
            </a:xfrm>
          </p:grpSpPr>
          <p:sp>
            <p:nvSpPr>
              <p:cNvPr id="64" name="Flowchart: Process 63">
                <a:extLst>
                  <a:ext uri="{FF2B5EF4-FFF2-40B4-BE49-F238E27FC236}">
                    <a16:creationId xmlns:a16="http://schemas.microsoft.com/office/drawing/2014/main" id="{57DD2D48-4BA9-EDE7-F938-407859311C58}"/>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65" name="TextBox 64">
                <a:extLst>
                  <a:ext uri="{FF2B5EF4-FFF2-40B4-BE49-F238E27FC236}">
                    <a16:creationId xmlns:a16="http://schemas.microsoft.com/office/drawing/2014/main" id="{0F211589-410F-74EE-091D-2AE0AAF22412}"/>
                  </a:ext>
                </a:extLst>
              </p:cNvPr>
              <p:cNvSpPr txBox="1"/>
              <p:nvPr/>
            </p:nvSpPr>
            <p:spPr>
              <a:xfrm>
                <a:off x="648000" y="1240588"/>
                <a:ext cx="4833730" cy="534771"/>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Opportunities</a:t>
                </a:r>
              </a:p>
            </p:txBody>
          </p:sp>
        </p:grpSp>
      </p:grpSp>
    </p:spTree>
    <p:extLst>
      <p:ext uri="{BB962C8B-B14F-4D97-AF65-F5344CB8AC3E}">
        <p14:creationId xmlns:p14="http://schemas.microsoft.com/office/powerpoint/2010/main" val="7794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VALUE CHAIN FOR THE GLOBAL GREEN FUELS MARKET (3/5)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DA6455D-2277-722E-4731-89ECA580E3D1}"/>
              </a:ext>
            </a:extLst>
          </p:cNvPr>
          <p:cNvSpPr txBox="1"/>
          <p:nvPr/>
        </p:nvSpPr>
        <p:spPr>
          <a:xfrm>
            <a:off x="195997" y="717813"/>
            <a:ext cx="5541433" cy="369332"/>
          </a:xfrm>
          <a:prstGeom prst="rect">
            <a:avLst/>
          </a:prstGeom>
          <a:noFill/>
        </p:spPr>
        <p:txBody>
          <a:bodyPr wrap="square" rtlCol="0">
            <a:spAutoFit/>
          </a:bodyPr>
          <a:lstStyle/>
          <a:p>
            <a:pPr indent="-342900">
              <a:spcAft>
                <a:spcPts val="1200"/>
              </a:spcAft>
              <a:buFont typeface="+mj-lt"/>
              <a:buAutoNum type="arabicPeriod" startAt="2"/>
            </a:pPr>
            <a:r>
              <a:rPr lang="en-US" dirty="0">
                <a:solidFill>
                  <a:srgbClr val="091B2C"/>
                </a:solidFill>
                <a:latin typeface="Poppins" panose="00000500000000000000" pitchFamily="2" charset="0"/>
                <a:cs typeface="Poppins" panose="00000500000000000000" pitchFamily="2" charset="0"/>
              </a:rPr>
              <a:t>GREEN FUEL PRODUCTION</a:t>
            </a:r>
          </a:p>
        </p:txBody>
      </p:sp>
      <p:graphicFrame>
        <p:nvGraphicFramePr>
          <p:cNvPr id="47" name="Table 46">
            <a:extLst>
              <a:ext uri="{FF2B5EF4-FFF2-40B4-BE49-F238E27FC236}">
                <a16:creationId xmlns:a16="http://schemas.microsoft.com/office/drawing/2014/main" id="{A33FAE18-2528-F092-0D6F-39237BDB330E}"/>
              </a:ext>
            </a:extLst>
          </p:cNvPr>
          <p:cNvGraphicFramePr>
            <a:graphicFrameLocks noGrp="1"/>
          </p:cNvGraphicFramePr>
          <p:nvPr>
            <p:extLst>
              <p:ext uri="{D42A27DB-BD31-4B8C-83A1-F6EECF244321}">
                <p14:modId xmlns:p14="http://schemas.microsoft.com/office/powerpoint/2010/main" val="1170680650"/>
              </p:ext>
            </p:extLst>
          </p:nvPr>
        </p:nvGraphicFramePr>
        <p:xfrm>
          <a:off x="6352335" y="3585537"/>
          <a:ext cx="5457373" cy="3103679"/>
        </p:xfrm>
        <a:graphic>
          <a:graphicData uri="http://schemas.openxmlformats.org/drawingml/2006/table">
            <a:tbl>
              <a:tblPr firstRow="1" bandRow="1">
                <a:tableStyleId>{93296810-A885-4BE3-A3E7-6D5BEEA58F35}</a:tableStyleId>
              </a:tblPr>
              <a:tblGrid>
                <a:gridCol w="1079480">
                  <a:extLst>
                    <a:ext uri="{9D8B030D-6E8A-4147-A177-3AD203B41FA5}">
                      <a16:colId xmlns:a16="http://schemas.microsoft.com/office/drawing/2014/main" val="2365382675"/>
                    </a:ext>
                  </a:extLst>
                </a:gridCol>
                <a:gridCol w="4377893">
                  <a:extLst>
                    <a:ext uri="{9D8B030D-6E8A-4147-A177-3AD203B41FA5}">
                      <a16:colId xmlns:a16="http://schemas.microsoft.com/office/drawing/2014/main" val="2370368319"/>
                    </a:ext>
                  </a:extLst>
                </a:gridCol>
              </a:tblGrid>
              <a:tr h="390959">
                <a:tc>
                  <a:txBody>
                    <a:bodyPr/>
                    <a:lstStyle/>
                    <a:p>
                      <a:pPr algn="l"/>
                      <a:r>
                        <a:rPr lang="en-US" sz="1100" dirty="0">
                          <a:solidFill>
                            <a:schemeClr val="tx1"/>
                          </a:solidFill>
                          <a:latin typeface="Poppins" panose="00000500000000000000" pitchFamily="2" charset="0"/>
                          <a:cs typeface="Poppins" panose="00000500000000000000" pitchFamily="2" charset="0"/>
                        </a:rPr>
                        <a:t>Company</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Projects/Partnership</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580955">
                <a:tc>
                  <a:txBody>
                    <a:bodyPr/>
                    <a:lstStyle/>
                    <a:p>
                      <a:pPr algn="l"/>
                      <a:r>
                        <a:rPr lang="en-US" sz="1100" dirty="0">
                          <a:solidFill>
                            <a:schemeClr val="tx1"/>
                          </a:solidFill>
                          <a:latin typeface="Poppins" panose="00000500000000000000" pitchFamily="2" charset="0"/>
                          <a:cs typeface="Poppins" panose="00000500000000000000" pitchFamily="2" charset="0"/>
                        </a:rPr>
                        <a:t>Shell plc</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Shell plc announced to install a 100MW renewable hydrogen electrolyzer at its Energy and Chemicals Park in Germany. The project is expected to start operations in 2027</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736433">
                <a:tc>
                  <a:txBody>
                    <a:bodyPr/>
                    <a:lstStyle/>
                    <a:p>
                      <a:pPr algn="l"/>
                      <a:r>
                        <a:rPr lang="en-US" sz="1100" dirty="0">
                          <a:solidFill>
                            <a:schemeClr val="tx1"/>
                          </a:solidFill>
                          <a:latin typeface="Poppins" panose="00000500000000000000" pitchFamily="2" charset="0"/>
                          <a:cs typeface="Poppins" panose="00000500000000000000" pitchFamily="2" charset="0"/>
                        </a:rPr>
                        <a:t>Archer-Daniels-Midland (ADM)</a:t>
                      </a: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2021, ADM signed MoU with Gevo, Inc. to support the production of up to 500M Gallon sustainable aviation fuel (SAF) and other low carbon-footprint hydrocarbon fuels.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417096">
                <a:tc>
                  <a:txBody>
                    <a:bodyPr/>
                    <a:lstStyle/>
                    <a:p>
                      <a:pPr algn="l"/>
                      <a:r>
                        <a:rPr lang="en-US" sz="1100" dirty="0">
                          <a:solidFill>
                            <a:schemeClr val="tx1"/>
                          </a:solidFill>
                          <a:latin typeface="Poppins" panose="00000500000000000000" pitchFamily="2" charset="0"/>
                          <a:cs typeface="Poppins" panose="00000500000000000000" pitchFamily="2" charset="0"/>
                        </a:rPr>
                        <a:t>Neste</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Neste and partners concluded a three-year e-fuel research project for accelerated commercial-scale production of synthetic e-fuels.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430284">
                <a:tc>
                  <a:txBody>
                    <a:bodyPr/>
                    <a:lstStyle/>
                    <a:p>
                      <a:pPr algn="l"/>
                      <a:r>
                        <a:rPr lang="en-US" sz="1100" dirty="0">
                          <a:solidFill>
                            <a:schemeClr val="tx1"/>
                          </a:solidFill>
                          <a:latin typeface="Poppins" panose="00000500000000000000" pitchFamily="2" charset="0"/>
                          <a:cs typeface="Poppins" panose="00000500000000000000" pitchFamily="2" charset="0"/>
                        </a:rPr>
                        <a:t>POET, LLC</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POET, LLC and CF Industries Holdings announced a collaboration to pilot the use of low-carbon ammonia fertilizer to reduce the carbon intensity of corn production and ethanol.</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bl>
          </a:graphicData>
        </a:graphic>
      </p:graphicFrame>
      <p:sp>
        <p:nvSpPr>
          <p:cNvPr id="48" name="TextBox 47">
            <a:extLst>
              <a:ext uri="{FF2B5EF4-FFF2-40B4-BE49-F238E27FC236}">
                <a16:creationId xmlns:a16="http://schemas.microsoft.com/office/drawing/2014/main" id="{7663509B-FA30-EBBF-8CCE-643C850117CF}"/>
              </a:ext>
            </a:extLst>
          </p:cNvPr>
          <p:cNvSpPr txBox="1"/>
          <p:nvPr/>
        </p:nvSpPr>
        <p:spPr>
          <a:xfrm>
            <a:off x="5872841" y="2165022"/>
            <a:ext cx="6057903" cy="1354217"/>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Key Players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The green fuel production phase includes a diverse array of stakeholders, including biofuel producers, chemical companies, and traditional &amp; renewable energy companies. Some of the major players in the green fuel production along with their prominent projects/partnerships are:</a:t>
            </a:r>
          </a:p>
        </p:txBody>
      </p:sp>
      <p:sp>
        <p:nvSpPr>
          <p:cNvPr id="49" name="TextBox 48">
            <a:extLst>
              <a:ext uri="{FF2B5EF4-FFF2-40B4-BE49-F238E27FC236}">
                <a16:creationId xmlns:a16="http://schemas.microsoft.com/office/drawing/2014/main" id="{2A9CB733-A2AB-7EC9-0E0A-2A067713F889}"/>
              </a:ext>
            </a:extLst>
          </p:cNvPr>
          <p:cNvSpPr txBox="1"/>
          <p:nvPr/>
        </p:nvSpPr>
        <p:spPr>
          <a:xfrm>
            <a:off x="0" y="979871"/>
            <a:ext cx="6057903" cy="3385542"/>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Producing green fuels is crucial for lowering greenhouse gas emissions and shifting toward sustainable energy sources. </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Various technologies and infrastructure are employed to transform feedstocks into biofuels and e-fuels, which can be used across various sectors.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different types of green fuels produced are bioethanol, biodiesel, e-fuels, biogas.</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a:t>
            </a:r>
            <a:r>
              <a:rPr lang="en-US" sz="1200" b="1" dirty="0">
                <a:latin typeface="Poppins" panose="00000500000000000000" pitchFamily="2" charset="0"/>
                <a:cs typeface="Poppins" panose="00000500000000000000" pitchFamily="2" charset="0"/>
              </a:rPr>
              <a:t>key technologies </a:t>
            </a:r>
            <a:r>
              <a:rPr lang="en-US" sz="1200" dirty="0">
                <a:latin typeface="Poppins" panose="00000500000000000000" pitchFamily="2" charset="0"/>
                <a:cs typeface="Poppins" panose="00000500000000000000" pitchFamily="2" charset="0"/>
              </a:rPr>
              <a:t>used in green fuel production are:</a:t>
            </a:r>
          </a:p>
          <a:p>
            <a:pPr marL="623888" indent="-174625">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Hydroprocessed Esters and Fatty Acids (HEFA)</a:t>
            </a:r>
          </a:p>
          <a:p>
            <a:pPr marL="623888" indent="-174625">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Alcohol-to-Jet (AtJ)</a:t>
            </a:r>
          </a:p>
          <a:p>
            <a:pPr marL="623888" indent="-174625">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Gasification and Fischer-Tropsch Synthesis</a:t>
            </a:r>
          </a:p>
          <a:p>
            <a:pPr marL="623888" indent="-174625">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Electrolysis and Power-to-Liquids</a:t>
            </a:r>
          </a:p>
        </p:txBody>
      </p:sp>
      <p:sp>
        <p:nvSpPr>
          <p:cNvPr id="51" name="TextBox 50">
            <a:extLst>
              <a:ext uri="{FF2B5EF4-FFF2-40B4-BE49-F238E27FC236}">
                <a16:creationId xmlns:a16="http://schemas.microsoft.com/office/drawing/2014/main" id="{5C725119-6C56-9162-EA91-D83F0A147646}"/>
              </a:ext>
            </a:extLst>
          </p:cNvPr>
          <p:cNvSpPr txBox="1"/>
          <p:nvPr/>
        </p:nvSpPr>
        <p:spPr>
          <a:xfrm>
            <a:off x="-1" y="4324829"/>
            <a:ext cx="6057903" cy="2585323"/>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Impact of Regulatory Mandates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Regulatory frameworks are crucial in influencing the production processes by establishing standards, providing incentives, and promoting sustainable practices. Prominent mandates include:</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ICAO’s CORSIA: This Scheme for International Aviation aims to stabilize CO2 emissions from international flights and encourages the use of SAF, providing a market for producers and incentivizing investment in low-carbon technologies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California Low Carbon Fuel Standard (LCFS): This standard incentivize the use of low-carbon alternatives, including biofuels and e-fuels</a:t>
            </a:r>
          </a:p>
        </p:txBody>
      </p:sp>
      <p:grpSp>
        <p:nvGrpSpPr>
          <p:cNvPr id="53" name="Group 52">
            <a:extLst>
              <a:ext uri="{FF2B5EF4-FFF2-40B4-BE49-F238E27FC236}">
                <a16:creationId xmlns:a16="http://schemas.microsoft.com/office/drawing/2014/main" id="{FF715F3F-CA91-B683-589D-87BE682DE76C}"/>
              </a:ext>
            </a:extLst>
          </p:cNvPr>
          <p:cNvGrpSpPr/>
          <p:nvPr/>
        </p:nvGrpSpPr>
        <p:grpSpPr>
          <a:xfrm>
            <a:off x="6253900" y="707135"/>
            <a:ext cx="2755290" cy="1391586"/>
            <a:chOff x="242809" y="1252584"/>
            <a:chExt cx="5676573" cy="2338353"/>
          </a:xfrm>
        </p:grpSpPr>
        <p:grpSp>
          <p:nvGrpSpPr>
            <p:cNvPr id="55" name="Group 54">
              <a:extLst>
                <a:ext uri="{FF2B5EF4-FFF2-40B4-BE49-F238E27FC236}">
                  <a16:creationId xmlns:a16="http://schemas.microsoft.com/office/drawing/2014/main" id="{6212F38D-CF11-5CF1-2725-A22CC34106E9}"/>
                </a:ext>
              </a:extLst>
            </p:cNvPr>
            <p:cNvGrpSpPr/>
            <p:nvPr/>
          </p:nvGrpSpPr>
          <p:grpSpPr>
            <a:xfrm>
              <a:off x="242809" y="1493519"/>
              <a:ext cx="5676573" cy="2097418"/>
              <a:chOff x="455264" y="4142795"/>
              <a:chExt cx="3384857" cy="2203255"/>
            </a:xfrm>
          </p:grpSpPr>
          <p:sp>
            <p:nvSpPr>
              <p:cNvPr id="59" name="Rectangle: Rounded Corners 58">
                <a:extLst>
                  <a:ext uri="{FF2B5EF4-FFF2-40B4-BE49-F238E27FC236}">
                    <a16:creationId xmlns:a16="http://schemas.microsoft.com/office/drawing/2014/main" id="{BA01B661-B2A6-DA94-9EF2-B8C78280EC41}"/>
                  </a:ext>
                </a:extLst>
              </p:cNvPr>
              <p:cNvSpPr/>
              <p:nvPr/>
            </p:nvSpPr>
            <p:spPr>
              <a:xfrm>
                <a:off x="455264" y="4142795"/>
                <a:ext cx="3365500" cy="22032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2EF2D508-E698-156A-E320-246E4ACF45F5}"/>
                  </a:ext>
                </a:extLst>
              </p:cNvPr>
              <p:cNvSpPr txBox="1"/>
              <p:nvPr/>
            </p:nvSpPr>
            <p:spPr>
              <a:xfrm>
                <a:off x="574285" y="4532597"/>
                <a:ext cx="3265836" cy="1140866"/>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Regulatory Compliance</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Competition with Fossil Fuels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Consumer Acceptance</a:t>
                </a:r>
              </a:p>
            </p:txBody>
          </p:sp>
        </p:grpSp>
        <p:sp>
          <p:nvSpPr>
            <p:cNvPr id="58" name="TextBox 57">
              <a:extLst>
                <a:ext uri="{FF2B5EF4-FFF2-40B4-BE49-F238E27FC236}">
                  <a16:creationId xmlns:a16="http://schemas.microsoft.com/office/drawing/2014/main" id="{38253C97-41DB-F1B6-883D-87B842D2506D}"/>
                </a:ext>
              </a:extLst>
            </p:cNvPr>
            <p:cNvSpPr txBox="1"/>
            <p:nvPr/>
          </p:nvSpPr>
          <p:spPr>
            <a:xfrm>
              <a:off x="1259468" y="1252584"/>
              <a:ext cx="3610788" cy="534772"/>
            </a:xfrm>
            <a:prstGeom prst="rect">
              <a:avLst/>
            </a:prstGeom>
            <a:solidFill>
              <a:srgbClr val="FF0000"/>
            </a:solid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Challenges</a:t>
              </a:r>
            </a:p>
          </p:txBody>
        </p:sp>
      </p:grpSp>
      <p:grpSp>
        <p:nvGrpSpPr>
          <p:cNvPr id="61" name="Group 60">
            <a:extLst>
              <a:ext uri="{FF2B5EF4-FFF2-40B4-BE49-F238E27FC236}">
                <a16:creationId xmlns:a16="http://schemas.microsoft.com/office/drawing/2014/main" id="{9F182493-A0EB-C003-E025-5CED57A521AB}"/>
              </a:ext>
            </a:extLst>
          </p:cNvPr>
          <p:cNvGrpSpPr/>
          <p:nvPr/>
        </p:nvGrpSpPr>
        <p:grpSpPr>
          <a:xfrm>
            <a:off x="9131301" y="715736"/>
            <a:ext cx="2678408" cy="1387020"/>
            <a:chOff x="242809" y="1240588"/>
            <a:chExt cx="5676573" cy="2330679"/>
          </a:xfrm>
        </p:grpSpPr>
        <p:grpSp>
          <p:nvGrpSpPr>
            <p:cNvPr id="62" name="Group 61">
              <a:extLst>
                <a:ext uri="{FF2B5EF4-FFF2-40B4-BE49-F238E27FC236}">
                  <a16:creationId xmlns:a16="http://schemas.microsoft.com/office/drawing/2014/main" id="{918A37AF-3D68-B09B-A15D-7C73A312E4A3}"/>
                </a:ext>
              </a:extLst>
            </p:cNvPr>
            <p:cNvGrpSpPr/>
            <p:nvPr/>
          </p:nvGrpSpPr>
          <p:grpSpPr>
            <a:xfrm>
              <a:off x="242809" y="1493521"/>
              <a:ext cx="5676573" cy="2077746"/>
              <a:chOff x="455264" y="4142797"/>
              <a:chExt cx="3384857" cy="2182590"/>
            </a:xfrm>
          </p:grpSpPr>
          <p:sp>
            <p:nvSpPr>
              <p:cNvPr id="66" name="Rectangle: Rounded Corners 65">
                <a:extLst>
                  <a:ext uri="{FF2B5EF4-FFF2-40B4-BE49-F238E27FC236}">
                    <a16:creationId xmlns:a16="http://schemas.microsoft.com/office/drawing/2014/main" id="{6E88BAF5-9B45-47B5-F8E1-F6F9ABD44B0C}"/>
                  </a:ext>
                </a:extLst>
              </p:cNvPr>
              <p:cNvSpPr/>
              <p:nvPr/>
            </p:nvSpPr>
            <p:spPr>
              <a:xfrm>
                <a:off x="455264" y="4142797"/>
                <a:ext cx="3365500" cy="21754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7" name="TextBox 66">
                <a:extLst>
                  <a:ext uri="{FF2B5EF4-FFF2-40B4-BE49-F238E27FC236}">
                    <a16:creationId xmlns:a16="http://schemas.microsoft.com/office/drawing/2014/main" id="{EAED8FAA-3819-F579-0D74-E042355A91BB}"/>
                  </a:ext>
                </a:extLst>
              </p:cNvPr>
              <p:cNvSpPr txBox="1"/>
              <p:nvPr/>
            </p:nvSpPr>
            <p:spPr>
              <a:xfrm>
                <a:off x="574285" y="4532597"/>
                <a:ext cx="3265836" cy="1792790"/>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Investment in New Technologies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Partnerships and Collaborations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Government Incentives</a:t>
                </a:r>
              </a:p>
            </p:txBody>
          </p:sp>
        </p:grpSp>
        <p:grpSp>
          <p:nvGrpSpPr>
            <p:cNvPr id="63" name="Group 62">
              <a:extLst>
                <a:ext uri="{FF2B5EF4-FFF2-40B4-BE49-F238E27FC236}">
                  <a16:creationId xmlns:a16="http://schemas.microsoft.com/office/drawing/2014/main" id="{746ED605-026C-19A0-3AF1-2D06FFAEF5F9}"/>
                </a:ext>
              </a:extLst>
            </p:cNvPr>
            <p:cNvGrpSpPr/>
            <p:nvPr/>
          </p:nvGrpSpPr>
          <p:grpSpPr>
            <a:xfrm>
              <a:off x="929896" y="1240588"/>
              <a:ext cx="4293034" cy="534771"/>
              <a:chOff x="929896" y="1240588"/>
              <a:chExt cx="4293034" cy="534771"/>
            </a:xfrm>
          </p:grpSpPr>
          <p:sp>
            <p:nvSpPr>
              <p:cNvPr id="64" name="Flowchart: Process 63">
                <a:extLst>
                  <a:ext uri="{FF2B5EF4-FFF2-40B4-BE49-F238E27FC236}">
                    <a16:creationId xmlns:a16="http://schemas.microsoft.com/office/drawing/2014/main" id="{57DD2D48-4BA9-EDE7-F938-407859311C58}"/>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65" name="TextBox 64">
                <a:extLst>
                  <a:ext uri="{FF2B5EF4-FFF2-40B4-BE49-F238E27FC236}">
                    <a16:creationId xmlns:a16="http://schemas.microsoft.com/office/drawing/2014/main" id="{0F211589-410F-74EE-091D-2AE0AAF22412}"/>
                  </a:ext>
                </a:extLst>
              </p:cNvPr>
              <p:cNvSpPr txBox="1"/>
              <p:nvPr/>
            </p:nvSpPr>
            <p:spPr>
              <a:xfrm>
                <a:off x="929896" y="1240588"/>
                <a:ext cx="4293034" cy="534771"/>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Opportunities</a:t>
                </a:r>
              </a:p>
            </p:txBody>
          </p:sp>
        </p:grpSp>
      </p:grpSp>
    </p:spTree>
    <p:extLst>
      <p:ext uri="{BB962C8B-B14F-4D97-AF65-F5344CB8AC3E}">
        <p14:creationId xmlns:p14="http://schemas.microsoft.com/office/powerpoint/2010/main" val="141314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242807" y="906130"/>
            <a:ext cx="11706386" cy="461665"/>
          </a:xfrm>
          <a:prstGeom prst="rect">
            <a:avLst/>
          </a:prstGeom>
          <a:solidFill>
            <a:schemeClr val="accent3"/>
          </a:solidFill>
        </p:spPr>
        <p:txBody>
          <a:bodyPr wrap="square" rtlCol="0">
            <a:spAutoFit/>
          </a:bodyPr>
          <a:lstStyle/>
          <a:p>
            <a:pPr algn="ctr"/>
            <a:r>
              <a:rPr lang="en-US" sz="2400" dirty="0">
                <a:solidFill>
                  <a:schemeClr val="bg1"/>
                </a:solidFill>
                <a:latin typeface="Poppins" panose="00000500000000000000" pitchFamily="2" charset="0"/>
                <a:cs typeface="Poppins" panose="00000500000000000000" pitchFamily="2" charset="0"/>
              </a:rPr>
              <a:t>TABLE OF CONTENTS</a:t>
            </a:r>
            <a:endParaRPr lang="en-IN" sz="2400" dirty="0">
              <a:solidFill>
                <a:schemeClr val="bg1"/>
              </a:solidFill>
              <a:latin typeface="Poppins" panose="00000500000000000000" pitchFamily="2" charset="0"/>
              <a:cs typeface="Poppins" panose="00000500000000000000" pitchFamily="2" charset="0"/>
            </a:endParaRPr>
          </a:p>
        </p:txBody>
      </p:sp>
      <p:sp>
        <p:nvSpPr>
          <p:cNvPr id="4" name="Rectangle: Rounded Corners 3">
            <a:hlinkClick r:id="rId3" action="ppaction://hlinksldjump"/>
            <a:extLst>
              <a:ext uri="{FF2B5EF4-FFF2-40B4-BE49-F238E27FC236}">
                <a16:creationId xmlns:a16="http://schemas.microsoft.com/office/drawing/2014/main" id="{4C707777-D3C1-CF1E-B3CD-B5B259602998}"/>
              </a:ext>
            </a:extLst>
          </p:cNvPr>
          <p:cNvSpPr/>
          <p:nvPr/>
        </p:nvSpPr>
        <p:spPr>
          <a:xfrm>
            <a:off x="635430" y="16433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5" name="Rectangle: Rounded Corners 4">
            <a:hlinkClick r:id="rId3" action="ppaction://hlinksldjump"/>
            <a:extLst>
              <a:ext uri="{FF2B5EF4-FFF2-40B4-BE49-F238E27FC236}">
                <a16:creationId xmlns:a16="http://schemas.microsoft.com/office/drawing/2014/main" id="{79F1B68C-EAE0-0741-4B64-1B1849E22B7A}"/>
              </a:ext>
            </a:extLst>
          </p:cNvPr>
          <p:cNvSpPr/>
          <p:nvPr/>
        </p:nvSpPr>
        <p:spPr>
          <a:xfrm>
            <a:off x="1425844" y="164332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OVERVIEW OF GREEN FUELS MARKET</a:t>
            </a:r>
            <a:endParaRPr lang="en-IN" dirty="0">
              <a:solidFill>
                <a:schemeClr val="bg1"/>
              </a:solidFill>
            </a:endParaRPr>
          </a:p>
        </p:txBody>
      </p:sp>
      <p:sp>
        <p:nvSpPr>
          <p:cNvPr id="7" name="Rectangle: Rounded Corners 6">
            <a:hlinkClick r:id="rId3" action="ppaction://hlinksldjump"/>
            <a:extLst>
              <a:ext uri="{FF2B5EF4-FFF2-40B4-BE49-F238E27FC236}">
                <a16:creationId xmlns:a16="http://schemas.microsoft.com/office/drawing/2014/main" id="{D0B53891-F49E-A6D8-9D6B-C993CCC2CD43}"/>
              </a:ext>
            </a:extLst>
          </p:cNvPr>
          <p:cNvSpPr/>
          <p:nvPr/>
        </p:nvSpPr>
        <p:spPr>
          <a:xfrm>
            <a:off x="10833315" y="16433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0" name="Rectangle: Rounded Corners 9">
            <a:hlinkClick r:id="rId4" action="ppaction://hlinksldjump"/>
            <a:extLst>
              <a:ext uri="{FF2B5EF4-FFF2-40B4-BE49-F238E27FC236}">
                <a16:creationId xmlns:a16="http://schemas.microsoft.com/office/drawing/2014/main" id="{F3338E0E-C312-3250-A747-FB430963CF53}"/>
              </a:ext>
            </a:extLst>
          </p:cNvPr>
          <p:cNvSpPr/>
          <p:nvPr/>
        </p:nvSpPr>
        <p:spPr>
          <a:xfrm>
            <a:off x="635430" y="22761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1" name="Rectangle: Rounded Corners 10">
            <a:hlinkClick r:id="rId4" action="ppaction://hlinksldjump"/>
            <a:extLst>
              <a:ext uri="{FF2B5EF4-FFF2-40B4-BE49-F238E27FC236}">
                <a16:creationId xmlns:a16="http://schemas.microsoft.com/office/drawing/2014/main" id="{9364E306-1470-46C0-B31B-5FD0B0753C8F}"/>
              </a:ext>
            </a:extLst>
          </p:cNvPr>
          <p:cNvSpPr/>
          <p:nvPr/>
        </p:nvSpPr>
        <p:spPr>
          <a:xfrm>
            <a:off x="1425844" y="227617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MARKET INSIGHTS</a:t>
            </a:r>
            <a:endParaRPr lang="en-IN" dirty="0">
              <a:solidFill>
                <a:schemeClr val="bg1"/>
              </a:solidFill>
            </a:endParaRPr>
          </a:p>
        </p:txBody>
      </p:sp>
      <p:sp>
        <p:nvSpPr>
          <p:cNvPr id="12" name="Rectangle: Rounded Corners 11">
            <a:hlinkClick r:id="rId4" action="ppaction://hlinksldjump"/>
            <a:extLst>
              <a:ext uri="{FF2B5EF4-FFF2-40B4-BE49-F238E27FC236}">
                <a16:creationId xmlns:a16="http://schemas.microsoft.com/office/drawing/2014/main" id="{A4B39D17-CD9D-27BE-B929-E661473DD871}"/>
              </a:ext>
            </a:extLst>
          </p:cNvPr>
          <p:cNvSpPr/>
          <p:nvPr/>
        </p:nvSpPr>
        <p:spPr>
          <a:xfrm>
            <a:off x="10833315" y="22761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10</a:t>
            </a:r>
            <a:endParaRPr lang="en-IN" dirty="0">
              <a:solidFill>
                <a:schemeClr val="bg1"/>
              </a:solidFill>
            </a:endParaRPr>
          </a:p>
        </p:txBody>
      </p:sp>
      <p:sp>
        <p:nvSpPr>
          <p:cNvPr id="14" name="Rectangle: Rounded Corners 13">
            <a:hlinkClick r:id="rId5" action="ppaction://hlinksldjump"/>
            <a:extLst>
              <a:ext uri="{FF2B5EF4-FFF2-40B4-BE49-F238E27FC236}">
                <a16:creationId xmlns:a16="http://schemas.microsoft.com/office/drawing/2014/main" id="{5C69252F-39D8-E62F-4110-141980F9019B}"/>
              </a:ext>
            </a:extLst>
          </p:cNvPr>
          <p:cNvSpPr/>
          <p:nvPr/>
        </p:nvSpPr>
        <p:spPr>
          <a:xfrm>
            <a:off x="635430" y="29090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5" name="Rectangle: Rounded Corners 14">
            <a:hlinkClick r:id="rId5" action="ppaction://hlinksldjump"/>
            <a:extLst>
              <a:ext uri="{FF2B5EF4-FFF2-40B4-BE49-F238E27FC236}">
                <a16:creationId xmlns:a16="http://schemas.microsoft.com/office/drawing/2014/main" id="{0EAB0EF7-BC15-55A2-E242-897AAEA9AA73}"/>
              </a:ext>
            </a:extLst>
          </p:cNvPr>
          <p:cNvSpPr/>
          <p:nvPr/>
        </p:nvSpPr>
        <p:spPr>
          <a:xfrm>
            <a:off x="1425844" y="290902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VALUE CHAIN ANALYSIS</a:t>
            </a:r>
            <a:endParaRPr lang="en-IN" dirty="0">
              <a:solidFill>
                <a:schemeClr val="bg1"/>
              </a:solidFill>
            </a:endParaRPr>
          </a:p>
        </p:txBody>
      </p:sp>
      <p:sp>
        <p:nvSpPr>
          <p:cNvPr id="16" name="Rectangle: Rounded Corners 15">
            <a:hlinkClick r:id="rId5" action="ppaction://hlinksldjump"/>
            <a:extLst>
              <a:ext uri="{FF2B5EF4-FFF2-40B4-BE49-F238E27FC236}">
                <a16:creationId xmlns:a16="http://schemas.microsoft.com/office/drawing/2014/main" id="{894FB00D-A075-C404-4A68-7EE58E011013}"/>
              </a:ext>
            </a:extLst>
          </p:cNvPr>
          <p:cNvSpPr/>
          <p:nvPr/>
        </p:nvSpPr>
        <p:spPr>
          <a:xfrm>
            <a:off x="10833315" y="29090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16</a:t>
            </a:r>
            <a:endParaRPr lang="en-IN" dirty="0">
              <a:solidFill>
                <a:schemeClr val="bg1"/>
              </a:solidFill>
            </a:endParaRPr>
          </a:p>
        </p:txBody>
      </p:sp>
      <p:sp>
        <p:nvSpPr>
          <p:cNvPr id="18" name="Rectangle: Rounded Corners 17">
            <a:hlinkClick r:id="rId6" action="ppaction://hlinksldjump"/>
            <a:extLst>
              <a:ext uri="{FF2B5EF4-FFF2-40B4-BE49-F238E27FC236}">
                <a16:creationId xmlns:a16="http://schemas.microsoft.com/office/drawing/2014/main" id="{3CE52FFA-792A-7A50-765D-FAB1D7B9288D}"/>
              </a:ext>
            </a:extLst>
          </p:cNvPr>
          <p:cNvSpPr/>
          <p:nvPr/>
        </p:nvSpPr>
        <p:spPr>
          <a:xfrm>
            <a:off x="635430" y="35418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9" name="Rectangle: Rounded Corners 18">
            <a:hlinkClick r:id="rId6" action="ppaction://hlinksldjump"/>
            <a:extLst>
              <a:ext uri="{FF2B5EF4-FFF2-40B4-BE49-F238E27FC236}">
                <a16:creationId xmlns:a16="http://schemas.microsoft.com/office/drawing/2014/main" id="{119005CB-1999-B648-6743-FEF3E66ED502}"/>
              </a:ext>
            </a:extLst>
          </p:cNvPr>
          <p:cNvSpPr/>
          <p:nvPr/>
        </p:nvSpPr>
        <p:spPr>
          <a:xfrm>
            <a:off x="1425844" y="354187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REGULATORY LANDSCAPE</a:t>
            </a:r>
          </a:p>
        </p:txBody>
      </p:sp>
      <p:sp>
        <p:nvSpPr>
          <p:cNvPr id="20" name="Rectangle: Rounded Corners 19">
            <a:hlinkClick r:id="rId6" action="ppaction://hlinksldjump"/>
            <a:extLst>
              <a:ext uri="{FF2B5EF4-FFF2-40B4-BE49-F238E27FC236}">
                <a16:creationId xmlns:a16="http://schemas.microsoft.com/office/drawing/2014/main" id="{2FDE9DAF-8656-63B2-A4D5-0CE1342A9AE0}"/>
              </a:ext>
            </a:extLst>
          </p:cNvPr>
          <p:cNvSpPr/>
          <p:nvPr/>
        </p:nvSpPr>
        <p:spPr>
          <a:xfrm>
            <a:off x="10833315" y="35418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22</a:t>
            </a:r>
            <a:endParaRPr lang="en-IN" dirty="0">
              <a:solidFill>
                <a:schemeClr val="bg1"/>
              </a:solidFill>
            </a:endParaRPr>
          </a:p>
        </p:txBody>
      </p:sp>
      <p:sp>
        <p:nvSpPr>
          <p:cNvPr id="22" name="Rectangle: Rounded Corners 21">
            <a:hlinkClick r:id="rId7" action="ppaction://hlinksldjump"/>
            <a:extLst>
              <a:ext uri="{FF2B5EF4-FFF2-40B4-BE49-F238E27FC236}">
                <a16:creationId xmlns:a16="http://schemas.microsoft.com/office/drawing/2014/main" id="{5F7BC5C7-38BE-DA57-3E39-91AF459EF540}"/>
              </a:ext>
            </a:extLst>
          </p:cNvPr>
          <p:cNvSpPr/>
          <p:nvPr/>
        </p:nvSpPr>
        <p:spPr>
          <a:xfrm>
            <a:off x="635430" y="41747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3" name="Rectangle: Rounded Corners 22">
            <a:hlinkClick r:id="rId7" action="ppaction://hlinksldjump"/>
            <a:extLst>
              <a:ext uri="{FF2B5EF4-FFF2-40B4-BE49-F238E27FC236}">
                <a16:creationId xmlns:a16="http://schemas.microsoft.com/office/drawing/2014/main" id="{2D49E2E7-52E0-5477-6C84-0A6BDE203E73}"/>
              </a:ext>
            </a:extLst>
          </p:cNvPr>
          <p:cNvSpPr/>
          <p:nvPr/>
        </p:nvSpPr>
        <p:spPr>
          <a:xfrm>
            <a:off x="1425844" y="417472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LEADING PLAYERS OPERATING IN THE GREEN FUELS MARKET</a:t>
            </a:r>
          </a:p>
        </p:txBody>
      </p:sp>
      <p:sp>
        <p:nvSpPr>
          <p:cNvPr id="24" name="Rectangle: Rounded Corners 23">
            <a:hlinkClick r:id="rId7" action="ppaction://hlinksldjump"/>
            <a:extLst>
              <a:ext uri="{FF2B5EF4-FFF2-40B4-BE49-F238E27FC236}">
                <a16:creationId xmlns:a16="http://schemas.microsoft.com/office/drawing/2014/main" id="{21BFD039-A47C-414C-99A8-FC5A4277F8ED}"/>
              </a:ext>
            </a:extLst>
          </p:cNvPr>
          <p:cNvSpPr/>
          <p:nvPr/>
        </p:nvSpPr>
        <p:spPr>
          <a:xfrm>
            <a:off x="10833315" y="417472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24</a:t>
            </a:r>
            <a:endParaRPr lang="en-IN" dirty="0">
              <a:solidFill>
                <a:schemeClr val="bg1"/>
              </a:solidFill>
            </a:endParaRPr>
          </a:p>
        </p:txBody>
      </p:sp>
      <p:sp>
        <p:nvSpPr>
          <p:cNvPr id="26" name="Rectangle: Rounded Corners 25">
            <a:hlinkClick r:id="rId8" action="ppaction://hlinksldjump"/>
            <a:extLst>
              <a:ext uri="{FF2B5EF4-FFF2-40B4-BE49-F238E27FC236}">
                <a16:creationId xmlns:a16="http://schemas.microsoft.com/office/drawing/2014/main" id="{F5BC2619-1BF5-A685-491B-7C76679556A7}"/>
              </a:ext>
            </a:extLst>
          </p:cNvPr>
          <p:cNvSpPr/>
          <p:nvPr/>
        </p:nvSpPr>
        <p:spPr>
          <a:xfrm>
            <a:off x="635430" y="48075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27" name="Rectangle: Rounded Corners 26">
            <a:hlinkClick r:id="rId8" action="ppaction://hlinksldjump"/>
            <a:extLst>
              <a:ext uri="{FF2B5EF4-FFF2-40B4-BE49-F238E27FC236}">
                <a16:creationId xmlns:a16="http://schemas.microsoft.com/office/drawing/2014/main" id="{B6C42B6A-6381-C0A2-3C70-52DFDC7BFBEB}"/>
              </a:ext>
            </a:extLst>
          </p:cNvPr>
          <p:cNvSpPr/>
          <p:nvPr/>
        </p:nvSpPr>
        <p:spPr>
          <a:xfrm>
            <a:off x="1425844" y="4807578"/>
            <a:ext cx="9221491"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INSIGHTS AND RECOMMENDATIONS</a:t>
            </a:r>
          </a:p>
        </p:txBody>
      </p:sp>
      <p:sp>
        <p:nvSpPr>
          <p:cNvPr id="28" name="Rectangle: Rounded Corners 27">
            <a:hlinkClick r:id="rId8" action="ppaction://hlinksldjump"/>
            <a:extLst>
              <a:ext uri="{FF2B5EF4-FFF2-40B4-BE49-F238E27FC236}">
                <a16:creationId xmlns:a16="http://schemas.microsoft.com/office/drawing/2014/main" id="{C8165062-E39E-5F3F-873F-6DB834EC3987}"/>
              </a:ext>
            </a:extLst>
          </p:cNvPr>
          <p:cNvSpPr/>
          <p:nvPr/>
        </p:nvSpPr>
        <p:spPr>
          <a:xfrm>
            <a:off x="10833315" y="4807578"/>
            <a:ext cx="588936" cy="511444"/>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27</a:t>
            </a:r>
            <a:endParaRPr lang="en-IN" dirty="0">
              <a:solidFill>
                <a:schemeClr val="bg1"/>
              </a:solidFill>
            </a:endParaRPr>
          </a:p>
        </p:txBody>
      </p:sp>
      <p:sp>
        <p:nvSpPr>
          <p:cNvPr id="3" name="Rectangle 2">
            <a:extLst>
              <a:ext uri="{FF2B5EF4-FFF2-40B4-BE49-F238E27FC236}">
                <a16:creationId xmlns:a16="http://schemas.microsoft.com/office/drawing/2014/main" id="{8E12446F-930D-228C-9D0B-CE58070B71DF}"/>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5" name="Straight Connector 34">
            <a:extLst>
              <a:ext uri="{FF2B5EF4-FFF2-40B4-BE49-F238E27FC236}">
                <a16:creationId xmlns:a16="http://schemas.microsoft.com/office/drawing/2014/main" id="{A5563B32-DBA4-4315-3C87-E35403154A38}"/>
              </a:ext>
            </a:extLst>
          </p:cNvPr>
          <p:cNvCxnSpPr/>
          <p:nvPr/>
        </p:nvCxnSpPr>
        <p:spPr>
          <a:xfrm>
            <a:off x="630238" y="906130"/>
            <a:ext cx="0" cy="46166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34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VALUE CHAIN FOR THE GLOBAL GREEN FUELS MARKET (4/5)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DA6455D-2277-722E-4731-89ECA580E3D1}"/>
              </a:ext>
            </a:extLst>
          </p:cNvPr>
          <p:cNvSpPr txBox="1"/>
          <p:nvPr/>
        </p:nvSpPr>
        <p:spPr>
          <a:xfrm>
            <a:off x="195997" y="717813"/>
            <a:ext cx="5541433" cy="369332"/>
          </a:xfrm>
          <a:prstGeom prst="rect">
            <a:avLst/>
          </a:prstGeom>
          <a:noFill/>
        </p:spPr>
        <p:txBody>
          <a:bodyPr wrap="square" rtlCol="0">
            <a:spAutoFit/>
          </a:bodyPr>
          <a:lstStyle/>
          <a:p>
            <a:pPr indent="-342900">
              <a:spcAft>
                <a:spcPts val="1200"/>
              </a:spcAft>
              <a:buFont typeface="+mj-lt"/>
              <a:buAutoNum type="arabicPeriod" startAt="3"/>
            </a:pPr>
            <a:r>
              <a:rPr lang="en-US" dirty="0">
                <a:solidFill>
                  <a:srgbClr val="091B2C"/>
                </a:solidFill>
                <a:latin typeface="Poppins" panose="00000500000000000000" pitchFamily="2" charset="0"/>
                <a:cs typeface="Poppins" panose="00000500000000000000" pitchFamily="2" charset="0"/>
              </a:rPr>
              <a:t>DISTRIBUTION AND LOGISTICS</a:t>
            </a:r>
          </a:p>
        </p:txBody>
      </p:sp>
      <p:graphicFrame>
        <p:nvGraphicFramePr>
          <p:cNvPr id="47" name="Table 46">
            <a:extLst>
              <a:ext uri="{FF2B5EF4-FFF2-40B4-BE49-F238E27FC236}">
                <a16:creationId xmlns:a16="http://schemas.microsoft.com/office/drawing/2014/main" id="{A33FAE18-2528-F092-0D6F-39237BDB330E}"/>
              </a:ext>
            </a:extLst>
          </p:cNvPr>
          <p:cNvGraphicFramePr>
            <a:graphicFrameLocks noGrp="1"/>
          </p:cNvGraphicFramePr>
          <p:nvPr>
            <p:extLst>
              <p:ext uri="{D42A27DB-BD31-4B8C-83A1-F6EECF244321}">
                <p14:modId xmlns:p14="http://schemas.microsoft.com/office/powerpoint/2010/main" val="922184345"/>
              </p:ext>
            </p:extLst>
          </p:nvPr>
        </p:nvGraphicFramePr>
        <p:xfrm>
          <a:off x="6352335" y="3699837"/>
          <a:ext cx="5457373" cy="2936039"/>
        </p:xfrm>
        <a:graphic>
          <a:graphicData uri="http://schemas.openxmlformats.org/drawingml/2006/table">
            <a:tbl>
              <a:tblPr firstRow="1" bandRow="1">
                <a:tableStyleId>{93296810-A885-4BE3-A3E7-6D5BEEA58F35}</a:tableStyleId>
              </a:tblPr>
              <a:tblGrid>
                <a:gridCol w="1079480">
                  <a:extLst>
                    <a:ext uri="{9D8B030D-6E8A-4147-A177-3AD203B41FA5}">
                      <a16:colId xmlns:a16="http://schemas.microsoft.com/office/drawing/2014/main" val="2365382675"/>
                    </a:ext>
                  </a:extLst>
                </a:gridCol>
                <a:gridCol w="4377893">
                  <a:extLst>
                    <a:ext uri="{9D8B030D-6E8A-4147-A177-3AD203B41FA5}">
                      <a16:colId xmlns:a16="http://schemas.microsoft.com/office/drawing/2014/main" val="2370368319"/>
                    </a:ext>
                  </a:extLst>
                </a:gridCol>
              </a:tblGrid>
              <a:tr h="390959">
                <a:tc>
                  <a:txBody>
                    <a:bodyPr/>
                    <a:lstStyle/>
                    <a:p>
                      <a:pPr algn="l"/>
                      <a:r>
                        <a:rPr lang="en-US" sz="1100" dirty="0">
                          <a:solidFill>
                            <a:schemeClr val="tx1"/>
                          </a:solidFill>
                          <a:latin typeface="Poppins" panose="00000500000000000000" pitchFamily="2" charset="0"/>
                          <a:cs typeface="Poppins" panose="00000500000000000000" pitchFamily="2" charset="0"/>
                        </a:rPr>
                        <a:t>Company</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Projects/Partnership</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580955">
                <a:tc>
                  <a:txBody>
                    <a:bodyPr/>
                    <a:lstStyle/>
                    <a:p>
                      <a:pPr algn="l"/>
                      <a:r>
                        <a:rPr lang="en-US" sz="1100" dirty="0">
                          <a:solidFill>
                            <a:schemeClr val="tx1"/>
                          </a:solidFill>
                          <a:latin typeface="Poppins" panose="00000500000000000000" pitchFamily="2" charset="0"/>
                          <a:cs typeface="Poppins" panose="00000500000000000000" pitchFamily="2" charset="0"/>
                        </a:rPr>
                        <a:t>A.P. Moller - Maersk</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2020, Maersk worked with Ørsted and Copenhagen Airports to develop a hydrogen and sustainable transport fuel facility in the heart of the Danish capital.</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736433">
                <a:tc>
                  <a:txBody>
                    <a:bodyPr/>
                    <a:lstStyle/>
                    <a:p>
                      <a:pPr algn="l"/>
                      <a:r>
                        <a:rPr lang="en-US" sz="1100" dirty="0">
                          <a:solidFill>
                            <a:schemeClr val="tx1"/>
                          </a:solidFill>
                          <a:latin typeface="Poppins" panose="00000500000000000000" pitchFamily="2" charset="0"/>
                          <a:cs typeface="Poppins" panose="00000500000000000000" pitchFamily="2" charset="0"/>
                        </a:rPr>
                        <a:t>NuStar Energy L.P.</a:t>
                      </a: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NuStar collaborated with Neste to load Neste MY Sustainable Aviation FuelTM at the NuStar-operated Selby Terminal expansion project near California that increases access to sustainable aviation fuel and renewable diesel.</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417096">
                <a:tc>
                  <a:txBody>
                    <a:bodyPr/>
                    <a:lstStyle/>
                    <a:p>
                      <a:pPr algn="l"/>
                      <a:r>
                        <a:rPr lang="en-US" sz="1100" dirty="0">
                          <a:solidFill>
                            <a:schemeClr val="tx1"/>
                          </a:solidFill>
                          <a:latin typeface="Poppins" panose="00000500000000000000" pitchFamily="2" charset="0"/>
                          <a:cs typeface="Poppins" panose="00000500000000000000" pitchFamily="2" charset="0"/>
                        </a:rPr>
                        <a:t>Marathon Petroleum Corp.</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2023, Marathon and ADM celebrated the opening of their joint venture to take next step in meeting demand for renewable fuels as Green Bison Production Facility.</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430284">
                <a:tc>
                  <a:txBody>
                    <a:bodyPr/>
                    <a:lstStyle/>
                    <a:p>
                      <a:pPr algn="l"/>
                      <a:r>
                        <a:rPr lang="en-US" sz="1100" dirty="0">
                          <a:solidFill>
                            <a:schemeClr val="tx1"/>
                          </a:solidFill>
                          <a:latin typeface="Poppins" panose="00000500000000000000" pitchFamily="2" charset="0"/>
                          <a:cs typeface="Poppins" panose="00000500000000000000" pitchFamily="2" charset="0"/>
                        </a:rPr>
                        <a:t>Evergreen Marine Corporation</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2023, Evergreen and CIP teamed up to explore green shipping fuels.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bl>
          </a:graphicData>
        </a:graphic>
      </p:graphicFrame>
      <p:sp>
        <p:nvSpPr>
          <p:cNvPr id="48" name="TextBox 47">
            <a:extLst>
              <a:ext uri="{FF2B5EF4-FFF2-40B4-BE49-F238E27FC236}">
                <a16:creationId xmlns:a16="http://schemas.microsoft.com/office/drawing/2014/main" id="{7663509B-FA30-EBBF-8CCE-643C850117CF}"/>
              </a:ext>
            </a:extLst>
          </p:cNvPr>
          <p:cNvSpPr txBox="1"/>
          <p:nvPr/>
        </p:nvSpPr>
        <p:spPr>
          <a:xfrm>
            <a:off x="5872841" y="2268436"/>
            <a:ext cx="6057903" cy="1354217"/>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Key Players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The distribution of green fuels involve a range of key players, including energy companies, logistics companies, energy corporations, and infrastructure developers. Some of the major players in the distribution and logistics of green fuels along with their prominent projects/partnerships are:</a:t>
            </a:r>
          </a:p>
        </p:txBody>
      </p:sp>
      <p:sp>
        <p:nvSpPr>
          <p:cNvPr id="49" name="TextBox 48">
            <a:extLst>
              <a:ext uri="{FF2B5EF4-FFF2-40B4-BE49-F238E27FC236}">
                <a16:creationId xmlns:a16="http://schemas.microsoft.com/office/drawing/2014/main" id="{2A9CB733-A2AB-7EC9-0E0A-2A067713F889}"/>
              </a:ext>
            </a:extLst>
          </p:cNvPr>
          <p:cNvSpPr txBox="1"/>
          <p:nvPr/>
        </p:nvSpPr>
        <p:spPr>
          <a:xfrm>
            <a:off x="0" y="1153003"/>
            <a:ext cx="5872841" cy="2893100"/>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distribution and logistics of green fuels are integral part to their successful adoption and implementation in the energy market.</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A well-developed infrastructure facilitates efficient delivery to consumers. The infrastructure involved are:</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Pipelines - one of the most efficient methods for transporting large volumes of liquid fuels</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Tanker Trucks - essential for distributing green fuels to locations</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Rail Transportation - effective means for transporting bulk quantities</a:t>
            </a:r>
          </a:p>
          <a:p>
            <a:pPr marL="623888"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Terminals and Distribution Centers - used to store and blend green fuels</a:t>
            </a:r>
          </a:p>
        </p:txBody>
      </p:sp>
      <p:sp>
        <p:nvSpPr>
          <p:cNvPr id="51" name="TextBox 50">
            <a:extLst>
              <a:ext uri="{FF2B5EF4-FFF2-40B4-BE49-F238E27FC236}">
                <a16:creationId xmlns:a16="http://schemas.microsoft.com/office/drawing/2014/main" id="{5C725119-6C56-9162-EA91-D83F0A147646}"/>
              </a:ext>
            </a:extLst>
          </p:cNvPr>
          <p:cNvSpPr txBox="1"/>
          <p:nvPr/>
        </p:nvSpPr>
        <p:spPr>
          <a:xfrm>
            <a:off x="-1" y="4096621"/>
            <a:ext cx="6057903" cy="2769989"/>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Impact of Regulatory Mandates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Regulatory frameworks significantly influence the distribution of green fuels by establishing standards for emissions, sustainability, and safety. Prominent mandates include:</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California’s Low Carbon Fuel Standard (LCFS): This standard encourages the development of a robust infrastructure for distributing renewable fuels in California, promoting investments in pipelines and blending terminals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Fuel Standard (RFS) - U.S: This standard mandates the blending of renewable fuels into the transportation fuel supply, impacting distribution logistics as companies must ensure compliance with blending requirements</a:t>
            </a:r>
          </a:p>
        </p:txBody>
      </p:sp>
      <p:grpSp>
        <p:nvGrpSpPr>
          <p:cNvPr id="53" name="Group 52">
            <a:extLst>
              <a:ext uri="{FF2B5EF4-FFF2-40B4-BE49-F238E27FC236}">
                <a16:creationId xmlns:a16="http://schemas.microsoft.com/office/drawing/2014/main" id="{FF715F3F-CA91-B683-589D-87BE682DE76C}"/>
              </a:ext>
            </a:extLst>
          </p:cNvPr>
          <p:cNvGrpSpPr/>
          <p:nvPr/>
        </p:nvGrpSpPr>
        <p:grpSpPr>
          <a:xfrm>
            <a:off x="6253900" y="707135"/>
            <a:ext cx="2755290" cy="1391586"/>
            <a:chOff x="242809" y="1252584"/>
            <a:chExt cx="5676573" cy="2338353"/>
          </a:xfrm>
        </p:grpSpPr>
        <p:grpSp>
          <p:nvGrpSpPr>
            <p:cNvPr id="55" name="Group 54">
              <a:extLst>
                <a:ext uri="{FF2B5EF4-FFF2-40B4-BE49-F238E27FC236}">
                  <a16:creationId xmlns:a16="http://schemas.microsoft.com/office/drawing/2014/main" id="{6212F38D-CF11-5CF1-2725-A22CC34106E9}"/>
                </a:ext>
              </a:extLst>
            </p:cNvPr>
            <p:cNvGrpSpPr/>
            <p:nvPr/>
          </p:nvGrpSpPr>
          <p:grpSpPr>
            <a:xfrm>
              <a:off x="242809" y="1493519"/>
              <a:ext cx="5676573" cy="2097418"/>
              <a:chOff x="455264" y="4142795"/>
              <a:chExt cx="3384857" cy="2203255"/>
            </a:xfrm>
          </p:grpSpPr>
          <p:sp>
            <p:nvSpPr>
              <p:cNvPr id="59" name="Rectangle: Rounded Corners 58">
                <a:extLst>
                  <a:ext uri="{FF2B5EF4-FFF2-40B4-BE49-F238E27FC236}">
                    <a16:creationId xmlns:a16="http://schemas.microsoft.com/office/drawing/2014/main" id="{BA01B661-B2A6-DA94-9EF2-B8C78280EC41}"/>
                  </a:ext>
                </a:extLst>
              </p:cNvPr>
              <p:cNvSpPr/>
              <p:nvPr/>
            </p:nvSpPr>
            <p:spPr>
              <a:xfrm>
                <a:off x="455264" y="4142795"/>
                <a:ext cx="3365500" cy="22032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2EF2D508-E698-156A-E320-246E4ACF45F5}"/>
                  </a:ext>
                </a:extLst>
              </p:cNvPr>
              <p:cNvSpPr txBox="1"/>
              <p:nvPr/>
            </p:nvSpPr>
            <p:spPr>
              <a:xfrm>
                <a:off x="574285" y="4532597"/>
                <a:ext cx="3265836" cy="1792790"/>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Compatibility with Existing Systems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Infrastructure Development</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Cost Management (Storage, Transportation)</a:t>
                </a:r>
              </a:p>
            </p:txBody>
          </p:sp>
        </p:grpSp>
        <p:sp>
          <p:nvSpPr>
            <p:cNvPr id="58" name="TextBox 57">
              <a:extLst>
                <a:ext uri="{FF2B5EF4-FFF2-40B4-BE49-F238E27FC236}">
                  <a16:creationId xmlns:a16="http://schemas.microsoft.com/office/drawing/2014/main" id="{38253C97-41DB-F1B6-883D-87B842D2506D}"/>
                </a:ext>
              </a:extLst>
            </p:cNvPr>
            <p:cNvSpPr txBox="1"/>
            <p:nvPr/>
          </p:nvSpPr>
          <p:spPr>
            <a:xfrm>
              <a:off x="1259468" y="1252584"/>
              <a:ext cx="3610788" cy="534772"/>
            </a:xfrm>
            <a:prstGeom prst="rect">
              <a:avLst/>
            </a:prstGeom>
            <a:solidFill>
              <a:srgbClr val="FF0000"/>
            </a:solid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Challenges</a:t>
              </a:r>
            </a:p>
          </p:txBody>
        </p:sp>
      </p:grpSp>
      <p:grpSp>
        <p:nvGrpSpPr>
          <p:cNvPr id="61" name="Group 60">
            <a:extLst>
              <a:ext uri="{FF2B5EF4-FFF2-40B4-BE49-F238E27FC236}">
                <a16:creationId xmlns:a16="http://schemas.microsoft.com/office/drawing/2014/main" id="{9F182493-A0EB-C003-E025-5CED57A521AB}"/>
              </a:ext>
            </a:extLst>
          </p:cNvPr>
          <p:cNvGrpSpPr/>
          <p:nvPr/>
        </p:nvGrpSpPr>
        <p:grpSpPr>
          <a:xfrm>
            <a:off x="9131301" y="715736"/>
            <a:ext cx="2678408" cy="1387019"/>
            <a:chOff x="242809" y="1240588"/>
            <a:chExt cx="5676573" cy="2330677"/>
          </a:xfrm>
        </p:grpSpPr>
        <p:grpSp>
          <p:nvGrpSpPr>
            <p:cNvPr id="62" name="Group 61">
              <a:extLst>
                <a:ext uri="{FF2B5EF4-FFF2-40B4-BE49-F238E27FC236}">
                  <a16:creationId xmlns:a16="http://schemas.microsoft.com/office/drawing/2014/main" id="{918A37AF-3D68-B09B-A15D-7C73A312E4A3}"/>
                </a:ext>
              </a:extLst>
            </p:cNvPr>
            <p:cNvGrpSpPr/>
            <p:nvPr/>
          </p:nvGrpSpPr>
          <p:grpSpPr>
            <a:xfrm>
              <a:off x="242809" y="1493521"/>
              <a:ext cx="5676573" cy="2077744"/>
              <a:chOff x="455264" y="4142797"/>
              <a:chExt cx="3384857" cy="2182588"/>
            </a:xfrm>
          </p:grpSpPr>
          <p:sp>
            <p:nvSpPr>
              <p:cNvPr id="66" name="Rectangle: Rounded Corners 65">
                <a:extLst>
                  <a:ext uri="{FF2B5EF4-FFF2-40B4-BE49-F238E27FC236}">
                    <a16:creationId xmlns:a16="http://schemas.microsoft.com/office/drawing/2014/main" id="{6E88BAF5-9B45-47B5-F8E1-F6F9ABD44B0C}"/>
                  </a:ext>
                </a:extLst>
              </p:cNvPr>
              <p:cNvSpPr/>
              <p:nvPr/>
            </p:nvSpPr>
            <p:spPr>
              <a:xfrm>
                <a:off x="455264" y="4142797"/>
                <a:ext cx="3365500" cy="21754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7" name="TextBox 66">
                <a:extLst>
                  <a:ext uri="{FF2B5EF4-FFF2-40B4-BE49-F238E27FC236}">
                    <a16:creationId xmlns:a16="http://schemas.microsoft.com/office/drawing/2014/main" id="{EAED8FAA-3819-F579-0D74-E042355A91BB}"/>
                  </a:ext>
                </a:extLst>
              </p:cNvPr>
              <p:cNvSpPr txBox="1"/>
              <p:nvPr/>
            </p:nvSpPr>
            <p:spPr>
              <a:xfrm>
                <a:off x="574285" y="4532597"/>
                <a:ext cx="3265836" cy="1792788"/>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Investments in Infrastructure</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Technological Advancements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Alternative Transportation Methods</a:t>
                </a:r>
              </a:p>
            </p:txBody>
          </p:sp>
        </p:grpSp>
        <p:grpSp>
          <p:nvGrpSpPr>
            <p:cNvPr id="63" name="Group 62">
              <a:extLst>
                <a:ext uri="{FF2B5EF4-FFF2-40B4-BE49-F238E27FC236}">
                  <a16:creationId xmlns:a16="http://schemas.microsoft.com/office/drawing/2014/main" id="{746ED605-026C-19A0-3AF1-2D06FFAEF5F9}"/>
                </a:ext>
              </a:extLst>
            </p:cNvPr>
            <p:cNvGrpSpPr/>
            <p:nvPr/>
          </p:nvGrpSpPr>
          <p:grpSpPr>
            <a:xfrm>
              <a:off x="929896" y="1240588"/>
              <a:ext cx="4293034" cy="534771"/>
              <a:chOff x="929896" y="1240588"/>
              <a:chExt cx="4293034" cy="534771"/>
            </a:xfrm>
          </p:grpSpPr>
          <p:sp>
            <p:nvSpPr>
              <p:cNvPr id="64" name="Flowchart: Process 63">
                <a:extLst>
                  <a:ext uri="{FF2B5EF4-FFF2-40B4-BE49-F238E27FC236}">
                    <a16:creationId xmlns:a16="http://schemas.microsoft.com/office/drawing/2014/main" id="{57DD2D48-4BA9-EDE7-F938-407859311C58}"/>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65" name="TextBox 64">
                <a:extLst>
                  <a:ext uri="{FF2B5EF4-FFF2-40B4-BE49-F238E27FC236}">
                    <a16:creationId xmlns:a16="http://schemas.microsoft.com/office/drawing/2014/main" id="{0F211589-410F-74EE-091D-2AE0AAF22412}"/>
                  </a:ext>
                </a:extLst>
              </p:cNvPr>
              <p:cNvSpPr txBox="1"/>
              <p:nvPr/>
            </p:nvSpPr>
            <p:spPr>
              <a:xfrm>
                <a:off x="929896" y="1240588"/>
                <a:ext cx="4293034" cy="534771"/>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Opportunities</a:t>
                </a:r>
              </a:p>
            </p:txBody>
          </p:sp>
        </p:grpSp>
      </p:grpSp>
    </p:spTree>
    <p:extLst>
      <p:ext uri="{BB962C8B-B14F-4D97-AF65-F5344CB8AC3E}">
        <p14:creationId xmlns:p14="http://schemas.microsoft.com/office/powerpoint/2010/main" val="261998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VALUE CHAIN FOR THE GLOBAL GREEN FUELS MARKET (5/5)</a:t>
            </a:r>
            <a:endParaRPr lang="en-IN" b="1" dirty="0">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DA6455D-2277-722E-4731-89ECA580E3D1}"/>
              </a:ext>
            </a:extLst>
          </p:cNvPr>
          <p:cNvSpPr txBox="1"/>
          <p:nvPr/>
        </p:nvSpPr>
        <p:spPr>
          <a:xfrm>
            <a:off x="195997" y="717813"/>
            <a:ext cx="5541433" cy="369332"/>
          </a:xfrm>
          <a:prstGeom prst="rect">
            <a:avLst/>
          </a:prstGeom>
          <a:noFill/>
        </p:spPr>
        <p:txBody>
          <a:bodyPr wrap="square" rtlCol="0">
            <a:spAutoFit/>
          </a:bodyPr>
          <a:lstStyle/>
          <a:p>
            <a:pPr indent="-342900">
              <a:spcAft>
                <a:spcPts val="1200"/>
              </a:spcAft>
              <a:buFont typeface="+mj-lt"/>
              <a:buAutoNum type="arabicPeriod" startAt="4"/>
            </a:pPr>
            <a:r>
              <a:rPr lang="en-US" dirty="0">
                <a:solidFill>
                  <a:srgbClr val="091B2C"/>
                </a:solidFill>
                <a:latin typeface="Poppins" panose="00000500000000000000" pitchFamily="2" charset="0"/>
                <a:cs typeface="Poppins" panose="00000500000000000000" pitchFamily="2" charset="0"/>
              </a:rPr>
              <a:t>END-USE APPLICATIONS</a:t>
            </a:r>
          </a:p>
        </p:txBody>
      </p:sp>
      <p:graphicFrame>
        <p:nvGraphicFramePr>
          <p:cNvPr id="47" name="Table 46">
            <a:extLst>
              <a:ext uri="{FF2B5EF4-FFF2-40B4-BE49-F238E27FC236}">
                <a16:creationId xmlns:a16="http://schemas.microsoft.com/office/drawing/2014/main" id="{A33FAE18-2528-F092-0D6F-39237BDB330E}"/>
              </a:ext>
            </a:extLst>
          </p:cNvPr>
          <p:cNvGraphicFramePr>
            <a:graphicFrameLocks noGrp="1"/>
          </p:cNvGraphicFramePr>
          <p:nvPr>
            <p:extLst>
              <p:ext uri="{D42A27DB-BD31-4B8C-83A1-F6EECF244321}">
                <p14:modId xmlns:p14="http://schemas.microsoft.com/office/powerpoint/2010/main" val="1022733503"/>
              </p:ext>
            </p:extLst>
          </p:nvPr>
        </p:nvGraphicFramePr>
        <p:xfrm>
          <a:off x="6352335" y="3699837"/>
          <a:ext cx="5457373" cy="2922634"/>
        </p:xfrm>
        <a:graphic>
          <a:graphicData uri="http://schemas.openxmlformats.org/drawingml/2006/table">
            <a:tbl>
              <a:tblPr firstRow="1" bandRow="1">
                <a:tableStyleId>{93296810-A885-4BE3-A3E7-6D5BEEA58F35}</a:tableStyleId>
              </a:tblPr>
              <a:tblGrid>
                <a:gridCol w="1143840">
                  <a:extLst>
                    <a:ext uri="{9D8B030D-6E8A-4147-A177-3AD203B41FA5}">
                      <a16:colId xmlns:a16="http://schemas.microsoft.com/office/drawing/2014/main" val="2365382675"/>
                    </a:ext>
                  </a:extLst>
                </a:gridCol>
                <a:gridCol w="4313533">
                  <a:extLst>
                    <a:ext uri="{9D8B030D-6E8A-4147-A177-3AD203B41FA5}">
                      <a16:colId xmlns:a16="http://schemas.microsoft.com/office/drawing/2014/main" val="2370368319"/>
                    </a:ext>
                  </a:extLst>
                </a:gridCol>
              </a:tblGrid>
              <a:tr h="390959">
                <a:tc>
                  <a:txBody>
                    <a:bodyPr/>
                    <a:lstStyle/>
                    <a:p>
                      <a:pPr algn="l"/>
                      <a:r>
                        <a:rPr lang="en-US" sz="1100" dirty="0">
                          <a:solidFill>
                            <a:schemeClr val="tx1"/>
                          </a:solidFill>
                          <a:latin typeface="Poppins" panose="00000500000000000000" pitchFamily="2" charset="0"/>
                          <a:cs typeface="Poppins" panose="00000500000000000000" pitchFamily="2" charset="0"/>
                        </a:rPr>
                        <a:t>Company</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Projects/Partnership</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580955">
                <a:tc>
                  <a:txBody>
                    <a:bodyPr/>
                    <a:lstStyle/>
                    <a:p>
                      <a:pPr algn="l"/>
                      <a:r>
                        <a:rPr lang="en-US" sz="1100" dirty="0">
                          <a:solidFill>
                            <a:schemeClr val="tx1"/>
                          </a:solidFill>
                          <a:latin typeface="Poppins" panose="00000500000000000000" pitchFamily="2" charset="0"/>
                          <a:cs typeface="Poppins" panose="00000500000000000000" pitchFamily="2" charset="0"/>
                        </a:rPr>
                        <a:t>BP p.l.c.</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BP and Iberdrola formed a 50:50 joint venture a for largest 25MW green hydrogen plant in Spain.</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736433">
                <a:tc>
                  <a:txBody>
                    <a:bodyPr/>
                    <a:lstStyle/>
                    <a:p>
                      <a:pPr algn="l"/>
                      <a:r>
                        <a:rPr lang="en-US" sz="1100" dirty="0">
                          <a:solidFill>
                            <a:schemeClr val="tx1"/>
                          </a:solidFill>
                          <a:latin typeface="Poppins" panose="00000500000000000000" pitchFamily="2" charset="0"/>
                          <a:cs typeface="Poppins" panose="00000500000000000000" pitchFamily="2" charset="0"/>
                        </a:rPr>
                        <a:t>Boeing</a:t>
                      </a: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Boeing invested in Wagner Sustainable Fuels to support the development of its sustainable aviation fuels (SAF) production facility in Brisbane, increasing Australian SAF supply and reducing aviation’s carbon emissions..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417096">
                <a:tc>
                  <a:txBody>
                    <a:bodyPr/>
                    <a:lstStyle/>
                    <a:p>
                      <a:pPr algn="l"/>
                      <a:r>
                        <a:rPr lang="en-US" sz="1100" dirty="0">
                          <a:solidFill>
                            <a:schemeClr val="tx1"/>
                          </a:solidFill>
                          <a:latin typeface="Poppins" panose="00000500000000000000" pitchFamily="2" charset="0"/>
                          <a:cs typeface="Poppins" panose="00000500000000000000" pitchFamily="2" charset="0"/>
                        </a:rPr>
                        <a:t>RWE</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RWE received grant of 124.9 million euro for its Eemshydrogen project to build 50-megawatt electrolysis plant for production of green hydrogen.</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430284">
                <a:tc>
                  <a:txBody>
                    <a:bodyPr/>
                    <a:lstStyle/>
                    <a:p>
                      <a:pPr algn="l"/>
                      <a:r>
                        <a:rPr lang="en-US" sz="1100" dirty="0">
                          <a:solidFill>
                            <a:schemeClr val="tx1"/>
                          </a:solidFill>
                          <a:latin typeface="Poppins" panose="00000500000000000000" pitchFamily="2" charset="0"/>
                          <a:cs typeface="Poppins" panose="00000500000000000000" pitchFamily="2" charset="0"/>
                        </a:rPr>
                        <a:t>TotalEnergies SE</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100" dirty="0">
                          <a:solidFill>
                            <a:schemeClr val="tx1"/>
                          </a:solidFill>
                          <a:latin typeface="Poppins" panose="00000500000000000000" pitchFamily="2" charset="0"/>
                          <a:cs typeface="Poppins" panose="00000500000000000000" pitchFamily="2" charset="0"/>
                        </a:rPr>
                        <a:t>In 2024, TotalEnergies signed an agreement with Masdar (UAE) to assess the viability of developing a commercial green hydrogen to methanol to SAF project.</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bl>
          </a:graphicData>
        </a:graphic>
      </p:graphicFrame>
      <p:sp>
        <p:nvSpPr>
          <p:cNvPr id="48" name="TextBox 47">
            <a:extLst>
              <a:ext uri="{FF2B5EF4-FFF2-40B4-BE49-F238E27FC236}">
                <a16:creationId xmlns:a16="http://schemas.microsoft.com/office/drawing/2014/main" id="{7663509B-FA30-EBBF-8CCE-643C850117CF}"/>
              </a:ext>
            </a:extLst>
          </p:cNvPr>
          <p:cNvSpPr txBox="1"/>
          <p:nvPr/>
        </p:nvSpPr>
        <p:spPr>
          <a:xfrm>
            <a:off x="5872841" y="2252938"/>
            <a:ext cx="6057903" cy="1354217"/>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Key Players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The distribution of green fuels involve a range of key players, including energy companies, logistics companies, energy corporations, and infrastructure developers. Some of the major players in the distribution and logistics of green fuels along with their prominent projects/partnerships are:</a:t>
            </a:r>
          </a:p>
        </p:txBody>
      </p:sp>
      <p:sp>
        <p:nvSpPr>
          <p:cNvPr id="49" name="TextBox 48">
            <a:extLst>
              <a:ext uri="{FF2B5EF4-FFF2-40B4-BE49-F238E27FC236}">
                <a16:creationId xmlns:a16="http://schemas.microsoft.com/office/drawing/2014/main" id="{2A9CB733-A2AB-7EC9-0E0A-2A067713F889}"/>
              </a:ext>
            </a:extLst>
          </p:cNvPr>
          <p:cNvSpPr txBox="1"/>
          <p:nvPr/>
        </p:nvSpPr>
        <p:spPr>
          <a:xfrm>
            <a:off x="0" y="1109069"/>
            <a:ext cx="5872841" cy="2708434"/>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end-use applications of green fuels are varied, encompassing transportation, chemicals, power generation, and heating. These fuels are being adopted across multiple sectors, leading to significant changes in energy consumption patterns and regulatory compliance.</a:t>
            </a:r>
          </a:p>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Green Fuel Applications, by Industry</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Transportation (Road Transport, Aviation, Maritime)</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Chemicals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Power Generation</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Heating</a:t>
            </a:r>
          </a:p>
        </p:txBody>
      </p:sp>
      <p:sp>
        <p:nvSpPr>
          <p:cNvPr id="51" name="TextBox 50">
            <a:extLst>
              <a:ext uri="{FF2B5EF4-FFF2-40B4-BE49-F238E27FC236}">
                <a16:creationId xmlns:a16="http://schemas.microsoft.com/office/drawing/2014/main" id="{5C725119-6C56-9162-EA91-D83F0A147646}"/>
              </a:ext>
            </a:extLst>
          </p:cNvPr>
          <p:cNvSpPr txBox="1"/>
          <p:nvPr/>
        </p:nvSpPr>
        <p:spPr>
          <a:xfrm>
            <a:off x="0" y="3859845"/>
            <a:ext cx="6057903" cy="2923877"/>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b="1" dirty="0">
                <a:latin typeface="Poppins" panose="00000500000000000000" pitchFamily="2" charset="0"/>
                <a:cs typeface="Poppins" panose="00000500000000000000" pitchFamily="2" charset="0"/>
              </a:rPr>
              <a:t>Impact of Regulatory Mandates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Prominent mandates include:</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EU’s Fit for 55 Package: This comprehensive proposes to increase the use of SAFs in aviation to achieve climate goals and aims to reduce net greenhouse gas emissions by at least 55% by 2030 compared to 1990 levels.</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EU Regulation 2019/631: This sets CO2 emission performance standards for new passenger cars and light commercial vehicles, aiming for a significant reduction in emissions by 2030.</a:t>
            </a:r>
          </a:p>
          <a:p>
            <a:pPr marL="622300" indent="-171450">
              <a:spcBef>
                <a:spcPts val="1200"/>
              </a:spcBef>
              <a:buFont typeface="Courier New" panose="02070309020205020404" pitchFamily="49" charset="0"/>
              <a:buChar char="o"/>
            </a:pPr>
            <a:r>
              <a:rPr lang="en-US" sz="1200" dirty="0">
                <a:latin typeface="Poppins" panose="00000500000000000000" pitchFamily="2" charset="0"/>
                <a:cs typeface="Poppins" panose="00000500000000000000" pitchFamily="2" charset="0"/>
              </a:rPr>
              <a:t>US Renewable Fuel Standard (RFS): This standard mandates the blending of renewable fuels into the U.S. transportation fuel supply, encouraging the production of biofuels from various feedstocks.</a:t>
            </a:r>
          </a:p>
        </p:txBody>
      </p:sp>
      <p:grpSp>
        <p:nvGrpSpPr>
          <p:cNvPr id="53" name="Group 52">
            <a:extLst>
              <a:ext uri="{FF2B5EF4-FFF2-40B4-BE49-F238E27FC236}">
                <a16:creationId xmlns:a16="http://schemas.microsoft.com/office/drawing/2014/main" id="{FF715F3F-CA91-B683-589D-87BE682DE76C}"/>
              </a:ext>
            </a:extLst>
          </p:cNvPr>
          <p:cNvGrpSpPr/>
          <p:nvPr/>
        </p:nvGrpSpPr>
        <p:grpSpPr>
          <a:xfrm>
            <a:off x="6253900" y="707135"/>
            <a:ext cx="2755290" cy="1391586"/>
            <a:chOff x="242809" y="1252584"/>
            <a:chExt cx="5676573" cy="2338353"/>
          </a:xfrm>
        </p:grpSpPr>
        <p:grpSp>
          <p:nvGrpSpPr>
            <p:cNvPr id="55" name="Group 54">
              <a:extLst>
                <a:ext uri="{FF2B5EF4-FFF2-40B4-BE49-F238E27FC236}">
                  <a16:creationId xmlns:a16="http://schemas.microsoft.com/office/drawing/2014/main" id="{6212F38D-CF11-5CF1-2725-A22CC34106E9}"/>
                </a:ext>
              </a:extLst>
            </p:cNvPr>
            <p:cNvGrpSpPr/>
            <p:nvPr/>
          </p:nvGrpSpPr>
          <p:grpSpPr>
            <a:xfrm>
              <a:off x="242809" y="1493519"/>
              <a:ext cx="5676573" cy="2097418"/>
              <a:chOff x="455264" y="4142795"/>
              <a:chExt cx="3384857" cy="2203255"/>
            </a:xfrm>
          </p:grpSpPr>
          <p:sp>
            <p:nvSpPr>
              <p:cNvPr id="59" name="Rectangle: Rounded Corners 58">
                <a:extLst>
                  <a:ext uri="{FF2B5EF4-FFF2-40B4-BE49-F238E27FC236}">
                    <a16:creationId xmlns:a16="http://schemas.microsoft.com/office/drawing/2014/main" id="{BA01B661-B2A6-DA94-9EF2-B8C78280EC41}"/>
                  </a:ext>
                </a:extLst>
              </p:cNvPr>
              <p:cNvSpPr/>
              <p:nvPr/>
            </p:nvSpPr>
            <p:spPr>
              <a:xfrm>
                <a:off x="455264" y="4142795"/>
                <a:ext cx="3365500" cy="22032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0" name="TextBox 59">
                <a:extLst>
                  <a:ext uri="{FF2B5EF4-FFF2-40B4-BE49-F238E27FC236}">
                    <a16:creationId xmlns:a16="http://schemas.microsoft.com/office/drawing/2014/main" id="{2EF2D508-E698-156A-E320-246E4ACF45F5}"/>
                  </a:ext>
                </a:extLst>
              </p:cNvPr>
              <p:cNvSpPr txBox="1"/>
              <p:nvPr/>
            </p:nvSpPr>
            <p:spPr>
              <a:xfrm>
                <a:off x="574285" y="4532597"/>
                <a:ext cx="3265836" cy="1140867"/>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Vehicle Compatibility</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Consumer Acceptance</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Infrastructure Needs</a:t>
                </a:r>
              </a:p>
            </p:txBody>
          </p:sp>
        </p:grpSp>
        <p:sp>
          <p:nvSpPr>
            <p:cNvPr id="58" name="TextBox 57">
              <a:extLst>
                <a:ext uri="{FF2B5EF4-FFF2-40B4-BE49-F238E27FC236}">
                  <a16:creationId xmlns:a16="http://schemas.microsoft.com/office/drawing/2014/main" id="{38253C97-41DB-F1B6-883D-87B842D2506D}"/>
                </a:ext>
              </a:extLst>
            </p:cNvPr>
            <p:cNvSpPr txBox="1"/>
            <p:nvPr/>
          </p:nvSpPr>
          <p:spPr>
            <a:xfrm>
              <a:off x="1259468" y="1252584"/>
              <a:ext cx="3610788" cy="534772"/>
            </a:xfrm>
            <a:prstGeom prst="rect">
              <a:avLst/>
            </a:prstGeom>
            <a:solidFill>
              <a:srgbClr val="FF0000"/>
            </a:solid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Challenges</a:t>
              </a:r>
            </a:p>
          </p:txBody>
        </p:sp>
      </p:grpSp>
      <p:grpSp>
        <p:nvGrpSpPr>
          <p:cNvPr id="61" name="Group 60">
            <a:extLst>
              <a:ext uri="{FF2B5EF4-FFF2-40B4-BE49-F238E27FC236}">
                <a16:creationId xmlns:a16="http://schemas.microsoft.com/office/drawing/2014/main" id="{9F182493-A0EB-C003-E025-5CED57A521AB}"/>
              </a:ext>
            </a:extLst>
          </p:cNvPr>
          <p:cNvGrpSpPr/>
          <p:nvPr/>
        </p:nvGrpSpPr>
        <p:grpSpPr>
          <a:xfrm>
            <a:off x="9131301" y="715736"/>
            <a:ext cx="2678408" cy="1382987"/>
            <a:chOff x="242809" y="1240588"/>
            <a:chExt cx="5676573" cy="2323902"/>
          </a:xfrm>
        </p:grpSpPr>
        <p:grpSp>
          <p:nvGrpSpPr>
            <p:cNvPr id="62" name="Group 61">
              <a:extLst>
                <a:ext uri="{FF2B5EF4-FFF2-40B4-BE49-F238E27FC236}">
                  <a16:creationId xmlns:a16="http://schemas.microsoft.com/office/drawing/2014/main" id="{918A37AF-3D68-B09B-A15D-7C73A312E4A3}"/>
                </a:ext>
              </a:extLst>
            </p:cNvPr>
            <p:cNvGrpSpPr/>
            <p:nvPr/>
          </p:nvGrpSpPr>
          <p:grpSpPr>
            <a:xfrm>
              <a:off x="242809" y="1493521"/>
              <a:ext cx="5676573" cy="2070969"/>
              <a:chOff x="455264" y="4142797"/>
              <a:chExt cx="3384857" cy="2175471"/>
            </a:xfrm>
          </p:grpSpPr>
          <p:sp>
            <p:nvSpPr>
              <p:cNvPr id="66" name="Rectangle: Rounded Corners 65">
                <a:extLst>
                  <a:ext uri="{FF2B5EF4-FFF2-40B4-BE49-F238E27FC236}">
                    <a16:creationId xmlns:a16="http://schemas.microsoft.com/office/drawing/2014/main" id="{6E88BAF5-9B45-47B5-F8E1-F6F9ABD44B0C}"/>
                  </a:ext>
                </a:extLst>
              </p:cNvPr>
              <p:cNvSpPr/>
              <p:nvPr/>
            </p:nvSpPr>
            <p:spPr>
              <a:xfrm>
                <a:off x="455264" y="4142797"/>
                <a:ext cx="3365500" cy="21754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67" name="TextBox 66">
                <a:extLst>
                  <a:ext uri="{FF2B5EF4-FFF2-40B4-BE49-F238E27FC236}">
                    <a16:creationId xmlns:a16="http://schemas.microsoft.com/office/drawing/2014/main" id="{EAED8FAA-3819-F579-0D74-E042355A91BB}"/>
                  </a:ext>
                </a:extLst>
              </p:cNvPr>
              <p:cNvSpPr txBox="1"/>
              <p:nvPr/>
            </p:nvSpPr>
            <p:spPr>
              <a:xfrm>
                <a:off x="574285" y="4510179"/>
                <a:ext cx="3265836" cy="1792788"/>
              </a:xfrm>
              <a:prstGeom prst="rect">
                <a:avLst/>
              </a:prstGeom>
              <a:noFill/>
            </p:spPr>
            <p:txBody>
              <a:bodyPr wrap="square" rtlCol="0">
                <a:spAutoFit/>
              </a:bodyPr>
              <a:lstStyle/>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Expanding Market Acceptance</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Developing New Applications</a:t>
                </a:r>
              </a:p>
              <a:p>
                <a:pPr marL="177800" indent="-177800">
                  <a:buFont typeface="Arial" panose="020B0604020202020204" pitchFamily="34" charset="0"/>
                  <a:buChar char="•"/>
                </a:pPr>
                <a:r>
                  <a:rPr lang="en-US" sz="1200" dirty="0">
                    <a:latin typeface="Poppins" panose="00000500000000000000" pitchFamily="2" charset="0"/>
                    <a:cs typeface="Poppins" panose="00000500000000000000" pitchFamily="2" charset="0"/>
                  </a:rPr>
                  <a:t>Increasing Investments in Renewable Energy Techno</a:t>
                </a:r>
              </a:p>
            </p:txBody>
          </p:sp>
        </p:grpSp>
        <p:grpSp>
          <p:nvGrpSpPr>
            <p:cNvPr id="63" name="Group 62">
              <a:extLst>
                <a:ext uri="{FF2B5EF4-FFF2-40B4-BE49-F238E27FC236}">
                  <a16:creationId xmlns:a16="http://schemas.microsoft.com/office/drawing/2014/main" id="{746ED605-026C-19A0-3AF1-2D06FFAEF5F9}"/>
                </a:ext>
              </a:extLst>
            </p:cNvPr>
            <p:cNvGrpSpPr/>
            <p:nvPr/>
          </p:nvGrpSpPr>
          <p:grpSpPr>
            <a:xfrm>
              <a:off x="929896" y="1240588"/>
              <a:ext cx="4293034" cy="534771"/>
              <a:chOff x="929896" y="1240588"/>
              <a:chExt cx="4293034" cy="534771"/>
            </a:xfrm>
          </p:grpSpPr>
          <p:sp>
            <p:nvSpPr>
              <p:cNvPr id="64" name="Flowchart: Process 63">
                <a:extLst>
                  <a:ext uri="{FF2B5EF4-FFF2-40B4-BE49-F238E27FC236}">
                    <a16:creationId xmlns:a16="http://schemas.microsoft.com/office/drawing/2014/main" id="{57DD2D48-4BA9-EDE7-F938-407859311C58}"/>
                  </a:ext>
                </a:extLst>
              </p:cNvPr>
              <p:cNvSpPr/>
              <p:nvPr/>
            </p:nvSpPr>
            <p:spPr>
              <a:xfrm>
                <a:off x="929898" y="1267036"/>
                <a:ext cx="4293031" cy="460577"/>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65" name="TextBox 64">
                <a:extLst>
                  <a:ext uri="{FF2B5EF4-FFF2-40B4-BE49-F238E27FC236}">
                    <a16:creationId xmlns:a16="http://schemas.microsoft.com/office/drawing/2014/main" id="{0F211589-410F-74EE-091D-2AE0AAF22412}"/>
                  </a:ext>
                </a:extLst>
              </p:cNvPr>
              <p:cNvSpPr txBox="1"/>
              <p:nvPr/>
            </p:nvSpPr>
            <p:spPr>
              <a:xfrm>
                <a:off x="929896" y="1240588"/>
                <a:ext cx="4293034" cy="534771"/>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Opportunities</a:t>
                </a:r>
              </a:p>
            </p:txBody>
          </p:sp>
        </p:grpSp>
      </p:grpSp>
    </p:spTree>
    <p:extLst>
      <p:ext uri="{BB962C8B-B14F-4D97-AF65-F5344CB8AC3E}">
        <p14:creationId xmlns:p14="http://schemas.microsoft.com/office/powerpoint/2010/main" val="330345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REGULATORY LANDSCAPE</a:t>
            </a:r>
            <a:endParaRPr lang="en-IN" sz="3600" b="1" dirty="0">
              <a:solidFill>
                <a:srgbClr val="FFFFFF"/>
              </a:solidFill>
              <a:latin typeface="Poppins" panose="00000500000000000000" pitchFamily="2" charset="0"/>
              <a:cs typeface="Poppins" panose="00000500000000000000" pitchFamily="2" charset="0"/>
            </a:endParaRP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699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REGULATORY LANDSCAPE (1/1)</a:t>
            </a:r>
            <a:endParaRPr lang="en-IN"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C76CA861-F7AA-D1AC-0F62-EB20733906B2}"/>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REGULATORY MANDATES, BY REGION</a:t>
            </a:r>
            <a:endParaRPr lang="en-IN" sz="2400" dirty="0">
              <a:solidFill>
                <a:srgbClr val="091B2C"/>
              </a:solidFill>
              <a:latin typeface="Poppins" panose="00000500000000000000" pitchFamily="2" charset="0"/>
              <a:cs typeface="Poppins" panose="00000500000000000000" pitchFamily="2" charset="0"/>
            </a:endParaRP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265B29E2-241B-73F2-8DC4-D619122E8B7C}"/>
              </a:ext>
            </a:extLst>
          </p:cNvPr>
          <p:cNvGrpSpPr/>
          <p:nvPr/>
        </p:nvGrpSpPr>
        <p:grpSpPr>
          <a:xfrm>
            <a:off x="284839" y="760540"/>
            <a:ext cx="97453" cy="461665"/>
            <a:chOff x="532785" y="906130"/>
            <a:chExt cx="97453" cy="461665"/>
          </a:xfrm>
        </p:grpSpPr>
        <p:sp>
          <p:nvSpPr>
            <p:cNvPr id="39" name="Rectangle 38">
              <a:extLst>
                <a:ext uri="{FF2B5EF4-FFF2-40B4-BE49-F238E27FC236}">
                  <a16:creationId xmlns:a16="http://schemas.microsoft.com/office/drawing/2014/main" id="{1999D489-F780-B4F4-DE4B-1FDF03186654}"/>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60B4E7E2-17B0-071E-E879-29841BAB18D6}"/>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EEB7AA63-4C1F-CAFC-E3AA-52FC1A54873D}"/>
              </a:ext>
            </a:extLst>
          </p:cNvPr>
          <p:cNvSpPr txBox="1"/>
          <p:nvPr/>
        </p:nvSpPr>
        <p:spPr>
          <a:xfrm>
            <a:off x="0" y="1268848"/>
            <a:ext cx="11809706" cy="461665"/>
          </a:xfrm>
          <a:prstGeom prst="rect">
            <a:avLst/>
          </a:prstGeom>
          <a:noFill/>
        </p:spPr>
        <p:txBody>
          <a:bodyPr wrap="square" rtlCol="0" anchor="b">
            <a:spAutoFit/>
          </a:bodyPr>
          <a:lstStyle/>
          <a:p>
            <a:pPr marL="542925" indent="-285750">
              <a:spcBef>
                <a:spcPts val="1200"/>
              </a:spcBef>
              <a:buFont typeface="Arial" panose="020B0604020202020204" pitchFamily="34" charset="0"/>
              <a:buChar char="•"/>
            </a:pPr>
            <a:r>
              <a:rPr lang="en-US" sz="1200" dirty="0">
                <a:latin typeface="Poppins" panose="00000500000000000000" pitchFamily="2" charset="0"/>
                <a:cs typeface="Poppins" panose="00000500000000000000" pitchFamily="2" charset="0"/>
              </a:rPr>
              <a:t>The regulatory environment for green fuels differs markedly between regions, influenced by local priorities, energy requirements, and environmental objectives. An overview of regulatory mandates related to the green fuels industry across various regions (for top countries) are:</a:t>
            </a:r>
          </a:p>
        </p:txBody>
      </p:sp>
      <p:grpSp>
        <p:nvGrpSpPr>
          <p:cNvPr id="18" name="Group 17">
            <a:extLst>
              <a:ext uri="{FF2B5EF4-FFF2-40B4-BE49-F238E27FC236}">
                <a16:creationId xmlns:a16="http://schemas.microsoft.com/office/drawing/2014/main" id="{96D227B7-616B-4DE3-3761-FACCD06A649D}"/>
              </a:ext>
            </a:extLst>
          </p:cNvPr>
          <p:cNvGrpSpPr/>
          <p:nvPr/>
        </p:nvGrpSpPr>
        <p:grpSpPr>
          <a:xfrm>
            <a:off x="106716" y="1992872"/>
            <a:ext cx="2565809" cy="2505357"/>
            <a:chOff x="242809" y="1341680"/>
            <a:chExt cx="5644110" cy="1585508"/>
          </a:xfrm>
        </p:grpSpPr>
        <p:grpSp>
          <p:nvGrpSpPr>
            <p:cNvPr id="20" name="Group 19">
              <a:extLst>
                <a:ext uri="{FF2B5EF4-FFF2-40B4-BE49-F238E27FC236}">
                  <a16:creationId xmlns:a16="http://schemas.microsoft.com/office/drawing/2014/main" id="{7D5D8437-A065-AC43-A348-8327EC45F508}"/>
                </a:ext>
              </a:extLst>
            </p:cNvPr>
            <p:cNvGrpSpPr/>
            <p:nvPr/>
          </p:nvGrpSpPr>
          <p:grpSpPr>
            <a:xfrm>
              <a:off x="242809" y="1493518"/>
              <a:ext cx="5644110" cy="1433670"/>
              <a:chOff x="455264" y="4142795"/>
              <a:chExt cx="3365500" cy="1506014"/>
            </a:xfrm>
          </p:grpSpPr>
          <p:sp>
            <p:nvSpPr>
              <p:cNvPr id="24" name="Rectangle: Rounded Corners 23">
                <a:extLst>
                  <a:ext uri="{FF2B5EF4-FFF2-40B4-BE49-F238E27FC236}">
                    <a16:creationId xmlns:a16="http://schemas.microsoft.com/office/drawing/2014/main" id="{B4089E74-3925-73DE-0E2E-2091E454442C}"/>
                  </a:ext>
                </a:extLst>
              </p:cNvPr>
              <p:cNvSpPr/>
              <p:nvPr/>
            </p:nvSpPr>
            <p:spPr>
              <a:xfrm>
                <a:off x="455264" y="4142795"/>
                <a:ext cx="3365500" cy="15060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14B73B16-E67C-58B9-3AFE-C0CDB7EC54EF}"/>
                  </a:ext>
                </a:extLst>
              </p:cNvPr>
              <p:cNvSpPr txBox="1"/>
              <p:nvPr/>
            </p:nvSpPr>
            <p:spPr>
              <a:xfrm>
                <a:off x="493364" y="4381126"/>
                <a:ext cx="3265836" cy="1166242"/>
              </a:xfrm>
              <a:prstGeom prst="rect">
                <a:avLst/>
              </a:prstGeom>
              <a:noFill/>
            </p:spPr>
            <p:txBody>
              <a:bodyPr wrap="square" rtlCol="0">
                <a:spAutoFit/>
              </a:bodyPr>
              <a:lstStyle/>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U.S.</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Fuel Standard (RFS)</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California Low Carbon Fuel Standard (LCFS)</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Biodiesel Tax Credit</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Canada</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Federal Renewable Fuels Regulations</a:t>
                </a:r>
              </a:p>
            </p:txBody>
          </p:sp>
        </p:grpSp>
        <p:grpSp>
          <p:nvGrpSpPr>
            <p:cNvPr id="21" name="Group 20">
              <a:extLst>
                <a:ext uri="{FF2B5EF4-FFF2-40B4-BE49-F238E27FC236}">
                  <a16:creationId xmlns:a16="http://schemas.microsoft.com/office/drawing/2014/main" id="{149119D5-E5D0-77D3-3F19-D7348094D258}"/>
                </a:ext>
              </a:extLst>
            </p:cNvPr>
            <p:cNvGrpSpPr/>
            <p:nvPr/>
          </p:nvGrpSpPr>
          <p:grpSpPr>
            <a:xfrm>
              <a:off x="968190" y="1341680"/>
              <a:ext cx="4050847" cy="306062"/>
              <a:chOff x="968190" y="1341680"/>
              <a:chExt cx="4050847" cy="306062"/>
            </a:xfrm>
          </p:grpSpPr>
          <p:sp>
            <p:nvSpPr>
              <p:cNvPr id="22" name="Flowchart: Process 21">
                <a:extLst>
                  <a:ext uri="{FF2B5EF4-FFF2-40B4-BE49-F238E27FC236}">
                    <a16:creationId xmlns:a16="http://schemas.microsoft.com/office/drawing/2014/main" id="{B90C3AC3-92AE-FE41-15A4-CB915DECF27B}"/>
                  </a:ext>
                </a:extLst>
              </p:cNvPr>
              <p:cNvSpPr/>
              <p:nvPr/>
            </p:nvSpPr>
            <p:spPr>
              <a:xfrm>
                <a:off x="1057324" y="1341680"/>
                <a:ext cx="3872581" cy="306062"/>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23" name="TextBox 22">
                <a:extLst>
                  <a:ext uri="{FF2B5EF4-FFF2-40B4-BE49-F238E27FC236}">
                    <a16:creationId xmlns:a16="http://schemas.microsoft.com/office/drawing/2014/main" id="{9AF964B6-DC1B-6FA3-FDD9-382BAFC6EE54}"/>
                  </a:ext>
                </a:extLst>
              </p:cNvPr>
              <p:cNvSpPr txBox="1"/>
              <p:nvPr/>
            </p:nvSpPr>
            <p:spPr>
              <a:xfrm>
                <a:off x="968190" y="1379094"/>
                <a:ext cx="4050847" cy="194776"/>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North America</a:t>
                </a:r>
              </a:p>
            </p:txBody>
          </p:sp>
        </p:grpSp>
      </p:grpSp>
      <p:grpSp>
        <p:nvGrpSpPr>
          <p:cNvPr id="26" name="Group 25">
            <a:extLst>
              <a:ext uri="{FF2B5EF4-FFF2-40B4-BE49-F238E27FC236}">
                <a16:creationId xmlns:a16="http://schemas.microsoft.com/office/drawing/2014/main" id="{B3CBF5ED-025D-A056-5878-17385DADAA58}"/>
              </a:ext>
            </a:extLst>
          </p:cNvPr>
          <p:cNvGrpSpPr/>
          <p:nvPr/>
        </p:nvGrpSpPr>
        <p:grpSpPr>
          <a:xfrm>
            <a:off x="2430004" y="4166321"/>
            <a:ext cx="2559846" cy="2505368"/>
            <a:chOff x="242809" y="1341680"/>
            <a:chExt cx="5644110" cy="1585515"/>
          </a:xfrm>
        </p:grpSpPr>
        <p:grpSp>
          <p:nvGrpSpPr>
            <p:cNvPr id="27" name="Group 26">
              <a:extLst>
                <a:ext uri="{FF2B5EF4-FFF2-40B4-BE49-F238E27FC236}">
                  <a16:creationId xmlns:a16="http://schemas.microsoft.com/office/drawing/2014/main" id="{FA88DBB3-B02D-7223-C64E-EB70BB529AF3}"/>
                </a:ext>
              </a:extLst>
            </p:cNvPr>
            <p:cNvGrpSpPr/>
            <p:nvPr/>
          </p:nvGrpSpPr>
          <p:grpSpPr>
            <a:xfrm>
              <a:off x="242809" y="1493523"/>
              <a:ext cx="5644110" cy="1433672"/>
              <a:chOff x="455264" y="4142795"/>
              <a:chExt cx="3365500" cy="1506014"/>
            </a:xfrm>
          </p:grpSpPr>
          <p:sp>
            <p:nvSpPr>
              <p:cNvPr id="31" name="Rectangle: Rounded Corners 30">
                <a:extLst>
                  <a:ext uri="{FF2B5EF4-FFF2-40B4-BE49-F238E27FC236}">
                    <a16:creationId xmlns:a16="http://schemas.microsoft.com/office/drawing/2014/main" id="{E552A3A4-DD6A-0BC8-D33D-F25E8D0799C1}"/>
                  </a:ext>
                </a:extLst>
              </p:cNvPr>
              <p:cNvSpPr/>
              <p:nvPr/>
            </p:nvSpPr>
            <p:spPr>
              <a:xfrm>
                <a:off x="455264" y="4142795"/>
                <a:ext cx="3365500" cy="15060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32" name="TextBox 31">
                <a:extLst>
                  <a:ext uri="{FF2B5EF4-FFF2-40B4-BE49-F238E27FC236}">
                    <a16:creationId xmlns:a16="http://schemas.microsoft.com/office/drawing/2014/main" id="{7706357A-4B3B-7AC1-7D51-132F4A0230E3}"/>
                  </a:ext>
                </a:extLst>
              </p:cNvPr>
              <p:cNvSpPr txBox="1"/>
              <p:nvPr/>
            </p:nvSpPr>
            <p:spPr>
              <a:xfrm>
                <a:off x="493364" y="4347354"/>
                <a:ext cx="3265836" cy="1289005"/>
              </a:xfrm>
              <a:prstGeom prst="rect">
                <a:avLst/>
              </a:prstGeom>
              <a:noFill/>
            </p:spPr>
            <p:txBody>
              <a:bodyPr wrap="square" rtlCol="0">
                <a:spAutoFit/>
              </a:bodyPr>
              <a:lstStyle/>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Brazil</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National Biofuels Policy (RenovaBio)</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Ethanol Blending Mandates</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Argentina</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Biofuels Law (Law 26,093)</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Mexico</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Energy Regulatory Commission (CRE)</a:t>
                </a:r>
              </a:p>
            </p:txBody>
          </p:sp>
        </p:grpSp>
        <p:grpSp>
          <p:nvGrpSpPr>
            <p:cNvPr id="28" name="Group 27">
              <a:extLst>
                <a:ext uri="{FF2B5EF4-FFF2-40B4-BE49-F238E27FC236}">
                  <a16:creationId xmlns:a16="http://schemas.microsoft.com/office/drawing/2014/main" id="{9A81567F-9D47-F514-D012-A1BF4CE2223A}"/>
                </a:ext>
              </a:extLst>
            </p:cNvPr>
            <p:cNvGrpSpPr/>
            <p:nvPr/>
          </p:nvGrpSpPr>
          <p:grpSpPr>
            <a:xfrm>
              <a:off x="968190" y="1341680"/>
              <a:ext cx="4050847" cy="306062"/>
              <a:chOff x="968190" y="1341680"/>
              <a:chExt cx="4050847" cy="306062"/>
            </a:xfrm>
          </p:grpSpPr>
          <p:sp>
            <p:nvSpPr>
              <p:cNvPr id="29" name="Flowchart: Process 28">
                <a:extLst>
                  <a:ext uri="{FF2B5EF4-FFF2-40B4-BE49-F238E27FC236}">
                    <a16:creationId xmlns:a16="http://schemas.microsoft.com/office/drawing/2014/main" id="{B90AA8E3-F7AA-4BCD-9151-65D5BE61D3E4}"/>
                  </a:ext>
                </a:extLst>
              </p:cNvPr>
              <p:cNvSpPr/>
              <p:nvPr/>
            </p:nvSpPr>
            <p:spPr>
              <a:xfrm>
                <a:off x="1057324" y="1341680"/>
                <a:ext cx="3872581" cy="306062"/>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359820DD-1874-51B6-6619-0AC5927F1972}"/>
                  </a:ext>
                </a:extLst>
              </p:cNvPr>
              <p:cNvSpPr txBox="1"/>
              <p:nvPr/>
            </p:nvSpPr>
            <p:spPr>
              <a:xfrm>
                <a:off x="968190" y="1379094"/>
                <a:ext cx="4050847" cy="194776"/>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Latin America</a:t>
                </a:r>
              </a:p>
            </p:txBody>
          </p:sp>
        </p:grpSp>
      </p:grpSp>
      <p:grpSp>
        <p:nvGrpSpPr>
          <p:cNvPr id="33" name="Group 32">
            <a:extLst>
              <a:ext uri="{FF2B5EF4-FFF2-40B4-BE49-F238E27FC236}">
                <a16:creationId xmlns:a16="http://schemas.microsoft.com/office/drawing/2014/main" id="{A9D9445B-DBED-00D1-D92F-FAE939206B65}"/>
              </a:ext>
            </a:extLst>
          </p:cNvPr>
          <p:cNvGrpSpPr/>
          <p:nvPr/>
        </p:nvGrpSpPr>
        <p:grpSpPr>
          <a:xfrm>
            <a:off x="4803125" y="2051992"/>
            <a:ext cx="2420410" cy="2505357"/>
            <a:chOff x="242809" y="1341680"/>
            <a:chExt cx="5644110" cy="1585508"/>
          </a:xfrm>
        </p:grpSpPr>
        <p:grpSp>
          <p:nvGrpSpPr>
            <p:cNvPr id="34" name="Group 33">
              <a:extLst>
                <a:ext uri="{FF2B5EF4-FFF2-40B4-BE49-F238E27FC236}">
                  <a16:creationId xmlns:a16="http://schemas.microsoft.com/office/drawing/2014/main" id="{271A1C1B-B299-9087-6DC4-125304E35D11}"/>
                </a:ext>
              </a:extLst>
            </p:cNvPr>
            <p:cNvGrpSpPr/>
            <p:nvPr/>
          </p:nvGrpSpPr>
          <p:grpSpPr>
            <a:xfrm>
              <a:off x="242809" y="1493518"/>
              <a:ext cx="5644110" cy="1433670"/>
              <a:chOff x="455264" y="4142795"/>
              <a:chExt cx="3365500" cy="1506014"/>
            </a:xfrm>
          </p:grpSpPr>
          <p:sp>
            <p:nvSpPr>
              <p:cNvPr id="44" name="Rectangle: Rounded Corners 43">
                <a:extLst>
                  <a:ext uri="{FF2B5EF4-FFF2-40B4-BE49-F238E27FC236}">
                    <a16:creationId xmlns:a16="http://schemas.microsoft.com/office/drawing/2014/main" id="{BA0C954E-BD53-AFFC-62A7-1DEA05AC8E1C}"/>
                  </a:ext>
                </a:extLst>
              </p:cNvPr>
              <p:cNvSpPr/>
              <p:nvPr/>
            </p:nvSpPr>
            <p:spPr>
              <a:xfrm>
                <a:off x="455264" y="4142795"/>
                <a:ext cx="3365500" cy="15060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45" name="TextBox 44">
                <a:extLst>
                  <a:ext uri="{FF2B5EF4-FFF2-40B4-BE49-F238E27FC236}">
                    <a16:creationId xmlns:a16="http://schemas.microsoft.com/office/drawing/2014/main" id="{AC575D10-CC29-E0E8-0C3D-446FCA4AF818}"/>
                  </a:ext>
                </a:extLst>
              </p:cNvPr>
              <p:cNvSpPr txBox="1"/>
              <p:nvPr/>
            </p:nvSpPr>
            <p:spPr>
              <a:xfrm>
                <a:off x="493364" y="4381126"/>
                <a:ext cx="3265836" cy="1166242"/>
              </a:xfrm>
              <a:prstGeom prst="rect">
                <a:avLst/>
              </a:prstGeom>
              <a:noFill/>
            </p:spPr>
            <p:txBody>
              <a:bodyPr wrap="square" rtlCol="0">
                <a:spAutoFit/>
              </a:bodyPr>
              <a:lstStyle/>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European Union</a:t>
                </a:r>
              </a:p>
              <a:p>
                <a:pPr marL="355600" indent="-171450">
                  <a:buFont typeface="Courier New" panose="02070309020205020404" pitchFamily="49" charset="0"/>
                  <a:buChar char="o"/>
                </a:pPr>
                <a:r>
                  <a:rPr lang="es-ES" sz="1200" dirty="0">
                    <a:latin typeface="Poppins" panose="00000500000000000000" pitchFamily="2" charset="0"/>
                    <a:cs typeface="Poppins" panose="00000500000000000000" pitchFamily="2" charset="0"/>
                  </a:rPr>
                  <a:t>Renewable Energy Directive (RED II)</a:t>
                </a:r>
                <a:endParaRPr lang="en-US" sz="1200" dirty="0">
                  <a:latin typeface="Poppins" panose="00000500000000000000" pitchFamily="2" charset="0"/>
                  <a:cs typeface="Poppins" panose="00000500000000000000" pitchFamily="2" charset="0"/>
                </a:endParaRP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Fit for 55 Package</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EU Emission Trading System (ETS)</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Germany</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Energy Sources Act (EEG)</a:t>
                </a:r>
              </a:p>
            </p:txBody>
          </p:sp>
        </p:grpSp>
        <p:grpSp>
          <p:nvGrpSpPr>
            <p:cNvPr id="41" name="Group 40">
              <a:extLst>
                <a:ext uri="{FF2B5EF4-FFF2-40B4-BE49-F238E27FC236}">
                  <a16:creationId xmlns:a16="http://schemas.microsoft.com/office/drawing/2014/main" id="{FD3E8651-DC2D-7F1A-0A90-A34D80B49ECF}"/>
                </a:ext>
              </a:extLst>
            </p:cNvPr>
            <p:cNvGrpSpPr/>
            <p:nvPr/>
          </p:nvGrpSpPr>
          <p:grpSpPr>
            <a:xfrm>
              <a:off x="968190" y="1341680"/>
              <a:ext cx="4050847" cy="306062"/>
              <a:chOff x="968190" y="1341680"/>
              <a:chExt cx="4050847" cy="306062"/>
            </a:xfrm>
          </p:grpSpPr>
          <p:sp>
            <p:nvSpPr>
              <p:cNvPr id="42" name="Flowchart: Process 41">
                <a:extLst>
                  <a:ext uri="{FF2B5EF4-FFF2-40B4-BE49-F238E27FC236}">
                    <a16:creationId xmlns:a16="http://schemas.microsoft.com/office/drawing/2014/main" id="{F223CDDB-E677-B1BE-EA8C-612F100F031D}"/>
                  </a:ext>
                </a:extLst>
              </p:cNvPr>
              <p:cNvSpPr/>
              <p:nvPr/>
            </p:nvSpPr>
            <p:spPr>
              <a:xfrm>
                <a:off x="1057324" y="1341680"/>
                <a:ext cx="3872581" cy="306062"/>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43" name="TextBox 42">
                <a:extLst>
                  <a:ext uri="{FF2B5EF4-FFF2-40B4-BE49-F238E27FC236}">
                    <a16:creationId xmlns:a16="http://schemas.microsoft.com/office/drawing/2014/main" id="{3978F866-1A71-0D55-3AE2-8DDF023A8726}"/>
                  </a:ext>
                </a:extLst>
              </p:cNvPr>
              <p:cNvSpPr txBox="1"/>
              <p:nvPr/>
            </p:nvSpPr>
            <p:spPr>
              <a:xfrm>
                <a:off x="968190" y="1379094"/>
                <a:ext cx="4050847" cy="194776"/>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Europe</a:t>
                </a:r>
              </a:p>
            </p:txBody>
          </p:sp>
        </p:grpSp>
      </p:grpSp>
      <p:grpSp>
        <p:nvGrpSpPr>
          <p:cNvPr id="46" name="Group 45">
            <a:extLst>
              <a:ext uri="{FF2B5EF4-FFF2-40B4-BE49-F238E27FC236}">
                <a16:creationId xmlns:a16="http://schemas.microsoft.com/office/drawing/2014/main" id="{2FC92484-4857-3BC4-0792-B86FFE04342F}"/>
              </a:ext>
            </a:extLst>
          </p:cNvPr>
          <p:cNvGrpSpPr/>
          <p:nvPr/>
        </p:nvGrpSpPr>
        <p:grpSpPr>
          <a:xfrm>
            <a:off x="7087744" y="4145642"/>
            <a:ext cx="2674251" cy="2505368"/>
            <a:chOff x="242809" y="1341680"/>
            <a:chExt cx="5644110" cy="1585515"/>
          </a:xfrm>
        </p:grpSpPr>
        <p:grpSp>
          <p:nvGrpSpPr>
            <p:cNvPr id="47" name="Group 46">
              <a:extLst>
                <a:ext uri="{FF2B5EF4-FFF2-40B4-BE49-F238E27FC236}">
                  <a16:creationId xmlns:a16="http://schemas.microsoft.com/office/drawing/2014/main" id="{566AFB93-FA07-3262-C915-4EE412CEEB7D}"/>
                </a:ext>
              </a:extLst>
            </p:cNvPr>
            <p:cNvGrpSpPr/>
            <p:nvPr/>
          </p:nvGrpSpPr>
          <p:grpSpPr>
            <a:xfrm>
              <a:off x="242809" y="1493523"/>
              <a:ext cx="5644110" cy="1433672"/>
              <a:chOff x="455264" y="4142795"/>
              <a:chExt cx="3365500" cy="1506014"/>
            </a:xfrm>
          </p:grpSpPr>
          <p:sp>
            <p:nvSpPr>
              <p:cNvPr id="51" name="Rectangle: Rounded Corners 50">
                <a:extLst>
                  <a:ext uri="{FF2B5EF4-FFF2-40B4-BE49-F238E27FC236}">
                    <a16:creationId xmlns:a16="http://schemas.microsoft.com/office/drawing/2014/main" id="{304AA6C9-A091-FF5F-424A-024D33A5E0DA}"/>
                  </a:ext>
                </a:extLst>
              </p:cNvPr>
              <p:cNvSpPr/>
              <p:nvPr/>
            </p:nvSpPr>
            <p:spPr>
              <a:xfrm>
                <a:off x="455264" y="4142795"/>
                <a:ext cx="3365500" cy="15060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52" name="TextBox 51">
                <a:extLst>
                  <a:ext uri="{FF2B5EF4-FFF2-40B4-BE49-F238E27FC236}">
                    <a16:creationId xmlns:a16="http://schemas.microsoft.com/office/drawing/2014/main" id="{4E4DF7F0-BD67-71B3-4BCF-E71841A6FEA9}"/>
                  </a:ext>
                </a:extLst>
              </p:cNvPr>
              <p:cNvSpPr txBox="1"/>
              <p:nvPr/>
            </p:nvSpPr>
            <p:spPr>
              <a:xfrm>
                <a:off x="493364" y="4347354"/>
                <a:ext cx="3265836" cy="1289003"/>
              </a:xfrm>
              <a:prstGeom prst="rect">
                <a:avLst/>
              </a:prstGeom>
              <a:noFill/>
            </p:spPr>
            <p:txBody>
              <a:bodyPr wrap="square" rtlCol="0">
                <a:spAutoFit/>
              </a:bodyPr>
              <a:lstStyle/>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UAE</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UAE Energy Strategy 2050</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Regulatory Framework for Sustainable Energy</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Saudi Arabia</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Vision 2030</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Africa</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Biofuels Industrial Strategy</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National Biofuels Strategy</a:t>
                </a:r>
              </a:p>
            </p:txBody>
          </p:sp>
        </p:grpSp>
        <p:grpSp>
          <p:nvGrpSpPr>
            <p:cNvPr id="48" name="Group 47">
              <a:extLst>
                <a:ext uri="{FF2B5EF4-FFF2-40B4-BE49-F238E27FC236}">
                  <a16:creationId xmlns:a16="http://schemas.microsoft.com/office/drawing/2014/main" id="{53067D84-5F58-0DAE-A4FA-1E66403537B1}"/>
                </a:ext>
              </a:extLst>
            </p:cNvPr>
            <p:cNvGrpSpPr/>
            <p:nvPr/>
          </p:nvGrpSpPr>
          <p:grpSpPr>
            <a:xfrm>
              <a:off x="699453" y="1341680"/>
              <a:ext cx="4555778" cy="306062"/>
              <a:chOff x="699453" y="1341680"/>
              <a:chExt cx="4555778" cy="306062"/>
            </a:xfrm>
          </p:grpSpPr>
          <p:sp>
            <p:nvSpPr>
              <p:cNvPr id="49" name="Flowchart: Process 48">
                <a:extLst>
                  <a:ext uri="{FF2B5EF4-FFF2-40B4-BE49-F238E27FC236}">
                    <a16:creationId xmlns:a16="http://schemas.microsoft.com/office/drawing/2014/main" id="{DAB85D67-2077-1EF9-07AA-87B41404BB88}"/>
                  </a:ext>
                </a:extLst>
              </p:cNvPr>
              <p:cNvSpPr/>
              <p:nvPr/>
            </p:nvSpPr>
            <p:spPr>
              <a:xfrm>
                <a:off x="948045" y="1341680"/>
                <a:ext cx="4197907" cy="306062"/>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50" name="TextBox 49">
                <a:extLst>
                  <a:ext uri="{FF2B5EF4-FFF2-40B4-BE49-F238E27FC236}">
                    <a16:creationId xmlns:a16="http://schemas.microsoft.com/office/drawing/2014/main" id="{E3B9CECE-B364-C644-5636-0FEDE5101D8A}"/>
                  </a:ext>
                </a:extLst>
              </p:cNvPr>
              <p:cNvSpPr txBox="1"/>
              <p:nvPr/>
            </p:nvSpPr>
            <p:spPr>
              <a:xfrm>
                <a:off x="699453" y="1385681"/>
                <a:ext cx="4555778" cy="194776"/>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Middle East &amp; Africa</a:t>
                </a:r>
              </a:p>
            </p:txBody>
          </p:sp>
        </p:grpSp>
      </p:grpSp>
      <p:grpSp>
        <p:nvGrpSpPr>
          <p:cNvPr id="53" name="Group 52">
            <a:extLst>
              <a:ext uri="{FF2B5EF4-FFF2-40B4-BE49-F238E27FC236}">
                <a16:creationId xmlns:a16="http://schemas.microsoft.com/office/drawing/2014/main" id="{B86FAA6E-12C3-1AC2-45A1-1C132D8D53C6}"/>
              </a:ext>
            </a:extLst>
          </p:cNvPr>
          <p:cNvGrpSpPr/>
          <p:nvPr/>
        </p:nvGrpSpPr>
        <p:grpSpPr>
          <a:xfrm>
            <a:off x="9665206" y="2027861"/>
            <a:ext cx="2436317" cy="2537433"/>
            <a:chOff x="242809" y="1341680"/>
            <a:chExt cx="5644110" cy="1605807"/>
          </a:xfrm>
        </p:grpSpPr>
        <p:grpSp>
          <p:nvGrpSpPr>
            <p:cNvPr id="54" name="Group 53">
              <a:extLst>
                <a:ext uri="{FF2B5EF4-FFF2-40B4-BE49-F238E27FC236}">
                  <a16:creationId xmlns:a16="http://schemas.microsoft.com/office/drawing/2014/main" id="{E3805B90-A3D6-6686-ACF4-65E9C61E770D}"/>
                </a:ext>
              </a:extLst>
            </p:cNvPr>
            <p:cNvGrpSpPr/>
            <p:nvPr/>
          </p:nvGrpSpPr>
          <p:grpSpPr>
            <a:xfrm>
              <a:off x="242809" y="1493519"/>
              <a:ext cx="5644110" cy="1453968"/>
              <a:chOff x="455264" y="4142795"/>
              <a:chExt cx="3365500" cy="1527336"/>
            </a:xfrm>
          </p:grpSpPr>
          <p:sp>
            <p:nvSpPr>
              <p:cNvPr id="58" name="Rectangle: Rounded Corners 57">
                <a:extLst>
                  <a:ext uri="{FF2B5EF4-FFF2-40B4-BE49-F238E27FC236}">
                    <a16:creationId xmlns:a16="http://schemas.microsoft.com/office/drawing/2014/main" id="{8A05735F-3CD4-42E5-F15B-264458C5A811}"/>
                  </a:ext>
                </a:extLst>
              </p:cNvPr>
              <p:cNvSpPr/>
              <p:nvPr/>
            </p:nvSpPr>
            <p:spPr>
              <a:xfrm>
                <a:off x="455264" y="4142795"/>
                <a:ext cx="3365500" cy="150601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latin typeface="Poppins" panose="00000500000000000000" pitchFamily="2" charset="0"/>
                  <a:cs typeface="Poppins" panose="00000500000000000000" pitchFamily="2" charset="0"/>
                </a:endParaRPr>
              </a:p>
            </p:txBody>
          </p:sp>
          <p:sp>
            <p:nvSpPr>
              <p:cNvPr id="59" name="TextBox 58">
                <a:extLst>
                  <a:ext uri="{FF2B5EF4-FFF2-40B4-BE49-F238E27FC236}">
                    <a16:creationId xmlns:a16="http://schemas.microsoft.com/office/drawing/2014/main" id="{36D70BE7-ECA3-E6C8-81F0-C24066F0D14F}"/>
                  </a:ext>
                </a:extLst>
              </p:cNvPr>
              <p:cNvSpPr txBox="1"/>
              <p:nvPr/>
            </p:nvSpPr>
            <p:spPr>
              <a:xfrm>
                <a:off x="493363" y="4381126"/>
                <a:ext cx="3265836" cy="1289005"/>
              </a:xfrm>
              <a:prstGeom prst="rect">
                <a:avLst/>
              </a:prstGeom>
              <a:noFill/>
            </p:spPr>
            <p:txBody>
              <a:bodyPr wrap="square" rtlCol="0">
                <a:spAutoFit/>
              </a:bodyPr>
              <a:lstStyle/>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China</a:t>
                </a:r>
              </a:p>
              <a:p>
                <a:pPr marL="355600" indent="-171450">
                  <a:buFont typeface="Courier New" panose="02070309020205020404" pitchFamily="49" charset="0"/>
                  <a:buChar char="o"/>
                </a:pPr>
                <a:r>
                  <a:rPr lang="es-ES" sz="1200" dirty="0">
                    <a:latin typeface="Poppins" panose="00000500000000000000" pitchFamily="2" charset="0"/>
                    <a:cs typeface="Poppins" panose="00000500000000000000" pitchFamily="2" charset="0"/>
                  </a:rPr>
                  <a:t>National Bioenergy Development Strategy</a:t>
                </a:r>
                <a:endParaRPr lang="en-US" sz="1200" dirty="0">
                  <a:latin typeface="Poppins" panose="00000500000000000000" pitchFamily="2" charset="0"/>
                  <a:cs typeface="Poppins" panose="00000500000000000000" pitchFamily="2" charset="0"/>
                </a:endParaRP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Energy Law</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India</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National Biofuel Policy</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FAME India Scheme</a:t>
                </a:r>
              </a:p>
              <a:p>
                <a:pPr marL="177800" indent="-177800">
                  <a:buFont typeface="Arial" panose="020B0604020202020204" pitchFamily="34" charset="0"/>
                  <a:buChar char="•"/>
                </a:pPr>
                <a:r>
                  <a:rPr lang="en-US" sz="1200" b="1" dirty="0">
                    <a:latin typeface="Poppins" panose="00000500000000000000" pitchFamily="2" charset="0"/>
                    <a:cs typeface="Poppins" panose="00000500000000000000" pitchFamily="2" charset="0"/>
                  </a:rPr>
                  <a:t>Japan</a:t>
                </a:r>
              </a:p>
              <a:p>
                <a:pPr marL="355600" indent="-171450">
                  <a:buFont typeface="Courier New" panose="02070309020205020404" pitchFamily="49" charset="0"/>
                  <a:buChar char="o"/>
                </a:pPr>
                <a:r>
                  <a:rPr lang="en-US" sz="1200" dirty="0">
                    <a:latin typeface="Poppins" panose="00000500000000000000" pitchFamily="2" charset="0"/>
                    <a:cs typeface="Poppins" panose="00000500000000000000" pitchFamily="2" charset="0"/>
                  </a:rPr>
                  <a:t>Renewable Energy Special Measures Act</a:t>
                </a:r>
              </a:p>
            </p:txBody>
          </p:sp>
        </p:grpSp>
        <p:grpSp>
          <p:nvGrpSpPr>
            <p:cNvPr id="55" name="Group 54">
              <a:extLst>
                <a:ext uri="{FF2B5EF4-FFF2-40B4-BE49-F238E27FC236}">
                  <a16:creationId xmlns:a16="http://schemas.microsoft.com/office/drawing/2014/main" id="{9CD643DF-2EFA-5710-AEA6-0D64503E1628}"/>
                </a:ext>
              </a:extLst>
            </p:cNvPr>
            <p:cNvGrpSpPr/>
            <p:nvPr/>
          </p:nvGrpSpPr>
          <p:grpSpPr>
            <a:xfrm>
              <a:off x="968190" y="1341680"/>
              <a:ext cx="4050847" cy="306062"/>
              <a:chOff x="968190" y="1341680"/>
              <a:chExt cx="4050847" cy="306062"/>
            </a:xfrm>
          </p:grpSpPr>
          <p:sp>
            <p:nvSpPr>
              <p:cNvPr id="56" name="Flowchart: Process 55">
                <a:extLst>
                  <a:ext uri="{FF2B5EF4-FFF2-40B4-BE49-F238E27FC236}">
                    <a16:creationId xmlns:a16="http://schemas.microsoft.com/office/drawing/2014/main" id="{545CBF91-0A31-33F4-2773-03B638B07BE6}"/>
                  </a:ext>
                </a:extLst>
              </p:cNvPr>
              <p:cNvSpPr/>
              <p:nvPr/>
            </p:nvSpPr>
            <p:spPr>
              <a:xfrm>
                <a:off x="1057324" y="1341680"/>
                <a:ext cx="3872581" cy="306062"/>
              </a:xfrm>
              <a:prstGeom prst="flowChartProcess">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latin typeface="Poppins" panose="00000500000000000000" pitchFamily="2" charset="0"/>
                  <a:cs typeface="Poppins" panose="00000500000000000000" pitchFamily="2" charset="0"/>
                </a:endParaRPr>
              </a:p>
            </p:txBody>
          </p:sp>
          <p:sp>
            <p:nvSpPr>
              <p:cNvPr id="57" name="TextBox 56">
                <a:extLst>
                  <a:ext uri="{FF2B5EF4-FFF2-40B4-BE49-F238E27FC236}">
                    <a16:creationId xmlns:a16="http://schemas.microsoft.com/office/drawing/2014/main" id="{24F68D7F-42E7-4E81-7CE5-B32F5B0CFD0C}"/>
                  </a:ext>
                </a:extLst>
              </p:cNvPr>
              <p:cNvSpPr txBox="1"/>
              <p:nvPr/>
            </p:nvSpPr>
            <p:spPr>
              <a:xfrm>
                <a:off x="968190" y="1379094"/>
                <a:ext cx="4050847" cy="194776"/>
              </a:xfrm>
              <a:prstGeom prst="rect">
                <a:avLst/>
              </a:prstGeom>
              <a:noFill/>
            </p:spPr>
            <p:txBody>
              <a:bodyPr wrap="square" rtlCol="0">
                <a:spAutoFit/>
              </a:bodyPr>
              <a:lstStyle/>
              <a:p>
                <a:pPr algn="ctr"/>
                <a:r>
                  <a:rPr lang="en-US" sz="1400" b="1" dirty="0">
                    <a:solidFill>
                      <a:schemeClr val="bg1"/>
                    </a:solidFill>
                    <a:latin typeface="Poppins" panose="00000500000000000000" pitchFamily="2" charset="0"/>
                    <a:cs typeface="Poppins" panose="00000500000000000000" pitchFamily="2" charset="0"/>
                  </a:rPr>
                  <a:t>Asia Pacific</a:t>
                </a:r>
              </a:p>
            </p:txBody>
          </p:sp>
        </p:grpSp>
      </p:grpSp>
    </p:spTree>
    <p:extLst>
      <p:ext uri="{BB962C8B-B14F-4D97-AF65-F5344CB8AC3E}">
        <p14:creationId xmlns:p14="http://schemas.microsoft.com/office/powerpoint/2010/main" val="209535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LEADING PLAYERS OPERATING IN THE GREEN FUELS MARKET</a:t>
            </a:r>
            <a:endParaRPr lang="en-IN" sz="3600" b="1" dirty="0">
              <a:solidFill>
                <a:srgbClr val="FFFFFF"/>
              </a:solidFill>
              <a:latin typeface="Poppins" panose="00000500000000000000" pitchFamily="2" charset="0"/>
              <a:cs typeface="Poppins" panose="00000500000000000000" pitchFamily="2" charset="0"/>
            </a:endParaRP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6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LEADING PLAYERS OPERATING IN THE GREEN FUELS MARKET (1/2)</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9715231"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KEY PLAYERS</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3" name="TextBox 22">
            <a:extLst>
              <a:ext uri="{FF2B5EF4-FFF2-40B4-BE49-F238E27FC236}">
                <a16:creationId xmlns:a16="http://schemas.microsoft.com/office/drawing/2014/main" id="{D446E952-297B-EAF3-D4F7-EA73A65472BD}"/>
              </a:ext>
            </a:extLst>
          </p:cNvPr>
          <p:cNvSpPr txBox="1"/>
          <p:nvPr/>
        </p:nvSpPr>
        <p:spPr>
          <a:xfrm>
            <a:off x="444266" y="3828007"/>
            <a:ext cx="4236221" cy="223138"/>
          </a:xfrm>
          <a:prstGeom prst="rect">
            <a:avLst/>
          </a:prstGeom>
          <a:noFill/>
        </p:spPr>
        <p:txBody>
          <a:bodyPr wrap="square" rtlCol="0">
            <a:spAutoFit/>
          </a:bodyPr>
          <a:lstStyle/>
          <a:p>
            <a:pPr algn="r">
              <a:spcAft>
                <a:spcPts val="1200"/>
              </a:spcAft>
            </a:pPr>
            <a:r>
              <a:rPr lang="en-US" sz="850" i="1" dirty="0">
                <a:latin typeface="Poppins" panose="00000500000000000000" pitchFamily="2" charset="0"/>
                <a:cs typeface="Poppins" panose="00000500000000000000" pitchFamily="2" charset="0"/>
              </a:rPr>
              <a:t>Source: </a:t>
            </a:r>
          </a:p>
        </p:txBody>
      </p:sp>
      <p:graphicFrame>
        <p:nvGraphicFramePr>
          <p:cNvPr id="5" name="Table 4">
            <a:extLst>
              <a:ext uri="{FF2B5EF4-FFF2-40B4-BE49-F238E27FC236}">
                <a16:creationId xmlns:a16="http://schemas.microsoft.com/office/drawing/2014/main" id="{422EE57F-7388-C5D3-6CB2-B37494AF1530}"/>
              </a:ext>
            </a:extLst>
          </p:cNvPr>
          <p:cNvGraphicFramePr>
            <a:graphicFrameLocks noGrp="1"/>
          </p:cNvGraphicFramePr>
          <p:nvPr>
            <p:extLst>
              <p:ext uri="{D42A27DB-BD31-4B8C-83A1-F6EECF244321}">
                <p14:modId xmlns:p14="http://schemas.microsoft.com/office/powerpoint/2010/main" val="2771487155"/>
              </p:ext>
            </p:extLst>
          </p:nvPr>
        </p:nvGraphicFramePr>
        <p:xfrm>
          <a:off x="382291" y="1429556"/>
          <a:ext cx="11298721" cy="5217987"/>
        </p:xfrm>
        <a:graphic>
          <a:graphicData uri="http://schemas.openxmlformats.org/drawingml/2006/table">
            <a:tbl>
              <a:tblPr firstRow="1" bandRow="1">
                <a:tableStyleId>{93296810-A885-4BE3-A3E7-6D5BEEA58F35}</a:tableStyleId>
              </a:tblPr>
              <a:tblGrid>
                <a:gridCol w="2199021">
                  <a:extLst>
                    <a:ext uri="{9D8B030D-6E8A-4147-A177-3AD203B41FA5}">
                      <a16:colId xmlns:a16="http://schemas.microsoft.com/office/drawing/2014/main" val="855301068"/>
                    </a:ext>
                  </a:extLst>
                </a:gridCol>
                <a:gridCol w="3017606">
                  <a:extLst>
                    <a:ext uri="{9D8B030D-6E8A-4147-A177-3AD203B41FA5}">
                      <a16:colId xmlns:a16="http://schemas.microsoft.com/office/drawing/2014/main" val="2365382675"/>
                    </a:ext>
                  </a:extLst>
                </a:gridCol>
                <a:gridCol w="1758367">
                  <a:extLst>
                    <a:ext uri="{9D8B030D-6E8A-4147-A177-3AD203B41FA5}">
                      <a16:colId xmlns:a16="http://schemas.microsoft.com/office/drawing/2014/main" val="2370368319"/>
                    </a:ext>
                  </a:extLst>
                </a:gridCol>
                <a:gridCol w="1037356">
                  <a:extLst>
                    <a:ext uri="{9D8B030D-6E8A-4147-A177-3AD203B41FA5}">
                      <a16:colId xmlns:a16="http://schemas.microsoft.com/office/drawing/2014/main" val="1995169895"/>
                    </a:ext>
                  </a:extLst>
                </a:gridCol>
                <a:gridCol w="1538388">
                  <a:extLst>
                    <a:ext uri="{9D8B030D-6E8A-4147-A177-3AD203B41FA5}">
                      <a16:colId xmlns:a16="http://schemas.microsoft.com/office/drawing/2014/main" val="3918236533"/>
                    </a:ext>
                  </a:extLst>
                </a:gridCol>
                <a:gridCol w="1747983">
                  <a:extLst>
                    <a:ext uri="{9D8B030D-6E8A-4147-A177-3AD203B41FA5}">
                      <a16:colId xmlns:a16="http://schemas.microsoft.com/office/drawing/2014/main" val="431881078"/>
                    </a:ext>
                  </a:extLst>
                </a:gridCol>
              </a:tblGrid>
              <a:tr h="618608">
                <a:tc>
                  <a:txBody>
                    <a:bodyPr/>
                    <a:lstStyle/>
                    <a:p>
                      <a:pPr algn="ctr"/>
                      <a:r>
                        <a:rPr lang="en-US" sz="1300" dirty="0">
                          <a:solidFill>
                            <a:schemeClr val="tx1"/>
                          </a:solidFill>
                          <a:latin typeface="Poppins" panose="00000500000000000000" pitchFamily="2" charset="0"/>
                          <a:cs typeface="Poppins" panose="00000500000000000000" pitchFamily="2" charset="0"/>
                        </a:rPr>
                        <a:t>SYMBOL</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COMPANY </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HEADQUARTERS</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FOUNDED</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REVENUE </a:t>
                      </a:r>
                    </a:p>
                    <a:p>
                      <a:pPr algn="ctr"/>
                      <a:r>
                        <a:rPr lang="en-US" sz="1300" dirty="0">
                          <a:solidFill>
                            <a:schemeClr val="tx1"/>
                          </a:solidFill>
                          <a:latin typeface="Poppins" panose="00000500000000000000" pitchFamily="2" charset="0"/>
                          <a:cs typeface="Poppins" panose="00000500000000000000" pitchFamily="2" charset="0"/>
                        </a:rPr>
                        <a:t>(USD MN)</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R&amp;D EXPENDITURE (USD MN)</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680524">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Neste</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Espoo, Finland</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1948</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24,811.5</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101.7</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827311">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BP p.l.c.</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London, U.K.</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1909</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210,130.0</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298.0</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754743">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Shell plc</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London, U.K.</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1907</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316,620.0</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1,287.0</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754743">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Cargill, Incorporated</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Munich, Germany</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1865</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177.032.0</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r h="827314">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TotalEnergies SE</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Courbevoie, France</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1924</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237,128.0</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774.0</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632681720"/>
                  </a:ext>
                </a:extLst>
              </a:tr>
              <a:tr h="754744">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Air Products and Chemicals, Inc.</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Pennsylvania,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1940</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12,600.0</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105.6</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1407661673"/>
                  </a:ext>
                </a:extLst>
              </a:tr>
            </a:tbl>
          </a:graphicData>
        </a:graphic>
      </p:graphicFrame>
      <p:pic>
        <p:nvPicPr>
          <p:cNvPr id="10" name="Picture 9" descr="A blue and black logo&#10;&#10;Description automatically generated">
            <a:extLst>
              <a:ext uri="{FF2B5EF4-FFF2-40B4-BE49-F238E27FC236}">
                <a16:creationId xmlns:a16="http://schemas.microsoft.com/office/drawing/2014/main" id="{F35D6A3C-D3A7-09E7-E495-1E0F116B5A4A}"/>
              </a:ext>
            </a:extLst>
          </p:cNvPr>
          <p:cNvPicPr>
            <a:picLocks noChangeAspect="1"/>
          </p:cNvPicPr>
          <p:nvPr/>
        </p:nvPicPr>
        <p:blipFill>
          <a:blip r:embed="rId2"/>
          <a:srcRect l="5932" t="20976" r="5932" b="18984"/>
          <a:stretch/>
        </p:blipFill>
        <p:spPr>
          <a:xfrm>
            <a:off x="612692" y="2244715"/>
            <a:ext cx="1584515" cy="322125"/>
          </a:xfrm>
          <a:prstGeom prst="rect">
            <a:avLst/>
          </a:prstGeom>
        </p:spPr>
      </p:pic>
      <p:pic>
        <p:nvPicPr>
          <p:cNvPr id="15" name="Picture 14" descr="A logo with a flower&#10;&#10;Description automatically generated">
            <a:extLst>
              <a:ext uri="{FF2B5EF4-FFF2-40B4-BE49-F238E27FC236}">
                <a16:creationId xmlns:a16="http://schemas.microsoft.com/office/drawing/2014/main" id="{8ED8E240-6109-BBEB-8D57-14C3922E575B}"/>
              </a:ext>
            </a:extLst>
          </p:cNvPr>
          <p:cNvPicPr>
            <a:picLocks noChangeAspect="1"/>
          </p:cNvPicPr>
          <p:nvPr/>
        </p:nvPicPr>
        <p:blipFill>
          <a:blip r:embed="rId3"/>
          <a:stretch>
            <a:fillRect/>
          </a:stretch>
        </p:blipFill>
        <p:spPr>
          <a:xfrm>
            <a:off x="1019421" y="2839820"/>
            <a:ext cx="778311" cy="644197"/>
          </a:xfrm>
          <a:prstGeom prst="rect">
            <a:avLst/>
          </a:prstGeom>
        </p:spPr>
      </p:pic>
      <p:pic>
        <p:nvPicPr>
          <p:cNvPr id="17" name="Picture 16" descr="A logo of a shell&#10;&#10;Description automatically generated">
            <a:extLst>
              <a:ext uri="{FF2B5EF4-FFF2-40B4-BE49-F238E27FC236}">
                <a16:creationId xmlns:a16="http://schemas.microsoft.com/office/drawing/2014/main" id="{CF347A11-04A0-3DEB-A8A3-3D754B2B460F}"/>
              </a:ext>
            </a:extLst>
          </p:cNvPr>
          <p:cNvPicPr>
            <a:picLocks noChangeAspect="1"/>
          </p:cNvPicPr>
          <p:nvPr/>
        </p:nvPicPr>
        <p:blipFill>
          <a:blip r:embed="rId4"/>
          <a:stretch>
            <a:fillRect/>
          </a:stretch>
        </p:blipFill>
        <p:spPr>
          <a:xfrm>
            <a:off x="1012164" y="3715343"/>
            <a:ext cx="785569" cy="444712"/>
          </a:xfrm>
          <a:prstGeom prst="rect">
            <a:avLst/>
          </a:prstGeom>
        </p:spPr>
      </p:pic>
      <p:pic>
        <p:nvPicPr>
          <p:cNvPr id="19" name="Picture 18" descr="A green leaf on a black background&#10;&#10;Description automatically generated">
            <a:extLst>
              <a:ext uri="{FF2B5EF4-FFF2-40B4-BE49-F238E27FC236}">
                <a16:creationId xmlns:a16="http://schemas.microsoft.com/office/drawing/2014/main" id="{E444E93E-E8FE-BF13-E96A-907114D99E23}"/>
              </a:ext>
            </a:extLst>
          </p:cNvPr>
          <p:cNvPicPr>
            <a:picLocks noChangeAspect="1"/>
          </p:cNvPicPr>
          <p:nvPr/>
        </p:nvPicPr>
        <p:blipFill>
          <a:blip r:embed="rId5"/>
          <a:stretch>
            <a:fillRect/>
          </a:stretch>
        </p:blipFill>
        <p:spPr>
          <a:xfrm>
            <a:off x="845579" y="4440457"/>
            <a:ext cx="1187361" cy="552737"/>
          </a:xfrm>
          <a:prstGeom prst="rect">
            <a:avLst/>
          </a:prstGeom>
        </p:spPr>
      </p:pic>
      <p:pic>
        <p:nvPicPr>
          <p:cNvPr id="21" name="Picture 20" descr="A rainbow colored logo with red text&#10;&#10;Description automatically generated">
            <a:extLst>
              <a:ext uri="{FF2B5EF4-FFF2-40B4-BE49-F238E27FC236}">
                <a16:creationId xmlns:a16="http://schemas.microsoft.com/office/drawing/2014/main" id="{95CC2EDF-B950-56D5-3E79-B63F4C29F5BC}"/>
              </a:ext>
            </a:extLst>
          </p:cNvPr>
          <p:cNvPicPr>
            <a:picLocks noChangeAspect="1"/>
          </p:cNvPicPr>
          <p:nvPr/>
        </p:nvPicPr>
        <p:blipFill>
          <a:blip r:embed="rId6"/>
          <a:stretch>
            <a:fillRect/>
          </a:stretch>
        </p:blipFill>
        <p:spPr>
          <a:xfrm>
            <a:off x="1053732" y="5252580"/>
            <a:ext cx="756378" cy="552737"/>
          </a:xfrm>
          <a:prstGeom prst="rect">
            <a:avLst/>
          </a:prstGeom>
        </p:spPr>
      </p:pic>
      <p:pic>
        <p:nvPicPr>
          <p:cNvPr id="24" name="Picture 23">
            <a:extLst>
              <a:ext uri="{FF2B5EF4-FFF2-40B4-BE49-F238E27FC236}">
                <a16:creationId xmlns:a16="http://schemas.microsoft.com/office/drawing/2014/main" id="{49254180-2373-8074-5214-2957227631DD}"/>
              </a:ext>
            </a:extLst>
          </p:cNvPr>
          <p:cNvPicPr>
            <a:picLocks noChangeAspect="1"/>
          </p:cNvPicPr>
          <p:nvPr/>
        </p:nvPicPr>
        <p:blipFill>
          <a:blip r:embed="rId7"/>
          <a:stretch>
            <a:fillRect/>
          </a:stretch>
        </p:blipFill>
        <p:spPr>
          <a:xfrm>
            <a:off x="510986" y="6072155"/>
            <a:ext cx="1787923" cy="388286"/>
          </a:xfrm>
          <a:prstGeom prst="rect">
            <a:avLst/>
          </a:prstGeom>
        </p:spPr>
      </p:pic>
    </p:spTree>
    <p:extLst>
      <p:ext uri="{BB962C8B-B14F-4D97-AF65-F5344CB8AC3E}">
        <p14:creationId xmlns:p14="http://schemas.microsoft.com/office/powerpoint/2010/main" val="208798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LEADING PLAYERS OPERATING IN THE GREEN FUELS MARKET (2/2)</a:t>
            </a:r>
            <a:endParaRPr lang="en-IN" b="1" dirty="0">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446E952-297B-EAF3-D4F7-EA73A65472BD}"/>
              </a:ext>
            </a:extLst>
          </p:cNvPr>
          <p:cNvSpPr txBox="1"/>
          <p:nvPr/>
        </p:nvSpPr>
        <p:spPr>
          <a:xfrm>
            <a:off x="444266" y="3828007"/>
            <a:ext cx="4236221" cy="223138"/>
          </a:xfrm>
          <a:prstGeom prst="rect">
            <a:avLst/>
          </a:prstGeom>
          <a:noFill/>
        </p:spPr>
        <p:txBody>
          <a:bodyPr wrap="square" rtlCol="0">
            <a:spAutoFit/>
          </a:bodyPr>
          <a:lstStyle/>
          <a:p>
            <a:pPr algn="r">
              <a:spcAft>
                <a:spcPts val="1200"/>
              </a:spcAft>
            </a:pPr>
            <a:r>
              <a:rPr lang="en-US" sz="850" i="1" dirty="0">
                <a:latin typeface="Poppins" panose="00000500000000000000" pitchFamily="2" charset="0"/>
                <a:cs typeface="Poppins" panose="00000500000000000000" pitchFamily="2" charset="0"/>
              </a:rPr>
              <a:t>Source: </a:t>
            </a:r>
          </a:p>
        </p:txBody>
      </p:sp>
      <p:graphicFrame>
        <p:nvGraphicFramePr>
          <p:cNvPr id="5" name="Table 4">
            <a:extLst>
              <a:ext uri="{FF2B5EF4-FFF2-40B4-BE49-F238E27FC236}">
                <a16:creationId xmlns:a16="http://schemas.microsoft.com/office/drawing/2014/main" id="{422EE57F-7388-C5D3-6CB2-B37494AF1530}"/>
              </a:ext>
            </a:extLst>
          </p:cNvPr>
          <p:cNvGraphicFramePr>
            <a:graphicFrameLocks noGrp="1"/>
          </p:cNvGraphicFramePr>
          <p:nvPr>
            <p:extLst>
              <p:ext uri="{D42A27DB-BD31-4B8C-83A1-F6EECF244321}">
                <p14:modId xmlns:p14="http://schemas.microsoft.com/office/powerpoint/2010/main" val="3077957556"/>
              </p:ext>
            </p:extLst>
          </p:nvPr>
        </p:nvGraphicFramePr>
        <p:xfrm>
          <a:off x="382291" y="761894"/>
          <a:ext cx="11277215" cy="4532097"/>
        </p:xfrm>
        <a:graphic>
          <a:graphicData uri="http://schemas.openxmlformats.org/drawingml/2006/table">
            <a:tbl>
              <a:tblPr firstRow="1" bandRow="1">
                <a:tableStyleId>{93296810-A885-4BE3-A3E7-6D5BEEA58F35}</a:tableStyleId>
              </a:tblPr>
              <a:tblGrid>
                <a:gridCol w="2194835">
                  <a:extLst>
                    <a:ext uri="{9D8B030D-6E8A-4147-A177-3AD203B41FA5}">
                      <a16:colId xmlns:a16="http://schemas.microsoft.com/office/drawing/2014/main" val="855301068"/>
                    </a:ext>
                  </a:extLst>
                </a:gridCol>
                <a:gridCol w="3011862">
                  <a:extLst>
                    <a:ext uri="{9D8B030D-6E8A-4147-A177-3AD203B41FA5}">
                      <a16:colId xmlns:a16="http://schemas.microsoft.com/office/drawing/2014/main" val="2365382675"/>
                    </a:ext>
                  </a:extLst>
                </a:gridCol>
                <a:gridCol w="1755021">
                  <a:extLst>
                    <a:ext uri="{9D8B030D-6E8A-4147-A177-3AD203B41FA5}">
                      <a16:colId xmlns:a16="http://schemas.microsoft.com/office/drawing/2014/main" val="2370368319"/>
                    </a:ext>
                  </a:extLst>
                </a:gridCol>
                <a:gridCol w="1035381">
                  <a:extLst>
                    <a:ext uri="{9D8B030D-6E8A-4147-A177-3AD203B41FA5}">
                      <a16:colId xmlns:a16="http://schemas.microsoft.com/office/drawing/2014/main" val="1995169895"/>
                    </a:ext>
                  </a:extLst>
                </a:gridCol>
                <a:gridCol w="1535460">
                  <a:extLst>
                    <a:ext uri="{9D8B030D-6E8A-4147-A177-3AD203B41FA5}">
                      <a16:colId xmlns:a16="http://schemas.microsoft.com/office/drawing/2014/main" val="3918236533"/>
                    </a:ext>
                  </a:extLst>
                </a:gridCol>
                <a:gridCol w="1744656">
                  <a:extLst>
                    <a:ext uri="{9D8B030D-6E8A-4147-A177-3AD203B41FA5}">
                      <a16:colId xmlns:a16="http://schemas.microsoft.com/office/drawing/2014/main" val="431881078"/>
                    </a:ext>
                  </a:extLst>
                </a:gridCol>
              </a:tblGrid>
              <a:tr h="618608">
                <a:tc>
                  <a:txBody>
                    <a:bodyPr/>
                    <a:lstStyle/>
                    <a:p>
                      <a:pPr algn="ctr"/>
                      <a:r>
                        <a:rPr lang="en-US" sz="1300" dirty="0">
                          <a:solidFill>
                            <a:schemeClr val="tx1"/>
                          </a:solidFill>
                          <a:latin typeface="Poppins" panose="00000500000000000000" pitchFamily="2" charset="0"/>
                          <a:cs typeface="Poppins" panose="00000500000000000000" pitchFamily="2" charset="0"/>
                        </a:rPr>
                        <a:t>SYMBOL</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US" sz="1300" dirty="0">
                          <a:solidFill>
                            <a:schemeClr val="tx1"/>
                          </a:solidFill>
                          <a:latin typeface="Poppins" panose="00000500000000000000" pitchFamily="2" charset="0"/>
                          <a:cs typeface="Poppins" panose="00000500000000000000" pitchFamily="2" charset="0"/>
                        </a:rPr>
                        <a:t>COMPANY </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HEADQUARTERS</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FOUNDED</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REVENUE </a:t>
                      </a:r>
                    </a:p>
                    <a:p>
                      <a:pPr algn="ctr"/>
                      <a:r>
                        <a:rPr lang="en-US" sz="1300" dirty="0">
                          <a:solidFill>
                            <a:schemeClr val="tx1"/>
                          </a:solidFill>
                          <a:latin typeface="Poppins" panose="00000500000000000000" pitchFamily="2" charset="0"/>
                          <a:cs typeface="Poppins" panose="00000500000000000000" pitchFamily="2" charset="0"/>
                        </a:rPr>
                        <a:t>(USD MN)</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R&amp;D EXPENDITURE (USD MN)</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753103">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Linde plc</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Dublin, Ireland</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1879</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ctr" defTabSz="914400" rtl="0" eaLnBrk="1" fontAlgn="b" latinLnBrk="0" hangingPunct="1"/>
                      <a:r>
                        <a:rPr lang="en-IN" sz="1300" kern="1200" dirty="0">
                          <a:solidFill>
                            <a:schemeClr val="tx1"/>
                          </a:solidFill>
                          <a:latin typeface="Poppins" panose="00000500000000000000" pitchFamily="2" charset="0"/>
                          <a:ea typeface="+mn-ea"/>
                          <a:cs typeface="Poppins" panose="00000500000000000000" pitchFamily="2" charset="0"/>
                        </a:rPr>
                        <a:t>32,854.0</a:t>
                      </a:r>
                    </a:p>
                  </a:txBody>
                  <a:tcPr marL="9525" marR="9525" marT="9525" marB="0" anchor="ctr"/>
                </a:tc>
                <a:tc>
                  <a:txBody>
                    <a:bodyPr/>
                    <a:lstStyle/>
                    <a:p>
                      <a:pPr marL="0" algn="ctr" defTabSz="914400" rtl="0" eaLnBrk="1" fontAlgn="b" latinLnBrk="0" hangingPunct="1"/>
                      <a:r>
                        <a:rPr lang="en-IN" sz="1300" kern="1200" dirty="0">
                          <a:solidFill>
                            <a:schemeClr val="tx1"/>
                          </a:solidFill>
                          <a:latin typeface="Poppins" panose="00000500000000000000" pitchFamily="2" charset="0"/>
                          <a:ea typeface="+mn-ea"/>
                          <a:cs typeface="Poppins" panose="00000500000000000000" pitchFamily="2" charset="0"/>
                        </a:rPr>
                        <a:t>146.0</a:t>
                      </a:r>
                    </a:p>
                  </a:txBody>
                  <a:tcPr marL="9525" marR="9525" marT="9525" marB="0" anchor="ctr"/>
                </a:tc>
                <a:extLst>
                  <a:ext uri="{0D108BD9-81ED-4DB2-BD59-A6C34878D82A}">
                    <a16:rowId xmlns:a16="http://schemas.microsoft.com/office/drawing/2014/main" val="2146564878"/>
                  </a:ext>
                </a:extLst>
              </a:tr>
              <a:tr h="609600">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Archer-Daniels-Midland (ADM) Company</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Illinois,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1902</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ctr" defTabSz="914400" rtl="0" eaLnBrk="1" fontAlgn="b" latinLnBrk="0" hangingPunct="1"/>
                      <a:r>
                        <a:rPr lang="en-IN" sz="1300" kern="1200" dirty="0">
                          <a:solidFill>
                            <a:schemeClr val="tx1"/>
                          </a:solidFill>
                          <a:latin typeface="Poppins" panose="00000500000000000000" pitchFamily="2" charset="0"/>
                          <a:ea typeface="+mn-ea"/>
                          <a:cs typeface="Poppins" panose="00000500000000000000" pitchFamily="2" charset="0"/>
                        </a:rPr>
                        <a:t>93,935.0</a:t>
                      </a:r>
                    </a:p>
                  </a:txBody>
                  <a:tcPr marL="9525" marR="9525" marT="9525" marB="0" anchor="ctr"/>
                </a:tc>
                <a:tc>
                  <a:txBody>
                    <a:bodyPr/>
                    <a:lstStyle/>
                    <a:p>
                      <a:pPr marL="0" algn="ctr" defTabSz="914400" rtl="0" eaLnBrk="1" fontAlgn="b" latinLnBrk="0" hangingPunct="1"/>
                      <a:r>
                        <a:rPr lang="en-IN" sz="1300" kern="1200" dirty="0">
                          <a:solidFill>
                            <a:schemeClr val="tx1"/>
                          </a:solidFill>
                          <a:latin typeface="Poppins" panose="00000500000000000000" pitchFamily="2" charset="0"/>
                          <a:ea typeface="+mn-ea"/>
                          <a:cs typeface="Poppins" panose="00000500000000000000" pitchFamily="2" charset="0"/>
                        </a:rPr>
                        <a:t>256.0</a:t>
                      </a:r>
                    </a:p>
                  </a:txBody>
                  <a:tcPr marL="9525" marR="9525" marT="9525" marB="0" anchor="ctr"/>
                </a:tc>
                <a:extLst>
                  <a:ext uri="{0D108BD9-81ED-4DB2-BD59-A6C34878D82A}">
                    <a16:rowId xmlns:a16="http://schemas.microsoft.com/office/drawing/2014/main" val="4043976924"/>
                  </a:ext>
                </a:extLst>
              </a:tr>
              <a:tr h="624114">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Algenol</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Florida,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2006</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657551">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Valero Energy Corporation</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Texas,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1981</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144,766.0</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r h="657551">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POET, LLC</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South Dakota,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1987</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a:t>
                      </a:r>
                      <a:endParaRPr lang="en-IN" sz="13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632681720"/>
                  </a:ext>
                </a:extLst>
              </a:tr>
              <a:tr h="611570">
                <a:tc>
                  <a:txBody>
                    <a:bodyPr/>
                    <a:lstStyle/>
                    <a:p>
                      <a:pPr algn="l"/>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l"/>
                      <a:r>
                        <a:rPr lang="en-IN" sz="1300" dirty="0">
                          <a:solidFill>
                            <a:schemeClr val="tx1"/>
                          </a:solidFill>
                          <a:latin typeface="Poppins" panose="00000500000000000000" pitchFamily="2" charset="0"/>
                          <a:cs typeface="Poppins" panose="00000500000000000000" pitchFamily="2" charset="0"/>
                        </a:rPr>
                        <a:t>Green Plains Inc.</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Nebraska, U.S.</a:t>
                      </a:r>
                    </a:p>
                  </a:txBody>
                  <a:tcPr anchor="ctr"/>
                </a:tc>
                <a:tc>
                  <a:txBody>
                    <a:bodyPr/>
                    <a:lstStyle/>
                    <a:p>
                      <a:pPr algn="ctr"/>
                      <a:r>
                        <a:rPr lang="en-US" sz="1300" dirty="0">
                          <a:solidFill>
                            <a:schemeClr val="tx1"/>
                          </a:solidFill>
                          <a:latin typeface="Poppins" panose="00000500000000000000" pitchFamily="2" charset="0"/>
                          <a:cs typeface="Poppins" panose="00000500000000000000" pitchFamily="2" charset="0"/>
                        </a:rPr>
                        <a:t>2004</a:t>
                      </a:r>
                      <a:endParaRPr lang="en-IN" sz="13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3,295.7</a:t>
                      </a:r>
                    </a:p>
                  </a:txBody>
                  <a:tcPr anchor="ctr"/>
                </a:tc>
                <a:tc>
                  <a:txBody>
                    <a:bodyPr/>
                    <a:lstStyle/>
                    <a:p>
                      <a:pPr algn="ctr"/>
                      <a:r>
                        <a:rPr lang="en-IN" sz="1300" dirty="0">
                          <a:solidFill>
                            <a:schemeClr val="tx1"/>
                          </a:solidFill>
                          <a:latin typeface="Poppins" panose="00000500000000000000" pitchFamily="2" charset="0"/>
                          <a:cs typeface="Poppins" panose="00000500000000000000" pitchFamily="2" charset="0"/>
                        </a:rPr>
                        <a:t>63.1</a:t>
                      </a:r>
                    </a:p>
                  </a:txBody>
                  <a:tcPr anchor="ctr"/>
                </a:tc>
                <a:extLst>
                  <a:ext uri="{0D108BD9-81ED-4DB2-BD59-A6C34878D82A}">
                    <a16:rowId xmlns:a16="http://schemas.microsoft.com/office/drawing/2014/main" val="1407661673"/>
                  </a:ext>
                </a:extLst>
              </a:tr>
            </a:tbl>
          </a:graphicData>
        </a:graphic>
      </p:graphicFrame>
      <p:pic>
        <p:nvPicPr>
          <p:cNvPr id="7" name="Picture 6" descr="A blue and white logo&#10;&#10;Description automatically generated">
            <a:extLst>
              <a:ext uri="{FF2B5EF4-FFF2-40B4-BE49-F238E27FC236}">
                <a16:creationId xmlns:a16="http://schemas.microsoft.com/office/drawing/2014/main" id="{64D558BF-7EC2-7490-F3D1-BFCBDE920C53}"/>
              </a:ext>
            </a:extLst>
          </p:cNvPr>
          <p:cNvPicPr>
            <a:picLocks noChangeAspect="1"/>
          </p:cNvPicPr>
          <p:nvPr/>
        </p:nvPicPr>
        <p:blipFill>
          <a:blip r:embed="rId2"/>
          <a:stretch>
            <a:fillRect/>
          </a:stretch>
        </p:blipFill>
        <p:spPr>
          <a:xfrm>
            <a:off x="723256" y="1482897"/>
            <a:ext cx="1439373" cy="559405"/>
          </a:xfrm>
          <a:prstGeom prst="rect">
            <a:avLst/>
          </a:prstGeom>
        </p:spPr>
      </p:pic>
      <p:pic>
        <p:nvPicPr>
          <p:cNvPr id="10" name="Picture 9" descr="A blue letter on a black background&#10;&#10;Description automatically generated">
            <a:extLst>
              <a:ext uri="{FF2B5EF4-FFF2-40B4-BE49-F238E27FC236}">
                <a16:creationId xmlns:a16="http://schemas.microsoft.com/office/drawing/2014/main" id="{1ADDFBA3-804B-0C2F-DFC0-429902CF5A4C}"/>
              </a:ext>
            </a:extLst>
          </p:cNvPr>
          <p:cNvPicPr>
            <a:picLocks noChangeAspect="1"/>
          </p:cNvPicPr>
          <p:nvPr/>
        </p:nvPicPr>
        <p:blipFill>
          <a:blip r:embed="rId3"/>
          <a:stretch>
            <a:fillRect/>
          </a:stretch>
        </p:blipFill>
        <p:spPr>
          <a:xfrm>
            <a:off x="600828" y="2284888"/>
            <a:ext cx="1677915" cy="351028"/>
          </a:xfrm>
          <a:prstGeom prst="rect">
            <a:avLst/>
          </a:prstGeom>
        </p:spPr>
      </p:pic>
      <p:pic>
        <p:nvPicPr>
          <p:cNvPr id="15" name="Picture 14">
            <a:extLst>
              <a:ext uri="{FF2B5EF4-FFF2-40B4-BE49-F238E27FC236}">
                <a16:creationId xmlns:a16="http://schemas.microsoft.com/office/drawing/2014/main" id="{2FE69617-2486-2E0E-48AC-5110F1640FFF}"/>
              </a:ext>
            </a:extLst>
          </p:cNvPr>
          <p:cNvPicPr>
            <a:picLocks noChangeAspect="1"/>
          </p:cNvPicPr>
          <p:nvPr/>
        </p:nvPicPr>
        <p:blipFill>
          <a:blip r:embed="rId4"/>
          <a:stretch>
            <a:fillRect/>
          </a:stretch>
        </p:blipFill>
        <p:spPr>
          <a:xfrm>
            <a:off x="600828" y="2913183"/>
            <a:ext cx="1813569" cy="292716"/>
          </a:xfrm>
          <a:prstGeom prst="rect">
            <a:avLst/>
          </a:prstGeom>
        </p:spPr>
      </p:pic>
      <p:pic>
        <p:nvPicPr>
          <p:cNvPr id="17" name="Picture 16" descr="A blue and yellow logo&#10;&#10;Description automatically generated">
            <a:extLst>
              <a:ext uri="{FF2B5EF4-FFF2-40B4-BE49-F238E27FC236}">
                <a16:creationId xmlns:a16="http://schemas.microsoft.com/office/drawing/2014/main" id="{451D6830-D112-0BF2-C73C-D3DF1020FE45}"/>
              </a:ext>
            </a:extLst>
          </p:cNvPr>
          <p:cNvPicPr>
            <a:picLocks noChangeAspect="1"/>
          </p:cNvPicPr>
          <p:nvPr/>
        </p:nvPicPr>
        <p:blipFill>
          <a:blip r:embed="rId5"/>
          <a:stretch>
            <a:fillRect/>
          </a:stretch>
        </p:blipFill>
        <p:spPr>
          <a:xfrm>
            <a:off x="1169701" y="3479402"/>
            <a:ext cx="688127" cy="486883"/>
          </a:xfrm>
          <a:prstGeom prst="rect">
            <a:avLst/>
          </a:prstGeom>
        </p:spPr>
      </p:pic>
      <p:pic>
        <p:nvPicPr>
          <p:cNvPr id="19" name="Picture 18" descr="A black and white logo&#10;&#10;Description automatically generated">
            <a:extLst>
              <a:ext uri="{FF2B5EF4-FFF2-40B4-BE49-F238E27FC236}">
                <a16:creationId xmlns:a16="http://schemas.microsoft.com/office/drawing/2014/main" id="{CA07D7E7-B5D6-6208-8FEA-54AE071EC53E}"/>
              </a:ext>
            </a:extLst>
          </p:cNvPr>
          <p:cNvPicPr>
            <a:picLocks noChangeAspect="1"/>
          </p:cNvPicPr>
          <p:nvPr/>
        </p:nvPicPr>
        <p:blipFill>
          <a:blip r:embed="rId6"/>
          <a:stretch>
            <a:fillRect/>
          </a:stretch>
        </p:blipFill>
        <p:spPr>
          <a:xfrm>
            <a:off x="658886" y="4176333"/>
            <a:ext cx="1750486" cy="309252"/>
          </a:xfrm>
          <a:prstGeom prst="rect">
            <a:avLst/>
          </a:prstGeom>
        </p:spPr>
      </p:pic>
      <p:pic>
        <p:nvPicPr>
          <p:cNvPr id="21" name="Picture 20" descr="A white text on a black background&#10;&#10;Description automatically generated">
            <a:extLst>
              <a:ext uri="{FF2B5EF4-FFF2-40B4-BE49-F238E27FC236}">
                <a16:creationId xmlns:a16="http://schemas.microsoft.com/office/drawing/2014/main" id="{A3CDB6A7-9076-3BBD-0B00-10BE83A83569}"/>
              </a:ext>
            </a:extLst>
          </p:cNvPr>
          <p:cNvPicPr>
            <a:picLocks noChangeAspect="1"/>
          </p:cNvPicPr>
          <p:nvPr/>
        </p:nvPicPr>
        <p:blipFill>
          <a:blip r:embed="rId7"/>
          <a:stretch>
            <a:fillRect/>
          </a:stretch>
        </p:blipFill>
        <p:spPr>
          <a:xfrm>
            <a:off x="532493" y="4757381"/>
            <a:ext cx="1876879" cy="438451"/>
          </a:xfrm>
          <a:prstGeom prst="rect">
            <a:avLst/>
          </a:prstGeom>
        </p:spPr>
      </p:pic>
      <p:sp>
        <p:nvSpPr>
          <p:cNvPr id="22" name="TextBox 21">
            <a:extLst>
              <a:ext uri="{FF2B5EF4-FFF2-40B4-BE49-F238E27FC236}">
                <a16:creationId xmlns:a16="http://schemas.microsoft.com/office/drawing/2014/main" id="{87E72B3B-4708-AB1C-E9F2-FAE53174F752}"/>
              </a:ext>
            </a:extLst>
          </p:cNvPr>
          <p:cNvSpPr txBox="1"/>
          <p:nvPr/>
        </p:nvSpPr>
        <p:spPr>
          <a:xfrm>
            <a:off x="0" y="5375976"/>
            <a:ext cx="11468744" cy="1400383"/>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The global green fuels market is highly fragmented, with numerous players offering their services. In this competitive landscape, players need to be agile and efficient in delivering their offerings.</a:t>
            </a:r>
          </a:p>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Among the key players operating in the global green fuels market are Neste, BP p.l.c.</a:t>
            </a:r>
            <a:r>
              <a:rPr lang="en-IN" sz="1500" dirty="0">
                <a:latin typeface="Poppins" panose="00000500000000000000" pitchFamily="2" charset="0"/>
                <a:cs typeface="Poppins" panose="00000500000000000000" pitchFamily="2" charset="0"/>
              </a:rPr>
              <a:t>, </a:t>
            </a:r>
            <a:r>
              <a:rPr lang="en-US" sz="1500" dirty="0">
                <a:latin typeface="Poppins" panose="00000500000000000000" pitchFamily="2" charset="0"/>
                <a:cs typeface="Poppins" panose="00000500000000000000" pitchFamily="2" charset="0"/>
              </a:rPr>
              <a:t>Shell plc, Cargill, Incorporated</a:t>
            </a:r>
            <a:r>
              <a:rPr lang="en-IN" sz="1500" dirty="0">
                <a:latin typeface="Poppins" panose="00000500000000000000" pitchFamily="2" charset="0"/>
                <a:cs typeface="Poppins" panose="00000500000000000000" pitchFamily="2" charset="0"/>
              </a:rPr>
              <a:t>, Valero Energy Corporation, Archer-Daniels-Midland Company, Linde plc, TotalEnergies SE, and </a:t>
            </a:r>
            <a:r>
              <a:rPr lang="en-US" sz="1500" dirty="0">
                <a:latin typeface="Poppins" panose="00000500000000000000" pitchFamily="2" charset="0"/>
                <a:cs typeface="Poppins" panose="00000500000000000000" pitchFamily="2" charset="0"/>
              </a:rPr>
              <a:t>Air Products and Chemicals, Inc. </a:t>
            </a:r>
          </a:p>
        </p:txBody>
      </p:sp>
    </p:spTree>
    <p:extLst>
      <p:ext uri="{BB962C8B-B14F-4D97-AF65-F5344CB8AC3E}">
        <p14:creationId xmlns:p14="http://schemas.microsoft.com/office/powerpoint/2010/main" val="3756488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INSIGHTS AND RECOMMENDATIONS</a:t>
            </a:r>
            <a:endParaRPr lang="en-IN" sz="3600" b="1" dirty="0">
              <a:solidFill>
                <a:srgbClr val="FFFFFF"/>
              </a:solidFill>
              <a:latin typeface="Poppins" panose="00000500000000000000" pitchFamily="2" charset="0"/>
              <a:cs typeface="Poppins" panose="00000500000000000000" pitchFamily="2" charset="0"/>
            </a:endParaRP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033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INSIGHTS AND RECOMMENDATIONS (1/2)</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7" y="760541"/>
            <a:ext cx="5993380"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INSIGHTS</a:t>
            </a:r>
            <a:endParaRPr lang="en-IN" sz="2400" dirty="0">
              <a:solidFill>
                <a:srgbClr val="091B2C"/>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FA4AA37-B082-7189-8617-95ADD73C1652}"/>
              </a:ext>
            </a:extLst>
          </p:cNvPr>
          <p:cNvSpPr txBox="1"/>
          <p:nvPr/>
        </p:nvSpPr>
        <p:spPr>
          <a:xfrm>
            <a:off x="0" y="1281617"/>
            <a:ext cx="5718872" cy="5555367"/>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Market Trends and Data Analysis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Rapid Growth: The green fuels market is witnessing significant growth, fueled by rising awareness of climate change, favorable government policies, and technological innovations. Prominent segments, including biofuels, e-fuels, and hydrogen, are gaining momentum.</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Surge in Investment: There is a notable increase in investments from both public and private sectors, indicating a strong commitment to achieving sustainability goals and transitioning away from fossil fuels.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Technological Innovations: Advancements in production processes are improving the efficiency and cost-effectiveness of green fuels.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Consumer Demand: Demand for sustainable fuels is increasing in sectors such as transportation, aviation, and shipping, driven by a growing emphasis on environmental responsibility from both businesses and consumers.</a:t>
            </a: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2BC08E57-168F-C50F-B431-8663287E3DAE}"/>
              </a:ext>
            </a:extLst>
          </p:cNvPr>
          <p:cNvSpPr txBox="1"/>
          <p:nvPr/>
        </p:nvSpPr>
        <p:spPr>
          <a:xfrm>
            <a:off x="5972013" y="1281617"/>
            <a:ext cx="5837693" cy="5247590"/>
          </a:xfrm>
          <a:prstGeom prst="rect">
            <a:avLst/>
          </a:prstGeom>
          <a:noFill/>
        </p:spPr>
        <p:txBody>
          <a:bodyPr wrap="square" rtlCol="0" anchor="b">
            <a:spAutoFit/>
          </a:bodyPr>
          <a:lstStyle/>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Regulatory Environment: Stricter environmental regulations and emissions targets are prompting industries to embrace greener alternatives, presenting both challenges and growth opportunities.</a:t>
            </a:r>
          </a:p>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Growth Opportunities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Emerging Markets: Countries in the Asia-Pacific, Latin America, and Africa offer considerable opportunities for green fuel development, driven by growing energy demands and enhanced government support.</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Technological Advancements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Integration with Existing Infrastructure</a:t>
            </a:r>
          </a:p>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Potential Barriers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High Initial Costs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Feedstock Availability</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Regulatory Challenges</a:t>
            </a:r>
          </a:p>
        </p:txBody>
      </p:sp>
      <p:cxnSp>
        <p:nvCxnSpPr>
          <p:cNvPr id="20" name="Straight Connector 19">
            <a:extLst>
              <a:ext uri="{FF2B5EF4-FFF2-40B4-BE49-F238E27FC236}">
                <a16:creationId xmlns:a16="http://schemas.microsoft.com/office/drawing/2014/main" id="{6851F722-7CA8-E6E1-F853-1D1D01F0786F}"/>
              </a:ext>
            </a:extLst>
          </p:cNvPr>
          <p:cNvCxnSpPr>
            <a:cxnSpLocks/>
          </p:cNvCxnSpPr>
          <p:nvPr/>
        </p:nvCxnSpPr>
        <p:spPr>
          <a:xfrm>
            <a:off x="6096000" y="1425844"/>
            <a:ext cx="0" cy="5149127"/>
          </a:xfrm>
          <a:prstGeom prst="line">
            <a:avLst/>
          </a:prstGeom>
          <a:ln>
            <a:solidFill>
              <a:schemeClr val="bg1">
                <a:lumMod val="85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0327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INSIGHTS AND RECOMMENDATIONS (2/2)</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7" y="760541"/>
            <a:ext cx="5993380"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RECOMMENDATIONS</a:t>
            </a:r>
            <a:endParaRPr lang="en-IN" sz="2400" dirty="0">
              <a:solidFill>
                <a:srgbClr val="091B2C"/>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FA4AA37-B082-7189-8617-95ADD73C1652}"/>
              </a:ext>
            </a:extLst>
          </p:cNvPr>
          <p:cNvSpPr txBox="1"/>
          <p:nvPr/>
        </p:nvSpPr>
        <p:spPr>
          <a:xfrm>
            <a:off x="-1" y="1396654"/>
            <a:ext cx="5857653" cy="4555093"/>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Addressing Scalability Challenges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Investment in R&amp;D: Companies should prioritize R&amp;D to boost production efficiency and reduce costs. Concentrating on second and third-generation biofuels can improve scalability.</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Diversified Feedstock Source: Developing a diverse range of renewable feedstocks can help mitigate risks related to supply shortages and price fluctuations.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Pilot Projects: Conducting pilot projects can reveal best practices and showcase the feasibility of expanding green fuel production.</a:t>
            </a:r>
          </a:p>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Focus on Partnerships and Collaborations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Public-Private Partnerships: Collaborating with government agencies can provide access to funding and resources for large-scale projects.</a:t>
            </a: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cxnSp>
        <p:nvCxnSpPr>
          <p:cNvPr id="20" name="Straight Connector 19">
            <a:extLst>
              <a:ext uri="{FF2B5EF4-FFF2-40B4-BE49-F238E27FC236}">
                <a16:creationId xmlns:a16="http://schemas.microsoft.com/office/drawing/2014/main" id="{6851F722-7CA8-E6E1-F853-1D1D01F0786F}"/>
              </a:ext>
            </a:extLst>
          </p:cNvPr>
          <p:cNvCxnSpPr>
            <a:cxnSpLocks/>
          </p:cNvCxnSpPr>
          <p:nvPr/>
        </p:nvCxnSpPr>
        <p:spPr>
          <a:xfrm>
            <a:off x="6096000" y="1332854"/>
            <a:ext cx="0" cy="4939056"/>
          </a:xfrm>
          <a:prstGeom prst="line">
            <a:avLst/>
          </a:prstGeom>
          <a:ln>
            <a:solidFill>
              <a:schemeClr val="bg1">
                <a:lumMod val="8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39D6297-208C-67E9-B9DB-BCA5BF608D6B}"/>
              </a:ext>
            </a:extLst>
          </p:cNvPr>
          <p:cNvSpPr txBox="1"/>
          <p:nvPr/>
        </p:nvSpPr>
        <p:spPr>
          <a:xfrm>
            <a:off x="6096000" y="1396654"/>
            <a:ext cx="5857653" cy="3862596"/>
          </a:xfrm>
          <a:prstGeom prst="rect">
            <a:avLst/>
          </a:prstGeom>
          <a:noFill/>
        </p:spPr>
        <p:txBody>
          <a:bodyPr wrap="square" rtlCol="0" anchor="b">
            <a:spAutoFit/>
          </a:bodyPr>
          <a:lstStyle/>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Industry Alliances: Building alliances with other companies in the energy sector can drive innovation, promote knowledge sharing, and capitalize on complementary strengths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Academic Collaborations: Partnering with research institutions can accelerate technological advancements and grant access to leading-edge research in green fuel technologies.</a:t>
            </a:r>
          </a:p>
          <a:p>
            <a:pPr marL="542925" indent="-285750" algn="just">
              <a:spcAft>
                <a:spcPts val="1200"/>
              </a:spcAft>
              <a:buFont typeface="Arial" panose="020B0604020202020204" pitchFamily="34" charset="0"/>
              <a:buChar char="•"/>
            </a:pPr>
            <a:r>
              <a:rPr lang="en-US" sz="1500" dirty="0">
                <a:latin typeface="Poppins" panose="00000500000000000000" pitchFamily="2" charset="0"/>
                <a:cs typeface="Poppins" panose="00000500000000000000" pitchFamily="2" charset="0"/>
              </a:rPr>
              <a:t>Navigating Regulatory Challenges and Capitalizing on Opportunities</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Proactive Engagement</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Conducting thorough market research</a:t>
            </a:r>
          </a:p>
          <a:p>
            <a:pPr marL="712788" indent="-285750" algn="just">
              <a:spcAft>
                <a:spcPts val="1200"/>
              </a:spcAft>
              <a:buFont typeface="Courier New" panose="02070309020205020404" pitchFamily="49" charset="0"/>
              <a:buChar char="o"/>
            </a:pPr>
            <a:r>
              <a:rPr lang="en-US" sz="1500" dirty="0">
                <a:latin typeface="Poppins" panose="00000500000000000000" pitchFamily="2" charset="0"/>
                <a:cs typeface="Poppins" panose="00000500000000000000" pitchFamily="2" charset="0"/>
              </a:rPr>
              <a:t>Efficiency Improvements</a:t>
            </a:r>
          </a:p>
        </p:txBody>
      </p:sp>
    </p:spTree>
    <p:extLst>
      <p:ext uri="{BB962C8B-B14F-4D97-AF65-F5344CB8AC3E}">
        <p14:creationId xmlns:p14="http://schemas.microsoft.com/office/powerpoint/2010/main" val="177904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1">
            <a:extLst>
              <a:ext uri="{FF2B5EF4-FFF2-40B4-BE49-F238E27FC236}">
                <a16:creationId xmlns:a16="http://schemas.microsoft.com/office/drawing/2014/main" id="{58255FFA-9F76-3600-5DAB-59F338CEAF19}"/>
              </a:ext>
            </a:extLst>
          </p:cNvPr>
          <p:cNvSpPr>
            <a:spLocks noGrp="1"/>
          </p:cNvSpPr>
          <p:nvPr>
            <p:ph type="ctrTitle"/>
          </p:nvPr>
        </p:nvSpPr>
        <p:spPr>
          <a:xfrm>
            <a:off x="5563336" y="4513145"/>
            <a:ext cx="6628662" cy="2344855"/>
          </a:xfrm>
        </p:spPr>
        <p:txBody>
          <a:bodyPr anchor="ctr">
            <a:normAutofit/>
          </a:bodyPr>
          <a:lstStyle/>
          <a:p>
            <a:pPr algn="l">
              <a:lnSpc>
                <a:spcPct val="100000"/>
              </a:lnSpc>
            </a:pPr>
            <a:r>
              <a:rPr lang="en-US" sz="3600" b="1" dirty="0">
                <a:solidFill>
                  <a:srgbClr val="FFFFFF"/>
                </a:solidFill>
                <a:latin typeface="Poppins" panose="00000500000000000000" pitchFamily="2" charset="0"/>
                <a:cs typeface="Poppins" panose="00000500000000000000" pitchFamily="2" charset="0"/>
              </a:rPr>
              <a:t>OVERVIEW OF GREEN FUELS MARKET</a:t>
            </a:r>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pic>
        <p:nvPicPr>
          <p:cNvPr id="2052" name="Picture 4" descr="Energy icon">
            <a:extLst>
              <a:ext uri="{FF2B5EF4-FFF2-40B4-BE49-F238E27FC236}">
                <a16:creationId xmlns:a16="http://schemas.microsoft.com/office/drawing/2014/main" id="{28DF32C4-2571-C135-E7BA-53452EDEB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506" y="5200209"/>
            <a:ext cx="970725" cy="97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26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A44CA3F-B9DF-45E7-F416-8CF552FDFE85}"/>
              </a:ext>
            </a:extLst>
          </p:cNvPr>
          <p:cNvSpPr/>
          <p:nvPr/>
        </p:nvSpPr>
        <p:spPr>
          <a:xfrm>
            <a:off x="0" y="0"/>
            <a:ext cx="12191998" cy="68580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Freeform: Shape 13">
            <a:extLst>
              <a:ext uri="{FF2B5EF4-FFF2-40B4-BE49-F238E27FC236}">
                <a16:creationId xmlns:a16="http://schemas.microsoft.com/office/drawing/2014/main" id="{B8368ABA-76E4-4E72-4531-D31A10A98CA9}"/>
              </a:ext>
            </a:extLst>
          </p:cNvPr>
          <p:cNvSpPr/>
          <p:nvPr/>
        </p:nvSpPr>
        <p:spPr>
          <a:xfrm>
            <a:off x="506664" y="709702"/>
            <a:ext cx="3245002" cy="3245000"/>
          </a:xfrm>
          <a:custGeom>
            <a:avLst/>
            <a:gdLst>
              <a:gd name="connsiteX0" fmla="*/ 404224 w 2888575"/>
              <a:gd name="connsiteY0" fmla="*/ 0 h 2888573"/>
              <a:gd name="connsiteX1" fmla="*/ 2888575 w 2888575"/>
              <a:gd name="connsiteY1" fmla="*/ 2484351 h 2888573"/>
              <a:gd name="connsiteX2" fmla="*/ 2564523 w 2888575"/>
              <a:gd name="connsiteY2" fmla="*/ 2808403 h 2888573"/>
              <a:gd name="connsiteX3" fmla="*/ 2177485 w 2888575"/>
              <a:gd name="connsiteY3" fmla="*/ 2808403 h 2888573"/>
              <a:gd name="connsiteX4" fmla="*/ 80171 w 2888575"/>
              <a:gd name="connsiteY4" fmla="*/ 711089 h 2888573"/>
              <a:gd name="connsiteX5" fmla="*/ 80171 w 2888575"/>
              <a:gd name="connsiteY5" fmla="*/ 324052 h 2888573"/>
              <a:gd name="connsiteX6" fmla="*/ 404224 w 2888575"/>
              <a:gd name="connsiteY6" fmla="*/ 0 h 28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8575" h="2888573">
                <a:moveTo>
                  <a:pt x="404224" y="0"/>
                </a:moveTo>
                <a:lnTo>
                  <a:pt x="2888575" y="2484351"/>
                </a:lnTo>
                <a:lnTo>
                  <a:pt x="2564523" y="2808403"/>
                </a:lnTo>
                <a:cubicBezTo>
                  <a:pt x="2457627" y="2915297"/>
                  <a:pt x="2284380" y="2915297"/>
                  <a:pt x="2177485" y="2808403"/>
                </a:cubicBezTo>
                <a:lnTo>
                  <a:pt x="80171" y="711089"/>
                </a:lnTo>
                <a:cubicBezTo>
                  <a:pt x="-26724" y="604194"/>
                  <a:pt x="-26724" y="430947"/>
                  <a:pt x="80171" y="324052"/>
                </a:cubicBezTo>
                <a:lnTo>
                  <a:pt x="404224" y="0"/>
                </a:lnTo>
                <a:close/>
              </a:path>
            </a:pathLst>
          </a:custGeom>
          <a:solidFill>
            <a:schemeClr val="accent1"/>
          </a:solidFill>
          <a:ln w="0" cap="flat">
            <a:noFill/>
            <a:prstDash val="solid"/>
            <a:miter/>
          </a:ln>
        </p:spPr>
        <p:txBody>
          <a:bodyPr rtlCol="0" anchor="ctr"/>
          <a:lstStyle/>
          <a:p>
            <a:endParaRPr lang="en-IN" dirty="0"/>
          </a:p>
        </p:txBody>
      </p:sp>
      <p:sp>
        <p:nvSpPr>
          <p:cNvPr id="15" name="Freeform: Shape 14">
            <a:extLst>
              <a:ext uri="{FF2B5EF4-FFF2-40B4-BE49-F238E27FC236}">
                <a16:creationId xmlns:a16="http://schemas.microsoft.com/office/drawing/2014/main" id="{FC7D1A56-E97C-FC37-E2C7-7AC2D8FCDE80}"/>
              </a:ext>
            </a:extLst>
          </p:cNvPr>
          <p:cNvSpPr/>
          <p:nvPr/>
        </p:nvSpPr>
        <p:spPr>
          <a:xfrm>
            <a:off x="506664" y="0"/>
            <a:ext cx="4365205" cy="3789566"/>
          </a:xfrm>
          <a:custGeom>
            <a:avLst/>
            <a:gdLst>
              <a:gd name="connsiteX0" fmla="*/ 49228 w 4365205"/>
              <a:gd name="connsiteY0" fmla="*/ 0 h 3789566"/>
              <a:gd name="connsiteX1" fmla="*/ 1164939 w 4365205"/>
              <a:gd name="connsiteY1" fmla="*/ 0 h 3789566"/>
              <a:gd name="connsiteX2" fmla="*/ 4365205 w 4365205"/>
              <a:gd name="connsiteY2" fmla="*/ 3200266 h 3789566"/>
              <a:gd name="connsiteX3" fmla="*/ 3908047 w 4365205"/>
              <a:gd name="connsiteY3" fmla="*/ 3657423 h 3789566"/>
              <a:gd name="connsiteX4" fmla="*/ 3269997 w 4365205"/>
              <a:gd name="connsiteY4" fmla="*/ 3657423 h 3789566"/>
              <a:gd name="connsiteX5" fmla="*/ 132145 w 4365205"/>
              <a:gd name="connsiteY5" fmla="*/ 519571 h 3789566"/>
              <a:gd name="connsiteX6" fmla="*/ 33036 w 4365205"/>
              <a:gd name="connsiteY6" fmla="*/ 30770 h 3789566"/>
              <a:gd name="connsiteX7" fmla="*/ 49228 w 4365205"/>
              <a:gd name="connsiteY7" fmla="*/ 0 h 378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5205" h="3789566">
                <a:moveTo>
                  <a:pt x="49228" y="0"/>
                </a:moveTo>
                <a:lnTo>
                  <a:pt x="1164939" y="0"/>
                </a:lnTo>
                <a:lnTo>
                  <a:pt x="4365205" y="3200266"/>
                </a:lnTo>
                <a:lnTo>
                  <a:pt x="3908047" y="3657423"/>
                </a:lnTo>
                <a:cubicBezTo>
                  <a:pt x="3731855" y="3833614"/>
                  <a:pt x="3446190" y="3833614"/>
                  <a:pt x="3269997" y="3657423"/>
                </a:cubicBezTo>
                <a:lnTo>
                  <a:pt x="132145" y="519571"/>
                </a:lnTo>
                <a:cubicBezTo>
                  <a:pt x="0" y="387426"/>
                  <a:pt x="-33036" y="193704"/>
                  <a:pt x="33036" y="30770"/>
                </a:cubicBezTo>
                <a:lnTo>
                  <a:pt x="49228" y="0"/>
                </a:lnTo>
                <a:close/>
              </a:path>
            </a:pathLst>
          </a:custGeom>
          <a:solidFill>
            <a:srgbClr val="FFFFFF"/>
          </a:solidFill>
          <a:ln w="0" cap="flat">
            <a:noFill/>
            <a:prstDash val="solid"/>
            <a:miter/>
          </a:ln>
        </p:spPr>
        <p:txBody>
          <a:bodyPr rtlCol="0" anchor="ctr"/>
          <a:lstStyle/>
          <a:p>
            <a:endParaRPr lang="en-IN" dirty="0"/>
          </a:p>
        </p:txBody>
      </p:sp>
      <p:sp>
        <p:nvSpPr>
          <p:cNvPr id="4" name="Title 1">
            <a:extLst>
              <a:ext uri="{FF2B5EF4-FFF2-40B4-BE49-F238E27FC236}">
                <a16:creationId xmlns:a16="http://schemas.microsoft.com/office/drawing/2014/main" id="{C83927AF-BE8E-B124-131D-40525E666C50}"/>
              </a:ext>
            </a:extLst>
          </p:cNvPr>
          <p:cNvSpPr txBox="1">
            <a:spLocks/>
          </p:cNvSpPr>
          <p:nvPr/>
        </p:nvSpPr>
        <p:spPr>
          <a:xfrm>
            <a:off x="2781669" y="4025429"/>
            <a:ext cx="6628662" cy="9476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4000" b="1" dirty="0">
                <a:solidFill>
                  <a:srgbClr val="FFFFFF"/>
                </a:solidFill>
                <a:latin typeface="Poppins" panose="00000500000000000000" pitchFamily="2" charset="0"/>
                <a:cs typeface="Poppins" panose="00000500000000000000" pitchFamily="2" charset="0"/>
              </a:rPr>
              <a:t>THANK YOU</a:t>
            </a:r>
            <a:endParaRPr lang="en-IN" sz="4000" dirty="0">
              <a:solidFill>
                <a:srgbClr val="FFFFFF"/>
              </a:solidFill>
              <a:latin typeface="Poppins" panose="00000500000000000000" pitchFamily="2" charset="0"/>
              <a:cs typeface="Poppins" panose="00000500000000000000" pitchFamily="2" charset="0"/>
            </a:endParaRPr>
          </a:p>
        </p:txBody>
      </p:sp>
      <p:cxnSp>
        <p:nvCxnSpPr>
          <p:cNvPr id="5" name="Straight Connector 4">
            <a:extLst>
              <a:ext uri="{FF2B5EF4-FFF2-40B4-BE49-F238E27FC236}">
                <a16:creationId xmlns:a16="http://schemas.microsoft.com/office/drawing/2014/main" id="{68ED81E3-1BBC-291D-8222-AAD5604FB3E4}"/>
              </a:ext>
            </a:extLst>
          </p:cNvPr>
          <p:cNvCxnSpPr>
            <a:cxnSpLocks/>
          </p:cNvCxnSpPr>
          <p:nvPr/>
        </p:nvCxnSpPr>
        <p:spPr>
          <a:xfrm>
            <a:off x="4119967" y="4819973"/>
            <a:ext cx="3952067"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295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(1/6)</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7" y="760541"/>
            <a:ext cx="5993380"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DEFINITION</a:t>
            </a:r>
            <a:endParaRPr lang="en-IN" sz="2400" dirty="0">
              <a:solidFill>
                <a:srgbClr val="091B2C"/>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3FA4AA37-B082-7189-8617-95ADD73C1652}"/>
              </a:ext>
            </a:extLst>
          </p:cNvPr>
          <p:cNvSpPr txBox="1"/>
          <p:nvPr/>
        </p:nvSpPr>
        <p:spPr>
          <a:xfrm>
            <a:off x="195939" y="1388478"/>
            <a:ext cx="11468744" cy="4708981"/>
          </a:xfrm>
          <a:prstGeom prst="rect">
            <a:avLst/>
          </a:prstGeom>
          <a:noFill/>
        </p:spPr>
        <p:txBody>
          <a:bodyPr wrap="square" rtlCol="0" anchor="b">
            <a:spAutoFit/>
          </a:bodyPr>
          <a:lstStyle/>
          <a:p>
            <a:pPr marL="285750" indent="-285750" algn="just">
              <a:spcAft>
                <a:spcPts val="1200"/>
              </a:spcAft>
              <a:buFont typeface="Wingdings" panose="05000000000000000000" pitchFamily="2" charset="2"/>
              <a:buChar char="§"/>
            </a:pPr>
            <a:r>
              <a:rPr lang="en-US" sz="1400" b="1" dirty="0">
                <a:latin typeface="Poppins" panose="00000500000000000000" pitchFamily="2" charset="0"/>
                <a:cs typeface="Poppins" panose="00000500000000000000" pitchFamily="2" charset="0"/>
              </a:rPr>
              <a:t>GREEN FUELS </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Green fuels are sustainable energy sources that act as a carbon-neutral or carbon-free alternatives to fossil fuels. These fuels are carbon-neutral when burned, emitting only the amount of CO2 absorbed during its production.</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Green fuels are liquid or gaseous fuels produced using hydrogen and electricity from renewable resources and are designed to minimize carbon emissions.</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Common types of green fuels include biofuels, electro fuels (e-fuels), and hydrogen fuels.</a:t>
            </a:r>
          </a:p>
          <a:p>
            <a:pPr marL="285750" indent="-285750" algn="just">
              <a:spcAft>
                <a:spcPts val="1200"/>
              </a:spcAft>
              <a:buFont typeface="Wingdings" panose="05000000000000000000" pitchFamily="2" charset="2"/>
              <a:buChar char="§"/>
            </a:pPr>
            <a:r>
              <a:rPr lang="en-US" sz="1400" dirty="0">
                <a:latin typeface="Poppins" panose="00000500000000000000" pitchFamily="2" charset="0"/>
                <a:cs typeface="Poppins" panose="00000500000000000000" pitchFamily="2" charset="0"/>
              </a:rPr>
              <a:t> </a:t>
            </a:r>
            <a:r>
              <a:rPr lang="en-US" sz="1400" b="1" dirty="0">
                <a:latin typeface="Poppins" panose="00000500000000000000" pitchFamily="2" charset="0"/>
                <a:cs typeface="Poppins" panose="00000500000000000000" pitchFamily="2" charset="0"/>
              </a:rPr>
              <a:t>BIOFUELS </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Biofuels are renewable energy sources derived from biomass which consists of organic materials from plants, or animal waste.</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The primary types of biofuels are ethanol, biodiesel, biogas, and biojet fuel. Depending on the specific type of biofuels, production methods include fermentation, anerobic digestion, and transesterification.</a:t>
            </a:r>
          </a:p>
          <a:p>
            <a:pPr marL="285750" indent="-285750" algn="just">
              <a:spcAft>
                <a:spcPts val="1200"/>
              </a:spcAft>
              <a:buFont typeface="Wingdings" panose="05000000000000000000" pitchFamily="2" charset="2"/>
              <a:buChar char="§"/>
            </a:pPr>
            <a:r>
              <a:rPr lang="en-US" sz="1400" dirty="0">
                <a:latin typeface="Poppins" panose="00000500000000000000" pitchFamily="2" charset="0"/>
                <a:cs typeface="Poppins" panose="00000500000000000000" pitchFamily="2" charset="0"/>
              </a:rPr>
              <a:t> </a:t>
            </a:r>
            <a:r>
              <a:rPr lang="en-US" sz="1400" b="1" dirty="0">
                <a:latin typeface="Poppins" panose="00000500000000000000" pitchFamily="2" charset="0"/>
                <a:cs typeface="Poppins" panose="00000500000000000000" pitchFamily="2" charset="0"/>
              </a:rPr>
              <a:t>ELECTRO FUELS (e-FUELS)</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e-fuels refers to synthetic fuels produced from renewable energy sources, such as solar, wind or hydro.</a:t>
            </a:r>
          </a:p>
          <a:p>
            <a:pPr marL="542925" indent="-285750" algn="just">
              <a:spcAft>
                <a:spcPts val="1200"/>
              </a:spcAft>
              <a:buFont typeface="Arial" panose="020B0604020202020204" pitchFamily="34" charset="0"/>
              <a:buChar char="•"/>
            </a:pPr>
            <a:r>
              <a:rPr lang="en-US" sz="1400" dirty="0">
                <a:latin typeface="Poppins" panose="00000500000000000000" pitchFamily="2" charset="0"/>
                <a:cs typeface="Poppins" panose="00000500000000000000" pitchFamily="2" charset="0"/>
              </a:rPr>
              <a:t>Production process involves converting electricity generated from renewable energy sources into hydrogen through electrolysis and combining with CO2 to produce a liquid fuel.</a:t>
            </a: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0314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BE19512-2A70-F7F3-8B44-61A146BE7076}"/>
              </a:ext>
            </a:extLst>
          </p:cNvPr>
          <p:cNvSpPr/>
          <p:nvPr/>
        </p:nvSpPr>
        <p:spPr>
          <a:xfrm>
            <a:off x="555355" y="1620240"/>
            <a:ext cx="6530149" cy="1513428"/>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(2/6)</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9715231"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GLOBAL GREEN FUELS MARKET SIZE SNAPSHOT</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3" name="TextBox 22">
            <a:extLst>
              <a:ext uri="{FF2B5EF4-FFF2-40B4-BE49-F238E27FC236}">
                <a16:creationId xmlns:a16="http://schemas.microsoft.com/office/drawing/2014/main" id="{D446E952-297B-EAF3-D4F7-EA73A65472BD}"/>
              </a:ext>
            </a:extLst>
          </p:cNvPr>
          <p:cNvSpPr txBox="1"/>
          <p:nvPr/>
        </p:nvSpPr>
        <p:spPr>
          <a:xfrm>
            <a:off x="5345658" y="6440628"/>
            <a:ext cx="6693942" cy="353943"/>
          </a:xfrm>
          <a:prstGeom prst="rect">
            <a:avLst/>
          </a:prstGeom>
          <a:noFill/>
        </p:spPr>
        <p:txBody>
          <a:bodyPr wrap="square" rtlCol="0">
            <a:spAutoFit/>
          </a:bodyPr>
          <a:lstStyle/>
          <a:p>
            <a:pPr>
              <a:spcAft>
                <a:spcPts val="1200"/>
              </a:spcAft>
            </a:pPr>
            <a:r>
              <a:rPr lang="en-US" sz="850" i="1" dirty="0">
                <a:latin typeface="Poppins" panose="00000500000000000000" pitchFamily="2" charset="0"/>
                <a:cs typeface="Poppins" panose="00000500000000000000" pitchFamily="2" charset="0"/>
              </a:rPr>
              <a:t>Source: International Energy Agency (IEA), World Economic Forum (WEFORUM), International Renewable Energy Agency (IRENA), Greenlane Renewables, eFuel Alliance e.V., Company Websites, Analysis, etc. </a:t>
            </a:r>
          </a:p>
        </p:txBody>
      </p:sp>
      <p:sp>
        <p:nvSpPr>
          <p:cNvPr id="38" name="TextBox 37">
            <a:extLst>
              <a:ext uri="{FF2B5EF4-FFF2-40B4-BE49-F238E27FC236}">
                <a16:creationId xmlns:a16="http://schemas.microsoft.com/office/drawing/2014/main" id="{87E72B3B-4708-AB1C-E9F2-FAE53174F752}"/>
              </a:ext>
            </a:extLst>
          </p:cNvPr>
          <p:cNvSpPr txBox="1"/>
          <p:nvPr/>
        </p:nvSpPr>
        <p:spPr>
          <a:xfrm>
            <a:off x="7209354" y="1819333"/>
            <a:ext cx="4530872" cy="830997"/>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Global green fuels market will soar from $334.3 billion in 2024 to a projected $814.9 billion by 2032, boasting a 11.8% CAGR throughout 2024-2032.</a:t>
            </a:r>
          </a:p>
        </p:txBody>
      </p:sp>
      <p:grpSp>
        <p:nvGrpSpPr>
          <p:cNvPr id="2" name="Group 1">
            <a:extLst>
              <a:ext uri="{FF2B5EF4-FFF2-40B4-BE49-F238E27FC236}">
                <a16:creationId xmlns:a16="http://schemas.microsoft.com/office/drawing/2014/main" id="{24BD4E26-36F0-991D-618C-922C073C1DF9}"/>
              </a:ext>
            </a:extLst>
          </p:cNvPr>
          <p:cNvGrpSpPr/>
          <p:nvPr/>
        </p:nvGrpSpPr>
        <p:grpSpPr>
          <a:xfrm>
            <a:off x="989864" y="1365418"/>
            <a:ext cx="5268123" cy="2054532"/>
            <a:chOff x="1802664" y="1365418"/>
            <a:chExt cx="5268123" cy="2054532"/>
          </a:xfrm>
        </p:grpSpPr>
        <p:grpSp>
          <p:nvGrpSpPr>
            <p:cNvPr id="10" name="Group 9">
              <a:extLst>
                <a:ext uri="{FF2B5EF4-FFF2-40B4-BE49-F238E27FC236}">
                  <a16:creationId xmlns:a16="http://schemas.microsoft.com/office/drawing/2014/main" id="{122350DB-E515-8BFE-6E21-7371D08A5015}"/>
                </a:ext>
              </a:extLst>
            </p:cNvPr>
            <p:cNvGrpSpPr/>
            <p:nvPr/>
          </p:nvGrpSpPr>
          <p:grpSpPr>
            <a:xfrm>
              <a:off x="1802664" y="1365418"/>
              <a:ext cx="2420994" cy="2054532"/>
              <a:chOff x="557939" y="1223704"/>
              <a:chExt cx="2613338" cy="2282337"/>
            </a:xfrm>
          </p:grpSpPr>
          <p:grpSp>
            <p:nvGrpSpPr>
              <p:cNvPr id="11" name="Group 10">
                <a:extLst>
                  <a:ext uri="{FF2B5EF4-FFF2-40B4-BE49-F238E27FC236}">
                    <a16:creationId xmlns:a16="http://schemas.microsoft.com/office/drawing/2014/main" id="{2D4C8856-8251-092C-C2A2-B7B0053C20AC}"/>
                  </a:ext>
                </a:extLst>
              </p:cNvPr>
              <p:cNvGrpSpPr/>
              <p:nvPr/>
            </p:nvGrpSpPr>
            <p:grpSpPr>
              <a:xfrm>
                <a:off x="557939" y="1223704"/>
                <a:ext cx="2613338" cy="614607"/>
                <a:chOff x="557940" y="1208206"/>
                <a:chExt cx="2495738" cy="614607"/>
              </a:xfrm>
            </p:grpSpPr>
            <p:sp>
              <p:nvSpPr>
                <p:cNvPr id="21" name="Rectangle: Rounded Corners 20">
                  <a:extLst>
                    <a:ext uri="{FF2B5EF4-FFF2-40B4-BE49-F238E27FC236}">
                      <a16:creationId xmlns:a16="http://schemas.microsoft.com/office/drawing/2014/main" id="{2F1F4012-257F-D1BE-3D10-E45D5C8A6A45}"/>
                    </a:ext>
                  </a:extLst>
                </p:cNvPr>
                <p:cNvSpPr/>
                <p:nvPr/>
              </p:nvSpPr>
              <p:spPr>
                <a:xfrm>
                  <a:off x="557940" y="1208206"/>
                  <a:ext cx="2495738" cy="614607"/>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dirty="0"/>
                    <a:t>Market Size (2024):</a:t>
                  </a:r>
                </a:p>
                <a:p>
                  <a:pPr algn="r"/>
                  <a:r>
                    <a:rPr lang="en-IN" sz="1400" dirty="0"/>
                    <a:t>USD 334.3 Billion</a:t>
                  </a:r>
                </a:p>
              </p:txBody>
            </p:sp>
            <p:pic>
              <p:nvPicPr>
                <p:cNvPr id="22" name="Picture 4" descr="Pie chart icon">
                  <a:extLst>
                    <a:ext uri="{FF2B5EF4-FFF2-40B4-BE49-F238E27FC236}">
                      <a16:creationId xmlns:a16="http://schemas.microsoft.com/office/drawing/2014/main" id="{41A800E5-B991-4A2E-FB48-E008C9B11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49" y="1262057"/>
                  <a:ext cx="539529" cy="5395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EF696924-6121-9783-4C6A-516E8982D3BF}"/>
                  </a:ext>
                </a:extLst>
              </p:cNvPr>
              <p:cNvGrpSpPr/>
              <p:nvPr/>
            </p:nvGrpSpPr>
            <p:grpSpPr>
              <a:xfrm>
                <a:off x="557939" y="2049297"/>
                <a:ext cx="2613338" cy="614607"/>
                <a:chOff x="557940" y="1151774"/>
                <a:chExt cx="2495738" cy="614607"/>
              </a:xfrm>
            </p:grpSpPr>
            <p:sp>
              <p:nvSpPr>
                <p:cNvPr id="19" name="Rectangle: Rounded Corners 18">
                  <a:extLst>
                    <a:ext uri="{FF2B5EF4-FFF2-40B4-BE49-F238E27FC236}">
                      <a16:creationId xmlns:a16="http://schemas.microsoft.com/office/drawing/2014/main" id="{688D75A9-FA57-E28F-3A9F-D78BB1ED3015}"/>
                    </a:ext>
                  </a:extLst>
                </p:cNvPr>
                <p:cNvSpPr/>
                <p:nvPr/>
              </p:nvSpPr>
              <p:spPr>
                <a:xfrm>
                  <a:off x="557940" y="1151774"/>
                  <a:ext cx="2495738" cy="614607"/>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dirty="0"/>
                    <a:t>Market Size (2032):</a:t>
                  </a:r>
                </a:p>
                <a:p>
                  <a:pPr algn="r"/>
                  <a:r>
                    <a:rPr lang="en-IN" sz="1400" dirty="0"/>
                    <a:t>USD 814.9 Billion</a:t>
                  </a:r>
                </a:p>
              </p:txBody>
            </p:sp>
            <p:pic>
              <p:nvPicPr>
                <p:cNvPr id="20" name="Picture 4" descr="Pie chart icon">
                  <a:extLst>
                    <a:ext uri="{FF2B5EF4-FFF2-40B4-BE49-F238E27FC236}">
                      <a16:creationId xmlns:a16="http://schemas.microsoft.com/office/drawing/2014/main" id="{34BDFA81-C3B9-1629-E8B7-A8C63D41B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349" y="1205625"/>
                  <a:ext cx="539529" cy="5395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F81D5A4E-6005-F275-1A6F-5860EB62A861}"/>
                  </a:ext>
                </a:extLst>
              </p:cNvPr>
              <p:cNvGrpSpPr/>
              <p:nvPr/>
            </p:nvGrpSpPr>
            <p:grpSpPr>
              <a:xfrm>
                <a:off x="557939" y="2859812"/>
                <a:ext cx="2613338" cy="646229"/>
                <a:chOff x="557939" y="2766824"/>
                <a:chExt cx="2613338" cy="646229"/>
              </a:xfrm>
            </p:grpSpPr>
            <p:sp>
              <p:nvSpPr>
                <p:cNvPr id="17" name="Rectangle: Rounded Corners 16">
                  <a:extLst>
                    <a:ext uri="{FF2B5EF4-FFF2-40B4-BE49-F238E27FC236}">
                      <a16:creationId xmlns:a16="http://schemas.microsoft.com/office/drawing/2014/main" id="{D31A2A0C-8AC5-3551-3730-84707DF0EE2F}"/>
                    </a:ext>
                  </a:extLst>
                </p:cNvPr>
                <p:cNvSpPr/>
                <p:nvPr/>
              </p:nvSpPr>
              <p:spPr>
                <a:xfrm>
                  <a:off x="557939" y="2766825"/>
                  <a:ext cx="2613338" cy="614607"/>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400" dirty="0"/>
                    <a:t>CAGR (2024-2032):</a:t>
                  </a:r>
                </a:p>
                <a:p>
                  <a:pPr algn="r"/>
                  <a:r>
                    <a:rPr lang="en-IN" sz="1400" dirty="0"/>
                    <a:t>11.8%</a:t>
                  </a:r>
                </a:p>
              </p:txBody>
            </p:sp>
            <p:pic>
              <p:nvPicPr>
                <p:cNvPr id="18" name="Picture 8" descr="Pie chart icon">
                  <a:extLst>
                    <a:ext uri="{FF2B5EF4-FFF2-40B4-BE49-F238E27FC236}">
                      <a16:creationId xmlns:a16="http://schemas.microsoft.com/office/drawing/2014/main" id="{62321FCB-3DA7-F7F4-8BC4-12EE2EA1E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91" y="2766824"/>
                  <a:ext cx="646229" cy="64622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3074" name="Picture 2" descr="Eco fuel icon">
              <a:extLst>
                <a:ext uri="{FF2B5EF4-FFF2-40B4-BE49-F238E27FC236}">
                  <a16:creationId xmlns:a16="http://schemas.microsoft.com/office/drawing/2014/main" id="{07CE9D17-DA73-028F-0926-EDA913523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651" y="1423229"/>
              <a:ext cx="1904136" cy="1904136"/>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4" name="Chart 23">
            <a:extLst>
              <a:ext uri="{FF2B5EF4-FFF2-40B4-BE49-F238E27FC236}">
                <a16:creationId xmlns:a16="http://schemas.microsoft.com/office/drawing/2014/main" id="{BB93BCF4-C53C-04BB-C462-08FA96C78FB9}"/>
              </a:ext>
            </a:extLst>
          </p:cNvPr>
          <p:cNvGraphicFramePr/>
          <p:nvPr>
            <p:extLst>
              <p:ext uri="{D42A27DB-BD31-4B8C-83A1-F6EECF244321}">
                <p14:modId xmlns:p14="http://schemas.microsoft.com/office/powerpoint/2010/main" val="1087330039"/>
              </p:ext>
            </p:extLst>
          </p:nvPr>
        </p:nvGraphicFramePr>
        <p:xfrm>
          <a:off x="5345658" y="3524376"/>
          <a:ext cx="6530150" cy="2849953"/>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a:extLst>
              <a:ext uri="{FF2B5EF4-FFF2-40B4-BE49-F238E27FC236}">
                <a16:creationId xmlns:a16="http://schemas.microsoft.com/office/drawing/2014/main" id="{8F2234AF-234B-10AE-D748-4957E162C905}"/>
              </a:ext>
            </a:extLst>
          </p:cNvPr>
          <p:cNvSpPr txBox="1"/>
          <p:nvPr/>
        </p:nvSpPr>
        <p:spPr>
          <a:xfrm>
            <a:off x="0" y="3788087"/>
            <a:ext cx="5110585" cy="2800767"/>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Global green fuels market is experiencing rapid growth, driven by government initiatives that enforce stricter carbon emission regulations, renewable energy mandates and supportive policies and incentives.</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This growth is also supported by increasing awareness related to climate change and its impact, and technological advancements in biofuel production technologies.</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Additionally, the increasing investment in renewable energy infrastructure, growing acceptance of green technologies, and rising consumer preferences for sustainable products are creating further opportunities for the growth of global green fuels market.</a:t>
            </a:r>
          </a:p>
        </p:txBody>
      </p:sp>
    </p:spTree>
    <p:extLst>
      <p:ext uri="{BB962C8B-B14F-4D97-AF65-F5344CB8AC3E}">
        <p14:creationId xmlns:p14="http://schemas.microsoft.com/office/powerpoint/2010/main" val="27649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(3/6)</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9715231"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GLOBAL GREEN FUELS MARKET, BY REGION</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23" name="TextBox 22">
            <a:extLst>
              <a:ext uri="{FF2B5EF4-FFF2-40B4-BE49-F238E27FC236}">
                <a16:creationId xmlns:a16="http://schemas.microsoft.com/office/drawing/2014/main" id="{D446E952-297B-EAF3-D4F7-EA73A65472BD}"/>
              </a:ext>
            </a:extLst>
          </p:cNvPr>
          <p:cNvSpPr txBox="1"/>
          <p:nvPr/>
        </p:nvSpPr>
        <p:spPr>
          <a:xfrm>
            <a:off x="444266" y="3828007"/>
            <a:ext cx="4236221" cy="223138"/>
          </a:xfrm>
          <a:prstGeom prst="rect">
            <a:avLst/>
          </a:prstGeom>
          <a:noFill/>
        </p:spPr>
        <p:txBody>
          <a:bodyPr wrap="square" rtlCol="0">
            <a:spAutoFit/>
          </a:bodyPr>
          <a:lstStyle/>
          <a:p>
            <a:pPr algn="r">
              <a:spcAft>
                <a:spcPts val="1200"/>
              </a:spcAft>
            </a:pPr>
            <a:r>
              <a:rPr lang="en-US" sz="850" i="1" dirty="0">
                <a:latin typeface="Poppins" panose="00000500000000000000" pitchFamily="2" charset="0"/>
                <a:cs typeface="Poppins" panose="00000500000000000000" pitchFamily="2" charset="0"/>
              </a:rPr>
              <a:t>Source: </a:t>
            </a:r>
          </a:p>
        </p:txBody>
      </p:sp>
      <p:sp>
        <p:nvSpPr>
          <p:cNvPr id="38" name="TextBox 37">
            <a:extLst>
              <a:ext uri="{FF2B5EF4-FFF2-40B4-BE49-F238E27FC236}">
                <a16:creationId xmlns:a16="http://schemas.microsoft.com/office/drawing/2014/main" id="{87E72B3B-4708-AB1C-E9F2-FAE53174F752}"/>
              </a:ext>
            </a:extLst>
          </p:cNvPr>
          <p:cNvSpPr txBox="1"/>
          <p:nvPr/>
        </p:nvSpPr>
        <p:spPr>
          <a:xfrm>
            <a:off x="0" y="4320930"/>
            <a:ext cx="11948467" cy="2215991"/>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Based on geography, the global green fuels market is segmented into North America, Europe, Asia Pacific, Latin America, and the Middle East &amp; Africa. In 2024, Asia Pacific is expected to account for the largest share of 34.3% of the global green fuels market, followed by North America and Europe. This market is projected to reach USD 317.9 billion by 2032 from an estimated USD 114.8 billion in 2024, at a CAGR of 13.6% during the forecast period. This region is also expected to experience the highest CAGR during the forecast period.</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largest share and fastest growth of the region is attributed to the favorable government policies and strong regulatory support, an increasing energy demand, technological advancements in biofuel productions, and increased R&amp;D investments in biofuels and green technologies. </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Additionally, growing concerns about climate change and the presence of key market players contribute to this growth.</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Countries, such as China, India, Japan, and Indonesia are leading the way in the biofuel, ethanol and hydrogen production, as well as the adoption of various green energy sources.</a:t>
            </a:r>
          </a:p>
        </p:txBody>
      </p:sp>
      <p:graphicFrame>
        <p:nvGraphicFramePr>
          <p:cNvPr id="2" name="Chart 1">
            <a:extLst>
              <a:ext uri="{FF2B5EF4-FFF2-40B4-BE49-F238E27FC236}">
                <a16:creationId xmlns:a16="http://schemas.microsoft.com/office/drawing/2014/main" id="{6F7CCAF8-C45C-47F0-53A9-38DD3145165D}"/>
              </a:ext>
            </a:extLst>
          </p:cNvPr>
          <p:cNvGraphicFramePr/>
          <p:nvPr>
            <p:extLst>
              <p:ext uri="{D42A27DB-BD31-4B8C-83A1-F6EECF244321}">
                <p14:modId xmlns:p14="http://schemas.microsoft.com/office/powerpoint/2010/main" val="3665676345"/>
              </p:ext>
            </p:extLst>
          </p:nvPr>
        </p:nvGraphicFramePr>
        <p:xfrm>
          <a:off x="7004050" y="1421621"/>
          <a:ext cx="4997449" cy="26774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22EE57F-7388-C5D3-6CB2-B37494AF1530}"/>
              </a:ext>
            </a:extLst>
          </p:cNvPr>
          <p:cNvGraphicFramePr>
            <a:graphicFrameLocks noGrp="1"/>
          </p:cNvGraphicFramePr>
          <p:nvPr>
            <p:extLst>
              <p:ext uri="{D42A27DB-BD31-4B8C-83A1-F6EECF244321}">
                <p14:modId xmlns:p14="http://schemas.microsoft.com/office/powerpoint/2010/main" val="1984485093"/>
              </p:ext>
            </p:extLst>
          </p:nvPr>
        </p:nvGraphicFramePr>
        <p:xfrm>
          <a:off x="337871" y="1421620"/>
          <a:ext cx="6491512" cy="2677440"/>
        </p:xfrm>
        <a:graphic>
          <a:graphicData uri="http://schemas.openxmlformats.org/drawingml/2006/table">
            <a:tbl>
              <a:tblPr firstRow="1" bandRow="1">
                <a:tableStyleId>{93296810-A885-4BE3-A3E7-6D5BEEA58F35}</a:tableStyleId>
              </a:tblPr>
              <a:tblGrid>
                <a:gridCol w="1743691">
                  <a:extLst>
                    <a:ext uri="{9D8B030D-6E8A-4147-A177-3AD203B41FA5}">
                      <a16:colId xmlns:a16="http://schemas.microsoft.com/office/drawing/2014/main" val="2365382675"/>
                    </a:ext>
                  </a:extLst>
                </a:gridCol>
                <a:gridCol w="908846">
                  <a:extLst>
                    <a:ext uri="{9D8B030D-6E8A-4147-A177-3AD203B41FA5}">
                      <a16:colId xmlns:a16="http://schemas.microsoft.com/office/drawing/2014/main" val="2370368319"/>
                    </a:ext>
                  </a:extLst>
                </a:gridCol>
                <a:gridCol w="926649">
                  <a:extLst>
                    <a:ext uri="{9D8B030D-6E8A-4147-A177-3AD203B41FA5}">
                      <a16:colId xmlns:a16="http://schemas.microsoft.com/office/drawing/2014/main" val="1995169895"/>
                    </a:ext>
                  </a:extLst>
                </a:gridCol>
                <a:gridCol w="926649">
                  <a:extLst>
                    <a:ext uri="{9D8B030D-6E8A-4147-A177-3AD203B41FA5}">
                      <a16:colId xmlns:a16="http://schemas.microsoft.com/office/drawing/2014/main" val="3918236533"/>
                    </a:ext>
                  </a:extLst>
                </a:gridCol>
                <a:gridCol w="871877">
                  <a:extLst>
                    <a:ext uri="{9D8B030D-6E8A-4147-A177-3AD203B41FA5}">
                      <a16:colId xmlns:a16="http://schemas.microsoft.com/office/drawing/2014/main" val="431881078"/>
                    </a:ext>
                  </a:extLst>
                </a:gridCol>
                <a:gridCol w="1113800">
                  <a:extLst>
                    <a:ext uri="{9D8B030D-6E8A-4147-A177-3AD203B41FA5}">
                      <a16:colId xmlns:a16="http://schemas.microsoft.com/office/drawing/2014/main" val="3388318927"/>
                    </a:ext>
                  </a:extLst>
                </a:gridCol>
              </a:tblGrid>
              <a:tr h="390123">
                <a:tc>
                  <a:txBody>
                    <a:bodyPr/>
                    <a:lstStyle/>
                    <a:p>
                      <a:pPr algn="l"/>
                      <a:r>
                        <a:rPr lang="en-US" sz="1200" dirty="0">
                          <a:solidFill>
                            <a:schemeClr val="tx1"/>
                          </a:solidFill>
                          <a:latin typeface="Poppins" panose="00000500000000000000" pitchFamily="2" charset="0"/>
                          <a:cs typeface="Poppins" panose="00000500000000000000" pitchFamily="2" charset="0"/>
                        </a:rPr>
                        <a:t>REGION</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2023</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2032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CAGR</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414683">
                <a:tc>
                  <a:txBody>
                    <a:bodyPr/>
                    <a:lstStyle/>
                    <a:p>
                      <a:pPr algn="l"/>
                      <a:r>
                        <a:rPr lang="en-US" sz="1200" dirty="0">
                          <a:solidFill>
                            <a:schemeClr val="tx1"/>
                          </a:solidFill>
                          <a:latin typeface="Poppins" panose="00000500000000000000" pitchFamily="2" charset="0"/>
                          <a:cs typeface="Poppins" panose="00000500000000000000" pitchFamily="2" charset="0"/>
                        </a:rPr>
                        <a:t>North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87.4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95.4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103.8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233.9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10.7%</a:t>
                      </a:r>
                    </a:p>
                  </a:txBody>
                  <a:tcPr marL="9525" marR="9525" marT="9525" marB="0" anchor="ctr"/>
                </a:tc>
                <a:extLst>
                  <a:ext uri="{0D108BD9-81ED-4DB2-BD59-A6C34878D82A}">
                    <a16:rowId xmlns:a16="http://schemas.microsoft.com/office/drawing/2014/main" val="2146564878"/>
                  </a:ext>
                </a:extLst>
              </a:tr>
              <a:tr h="324521">
                <a:tc>
                  <a:txBody>
                    <a:bodyPr/>
                    <a:lstStyle/>
                    <a:p>
                      <a:pPr algn="l"/>
                      <a:r>
                        <a:rPr lang="en-US" sz="1200" dirty="0">
                          <a:solidFill>
                            <a:schemeClr val="tx1"/>
                          </a:solidFill>
                          <a:latin typeface="Poppins" panose="00000500000000000000" pitchFamily="2" charset="0"/>
                          <a:cs typeface="Poppins" panose="00000500000000000000" pitchFamily="2" charset="0"/>
                        </a:rPr>
                        <a:t>Europe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74.0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79.8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86.2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192.3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10.5%</a:t>
                      </a:r>
                    </a:p>
                  </a:txBody>
                  <a:tcPr marL="9525" marR="9525" marT="9525" marB="0" anchor="ctr"/>
                </a:tc>
                <a:extLst>
                  <a:ext uri="{0D108BD9-81ED-4DB2-BD59-A6C34878D82A}">
                    <a16:rowId xmlns:a16="http://schemas.microsoft.com/office/drawing/2014/main" val="4043976924"/>
                  </a:ext>
                </a:extLst>
              </a:tr>
              <a:tr h="333062">
                <a:tc>
                  <a:txBody>
                    <a:bodyPr/>
                    <a:lstStyle/>
                    <a:p>
                      <a:pPr algn="l"/>
                      <a:r>
                        <a:rPr lang="en-US" sz="1200" dirty="0">
                          <a:solidFill>
                            <a:schemeClr val="tx1"/>
                          </a:solidFill>
                          <a:latin typeface="Poppins" panose="00000500000000000000" pitchFamily="2" charset="0"/>
                          <a:cs typeface="Poppins" panose="00000500000000000000" pitchFamily="2" charset="0"/>
                        </a:rPr>
                        <a:t>Asia Pacific</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94.0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103.7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114.8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317.9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13.6%</a:t>
                      </a:r>
                    </a:p>
                  </a:txBody>
                  <a:tcPr marL="9525" marR="9525" marT="9525" marB="0" anchor="ctr"/>
                </a:tc>
                <a:extLst>
                  <a:ext uri="{0D108BD9-81ED-4DB2-BD59-A6C34878D82A}">
                    <a16:rowId xmlns:a16="http://schemas.microsoft.com/office/drawing/2014/main" val="2724217516"/>
                  </a:ext>
                </a:extLst>
              </a:tr>
              <a:tr h="414683">
                <a:tc>
                  <a:txBody>
                    <a:bodyPr/>
                    <a:lstStyle/>
                    <a:p>
                      <a:pPr algn="l"/>
                      <a:r>
                        <a:rPr lang="en-US" sz="1200" dirty="0">
                          <a:solidFill>
                            <a:schemeClr val="tx1"/>
                          </a:solidFill>
                          <a:latin typeface="Poppins" panose="00000500000000000000" pitchFamily="2" charset="0"/>
                          <a:cs typeface="Poppins" panose="00000500000000000000" pitchFamily="2" charset="0"/>
                        </a:rPr>
                        <a:t>Latin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11.3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12.3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13.5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34.6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12.5%</a:t>
                      </a:r>
                    </a:p>
                  </a:txBody>
                  <a:tcPr marL="9525" marR="9525" marT="9525" marB="0" anchor="ctr"/>
                </a:tc>
                <a:extLst>
                  <a:ext uri="{0D108BD9-81ED-4DB2-BD59-A6C34878D82A}">
                    <a16:rowId xmlns:a16="http://schemas.microsoft.com/office/drawing/2014/main" val="292540505"/>
                  </a:ext>
                </a:extLst>
              </a:tr>
              <a:tr h="414683">
                <a:tc>
                  <a:txBody>
                    <a:bodyPr/>
                    <a:lstStyle/>
                    <a:p>
                      <a:pPr algn="l"/>
                      <a:r>
                        <a:rPr lang="en-US" sz="1200" dirty="0">
                          <a:solidFill>
                            <a:schemeClr val="tx1"/>
                          </a:solidFill>
                          <a:latin typeface="Poppins" panose="00000500000000000000" pitchFamily="2" charset="0"/>
                          <a:cs typeface="Poppins" panose="00000500000000000000" pitchFamily="2" charset="0"/>
                        </a:rPr>
                        <a:t>Middle East &amp; Africa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13.5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14.6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15.9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36.3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10.9%</a:t>
                      </a:r>
                    </a:p>
                  </a:txBody>
                  <a:tcPr marL="9525" marR="9525" marT="9525" marB="0" anchor="ctr"/>
                </a:tc>
                <a:extLst>
                  <a:ext uri="{0D108BD9-81ED-4DB2-BD59-A6C34878D82A}">
                    <a16:rowId xmlns:a16="http://schemas.microsoft.com/office/drawing/2014/main" val="2632681720"/>
                  </a:ext>
                </a:extLst>
              </a:tr>
              <a:tr h="385685">
                <a:tc>
                  <a:txBody>
                    <a:bodyPr/>
                    <a:lstStyle/>
                    <a:p>
                      <a:pPr algn="l"/>
                      <a:r>
                        <a:rPr lang="en-US" sz="1200" dirty="0">
                          <a:solidFill>
                            <a:schemeClr val="tx1"/>
                          </a:solidFill>
                          <a:latin typeface="Poppins" panose="00000500000000000000" pitchFamily="2" charset="0"/>
                          <a:cs typeface="Poppins" panose="00000500000000000000" pitchFamily="2" charset="0"/>
                        </a:rPr>
                        <a:t>Total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280.0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305.9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334.3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814.9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11.8%</a:t>
                      </a:r>
                    </a:p>
                  </a:txBody>
                  <a:tcPr marL="9525" marR="9525" marT="9525" marB="0" anchor="ctr"/>
                </a:tc>
                <a:extLst>
                  <a:ext uri="{0D108BD9-81ED-4DB2-BD59-A6C34878D82A}">
                    <a16:rowId xmlns:a16="http://schemas.microsoft.com/office/drawing/2014/main" val="1407661673"/>
                  </a:ext>
                </a:extLst>
              </a:tr>
            </a:tbl>
          </a:graphicData>
        </a:graphic>
      </p:graphicFrame>
    </p:spTree>
    <p:extLst>
      <p:ext uri="{BB962C8B-B14F-4D97-AF65-F5344CB8AC3E}">
        <p14:creationId xmlns:p14="http://schemas.microsoft.com/office/powerpoint/2010/main" val="2557536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(4/6)</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9715231"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GLOBAL GREEN FUELS MARKET, BY FUEL TYPE</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87E72B3B-4708-AB1C-E9F2-FAE53174F752}"/>
              </a:ext>
            </a:extLst>
          </p:cNvPr>
          <p:cNvSpPr txBox="1"/>
          <p:nvPr/>
        </p:nvSpPr>
        <p:spPr>
          <a:xfrm>
            <a:off x="0" y="4203589"/>
            <a:ext cx="11960851" cy="1877437"/>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Based on fuel type, the global green fuels market is segmented into biofuels, hydrogen, RNG, and e-fuels. In 2024, the hydrogen segment is expected to account for the largest share of 52.5% of the global green fuels market. This segment is projected to reach USD 370.7 billion by 2032 from an estimated USD 175.5 billion in 2024, at a CAGR of 9.8% during the forecast period.</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However, the e-fuels segment is expected to register the highest CAGR during the forecast period. This segment’s growth is primarily driven by rising consumer awareness of sustainable energy alternatives, the introduction of environmental regulations that encourage e-fuels adoption, an increasing emphasis from the automotive sector on cleaner fuels, and the ease of integrating e-fuels into existing infrastructure.</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Additionally, advancements in production technologies and significant investments from industry players are further enhancing the segment's potential for expansion.</a:t>
            </a:r>
          </a:p>
        </p:txBody>
      </p:sp>
      <p:grpSp>
        <p:nvGrpSpPr>
          <p:cNvPr id="20" name="Group 19">
            <a:extLst>
              <a:ext uri="{FF2B5EF4-FFF2-40B4-BE49-F238E27FC236}">
                <a16:creationId xmlns:a16="http://schemas.microsoft.com/office/drawing/2014/main" id="{C2C79F4D-0B60-DCB6-8218-F8281F7A367A}"/>
              </a:ext>
            </a:extLst>
          </p:cNvPr>
          <p:cNvGrpSpPr/>
          <p:nvPr/>
        </p:nvGrpSpPr>
        <p:grpSpPr>
          <a:xfrm>
            <a:off x="-104863" y="1417648"/>
            <a:ext cx="6242736" cy="3044499"/>
            <a:chOff x="51076" y="1697828"/>
            <a:chExt cx="6425926" cy="2915833"/>
          </a:xfrm>
        </p:grpSpPr>
        <p:sp>
          <p:nvSpPr>
            <p:cNvPr id="11" name="TextBox 10">
              <a:extLst>
                <a:ext uri="{FF2B5EF4-FFF2-40B4-BE49-F238E27FC236}">
                  <a16:creationId xmlns:a16="http://schemas.microsoft.com/office/drawing/2014/main" id="{42FBF270-7B0B-F6D2-E628-42C3B231D611}"/>
                </a:ext>
              </a:extLst>
            </p:cNvPr>
            <p:cNvSpPr txBox="1"/>
            <p:nvPr/>
          </p:nvSpPr>
          <p:spPr>
            <a:xfrm>
              <a:off x="4049338" y="3074806"/>
              <a:ext cx="740228" cy="307777"/>
            </a:xfrm>
            <a:prstGeom prst="rect">
              <a:avLst/>
            </a:prstGeom>
            <a:noFill/>
          </p:spPr>
          <p:txBody>
            <a:bodyPr wrap="square" rtlCol="0">
              <a:spAutoFit/>
            </a:bodyPr>
            <a:lstStyle/>
            <a:p>
              <a:r>
                <a:rPr lang="en-US" sz="1400" b="1" dirty="0">
                  <a:latin typeface="Poppins" panose="00000500000000000000" pitchFamily="2" charset="0"/>
                  <a:cs typeface="Poppins" panose="00000500000000000000" pitchFamily="2" charset="0"/>
                </a:rPr>
                <a:t>2032</a:t>
              </a:r>
              <a:endParaRPr lang="en-IN" sz="1400" b="1" dirty="0">
                <a:latin typeface="Poppins" panose="00000500000000000000" pitchFamily="2" charset="0"/>
                <a:cs typeface="Poppins" panose="00000500000000000000" pitchFamily="2" charset="0"/>
              </a:endParaRPr>
            </a:p>
          </p:txBody>
        </p:sp>
        <p:grpSp>
          <p:nvGrpSpPr>
            <p:cNvPr id="18" name="Group 17">
              <a:extLst>
                <a:ext uri="{FF2B5EF4-FFF2-40B4-BE49-F238E27FC236}">
                  <a16:creationId xmlns:a16="http://schemas.microsoft.com/office/drawing/2014/main" id="{43C14F07-D38E-0C7F-CC0C-DE51FDCCAADC}"/>
                </a:ext>
              </a:extLst>
            </p:cNvPr>
            <p:cNvGrpSpPr/>
            <p:nvPr/>
          </p:nvGrpSpPr>
          <p:grpSpPr>
            <a:xfrm>
              <a:off x="51076" y="1697828"/>
              <a:ext cx="6425926" cy="2915833"/>
              <a:chOff x="2568701" y="1460680"/>
              <a:chExt cx="6425926" cy="2915833"/>
            </a:xfrm>
          </p:grpSpPr>
          <p:sp>
            <p:nvSpPr>
              <p:cNvPr id="10" name="TextBox 9">
                <a:extLst>
                  <a:ext uri="{FF2B5EF4-FFF2-40B4-BE49-F238E27FC236}">
                    <a16:creationId xmlns:a16="http://schemas.microsoft.com/office/drawing/2014/main" id="{0F3799A7-F011-2DD1-8C6D-867D0C7B46AF}"/>
                  </a:ext>
                </a:extLst>
              </p:cNvPr>
              <p:cNvSpPr txBox="1"/>
              <p:nvPr/>
            </p:nvSpPr>
            <p:spPr>
              <a:xfrm>
                <a:off x="3407970" y="2837658"/>
                <a:ext cx="740228" cy="307777"/>
              </a:xfrm>
              <a:prstGeom prst="rect">
                <a:avLst/>
              </a:prstGeom>
              <a:noFill/>
            </p:spPr>
            <p:txBody>
              <a:bodyPr wrap="square" rtlCol="0">
                <a:spAutoFit/>
              </a:bodyPr>
              <a:lstStyle/>
              <a:p>
                <a:r>
                  <a:rPr lang="en-US" sz="1400" b="1" dirty="0">
                    <a:latin typeface="Poppins" panose="00000500000000000000" pitchFamily="2" charset="0"/>
                    <a:cs typeface="Poppins" panose="00000500000000000000" pitchFamily="2" charset="0"/>
                  </a:rPr>
                  <a:t>2024</a:t>
                </a:r>
                <a:endParaRPr lang="en-IN" sz="1400" b="1" dirty="0">
                  <a:latin typeface="Poppins" panose="00000500000000000000" pitchFamily="2" charset="0"/>
                  <a:cs typeface="Poppins" panose="00000500000000000000" pitchFamily="2" charset="0"/>
                </a:endParaRPr>
              </a:p>
            </p:txBody>
          </p:sp>
          <p:grpSp>
            <p:nvGrpSpPr>
              <p:cNvPr id="17" name="Group 16">
                <a:extLst>
                  <a:ext uri="{FF2B5EF4-FFF2-40B4-BE49-F238E27FC236}">
                    <a16:creationId xmlns:a16="http://schemas.microsoft.com/office/drawing/2014/main" id="{9284F1AA-2A11-0D5A-F222-509D4A9751CA}"/>
                  </a:ext>
                </a:extLst>
              </p:cNvPr>
              <p:cNvGrpSpPr/>
              <p:nvPr/>
            </p:nvGrpSpPr>
            <p:grpSpPr>
              <a:xfrm>
                <a:off x="2568701" y="1460680"/>
                <a:ext cx="6425926" cy="2915833"/>
                <a:chOff x="330476" y="1537336"/>
                <a:chExt cx="6425926" cy="2915833"/>
              </a:xfrm>
            </p:grpSpPr>
            <p:grpSp>
              <p:nvGrpSpPr>
                <p:cNvPr id="5" name="Group 4">
                  <a:extLst>
                    <a:ext uri="{FF2B5EF4-FFF2-40B4-BE49-F238E27FC236}">
                      <a16:creationId xmlns:a16="http://schemas.microsoft.com/office/drawing/2014/main" id="{D04F6E41-BAC1-34D4-5F77-0A6633D2398B}"/>
                    </a:ext>
                  </a:extLst>
                </p:cNvPr>
                <p:cNvGrpSpPr/>
                <p:nvPr/>
              </p:nvGrpSpPr>
              <p:grpSpPr>
                <a:xfrm>
                  <a:off x="330476" y="1537336"/>
                  <a:ext cx="6425926" cy="2915833"/>
                  <a:chOff x="179914" y="1368055"/>
                  <a:chExt cx="9403490" cy="3176091"/>
                </a:xfrm>
              </p:grpSpPr>
              <p:graphicFrame>
                <p:nvGraphicFramePr>
                  <p:cNvPr id="2" name="Chart 1">
                    <a:extLst>
                      <a:ext uri="{FF2B5EF4-FFF2-40B4-BE49-F238E27FC236}">
                        <a16:creationId xmlns:a16="http://schemas.microsoft.com/office/drawing/2014/main" id="{6F7CCAF8-C45C-47F0-53A9-38DD3145165D}"/>
                      </a:ext>
                    </a:extLst>
                  </p:cNvPr>
                  <p:cNvGraphicFramePr/>
                  <p:nvPr>
                    <p:extLst>
                      <p:ext uri="{D42A27DB-BD31-4B8C-83A1-F6EECF244321}">
                        <p14:modId xmlns:p14="http://schemas.microsoft.com/office/powerpoint/2010/main" val="539220109"/>
                      </p:ext>
                    </p:extLst>
                  </p:nvPr>
                </p:nvGraphicFramePr>
                <p:xfrm>
                  <a:off x="4960636" y="1368055"/>
                  <a:ext cx="4622768" cy="27710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F9A7BCBD-FE72-54D4-107A-E28D3DEAB902}"/>
                      </a:ext>
                    </a:extLst>
                  </p:cNvPr>
                  <p:cNvGraphicFramePr/>
                  <p:nvPr>
                    <p:extLst>
                      <p:ext uri="{D42A27DB-BD31-4B8C-83A1-F6EECF244321}">
                        <p14:modId xmlns:p14="http://schemas.microsoft.com/office/powerpoint/2010/main" val="4290448517"/>
                      </p:ext>
                    </p:extLst>
                  </p:nvPr>
                </p:nvGraphicFramePr>
                <p:xfrm>
                  <a:off x="179914" y="1773108"/>
                  <a:ext cx="4622768" cy="2771038"/>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554DC237-A662-4F72-4849-1C1309CD45A6}"/>
                      </a:ext>
                    </a:extLst>
                  </p:cNvPr>
                  <p:cNvSpPr txBox="1"/>
                  <p:nvPr/>
                </p:nvSpPr>
                <p:spPr>
                  <a:xfrm>
                    <a:off x="3794877" y="2806740"/>
                    <a:ext cx="883956" cy="368772"/>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Vs.</a:t>
                    </a:r>
                    <a:endParaRPr lang="en-IN" sz="1600" b="1" dirty="0">
                      <a:latin typeface="Poppins" panose="00000500000000000000" pitchFamily="2" charset="0"/>
                      <a:cs typeface="Poppins" panose="00000500000000000000" pitchFamily="2" charset="0"/>
                    </a:endParaRPr>
                  </a:p>
                </p:txBody>
              </p:sp>
            </p:grpSp>
            <p:sp>
              <p:nvSpPr>
                <p:cNvPr id="16" name="TextBox 15">
                  <a:extLst>
                    <a:ext uri="{FF2B5EF4-FFF2-40B4-BE49-F238E27FC236}">
                      <a16:creationId xmlns:a16="http://schemas.microsoft.com/office/drawing/2014/main" id="{23B1FE95-E435-0C23-8E23-92B2A11152FC}"/>
                    </a:ext>
                  </a:extLst>
                </p:cNvPr>
                <p:cNvSpPr txBox="1"/>
                <p:nvPr/>
              </p:nvSpPr>
              <p:spPr>
                <a:xfrm>
                  <a:off x="1695844" y="1643907"/>
                  <a:ext cx="3803131" cy="265292"/>
                </a:xfrm>
                <a:prstGeom prst="rect">
                  <a:avLst/>
                </a:prstGeom>
                <a:noFill/>
              </p:spPr>
              <p:txBody>
                <a:bodyPr wrap="square" rtlCol="0">
                  <a:spAutoFit/>
                </a:bodyPr>
                <a:lstStyle/>
                <a:p>
                  <a:r>
                    <a:rPr lang="en-US" sz="1200" b="1" dirty="0">
                      <a:solidFill>
                        <a:schemeClr val="tx1"/>
                      </a:solidFill>
                      <a:latin typeface="Poppins" panose="00000500000000000000" pitchFamily="2" charset="0"/>
                      <a:cs typeface="Poppins" panose="00000500000000000000" pitchFamily="2" charset="0"/>
                    </a:rPr>
                    <a:t>GLOBAL GREEN FUELS MARKET, BY FUEL TYPE</a:t>
                  </a:r>
                </a:p>
              </p:txBody>
            </p:sp>
          </p:grpSp>
        </p:grpSp>
      </p:grpSp>
      <p:graphicFrame>
        <p:nvGraphicFramePr>
          <p:cNvPr id="21" name="Table 20">
            <a:extLst>
              <a:ext uri="{FF2B5EF4-FFF2-40B4-BE49-F238E27FC236}">
                <a16:creationId xmlns:a16="http://schemas.microsoft.com/office/drawing/2014/main" id="{478F4840-5C2D-49FB-FE1E-9FFC94C69882}"/>
              </a:ext>
            </a:extLst>
          </p:cNvPr>
          <p:cNvGraphicFramePr>
            <a:graphicFrameLocks noGrp="1"/>
          </p:cNvGraphicFramePr>
          <p:nvPr>
            <p:extLst>
              <p:ext uri="{D42A27DB-BD31-4B8C-83A1-F6EECF244321}">
                <p14:modId xmlns:p14="http://schemas.microsoft.com/office/powerpoint/2010/main" val="1323600232"/>
              </p:ext>
            </p:extLst>
          </p:nvPr>
        </p:nvGraphicFramePr>
        <p:xfrm>
          <a:off x="6324954" y="1489389"/>
          <a:ext cx="5635897" cy="2589077"/>
        </p:xfrm>
        <a:graphic>
          <a:graphicData uri="http://schemas.openxmlformats.org/drawingml/2006/table">
            <a:tbl>
              <a:tblPr firstRow="1" bandRow="1">
                <a:tableStyleId>{93296810-A885-4BE3-A3E7-6D5BEEA58F35}</a:tableStyleId>
              </a:tblPr>
              <a:tblGrid>
                <a:gridCol w="1259294">
                  <a:extLst>
                    <a:ext uri="{9D8B030D-6E8A-4147-A177-3AD203B41FA5}">
                      <a16:colId xmlns:a16="http://schemas.microsoft.com/office/drawing/2014/main" val="2365382675"/>
                    </a:ext>
                  </a:extLst>
                </a:gridCol>
                <a:gridCol w="857650">
                  <a:extLst>
                    <a:ext uri="{9D8B030D-6E8A-4147-A177-3AD203B41FA5}">
                      <a16:colId xmlns:a16="http://schemas.microsoft.com/office/drawing/2014/main" val="2370368319"/>
                    </a:ext>
                  </a:extLst>
                </a:gridCol>
                <a:gridCol w="896634">
                  <a:extLst>
                    <a:ext uri="{9D8B030D-6E8A-4147-A177-3AD203B41FA5}">
                      <a16:colId xmlns:a16="http://schemas.microsoft.com/office/drawing/2014/main" val="1995169895"/>
                    </a:ext>
                  </a:extLst>
                </a:gridCol>
                <a:gridCol w="805671">
                  <a:extLst>
                    <a:ext uri="{9D8B030D-6E8A-4147-A177-3AD203B41FA5}">
                      <a16:colId xmlns:a16="http://schemas.microsoft.com/office/drawing/2014/main" val="3918236533"/>
                    </a:ext>
                  </a:extLst>
                </a:gridCol>
                <a:gridCol w="849653">
                  <a:extLst>
                    <a:ext uri="{9D8B030D-6E8A-4147-A177-3AD203B41FA5}">
                      <a16:colId xmlns:a16="http://schemas.microsoft.com/office/drawing/2014/main" val="431881078"/>
                    </a:ext>
                  </a:extLst>
                </a:gridCol>
                <a:gridCol w="966995">
                  <a:extLst>
                    <a:ext uri="{9D8B030D-6E8A-4147-A177-3AD203B41FA5}">
                      <a16:colId xmlns:a16="http://schemas.microsoft.com/office/drawing/2014/main" val="3388318927"/>
                    </a:ext>
                  </a:extLst>
                </a:gridCol>
              </a:tblGrid>
              <a:tr h="446385">
                <a:tc>
                  <a:txBody>
                    <a:bodyPr/>
                    <a:lstStyle/>
                    <a:p>
                      <a:pPr algn="l"/>
                      <a:r>
                        <a:rPr lang="en-US" sz="1200" dirty="0">
                          <a:solidFill>
                            <a:schemeClr val="tx1"/>
                          </a:solidFill>
                          <a:latin typeface="Poppins" panose="00000500000000000000" pitchFamily="2" charset="0"/>
                          <a:cs typeface="Poppins" panose="00000500000000000000" pitchFamily="2" charset="0"/>
                        </a:rPr>
                        <a:t>FUEL TYPE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2023</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2032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CAGR</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474486">
                <a:tc>
                  <a:txBody>
                    <a:bodyPr/>
                    <a:lstStyle/>
                    <a:p>
                      <a:pPr algn="l"/>
                      <a:r>
                        <a:rPr lang="en-US" sz="1200" dirty="0">
                          <a:solidFill>
                            <a:schemeClr val="tx1"/>
                          </a:solidFill>
                          <a:latin typeface="Poppins" panose="00000500000000000000" pitchFamily="2" charset="0"/>
                          <a:cs typeface="Poppins" panose="00000500000000000000" pitchFamily="2" charset="0"/>
                        </a:rPr>
                        <a:t>Biofuels</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112.4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122.6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133.8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314.2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11.3%</a:t>
                      </a:r>
                    </a:p>
                  </a:txBody>
                  <a:tcPr marL="9525" marR="9525" marT="9525" marB="0" anchor="ctr"/>
                </a:tc>
                <a:extLst>
                  <a:ext uri="{0D108BD9-81ED-4DB2-BD59-A6C34878D82A}">
                    <a16:rowId xmlns:a16="http://schemas.microsoft.com/office/drawing/2014/main" val="2146564878"/>
                  </a:ext>
                </a:extLst>
              </a:tr>
              <a:tr h="371321">
                <a:tc>
                  <a:txBody>
                    <a:bodyPr/>
                    <a:lstStyle/>
                    <a:p>
                      <a:pPr algn="l"/>
                      <a:r>
                        <a:rPr lang="en-US" sz="1200" dirty="0">
                          <a:solidFill>
                            <a:schemeClr val="tx1"/>
                          </a:solidFill>
                          <a:latin typeface="Poppins" panose="00000500000000000000" pitchFamily="2" charset="0"/>
                          <a:cs typeface="Poppins" panose="00000500000000000000" pitchFamily="2" charset="0"/>
                        </a:rPr>
                        <a:t>Hydrogen</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148.5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161.4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175.5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370.7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9.8%</a:t>
                      </a:r>
                    </a:p>
                  </a:txBody>
                  <a:tcPr marL="9525" marR="9525" marT="9525" marB="0" anchor="ctr"/>
                </a:tc>
                <a:extLst>
                  <a:ext uri="{0D108BD9-81ED-4DB2-BD59-A6C34878D82A}">
                    <a16:rowId xmlns:a16="http://schemas.microsoft.com/office/drawing/2014/main" val="4043976924"/>
                  </a:ext>
                </a:extLst>
              </a:tr>
              <a:tr h="381093">
                <a:tc>
                  <a:txBody>
                    <a:bodyPr/>
                    <a:lstStyle/>
                    <a:p>
                      <a:pPr algn="l"/>
                      <a:r>
                        <a:rPr lang="en-US" sz="1200" dirty="0">
                          <a:solidFill>
                            <a:schemeClr val="tx1"/>
                          </a:solidFill>
                          <a:latin typeface="Poppins" panose="00000500000000000000" pitchFamily="2" charset="0"/>
                          <a:cs typeface="Poppins" panose="00000500000000000000" pitchFamily="2" charset="0"/>
                        </a:rPr>
                        <a:t>RNG</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14.4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15.6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17.0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34.5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9.3%</a:t>
                      </a:r>
                    </a:p>
                  </a:txBody>
                  <a:tcPr marL="9525" marR="9525" marT="9525" marB="0" anchor="ctr"/>
                </a:tc>
                <a:extLst>
                  <a:ext uri="{0D108BD9-81ED-4DB2-BD59-A6C34878D82A}">
                    <a16:rowId xmlns:a16="http://schemas.microsoft.com/office/drawing/2014/main" val="2724217516"/>
                  </a:ext>
                </a:extLst>
              </a:tr>
              <a:tr h="474486">
                <a:tc>
                  <a:txBody>
                    <a:bodyPr/>
                    <a:lstStyle/>
                    <a:p>
                      <a:pPr algn="l"/>
                      <a:r>
                        <a:rPr lang="en-US" sz="1200" dirty="0">
                          <a:solidFill>
                            <a:schemeClr val="tx1"/>
                          </a:solidFill>
                          <a:latin typeface="Poppins" panose="00000500000000000000" pitchFamily="2" charset="0"/>
                          <a:cs typeface="Poppins" panose="00000500000000000000" pitchFamily="2" charset="0"/>
                        </a:rPr>
                        <a:t>E-fuels</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4.7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6.2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95.6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36.4%</a:t>
                      </a:r>
                    </a:p>
                  </a:txBody>
                  <a:tcPr marL="9525" marR="9525" marT="9525" marB="0" anchor="ctr"/>
                </a:tc>
                <a:extLst>
                  <a:ext uri="{0D108BD9-81ED-4DB2-BD59-A6C34878D82A}">
                    <a16:rowId xmlns:a16="http://schemas.microsoft.com/office/drawing/2014/main" val="292540505"/>
                  </a:ext>
                </a:extLst>
              </a:tr>
              <a:tr h="441306">
                <a:tc>
                  <a:txBody>
                    <a:bodyPr/>
                    <a:lstStyle/>
                    <a:p>
                      <a:pPr algn="l"/>
                      <a:r>
                        <a:rPr lang="en-US" sz="1200" dirty="0">
                          <a:solidFill>
                            <a:schemeClr val="tx1"/>
                          </a:solidFill>
                          <a:latin typeface="Poppins" panose="00000500000000000000" pitchFamily="2" charset="0"/>
                          <a:cs typeface="Poppins" panose="00000500000000000000" pitchFamily="2" charset="0"/>
                        </a:rPr>
                        <a:t>Total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280.0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305.9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334.3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814.9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11.8%</a:t>
                      </a:r>
                    </a:p>
                  </a:txBody>
                  <a:tcPr marL="9525" marR="9525" marT="9525" marB="0" anchor="ctr"/>
                </a:tc>
                <a:extLst>
                  <a:ext uri="{0D108BD9-81ED-4DB2-BD59-A6C34878D82A}">
                    <a16:rowId xmlns:a16="http://schemas.microsoft.com/office/drawing/2014/main" val="1407661673"/>
                  </a:ext>
                </a:extLst>
              </a:tr>
            </a:tbl>
          </a:graphicData>
        </a:graphic>
      </p:graphicFrame>
    </p:spTree>
    <p:extLst>
      <p:ext uri="{BB962C8B-B14F-4D97-AF65-F5344CB8AC3E}">
        <p14:creationId xmlns:p14="http://schemas.microsoft.com/office/powerpoint/2010/main" val="360775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9A2BAA-7CE0-7479-E1A7-48DEFF76CEA0}"/>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(5/6)</a:t>
            </a:r>
            <a:endParaRPr lang="en-IN" b="1" dirty="0">
              <a:latin typeface="Poppins" panose="00000500000000000000" pitchFamily="2" charset="0"/>
              <a:cs typeface="Poppins" panose="00000500000000000000" pitchFamily="2" charset="0"/>
            </a:endParaRPr>
          </a:p>
        </p:txBody>
      </p:sp>
      <p:sp>
        <p:nvSpPr>
          <p:cNvPr id="8" name="TextBox 7">
            <a:extLst>
              <a:ext uri="{FF2B5EF4-FFF2-40B4-BE49-F238E27FC236}">
                <a16:creationId xmlns:a16="http://schemas.microsoft.com/office/drawing/2014/main" id="{98958601-D84A-385D-C930-DC7078FD73B6}"/>
              </a:ext>
            </a:extLst>
          </p:cNvPr>
          <p:cNvSpPr txBox="1"/>
          <p:nvPr/>
        </p:nvSpPr>
        <p:spPr>
          <a:xfrm>
            <a:off x="438416" y="760541"/>
            <a:ext cx="9715231"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GLOBAL GREEN FUELS MARKET, BY FUEL TYPE ACROSS REGIONS</a:t>
            </a:r>
            <a:endParaRPr lang="en-IN" sz="2400" dirty="0">
              <a:solidFill>
                <a:srgbClr val="091B2C"/>
              </a:solidFill>
              <a:latin typeface="Poppins" panose="00000500000000000000" pitchFamily="2" charset="0"/>
              <a:cs typeface="Poppins" panose="00000500000000000000" pitchFamily="2" charset="0"/>
            </a:endParaRPr>
          </a:p>
        </p:txBody>
      </p:sp>
      <p:cxnSp>
        <p:nvCxnSpPr>
          <p:cNvPr id="3" name="Straight Connector 2">
            <a:extLst>
              <a:ext uri="{FF2B5EF4-FFF2-40B4-BE49-F238E27FC236}">
                <a16:creationId xmlns:a16="http://schemas.microsoft.com/office/drawing/2014/main" id="{1E4B5886-91FA-45F9-F921-FF535C76E5E9}"/>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189C12A6-3408-7493-73C8-3EDBF0C15360}"/>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1F156FFF-04AF-306D-53EE-085FFE4323D1}"/>
              </a:ext>
            </a:extLst>
          </p:cNvPr>
          <p:cNvGrpSpPr/>
          <p:nvPr/>
        </p:nvGrpSpPr>
        <p:grpSpPr>
          <a:xfrm>
            <a:off x="284839" y="760540"/>
            <a:ext cx="97453" cy="461665"/>
            <a:chOff x="532785" y="906130"/>
            <a:chExt cx="97453" cy="461665"/>
          </a:xfrm>
        </p:grpSpPr>
        <p:sp>
          <p:nvSpPr>
            <p:cNvPr id="12" name="Rectangle 11">
              <a:extLst>
                <a:ext uri="{FF2B5EF4-FFF2-40B4-BE49-F238E27FC236}">
                  <a16:creationId xmlns:a16="http://schemas.microsoft.com/office/drawing/2014/main" id="{E5D8F53A-9E07-478A-DEFC-A08689E54802}"/>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4F8F764C-CFA1-4237-3F85-752B2322564B}"/>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38" name="TextBox 37">
            <a:extLst>
              <a:ext uri="{FF2B5EF4-FFF2-40B4-BE49-F238E27FC236}">
                <a16:creationId xmlns:a16="http://schemas.microsoft.com/office/drawing/2014/main" id="{87E72B3B-4708-AB1C-E9F2-FAE53174F752}"/>
              </a:ext>
            </a:extLst>
          </p:cNvPr>
          <p:cNvSpPr txBox="1"/>
          <p:nvPr/>
        </p:nvSpPr>
        <p:spPr>
          <a:xfrm>
            <a:off x="0" y="5039758"/>
            <a:ext cx="11960851" cy="1508105"/>
          </a:xfrm>
          <a:prstGeom prst="rect">
            <a:avLst/>
          </a:prstGeom>
          <a:noFill/>
        </p:spPr>
        <p:txBody>
          <a:bodyPr wrap="square" rtlCol="0" anchor="b">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Asia-Pacific region is poised to register the fastest growth rates for all fuel types during the forecast period due to several factors, including supportive government initiatives, ongoing technological innovations, and increasing investment in infrastructure.</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 Also, the rising awareness and commitment to reducing carbon footprint, easy availability of renewable feedstock, and growing demand for sustainable fuels in various sectors, including aviation and shipping are also creating opportunities for the growth of this market.</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Furthermore, collaborative efforts among industry stakeholders and the emergence of innovative financing models are expected to further accelerate market growth.</a:t>
            </a:r>
          </a:p>
        </p:txBody>
      </p:sp>
      <p:graphicFrame>
        <p:nvGraphicFramePr>
          <p:cNvPr id="21" name="Table 20">
            <a:extLst>
              <a:ext uri="{FF2B5EF4-FFF2-40B4-BE49-F238E27FC236}">
                <a16:creationId xmlns:a16="http://schemas.microsoft.com/office/drawing/2014/main" id="{478F4840-5C2D-49FB-FE1E-9FFC94C69882}"/>
              </a:ext>
            </a:extLst>
          </p:cNvPr>
          <p:cNvGraphicFramePr>
            <a:graphicFrameLocks noGrp="1"/>
          </p:cNvGraphicFramePr>
          <p:nvPr>
            <p:extLst>
              <p:ext uri="{D42A27DB-BD31-4B8C-83A1-F6EECF244321}">
                <p14:modId xmlns:p14="http://schemas.microsoft.com/office/powerpoint/2010/main" val="3798392258"/>
              </p:ext>
            </p:extLst>
          </p:nvPr>
        </p:nvGraphicFramePr>
        <p:xfrm>
          <a:off x="309723" y="1920224"/>
          <a:ext cx="3706586" cy="2869736"/>
        </p:xfrm>
        <a:graphic>
          <a:graphicData uri="http://schemas.openxmlformats.org/drawingml/2006/table">
            <a:tbl>
              <a:tblPr firstRow="1" bandRow="1">
                <a:tableStyleId>{93296810-A885-4BE3-A3E7-6D5BEEA58F35}</a:tableStyleId>
              </a:tblPr>
              <a:tblGrid>
                <a:gridCol w="1202511">
                  <a:extLst>
                    <a:ext uri="{9D8B030D-6E8A-4147-A177-3AD203B41FA5}">
                      <a16:colId xmlns:a16="http://schemas.microsoft.com/office/drawing/2014/main" val="2365382675"/>
                    </a:ext>
                  </a:extLst>
                </a:gridCol>
                <a:gridCol w="769342">
                  <a:extLst>
                    <a:ext uri="{9D8B030D-6E8A-4147-A177-3AD203B41FA5}">
                      <a16:colId xmlns:a16="http://schemas.microsoft.com/office/drawing/2014/main" val="3918236533"/>
                    </a:ext>
                  </a:extLst>
                </a:gridCol>
                <a:gridCol w="811341">
                  <a:extLst>
                    <a:ext uri="{9D8B030D-6E8A-4147-A177-3AD203B41FA5}">
                      <a16:colId xmlns:a16="http://schemas.microsoft.com/office/drawing/2014/main" val="431881078"/>
                    </a:ext>
                  </a:extLst>
                </a:gridCol>
                <a:gridCol w="923392">
                  <a:extLst>
                    <a:ext uri="{9D8B030D-6E8A-4147-A177-3AD203B41FA5}">
                      <a16:colId xmlns:a16="http://schemas.microsoft.com/office/drawing/2014/main" val="3388318927"/>
                    </a:ext>
                  </a:extLst>
                </a:gridCol>
              </a:tblGrid>
              <a:tr h="407746">
                <a:tc>
                  <a:txBody>
                    <a:bodyPr/>
                    <a:lstStyle/>
                    <a:p>
                      <a:pPr algn="l"/>
                      <a:r>
                        <a:rPr lang="en-US" sz="1200" dirty="0">
                          <a:solidFill>
                            <a:schemeClr val="tx1"/>
                          </a:solidFill>
                          <a:latin typeface="Poppins" panose="00000500000000000000" pitchFamily="2" charset="0"/>
                          <a:cs typeface="Poppins" panose="00000500000000000000" pitchFamily="2" charset="0"/>
                        </a:rPr>
                        <a:t>REGION</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2032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CAGR</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451903">
                <a:tc>
                  <a:txBody>
                    <a:bodyPr/>
                    <a:lstStyle/>
                    <a:p>
                      <a:pPr algn="l"/>
                      <a:r>
                        <a:rPr lang="en-US" sz="1200" dirty="0">
                          <a:solidFill>
                            <a:schemeClr val="tx1"/>
                          </a:solidFill>
                          <a:latin typeface="Poppins" panose="00000500000000000000" pitchFamily="2" charset="0"/>
                          <a:cs typeface="Poppins" panose="00000500000000000000" pitchFamily="2" charset="0"/>
                        </a:rPr>
                        <a:t>North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59.2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132.4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10.6%</a:t>
                      </a:r>
                    </a:p>
                  </a:txBody>
                  <a:tcPr marL="9525" marR="9525" marT="9525" marB="0" anchor="ctr"/>
                </a:tc>
                <a:extLst>
                  <a:ext uri="{0D108BD9-81ED-4DB2-BD59-A6C34878D82A}">
                    <a16:rowId xmlns:a16="http://schemas.microsoft.com/office/drawing/2014/main" val="2146564878"/>
                  </a:ext>
                </a:extLst>
              </a:tr>
              <a:tr h="339178">
                <a:tc>
                  <a:txBody>
                    <a:bodyPr/>
                    <a:lstStyle/>
                    <a:p>
                      <a:pPr algn="l"/>
                      <a:r>
                        <a:rPr lang="en-US" sz="1200" dirty="0">
                          <a:solidFill>
                            <a:schemeClr val="tx1"/>
                          </a:solidFill>
                          <a:latin typeface="Poppins" panose="00000500000000000000" pitchFamily="2" charset="0"/>
                          <a:cs typeface="Poppins" panose="00000500000000000000" pitchFamily="2" charset="0"/>
                        </a:rPr>
                        <a:t>Europe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34.0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72.8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10.0%</a:t>
                      </a:r>
                    </a:p>
                  </a:txBody>
                  <a:tcPr marL="9525" marR="9525" marT="9525" marB="0" anchor="ctr"/>
                </a:tc>
                <a:extLst>
                  <a:ext uri="{0D108BD9-81ED-4DB2-BD59-A6C34878D82A}">
                    <a16:rowId xmlns:a16="http://schemas.microsoft.com/office/drawing/2014/main" val="4043976924"/>
                  </a:ext>
                </a:extLst>
              </a:tr>
              <a:tr h="348106">
                <a:tc>
                  <a:txBody>
                    <a:bodyPr/>
                    <a:lstStyle/>
                    <a:p>
                      <a:pPr algn="l"/>
                      <a:r>
                        <a:rPr lang="en-US" sz="1200" dirty="0">
                          <a:solidFill>
                            <a:schemeClr val="tx1"/>
                          </a:solidFill>
                          <a:latin typeface="Poppins" panose="00000500000000000000" pitchFamily="2" charset="0"/>
                          <a:cs typeface="Poppins" panose="00000500000000000000" pitchFamily="2" charset="0"/>
                        </a:rPr>
                        <a:t>Asia Pacific</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34.2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93.6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13.4%</a:t>
                      </a:r>
                    </a:p>
                  </a:txBody>
                  <a:tcPr marL="9525" marR="9525" marT="9525" marB="0" anchor="ctr"/>
                </a:tc>
                <a:extLst>
                  <a:ext uri="{0D108BD9-81ED-4DB2-BD59-A6C34878D82A}">
                    <a16:rowId xmlns:a16="http://schemas.microsoft.com/office/drawing/2014/main" val="2724217516"/>
                  </a:ext>
                </a:extLst>
              </a:tr>
              <a:tr h="451903">
                <a:tc>
                  <a:txBody>
                    <a:bodyPr/>
                    <a:lstStyle/>
                    <a:p>
                      <a:pPr algn="l"/>
                      <a:r>
                        <a:rPr lang="en-US" sz="1200" dirty="0">
                          <a:solidFill>
                            <a:schemeClr val="tx1"/>
                          </a:solidFill>
                          <a:latin typeface="Poppins" panose="00000500000000000000" pitchFamily="2" charset="0"/>
                          <a:cs typeface="Poppins" panose="00000500000000000000" pitchFamily="2" charset="0"/>
                        </a:rPr>
                        <a:t>Latin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3.6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8.8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11.8%</a:t>
                      </a:r>
                    </a:p>
                  </a:txBody>
                  <a:tcPr marL="9525" marR="9525" marT="9525" marB="0" anchor="ctr"/>
                </a:tc>
                <a:extLst>
                  <a:ext uri="{0D108BD9-81ED-4DB2-BD59-A6C34878D82A}">
                    <a16:rowId xmlns:a16="http://schemas.microsoft.com/office/drawing/2014/main" val="292540505"/>
                  </a:ext>
                </a:extLst>
              </a:tr>
              <a:tr h="451903">
                <a:tc>
                  <a:txBody>
                    <a:bodyPr/>
                    <a:lstStyle/>
                    <a:p>
                      <a:pPr algn="l"/>
                      <a:r>
                        <a:rPr lang="en-US" sz="1200" dirty="0">
                          <a:solidFill>
                            <a:schemeClr val="tx1"/>
                          </a:solidFill>
                          <a:latin typeface="Poppins" panose="00000500000000000000" pitchFamily="2" charset="0"/>
                          <a:cs typeface="Poppins" panose="00000500000000000000" pitchFamily="2" charset="0"/>
                        </a:rPr>
                        <a:t>Middle East &amp; Africa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2.9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6.6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11.0%</a:t>
                      </a:r>
                    </a:p>
                  </a:txBody>
                  <a:tcPr marL="9525" marR="9525" marT="9525" marB="0" anchor="ctr"/>
                </a:tc>
                <a:extLst>
                  <a:ext uri="{0D108BD9-81ED-4DB2-BD59-A6C34878D82A}">
                    <a16:rowId xmlns:a16="http://schemas.microsoft.com/office/drawing/2014/main" val="545391433"/>
                  </a:ext>
                </a:extLst>
              </a:tr>
              <a:tr h="403106">
                <a:tc>
                  <a:txBody>
                    <a:bodyPr/>
                    <a:lstStyle/>
                    <a:p>
                      <a:pPr algn="l"/>
                      <a:r>
                        <a:rPr lang="en-US" sz="1200" dirty="0">
                          <a:solidFill>
                            <a:schemeClr val="tx1"/>
                          </a:solidFill>
                          <a:latin typeface="Poppins" panose="00000500000000000000" pitchFamily="2" charset="0"/>
                          <a:cs typeface="Poppins" panose="00000500000000000000" pitchFamily="2" charset="0"/>
                        </a:rPr>
                        <a:t>Total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133.8 </a:t>
                      </a:r>
                    </a:p>
                  </a:txBody>
                  <a:tcPr marL="9525" marR="9525" marT="9525" marB="0" anchor="ctr"/>
                </a:tc>
                <a:tc>
                  <a:txBody>
                    <a:bodyPr/>
                    <a:lstStyle/>
                    <a:p>
                      <a:pPr algn="l" fontAlgn="ctr"/>
                      <a:r>
                        <a:rPr lang="en-IN" sz="1200" b="0" i="0" u="none" strike="noStrike" dirty="0">
                          <a:solidFill>
                            <a:srgbClr val="000000"/>
                          </a:solidFill>
                          <a:effectLst/>
                          <a:latin typeface="Poppins" panose="00000500000000000000" pitchFamily="2" charset="0"/>
                          <a:cs typeface="Poppins" panose="00000500000000000000" pitchFamily="2" charset="0"/>
                        </a:rPr>
                        <a:t>        314.2 </a:t>
                      </a:r>
                    </a:p>
                  </a:txBody>
                  <a:tcPr marL="9525" marR="9525" marT="9525" marB="0" anchor="ctr"/>
                </a:tc>
                <a:tc>
                  <a:txBody>
                    <a:bodyPr/>
                    <a:lstStyle/>
                    <a:p>
                      <a:pPr algn="ctr" fontAlgn="ctr"/>
                      <a:r>
                        <a:rPr lang="en-IN" sz="1200" b="0" i="0" u="none" strike="noStrike" dirty="0">
                          <a:solidFill>
                            <a:srgbClr val="000000"/>
                          </a:solidFill>
                          <a:effectLst/>
                          <a:latin typeface="Poppins" panose="00000500000000000000" pitchFamily="2" charset="0"/>
                          <a:cs typeface="Poppins" panose="00000500000000000000" pitchFamily="2" charset="0"/>
                        </a:rPr>
                        <a:t>11.3%</a:t>
                      </a:r>
                    </a:p>
                  </a:txBody>
                  <a:tcPr marL="9525" marR="9525" marT="9525" marB="0" anchor="ctr"/>
                </a:tc>
                <a:extLst>
                  <a:ext uri="{0D108BD9-81ED-4DB2-BD59-A6C34878D82A}">
                    <a16:rowId xmlns:a16="http://schemas.microsoft.com/office/drawing/2014/main" val="1407661673"/>
                  </a:ext>
                </a:extLst>
              </a:tr>
            </a:tbl>
          </a:graphicData>
        </a:graphic>
      </p:graphicFrame>
      <p:sp>
        <p:nvSpPr>
          <p:cNvPr id="7" name="TextBox 6">
            <a:extLst>
              <a:ext uri="{FF2B5EF4-FFF2-40B4-BE49-F238E27FC236}">
                <a16:creationId xmlns:a16="http://schemas.microsoft.com/office/drawing/2014/main" id="{3C4CD02A-C0BE-3436-3E86-0BCADD9040E9}"/>
              </a:ext>
            </a:extLst>
          </p:cNvPr>
          <p:cNvSpPr txBox="1"/>
          <p:nvPr/>
        </p:nvSpPr>
        <p:spPr>
          <a:xfrm>
            <a:off x="241297" y="1494743"/>
            <a:ext cx="2986955" cy="307777"/>
          </a:xfrm>
          <a:prstGeom prst="rect">
            <a:avLst/>
          </a:prstGeom>
          <a:noFill/>
        </p:spPr>
        <p:txBody>
          <a:bodyPr wrap="square" rtlCol="0">
            <a:spAutoFit/>
          </a:bodyPr>
          <a:lstStyle/>
          <a:p>
            <a:pPr marL="342900" indent="-342900">
              <a:buFont typeface="+mj-lt"/>
              <a:buAutoNum type="arabicPeriod"/>
            </a:pPr>
            <a:r>
              <a:rPr lang="en-US" sz="1400" b="1" dirty="0">
                <a:latin typeface="Poppins" panose="00000500000000000000" pitchFamily="2" charset="0"/>
                <a:cs typeface="Poppins" panose="00000500000000000000" pitchFamily="2" charset="0"/>
              </a:rPr>
              <a:t>BIOFUELS</a:t>
            </a:r>
            <a:endParaRPr lang="en-IN" b="1" dirty="0">
              <a:latin typeface="Poppins" panose="00000500000000000000" pitchFamily="2" charset="0"/>
              <a:cs typeface="Poppins" panose="00000500000000000000" pitchFamily="2" charset="0"/>
            </a:endParaRPr>
          </a:p>
        </p:txBody>
      </p:sp>
      <p:graphicFrame>
        <p:nvGraphicFramePr>
          <p:cNvPr id="19" name="Table 18">
            <a:extLst>
              <a:ext uri="{FF2B5EF4-FFF2-40B4-BE49-F238E27FC236}">
                <a16:creationId xmlns:a16="http://schemas.microsoft.com/office/drawing/2014/main" id="{BD9A86E8-123E-91B8-587A-6D4CB0437CF1}"/>
              </a:ext>
            </a:extLst>
          </p:cNvPr>
          <p:cNvGraphicFramePr>
            <a:graphicFrameLocks noGrp="1"/>
          </p:cNvGraphicFramePr>
          <p:nvPr>
            <p:extLst>
              <p:ext uri="{D42A27DB-BD31-4B8C-83A1-F6EECF244321}">
                <p14:modId xmlns:p14="http://schemas.microsoft.com/office/powerpoint/2010/main" val="488295074"/>
              </p:ext>
            </p:extLst>
          </p:nvPr>
        </p:nvGraphicFramePr>
        <p:xfrm>
          <a:off x="4327071" y="1929611"/>
          <a:ext cx="3663047" cy="2874180"/>
        </p:xfrm>
        <a:graphic>
          <a:graphicData uri="http://schemas.openxmlformats.org/drawingml/2006/table">
            <a:tbl>
              <a:tblPr firstRow="1" bandRow="1">
                <a:tableStyleId>{93296810-A885-4BE3-A3E7-6D5BEEA58F35}</a:tableStyleId>
              </a:tblPr>
              <a:tblGrid>
                <a:gridCol w="1188384">
                  <a:extLst>
                    <a:ext uri="{9D8B030D-6E8A-4147-A177-3AD203B41FA5}">
                      <a16:colId xmlns:a16="http://schemas.microsoft.com/office/drawing/2014/main" val="2365382675"/>
                    </a:ext>
                  </a:extLst>
                </a:gridCol>
                <a:gridCol w="760305">
                  <a:extLst>
                    <a:ext uri="{9D8B030D-6E8A-4147-A177-3AD203B41FA5}">
                      <a16:colId xmlns:a16="http://schemas.microsoft.com/office/drawing/2014/main" val="3918236533"/>
                    </a:ext>
                  </a:extLst>
                </a:gridCol>
                <a:gridCol w="801811">
                  <a:extLst>
                    <a:ext uri="{9D8B030D-6E8A-4147-A177-3AD203B41FA5}">
                      <a16:colId xmlns:a16="http://schemas.microsoft.com/office/drawing/2014/main" val="431881078"/>
                    </a:ext>
                  </a:extLst>
                </a:gridCol>
                <a:gridCol w="912547">
                  <a:extLst>
                    <a:ext uri="{9D8B030D-6E8A-4147-A177-3AD203B41FA5}">
                      <a16:colId xmlns:a16="http://schemas.microsoft.com/office/drawing/2014/main" val="3388318927"/>
                    </a:ext>
                  </a:extLst>
                </a:gridCol>
              </a:tblGrid>
              <a:tr h="397937">
                <a:tc>
                  <a:txBody>
                    <a:bodyPr/>
                    <a:lstStyle/>
                    <a:p>
                      <a:pPr algn="l"/>
                      <a:r>
                        <a:rPr lang="en-US" sz="1200" dirty="0">
                          <a:solidFill>
                            <a:schemeClr val="tx1"/>
                          </a:solidFill>
                          <a:latin typeface="Poppins" panose="00000500000000000000" pitchFamily="2" charset="0"/>
                          <a:cs typeface="Poppins" panose="00000500000000000000" pitchFamily="2" charset="0"/>
                        </a:rPr>
                        <a:t>REGION</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2032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CAGR</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452590">
                <a:tc>
                  <a:txBody>
                    <a:bodyPr/>
                    <a:lstStyle/>
                    <a:p>
                      <a:pPr algn="l"/>
                      <a:r>
                        <a:rPr lang="en-US" sz="1200" dirty="0">
                          <a:solidFill>
                            <a:schemeClr val="tx1"/>
                          </a:solidFill>
                          <a:latin typeface="Poppins" panose="00000500000000000000" pitchFamily="2" charset="0"/>
                          <a:cs typeface="Poppins" panose="00000500000000000000" pitchFamily="2" charset="0"/>
                        </a:rPr>
                        <a:t>North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37.0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74.4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9.1%</a:t>
                      </a:r>
                    </a:p>
                  </a:txBody>
                  <a:tcPr marL="9525" marR="9525" marT="9525" marB="0" anchor="ctr"/>
                </a:tc>
                <a:extLst>
                  <a:ext uri="{0D108BD9-81ED-4DB2-BD59-A6C34878D82A}">
                    <a16:rowId xmlns:a16="http://schemas.microsoft.com/office/drawing/2014/main" val="2146564878"/>
                  </a:ext>
                </a:extLst>
              </a:tr>
              <a:tr h="371501">
                <a:tc>
                  <a:txBody>
                    <a:bodyPr/>
                    <a:lstStyle/>
                    <a:p>
                      <a:pPr algn="l"/>
                      <a:r>
                        <a:rPr lang="en-US" sz="1200" dirty="0">
                          <a:solidFill>
                            <a:schemeClr val="tx1"/>
                          </a:solidFill>
                          <a:latin typeface="Poppins" panose="00000500000000000000" pitchFamily="2" charset="0"/>
                          <a:cs typeface="Poppins" panose="00000500000000000000" pitchFamily="2" charset="0"/>
                        </a:rPr>
                        <a:t>Europe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44.9</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85.1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8.3%</a:t>
                      </a:r>
                    </a:p>
                  </a:txBody>
                  <a:tcPr marL="9525" marR="9525" marT="9525" marB="0" anchor="ctr"/>
                </a:tc>
                <a:extLst>
                  <a:ext uri="{0D108BD9-81ED-4DB2-BD59-A6C34878D82A}">
                    <a16:rowId xmlns:a16="http://schemas.microsoft.com/office/drawing/2014/main" val="4043976924"/>
                  </a:ext>
                </a:extLst>
              </a:tr>
              <a:tr h="339732">
                <a:tc>
                  <a:txBody>
                    <a:bodyPr/>
                    <a:lstStyle/>
                    <a:p>
                      <a:pPr algn="l"/>
                      <a:r>
                        <a:rPr lang="en-US" sz="1200" dirty="0">
                          <a:solidFill>
                            <a:schemeClr val="tx1"/>
                          </a:solidFill>
                          <a:latin typeface="Poppins" panose="00000500000000000000" pitchFamily="2" charset="0"/>
                          <a:cs typeface="Poppins" panose="00000500000000000000" pitchFamily="2" charset="0"/>
                        </a:rPr>
                        <a:t>Asia Pacific</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72.6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167.8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11.0%</a:t>
                      </a:r>
                    </a:p>
                  </a:txBody>
                  <a:tcPr marL="9525" marR="9525" marT="9525" marB="0" anchor="ctr"/>
                </a:tc>
                <a:extLst>
                  <a:ext uri="{0D108BD9-81ED-4DB2-BD59-A6C34878D82A}">
                    <a16:rowId xmlns:a16="http://schemas.microsoft.com/office/drawing/2014/main" val="2724217516"/>
                  </a:ext>
                </a:extLst>
              </a:tr>
              <a:tr h="452590">
                <a:tc>
                  <a:txBody>
                    <a:bodyPr/>
                    <a:lstStyle/>
                    <a:p>
                      <a:pPr algn="l"/>
                      <a:r>
                        <a:rPr lang="en-US" sz="1200" dirty="0">
                          <a:solidFill>
                            <a:schemeClr val="tx1"/>
                          </a:solidFill>
                          <a:latin typeface="Poppins" panose="00000500000000000000" pitchFamily="2" charset="0"/>
                          <a:cs typeface="Poppins" panose="00000500000000000000" pitchFamily="2" charset="0"/>
                        </a:rPr>
                        <a:t>Latin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8.8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18.7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9.9%</a:t>
                      </a:r>
                    </a:p>
                  </a:txBody>
                  <a:tcPr marL="9525" marR="9525" marT="9525" marB="0" anchor="ctr"/>
                </a:tc>
                <a:extLst>
                  <a:ext uri="{0D108BD9-81ED-4DB2-BD59-A6C34878D82A}">
                    <a16:rowId xmlns:a16="http://schemas.microsoft.com/office/drawing/2014/main" val="292540505"/>
                  </a:ext>
                </a:extLst>
              </a:tr>
              <a:tr h="452590">
                <a:tc>
                  <a:txBody>
                    <a:bodyPr/>
                    <a:lstStyle/>
                    <a:p>
                      <a:pPr algn="l"/>
                      <a:r>
                        <a:rPr lang="en-US" sz="1200" dirty="0">
                          <a:solidFill>
                            <a:schemeClr val="tx1"/>
                          </a:solidFill>
                          <a:latin typeface="Poppins" panose="00000500000000000000" pitchFamily="2" charset="0"/>
                          <a:cs typeface="Poppins" panose="00000500000000000000" pitchFamily="2" charset="0"/>
                        </a:rPr>
                        <a:t>Middle East &amp; Africa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12.2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24.7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9.2%</a:t>
                      </a:r>
                    </a:p>
                  </a:txBody>
                  <a:tcPr marL="9525" marR="9525" marT="9525" marB="0" anchor="ctr"/>
                </a:tc>
                <a:extLst>
                  <a:ext uri="{0D108BD9-81ED-4DB2-BD59-A6C34878D82A}">
                    <a16:rowId xmlns:a16="http://schemas.microsoft.com/office/drawing/2014/main" val="545391433"/>
                  </a:ext>
                </a:extLst>
              </a:tr>
              <a:tr h="393410">
                <a:tc>
                  <a:txBody>
                    <a:bodyPr/>
                    <a:lstStyle/>
                    <a:p>
                      <a:pPr algn="l"/>
                      <a:r>
                        <a:rPr lang="en-US" sz="1200" dirty="0">
                          <a:solidFill>
                            <a:schemeClr val="tx1"/>
                          </a:solidFill>
                          <a:latin typeface="Poppins" panose="00000500000000000000" pitchFamily="2" charset="0"/>
                          <a:cs typeface="Poppins" panose="00000500000000000000" pitchFamily="2" charset="0"/>
                        </a:rPr>
                        <a:t>Total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175.5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370.7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9.8%</a:t>
                      </a:r>
                    </a:p>
                  </a:txBody>
                  <a:tcPr marL="9525" marR="9525" marT="9525" marB="0" anchor="ctr"/>
                </a:tc>
                <a:extLst>
                  <a:ext uri="{0D108BD9-81ED-4DB2-BD59-A6C34878D82A}">
                    <a16:rowId xmlns:a16="http://schemas.microsoft.com/office/drawing/2014/main" val="1407661673"/>
                  </a:ext>
                </a:extLst>
              </a:tr>
            </a:tbl>
          </a:graphicData>
        </a:graphic>
      </p:graphicFrame>
      <p:sp>
        <p:nvSpPr>
          <p:cNvPr id="22" name="TextBox 21">
            <a:extLst>
              <a:ext uri="{FF2B5EF4-FFF2-40B4-BE49-F238E27FC236}">
                <a16:creationId xmlns:a16="http://schemas.microsoft.com/office/drawing/2014/main" id="{BD86085D-55BE-651F-B579-4201E6BDDDE0}"/>
              </a:ext>
            </a:extLst>
          </p:cNvPr>
          <p:cNvSpPr txBox="1"/>
          <p:nvPr/>
        </p:nvSpPr>
        <p:spPr>
          <a:xfrm>
            <a:off x="4301671" y="1494743"/>
            <a:ext cx="2986955" cy="307777"/>
          </a:xfrm>
          <a:prstGeom prst="rect">
            <a:avLst/>
          </a:prstGeom>
          <a:noFill/>
        </p:spPr>
        <p:txBody>
          <a:bodyPr wrap="square" rtlCol="0">
            <a:spAutoFit/>
          </a:bodyPr>
          <a:lstStyle/>
          <a:p>
            <a:pPr marL="342900" indent="-342900">
              <a:buFont typeface="+mj-lt"/>
              <a:buAutoNum type="arabicPeriod" startAt="2"/>
            </a:pPr>
            <a:r>
              <a:rPr lang="en-US" sz="1400" b="1" dirty="0">
                <a:latin typeface="Poppins" panose="00000500000000000000" pitchFamily="2" charset="0"/>
                <a:cs typeface="Poppins" panose="00000500000000000000" pitchFamily="2" charset="0"/>
              </a:rPr>
              <a:t>HYDROGEN</a:t>
            </a:r>
            <a:endParaRPr lang="en-IN" sz="1400" b="1" dirty="0">
              <a:latin typeface="Poppins" panose="00000500000000000000" pitchFamily="2" charset="0"/>
              <a:cs typeface="Poppins" panose="00000500000000000000" pitchFamily="2" charset="0"/>
            </a:endParaRPr>
          </a:p>
        </p:txBody>
      </p:sp>
      <p:graphicFrame>
        <p:nvGraphicFramePr>
          <p:cNvPr id="23" name="Table 22">
            <a:extLst>
              <a:ext uri="{FF2B5EF4-FFF2-40B4-BE49-F238E27FC236}">
                <a16:creationId xmlns:a16="http://schemas.microsoft.com/office/drawing/2014/main" id="{809154C9-6D05-FDBA-E989-695DFD7D4060}"/>
              </a:ext>
            </a:extLst>
          </p:cNvPr>
          <p:cNvGraphicFramePr>
            <a:graphicFrameLocks noGrp="1"/>
          </p:cNvGraphicFramePr>
          <p:nvPr>
            <p:extLst>
              <p:ext uri="{D42A27DB-BD31-4B8C-83A1-F6EECF244321}">
                <p14:modId xmlns:p14="http://schemas.microsoft.com/office/powerpoint/2010/main" val="507401669"/>
              </p:ext>
            </p:extLst>
          </p:nvPr>
        </p:nvGraphicFramePr>
        <p:xfrm>
          <a:off x="8305803" y="1925546"/>
          <a:ext cx="3575963" cy="2914763"/>
        </p:xfrm>
        <a:graphic>
          <a:graphicData uri="http://schemas.openxmlformats.org/drawingml/2006/table">
            <a:tbl>
              <a:tblPr firstRow="1" bandRow="1">
                <a:tableStyleId>{93296810-A885-4BE3-A3E7-6D5BEEA58F35}</a:tableStyleId>
              </a:tblPr>
              <a:tblGrid>
                <a:gridCol w="1160133">
                  <a:extLst>
                    <a:ext uri="{9D8B030D-6E8A-4147-A177-3AD203B41FA5}">
                      <a16:colId xmlns:a16="http://schemas.microsoft.com/office/drawing/2014/main" val="2365382675"/>
                    </a:ext>
                  </a:extLst>
                </a:gridCol>
                <a:gridCol w="742230">
                  <a:extLst>
                    <a:ext uri="{9D8B030D-6E8A-4147-A177-3AD203B41FA5}">
                      <a16:colId xmlns:a16="http://schemas.microsoft.com/office/drawing/2014/main" val="3918236533"/>
                    </a:ext>
                  </a:extLst>
                </a:gridCol>
                <a:gridCol w="782749">
                  <a:extLst>
                    <a:ext uri="{9D8B030D-6E8A-4147-A177-3AD203B41FA5}">
                      <a16:colId xmlns:a16="http://schemas.microsoft.com/office/drawing/2014/main" val="431881078"/>
                    </a:ext>
                  </a:extLst>
                </a:gridCol>
                <a:gridCol w="890851">
                  <a:extLst>
                    <a:ext uri="{9D8B030D-6E8A-4147-A177-3AD203B41FA5}">
                      <a16:colId xmlns:a16="http://schemas.microsoft.com/office/drawing/2014/main" val="3388318927"/>
                    </a:ext>
                  </a:extLst>
                </a:gridCol>
              </a:tblGrid>
              <a:tr h="420001">
                <a:tc>
                  <a:txBody>
                    <a:bodyPr/>
                    <a:lstStyle/>
                    <a:p>
                      <a:pPr algn="l"/>
                      <a:r>
                        <a:rPr lang="en-US" sz="1200" dirty="0">
                          <a:solidFill>
                            <a:schemeClr val="tx1"/>
                          </a:solidFill>
                          <a:latin typeface="Poppins" panose="00000500000000000000" pitchFamily="2" charset="0"/>
                          <a:cs typeface="Poppins" panose="00000500000000000000" pitchFamily="2" charset="0"/>
                        </a:rPr>
                        <a:t>REGION</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2024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2032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CAGR</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450039">
                <a:tc>
                  <a:txBody>
                    <a:bodyPr/>
                    <a:lstStyle/>
                    <a:p>
                      <a:pPr algn="l"/>
                      <a:r>
                        <a:rPr lang="en-US" sz="1200" dirty="0">
                          <a:solidFill>
                            <a:schemeClr val="tx1"/>
                          </a:solidFill>
                          <a:latin typeface="Poppins" panose="00000500000000000000" pitchFamily="2" charset="0"/>
                          <a:cs typeface="Poppins" panose="00000500000000000000" pitchFamily="2" charset="0"/>
                        </a:rPr>
                        <a:t>North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1.3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14.4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34.6%</a:t>
                      </a:r>
                    </a:p>
                  </a:txBody>
                  <a:tcPr marL="9525" marR="9525" marT="9525" marB="0" anchor="ctr"/>
                </a:tc>
                <a:extLst>
                  <a:ext uri="{0D108BD9-81ED-4DB2-BD59-A6C34878D82A}">
                    <a16:rowId xmlns:a16="http://schemas.microsoft.com/office/drawing/2014/main" val="2146564878"/>
                  </a:ext>
                </a:extLst>
              </a:tr>
              <a:tr h="349372">
                <a:tc>
                  <a:txBody>
                    <a:bodyPr/>
                    <a:lstStyle/>
                    <a:p>
                      <a:pPr algn="l"/>
                      <a:r>
                        <a:rPr lang="en-US" sz="1200" dirty="0">
                          <a:solidFill>
                            <a:schemeClr val="tx1"/>
                          </a:solidFill>
                          <a:latin typeface="Poppins" panose="00000500000000000000" pitchFamily="2" charset="0"/>
                          <a:cs typeface="Poppins" panose="00000500000000000000" pitchFamily="2" charset="0"/>
                        </a:rPr>
                        <a:t>Europe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2.4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25.2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34.5%</a:t>
                      </a:r>
                    </a:p>
                  </a:txBody>
                  <a:tcPr marL="9525" marR="9525" marT="9525" marB="0" anchor="ctr"/>
                </a:tc>
                <a:extLst>
                  <a:ext uri="{0D108BD9-81ED-4DB2-BD59-A6C34878D82A}">
                    <a16:rowId xmlns:a16="http://schemas.microsoft.com/office/drawing/2014/main" val="4043976924"/>
                  </a:ext>
                </a:extLst>
              </a:tr>
              <a:tr h="358568">
                <a:tc>
                  <a:txBody>
                    <a:bodyPr/>
                    <a:lstStyle/>
                    <a:p>
                      <a:pPr algn="l"/>
                      <a:r>
                        <a:rPr lang="en-US" sz="1200" dirty="0">
                          <a:solidFill>
                            <a:schemeClr val="tx1"/>
                          </a:solidFill>
                          <a:latin typeface="Poppins" panose="00000500000000000000" pitchFamily="2" charset="0"/>
                          <a:cs typeface="Poppins" panose="00000500000000000000" pitchFamily="2" charset="0"/>
                        </a:rPr>
                        <a:t>Asia Pacific</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3.4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46.1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38.3%</a:t>
                      </a:r>
                    </a:p>
                  </a:txBody>
                  <a:tcPr marL="9525" marR="9525" marT="9525" marB="0" anchor="ctr"/>
                </a:tc>
                <a:extLst>
                  <a:ext uri="{0D108BD9-81ED-4DB2-BD59-A6C34878D82A}">
                    <a16:rowId xmlns:a16="http://schemas.microsoft.com/office/drawing/2014/main" val="2724217516"/>
                  </a:ext>
                </a:extLst>
              </a:tr>
              <a:tr h="446440">
                <a:tc>
                  <a:txBody>
                    <a:bodyPr/>
                    <a:lstStyle/>
                    <a:p>
                      <a:pPr algn="l"/>
                      <a:r>
                        <a:rPr lang="en-US" sz="1200" dirty="0">
                          <a:solidFill>
                            <a:schemeClr val="tx1"/>
                          </a:solidFill>
                          <a:latin typeface="Poppins" panose="00000500000000000000" pitchFamily="2" charset="0"/>
                          <a:cs typeface="Poppins" panose="00000500000000000000" pitchFamily="2" charset="0"/>
                        </a:rPr>
                        <a:t>Latin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0.5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5.8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35.9%</a:t>
                      </a:r>
                    </a:p>
                  </a:txBody>
                  <a:tcPr marL="9525" marR="9525" marT="9525" marB="0" anchor="ctr"/>
                </a:tc>
                <a:extLst>
                  <a:ext uri="{0D108BD9-81ED-4DB2-BD59-A6C34878D82A}">
                    <a16:rowId xmlns:a16="http://schemas.microsoft.com/office/drawing/2014/main" val="292540505"/>
                  </a:ext>
                </a:extLst>
              </a:tr>
              <a:tr h="450681">
                <a:tc>
                  <a:txBody>
                    <a:bodyPr/>
                    <a:lstStyle/>
                    <a:p>
                      <a:pPr algn="l"/>
                      <a:r>
                        <a:rPr lang="en-US" sz="1200" dirty="0">
                          <a:solidFill>
                            <a:schemeClr val="tx1"/>
                          </a:solidFill>
                          <a:latin typeface="Poppins" panose="00000500000000000000" pitchFamily="2" charset="0"/>
                          <a:cs typeface="Poppins" panose="00000500000000000000" pitchFamily="2" charset="0"/>
                        </a:rPr>
                        <a:t>Middle East &amp; Africa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0.4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4.0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35.3%</a:t>
                      </a:r>
                    </a:p>
                  </a:txBody>
                  <a:tcPr marL="9525" marR="9525" marT="9525" marB="0" anchor="ctr"/>
                </a:tc>
                <a:extLst>
                  <a:ext uri="{0D108BD9-81ED-4DB2-BD59-A6C34878D82A}">
                    <a16:rowId xmlns:a16="http://schemas.microsoft.com/office/drawing/2014/main" val="545391433"/>
                  </a:ext>
                </a:extLst>
              </a:tr>
              <a:tr h="415222">
                <a:tc>
                  <a:txBody>
                    <a:bodyPr/>
                    <a:lstStyle/>
                    <a:p>
                      <a:pPr algn="l"/>
                      <a:r>
                        <a:rPr lang="en-US" sz="1200" dirty="0">
                          <a:solidFill>
                            <a:schemeClr val="tx1"/>
                          </a:solidFill>
                          <a:latin typeface="Poppins" panose="00000500000000000000" pitchFamily="2" charset="0"/>
                          <a:cs typeface="Poppins" panose="00000500000000000000" pitchFamily="2" charset="0"/>
                        </a:rPr>
                        <a:t>Total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8.0 </a:t>
                      </a:r>
                    </a:p>
                  </a:txBody>
                  <a:tcPr marL="9525" marR="9525" marT="9525" marB="0" anchor="ctr"/>
                </a:tc>
                <a:tc>
                  <a:txBody>
                    <a:bodyPr/>
                    <a:lstStyle/>
                    <a:p>
                      <a:pPr marL="0" algn="l"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          95.6 </a:t>
                      </a:r>
                    </a:p>
                  </a:txBody>
                  <a:tcPr marL="9525" marR="9525" marT="9525" marB="0" anchor="ctr"/>
                </a:tc>
                <a:tc>
                  <a:txBody>
                    <a:bodyPr/>
                    <a:lstStyle/>
                    <a:p>
                      <a:pPr marL="0" algn="ctr" defTabSz="914400" rtl="0" eaLnBrk="1" fontAlgn="ctr" latinLnBrk="0" hangingPunct="1"/>
                      <a:r>
                        <a:rPr lang="en-IN" sz="1200" b="0" i="0" u="none" strike="noStrike" kern="1200" dirty="0">
                          <a:solidFill>
                            <a:srgbClr val="000000"/>
                          </a:solidFill>
                          <a:effectLst/>
                          <a:latin typeface="Poppins" panose="00000500000000000000" pitchFamily="2" charset="0"/>
                          <a:ea typeface="+mn-ea"/>
                          <a:cs typeface="Poppins" panose="00000500000000000000" pitchFamily="2" charset="0"/>
                        </a:rPr>
                        <a:t>36.4%</a:t>
                      </a:r>
                    </a:p>
                  </a:txBody>
                  <a:tcPr marL="9525" marR="9525" marT="9525" marB="0" anchor="ctr"/>
                </a:tc>
                <a:extLst>
                  <a:ext uri="{0D108BD9-81ED-4DB2-BD59-A6C34878D82A}">
                    <a16:rowId xmlns:a16="http://schemas.microsoft.com/office/drawing/2014/main" val="1407661673"/>
                  </a:ext>
                </a:extLst>
              </a:tr>
            </a:tbl>
          </a:graphicData>
        </a:graphic>
      </p:graphicFrame>
      <p:sp>
        <p:nvSpPr>
          <p:cNvPr id="24" name="TextBox 23">
            <a:extLst>
              <a:ext uri="{FF2B5EF4-FFF2-40B4-BE49-F238E27FC236}">
                <a16:creationId xmlns:a16="http://schemas.microsoft.com/office/drawing/2014/main" id="{1DF5DE7C-DB53-7E84-7096-E5898BDCBDA4}"/>
              </a:ext>
            </a:extLst>
          </p:cNvPr>
          <p:cNvSpPr txBox="1"/>
          <p:nvPr/>
        </p:nvSpPr>
        <p:spPr>
          <a:xfrm>
            <a:off x="8309431" y="1489916"/>
            <a:ext cx="2986955" cy="307777"/>
          </a:xfrm>
          <a:prstGeom prst="rect">
            <a:avLst/>
          </a:prstGeom>
          <a:noFill/>
        </p:spPr>
        <p:txBody>
          <a:bodyPr wrap="square" rtlCol="0">
            <a:spAutoFit/>
          </a:bodyPr>
          <a:lstStyle/>
          <a:p>
            <a:pPr marL="342900" indent="-342900">
              <a:buFont typeface="+mj-lt"/>
              <a:buAutoNum type="arabicPeriod" startAt="3"/>
            </a:pPr>
            <a:r>
              <a:rPr lang="en-US" sz="1400" b="1" dirty="0">
                <a:latin typeface="Poppins" panose="00000500000000000000" pitchFamily="2" charset="0"/>
                <a:cs typeface="Poppins" panose="00000500000000000000" pitchFamily="2" charset="0"/>
              </a:rPr>
              <a:t>E-FUELS</a:t>
            </a:r>
            <a:endParaRPr lang="en-IN" sz="14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67070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25CBDC-E395-4E50-F1F5-0A22733F9AB8}"/>
              </a:ext>
            </a:extLst>
          </p:cNvPr>
          <p:cNvSpPr txBox="1"/>
          <p:nvPr/>
        </p:nvSpPr>
        <p:spPr>
          <a:xfrm>
            <a:off x="340964" y="73780"/>
            <a:ext cx="1146874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OVERVIEW OF GREEN FUELS MARKET (6/6)</a:t>
            </a:r>
            <a:endParaRPr lang="en-IN" b="1"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C76CA861-F7AA-D1AC-0F62-EB20733906B2}"/>
              </a:ext>
            </a:extLst>
          </p:cNvPr>
          <p:cNvSpPr txBox="1"/>
          <p:nvPr/>
        </p:nvSpPr>
        <p:spPr>
          <a:xfrm>
            <a:off x="438416" y="760541"/>
            <a:ext cx="10385598" cy="461665"/>
          </a:xfrm>
          <a:prstGeom prst="rect">
            <a:avLst/>
          </a:prstGeom>
          <a:noFill/>
        </p:spPr>
        <p:txBody>
          <a:bodyPr wrap="square" rtlCol="0">
            <a:spAutoFit/>
          </a:bodyPr>
          <a:lstStyle/>
          <a:p>
            <a:r>
              <a:rPr lang="en-US" sz="2400" dirty="0">
                <a:solidFill>
                  <a:srgbClr val="091B2C"/>
                </a:solidFill>
                <a:latin typeface="Poppins" panose="00000500000000000000" pitchFamily="2" charset="0"/>
                <a:cs typeface="Poppins" panose="00000500000000000000" pitchFamily="2" charset="0"/>
              </a:rPr>
              <a:t>GREEN FUELS VS. TRADITIONAL FUELS</a:t>
            </a:r>
          </a:p>
        </p:txBody>
      </p:sp>
      <p:cxnSp>
        <p:nvCxnSpPr>
          <p:cNvPr id="36" name="Straight Connector 35">
            <a:extLst>
              <a:ext uri="{FF2B5EF4-FFF2-40B4-BE49-F238E27FC236}">
                <a16:creationId xmlns:a16="http://schemas.microsoft.com/office/drawing/2014/main" id="{29625D31-FAE4-3F90-DB3A-BE1942CF1402}"/>
              </a:ext>
            </a:extLst>
          </p:cNvPr>
          <p:cNvCxnSpPr>
            <a:cxnSpLocks/>
          </p:cNvCxnSpPr>
          <p:nvPr/>
        </p:nvCxnSpPr>
        <p:spPr>
          <a:xfrm>
            <a:off x="0" y="519792"/>
            <a:ext cx="1219200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E4F68C4-1FB5-7427-7950-2AF3D6F5E841}"/>
              </a:ext>
            </a:extLst>
          </p:cNvPr>
          <p:cNvCxnSpPr>
            <a:cxnSpLocks/>
          </p:cNvCxnSpPr>
          <p:nvPr/>
        </p:nvCxnSpPr>
        <p:spPr>
          <a:xfrm>
            <a:off x="0" y="586090"/>
            <a:ext cx="12192000" cy="0"/>
          </a:xfrm>
          <a:prstGeom prst="line">
            <a:avLst/>
          </a:prstGeom>
          <a:ln>
            <a:solidFill>
              <a:srgbClr val="E2180D"/>
            </a:solidFill>
          </a:ln>
        </p:spPr>
        <p:style>
          <a:lnRef idx="2">
            <a:schemeClr val="accent1"/>
          </a:lnRef>
          <a:fillRef idx="0">
            <a:schemeClr val="accent1"/>
          </a:fillRef>
          <a:effectRef idx="1">
            <a:schemeClr val="accent1"/>
          </a:effectRef>
          <a:fontRef idx="minor">
            <a:schemeClr val="tx1"/>
          </a:fontRef>
        </p:style>
      </p:cxnSp>
      <p:grpSp>
        <p:nvGrpSpPr>
          <p:cNvPr id="38" name="Group 37">
            <a:extLst>
              <a:ext uri="{FF2B5EF4-FFF2-40B4-BE49-F238E27FC236}">
                <a16:creationId xmlns:a16="http://schemas.microsoft.com/office/drawing/2014/main" id="{265B29E2-241B-73F2-8DC4-D619122E8B7C}"/>
              </a:ext>
            </a:extLst>
          </p:cNvPr>
          <p:cNvGrpSpPr/>
          <p:nvPr/>
        </p:nvGrpSpPr>
        <p:grpSpPr>
          <a:xfrm>
            <a:off x="284839" y="760540"/>
            <a:ext cx="97453" cy="461665"/>
            <a:chOff x="532785" y="906130"/>
            <a:chExt cx="97453" cy="461665"/>
          </a:xfrm>
        </p:grpSpPr>
        <p:sp>
          <p:nvSpPr>
            <p:cNvPr id="39" name="Rectangle 38">
              <a:extLst>
                <a:ext uri="{FF2B5EF4-FFF2-40B4-BE49-F238E27FC236}">
                  <a16:creationId xmlns:a16="http://schemas.microsoft.com/office/drawing/2014/main" id="{1999D489-F780-B4F4-DE4B-1FDF03186654}"/>
                </a:ext>
              </a:extLst>
            </p:cNvPr>
            <p:cNvSpPr/>
            <p:nvPr/>
          </p:nvSpPr>
          <p:spPr>
            <a:xfrm>
              <a:off x="532785" y="906130"/>
              <a:ext cx="53032" cy="46166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0" name="Straight Connector 39">
              <a:extLst>
                <a:ext uri="{FF2B5EF4-FFF2-40B4-BE49-F238E27FC236}">
                  <a16:creationId xmlns:a16="http://schemas.microsoft.com/office/drawing/2014/main" id="{60B4E7E2-17B0-071E-E879-29841BAB18D6}"/>
                </a:ext>
              </a:extLst>
            </p:cNvPr>
            <p:cNvCxnSpPr/>
            <p:nvPr/>
          </p:nvCxnSpPr>
          <p:spPr>
            <a:xfrm>
              <a:off x="630238" y="906130"/>
              <a:ext cx="0" cy="461665"/>
            </a:xfrm>
            <a:prstGeom prst="line">
              <a:avLst/>
            </a:prstGeom>
            <a:ln>
              <a:solidFill>
                <a:srgbClr val="091B2C"/>
              </a:solidFill>
            </a:ln>
          </p:spPr>
          <p:style>
            <a:lnRef idx="2">
              <a:schemeClr val="accent1"/>
            </a:lnRef>
            <a:fillRef idx="0">
              <a:schemeClr val="accent1"/>
            </a:fillRef>
            <a:effectRef idx="1">
              <a:schemeClr val="accent1"/>
            </a:effectRef>
            <a:fontRef idx="minor">
              <a:schemeClr val="tx1"/>
            </a:fontRef>
          </p:style>
        </p:cxnSp>
      </p:grpSp>
      <p:sp>
        <p:nvSpPr>
          <p:cNvPr id="42" name="TextBox 41">
            <a:extLst>
              <a:ext uri="{FF2B5EF4-FFF2-40B4-BE49-F238E27FC236}">
                <a16:creationId xmlns:a16="http://schemas.microsoft.com/office/drawing/2014/main" id="{72DD015B-D9AA-B7DB-D815-D8F30D9D91CC}"/>
              </a:ext>
            </a:extLst>
          </p:cNvPr>
          <p:cNvSpPr txBox="1"/>
          <p:nvPr/>
        </p:nvSpPr>
        <p:spPr>
          <a:xfrm>
            <a:off x="0" y="1339759"/>
            <a:ext cx="6211127" cy="2246769"/>
          </a:xfrm>
          <a:prstGeom prst="rect">
            <a:avLst/>
          </a:prstGeom>
          <a:noFill/>
        </p:spPr>
        <p:txBody>
          <a:bodyPr wrap="square" rtlCol="0" anchor="t">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global green fuels market is undergoing substantial growth, fueled by rising environmental awareness, supportive government policies, and technological advancements. In contrast, traditional fuels are experiencing stagnation or decline, primarily due to regulatory pressures and changing consumer preferences.</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global green fuels market is projected to grow at a CAGR of approximately 11-12% over the next decade, whereas the traditional fossil fuel market is expected to grow at a much slower pace, with a CAGR of around 1-3%.</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The key difference between green fuels and traditional fuels include:</a:t>
            </a:r>
          </a:p>
        </p:txBody>
      </p:sp>
      <p:graphicFrame>
        <p:nvGraphicFramePr>
          <p:cNvPr id="3" name="Table 2">
            <a:extLst>
              <a:ext uri="{FF2B5EF4-FFF2-40B4-BE49-F238E27FC236}">
                <a16:creationId xmlns:a16="http://schemas.microsoft.com/office/drawing/2014/main" id="{EBCAA9F6-AD0C-F743-2391-1713B4387453}"/>
              </a:ext>
            </a:extLst>
          </p:cNvPr>
          <p:cNvGraphicFramePr>
            <a:graphicFrameLocks noGrp="1"/>
          </p:cNvGraphicFramePr>
          <p:nvPr>
            <p:extLst>
              <p:ext uri="{D42A27DB-BD31-4B8C-83A1-F6EECF244321}">
                <p14:modId xmlns:p14="http://schemas.microsoft.com/office/powerpoint/2010/main" val="1427464286"/>
              </p:ext>
            </p:extLst>
          </p:nvPr>
        </p:nvGraphicFramePr>
        <p:xfrm>
          <a:off x="6657745" y="1268612"/>
          <a:ext cx="4848455" cy="2264373"/>
        </p:xfrm>
        <a:graphic>
          <a:graphicData uri="http://schemas.openxmlformats.org/drawingml/2006/table">
            <a:tbl>
              <a:tblPr firstRow="1" bandRow="1">
                <a:tableStyleId>{93296810-A885-4BE3-A3E7-6D5BEEA58F35}</a:tableStyleId>
              </a:tblPr>
              <a:tblGrid>
                <a:gridCol w="1708788">
                  <a:extLst>
                    <a:ext uri="{9D8B030D-6E8A-4147-A177-3AD203B41FA5}">
                      <a16:colId xmlns:a16="http://schemas.microsoft.com/office/drawing/2014/main" val="2365382675"/>
                    </a:ext>
                  </a:extLst>
                </a:gridCol>
                <a:gridCol w="1463597">
                  <a:extLst>
                    <a:ext uri="{9D8B030D-6E8A-4147-A177-3AD203B41FA5}">
                      <a16:colId xmlns:a16="http://schemas.microsoft.com/office/drawing/2014/main" val="2370368319"/>
                    </a:ext>
                  </a:extLst>
                </a:gridCol>
                <a:gridCol w="1676070">
                  <a:extLst>
                    <a:ext uri="{9D8B030D-6E8A-4147-A177-3AD203B41FA5}">
                      <a16:colId xmlns:a16="http://schemas.microsoft.com/office/drawing/2014/main" val="1995169895"/>
                    </a:ext>
                  </a:extLst>
                </a:gridCol>
              </a:tblGrid>
              <a:tr h="409755">
                <a:tc>
                  <a:txBody>
                    <a:bodyPr/>
                    <a:lstStyle/>
                    <a:p>
                      <a:pPr algn="l"/>
                      <a:r>
                        <a:rPr lang="en-US" sz="1100" dirty="0">
                          <a:solidFill>
                            <a:schemeClr val="tx1"/>
                          </a:solidFill>
                          <a:latin typeface="Poppins" panose="00000500000000000000" pitchFamily="2" charset="0"/>
                          <a:cs typeface="Poppins" panose="00000500000000000000" pitchFamily="2" charset="0"/>
                        </a:rPr>
                        <a:t>REGION</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100" dirty="0">
                          <a:solidFill>
                            <a:schemeClr val="tx1"/>
                          </a:solidFill>
                          <a:latin typeface="Poppins" panose="00000500000000000000" pitchFamily="2" charset="0"/>
                          <a:cs typeface="Poppins" panose="00000500000000000000" pitchFamily="2" charset="0"/>
                        </a:rPr>
                        <a:t>GREEN FUELS</a:t>
                      </a:r>
                      <a:endParaRPr lang="en-IN" sz="11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100" dirty="0">
                          <a:solidFill>
                            <a:schemeClr val="tx1"/>
                          </a:solidFill>
                          <a:latin typeface="Poppins" panose="00000500000000000000" pitchFamily="2" charset="0"/>
                          <a:cs typeface="Poppins" panose="00000500000000000000" pitchFamily="2" charset="0"/>
                        </a:rPr>
                        <a:t>TRADITIONAL FUELS</a:t>
                      </a:r>
                      <a:endParaRPr lang="en-IN" sz="11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872444369"/>
                  </a:ext>
                </a:extLst>
              </a:tr>
              <a:tr h="333408">
                <a:tc>
                  <a:txBody>
                    <a:bodyPr/>
                    <a:lstStyle/>
                    <a:p>
                      <a:pPr algn="l"/>
                      <a:r>
                        <a:rPr lang="en-US" sz="1200" dirty="0">
                          <a:solidFill>
                            <a:schemeClr val="tx1"/>
                          </a:solidFill>
                          <a:latin typeface="Poppins" panose="00000500000000000000" pitchFamily="2" charset="0"/>
                          <a:cs typeface="Poppins" panose="00000500000000000000" pitchFamily="2" charset="0"/>
                        </a:rPr>
                        <a:t>North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10-11%</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1-2%</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146564878"/>
                  </a:ext>
                </a:extLst>
              </a:tr>
              <a:tr h="260919">
                <a:tc>
                  <a:txBody>
                    <a:bodyPr/>
                    <a:lstStyle/>
                    <a:p>
                      <a:pPr algn="l"/>
                      <a:r>
                        <a:rPr lang="en-US" sz="1200" dirty="0">
                          <a:solidFill>
                            <a:schemeClr val="tx1"/>
                          </a:solidFill>
                          <a:latin typeface="Poppins" panose="00000500000000000000" pitchFamily="2" charset="0"/>
                          <a:cs typeface="Poppins" panose="00000500000000000000" pitchFamily="2" charset="0"/>
                        </a:rPr>
                        <a:t>Europe</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9-11%</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Poppins" panose="00000500000000000000" pitchFamily="2" charset="0"/>
                          <a:cs typeface="Poppins" panose="00000500000000000000" pitchFamily="2" charset="0"/>
                        </a:rPr>
                        <a:t>1-3%</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4043976924"/>
                  </a:ext>
                </a:extLst>
              </a:tr>
              <a:tr h="305754">
                <a:tc>
                  <a:txBody>
                    <a:bodyPr/>
                    <a:lstStyle/>
                    <a:p>
                      <a:pPr algn="l"/>
                      <a:r>
                        <a:rPr lang="en-US" sz="1200" dirty="0">
                          <a:solidFill>
                            <a:schemeClr val="tx1"/>
                          </a:solidFill>
                          <a:latin typeface="Poppins" panose="00000500000000000000" pitchFamily="2" charset="0"/>
                          <a:cs typeface="Poppins" panose="00000500000000000000" pitchFamily="2" charset="0"/>
                        </a:rPr>
                        <a:t>Asia Pacific</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13-14%</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2-4%</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724217516"/>
                  </a:ext>
                </a:extLst>
              </a:tr>
              <a:tr h="333408">
                <a:tc>
                  <a:txBody>
                    <a:bodyPr/>
                    <a:lstStyle/>
                    <a:p>
                      <a:pPr algn="l"/>
                      <a:r>
                        <a:rPr lang="en-US" sz="1200" dirty="0">
                          <a:solidFill>
                            <a:schemeClr val="tx1"/>
                          </a:solidFill>
                          <a:latin typeface="Poppins" panose="00000500000000000000" pitchFamily="2" charset="0"/>
                          <a:cs typeface="Poppins" panose="00000500000000000000" pitchFamily="2" charset="0"/>
                        </a:rPr>
                        <a:t>Latin America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12-13%</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Poppins" panose="00000500000000000000" pitchFamily="2" charset="0"/>
                          <a:cs typeface="Poppins" panose="00000500000000000000" pitchFamily="2" charset="0"/>
                        </a:rPr>
                        <a:t>3-4%</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92540505"/>
                  </a:ext>
                </a:extLst>
              </a:tr>
              <a:tr h="333408">
                <a:tc>
                  <a:txBody>
                    <a:bodyPr/>
                    <a:lstStyle/>
                    <a:p>
                      <a:pPr algn="l"/>
                      <a:r>
                        <a:rPr lang="en-US" sz="1200" dirty="0">
                          <a:solidFill>
                            <a:schemeClr val="tx1"/>
                          </a:solidFill>
                          <a:latin typeface="Poppins" panose="00000500000000000000" pitchFamily="2" charset="0"/>
                          <a:cs typeface="Poppins" panose="00000500000000000000" pitchFamily="2" charset="0"/>
                        </a:rPr>
                        <a:t>Middle East &amp; Africa</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10-12%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Poppins" panose="00000500000000000000" pitchFamily="2" charset="0"/>
                          <a:cs typeface="Poppins" panose="00000500000000000000" pitchFamily="2" charset="0"/>
                        </a:rPr>
                        <a:t>2-3%</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2632681720"/>
                  </a:ext>
                </a:extLst>
              </a:tr>
              <a:tr h="270118">
                <a:tc>
                  <a:txBody>
                    <a:bodyPr/>
                    <a:lstStyle/>
                    <a:p>
                      <a:pPr algn="l"/>
                      <a:r>
                        <a:rPr lang="en-US" sz="1200" dirty="0">
                          <a:solidFill>
                            <a:schemeClr val="tx1"/>
                          </a:solidFill>
                          <a:latin typeface="Poppins" panose="00000500000000000000" pitchFamily="2" charset="0"/>
                          <a:cs typeface="Poppins" panose="00000500000000000000" pitchFamily="2" charset="0"/>
                        </a:rPr>
                        <a:t>Global</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11-12%</a:t>
                      </a:r>
                      <a:endParaRPr lang="en-IN" sz="1200" dirty="0">
                        <a:solidFill>
                          <a:schemeClr val="tx1"/>
                        </a:solidFill>
                        <a:latin typeface="Poppins" panose="00000500000000000000" pitchFamily="2" charset="0"/>
                        <a:cs typeface="Poppins" panose="00000500000000000000" pitchFamily="2" charset="0"/>
                      </a:endParaRPr>
                    </a:p>
                  </a:txBody>
                  <a:tcPr anchor="ctr"/>
                </a:tc>
                <a:tc>
                  <a:txBody>
                    <a:bodyPr/>
                    <a:lstStyle/>
                    <a:p>
                      <a:pPr algn="ctr"/>
                      <a:r>
                        <a:rPr lang="en-US" sz="1200" dirty="0">
                          <a:solidFill>
                            <a:schemeClr val="tx1"/>
                          </a:solidFill>
                          <a:latin typeface="Poppins" panose="00000500000000000000" pitchFamily="2" charset="0"/>
                          <a:cs typeface="Poppins" panose="00000500000000000000" pitchFamily="2" charset="0"/>
                        </a:rPr>
                        <a:t>1-3%</a:t>
                      </a:r>
                      <a:endParaRPr lang="en-IN" sz="1200" dirty="0">
                        <a:solidFill>
                          <a:schemeClr val="tx1"/>
                        </a:solidFill>
                        <a:latin typeface="Poppins" panose="00000500000000000000" pitchFamily="2" charset="0"/>
                        <a:cs typeface="Poppins" panose="00000500000000000000" pitchFamily="2" charset="0"/>
                      </a:endParaRPr>
                    </a:p>
                  </a:txBody>
                  <a:tcPr anchor="ctr"/>
                </a:tc>
                <a:extLst>
                  <a:ext uri="{0D108BD9-81ED-4DB2-BD59-A6C34878D82A}">
                    <a16:rowId xmlns:a16="http://schemas.microsoft.com/office/drawing/2014/main" val="1407661673"/>
                  </a:ext>
                </a:extLst>
              </a:tr>
            </a:tbl>
          </a:graphicData>
        </a:graphic>
      </p:graphicFrame>
      <p:sp>
        <p:nvSpPr>
          <p:cNvPr id="4" name="TextBox 3">
            <a:extLst>
              <a:ext uri="{FF2B5EF4-FFF2-40B4-BE49-F238E27FC236}">
                <a16:creationId xmlns:a16="http://schemas.microsoft.com/office/drawing/2014/main" id="{72BBA9B8-FD2F-573D-CF2F-03E415CCC6CD}"/>
              </a:ext>
            </a:extLst>
          </p:cNvPr>
          <p:cNvSpPr txBox="1"/>
          <p:nvPr/>
        </p:nvSpPr>
        <p:spPr>
          <a:xfrm>
            <a:off x="0" y="3619091"/>
            <a:ext cx="11622154" cy="3200876"/>
          </a:xfrm>
          <a:prstGeom prst="rect">
            <a:avLst/>
          </a:prstGeom>
          <a:noFill/>
        </p:spPr>
        <p:txBody>
          <a:bodyPr wrap="square" rtlCol="0" anchor="t">
            <a:spAutoFit/>
          </a:bodyPr>
          <a:lstStyle/>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Environmental Impact</a:t>
            </a:r>
          </a:p>
          <a:p>
            <a:pPr marL="622300" indent="-171450" algn="just">
              <a:spcAft>
                <a:spcPts val="1200"/>
              </a:spcAft>
              <a:buFont typeface="Courier New" panose="02070309020205020404" pitchFamily="49" charset="0"/>
              <a:buChar char="o"/>
            </a:pPr>
            <a:r>
              <a:rPr lang="en-US" sz="1200" dirty="0">
                <a:latin typeface="Poppins" panose="00000500000000000000" pitchFamily="2" charset="0"/>
                <a:cs typeface="Poppins" panose="00000500000000000000" pitchFamily="2" charset="0"/>
              </a:rPr>
              <a:t>Green Fuels: Generally, have a lower carbon footprint, especially when produced sustainably</a:t>
            </a:r>
          </a:p>
          <a:p>
            <a:pPr marL="622300" indent="-171450" algn="just">
              <a:spcAft>
                <a:spcPts val="1200"/>
              </a:spcAft>
              <a:buFont typeface="Courier New" panose="02070309020205020404" pitchFamily="49" charset="0"/>
              <a:buChar char="o"/>
            </a:pPr>
            <a:r>
              <a:rPr lang="en-US" sz="1200" dirty="0">
                <a:latin typeface="Poppins" panose="00000500000000000000" pitchFamily="2" charset="0"/>
                <a:cs typeface="Poppins" panose="00000500000000000000" pitchFamily="2" charset="0"/>
              </a:rPr>
              <a:t>Traditional Fuels: The extraction, refinement, and combustion processes release substantial greenhouse gases and pollutants, contributing to climate change and health problems.</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Production Process</a:t>
            </a:r>
          </a:p>
          <a:p>
            <a:pPr marL="622300" indent="-171450" algn="just">
              <a:spcAft>
                <a:spcPts val="1200"/>
              </a:spcAft>
              <a:buFont typeface="Courier New" panose="02070309020205020404" pitchFamily="49" charset="0"/>
              <a:buChar char="o"/>
            </a:pPr>
            <a:r>
              <a:rPr lang="en-US" sz="1200" dirty="0">
                <a:latin typeface="Poppins" panose="00000500000000000000" pitchFamily="2" charset="0"/>
                <a:cs typeface="Poppins" panose="00000500000000000000" pitchFamily="2" charset="0"/>
              </a:rPr>
              <a:t>Green Fuels: Production can involve agricultural practices, waste biomass utilization, &amp; advanced technologies like carbon capture for e-fuels.</a:t>
            </a:r>
          </a:p>
          <a:p>
            <a:pPr marL="622300" indent="-171450" algn="just">
              <a:spcAft>
                <a:spcPts val="1200"/>
              </a:spcAft>
              <a:buFont typeface="Courier New" panose="02070309020205020404" pitchFamily="49" charset="0"/>
              <a:buChar char="o"/>
            </a:pPr>
            <a:r>
              <a:rPr lang="en-US" sz="1200" dirty="0">
                <a:latin typeface="Poppins" panose="00000500000000000000" pitchFamily="2" charset="0"/>
                <a:cs typeface="Poppins" panose="00000500000000000000" pitchFamily="2" charset="0"/>
              </a:rPr>
              <a:t>Traditional Fuels: Extraction processes are often environmentally destructive.</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Investment Opportunities: Green fuels are drawing substantial investments from both private and public sectors as companies and governments strive to achieve climate goals</a:t>
            </a:r>
          </a:p>
          <a:p>
            <a:pPr marL="542925" indent="-285750" algn="just">
              <a:spcAft>
                <a:spcPts val="1200"/>
              </a:spcAft>
              <a:buFont typeface="Arial" panose="020B0604020202020204" pitchFamily="34" charset="0"/>
              <a:buChar char="•"/>
            </a:pPr>
            <a:r>
              <a:rPr lang="en-US" sz="1200" dirty="0">
                <a:latin typeface="Poppins" panose="00000500000000000000" pitchFamily="2" charset="0"/>
                <a:cs typeface="Poppins" panose="00000500000000000000" pitchFamily="2" charset="0"/>
              </a:rPr>
              <a:t>Cost Competitiveness: Although the initial investment in green fuel technologies may be substantial, the long-term advantages and declining production costs make them increasingly competitive with traditional fuels.</a:t>
            </a:r>
          </a:p>
        </p:txBody>
      </p:sp>
    </p:spTree>
    <p:extLst>
      <p:ext uri="{BB962C8B-B14F-4D97-AF65-F5344CB8AC3E}">
        <p14:creationId xmlns:p14="http://schemas.microsoft.com/office/powerpoint/2010/main" val="83158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2501</TotalTime>
  <Words>5647</Words>
  <Application>Microsoft Office PowerPoint</Application>
  <PresentationFormat>Widescreen</PresentationFormat>
  <Paragraphs>695</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Aptos</vt:lpstr>
      <vt:lpstr>Aptos Display</vt:lpstr>
      <vt:lpstr>Arial</vt:lpstr>
      <vt:lpstr>Courier New</vt:lpstr>
      <vt:lpstr>Poppins</vt:lpstr>
      <vt:lpstr>Wingdings</vt:lpstr>
      <vt:lpstr>Office Theme</vt:lpstr>
      <vt:lpstr>Global Green Fuels Market:  A Comprehensive Overview</vt:lpstr>
      <vt:lpstr>PowerPoint Presentation</vt:lpstr>
      <vt:lpstr>OVERVIEW OF GREEN FUELS MARKET</vt:lpstr>
      <vt:lpstr>PowerPoint Presentation</vt:lpstr>
      <vt:lpstr>PowerPoint Presentation</vt:lpstr>
      <vt:lpstr>PowerPoint Presentation</vt:lpstr>
      <vt:lpstr>PowerPoint Presentation</vt:lpstr>
      <vt:lpstr>PowerPoint Presentation</vt:lpstr>
      <vt:lpstr>PowerPoint Presentation</vt:lpstr>
      <vt:lpstr>MARKET INSIGHTS</vt:lpstr>
      <vt:lpstr>PowerPoint Presentation</vt:lpstr>
      <vt:lpstr>PowerPoint Presentation</vt:lpstr>
      <vt:lpstr>PowerPoint Presentation</vt:lpstr>
      <vt:lpstr>PowerPoint Presentation</vt:lpstr>
      <vt:lpstr>PowerPoint Presentation</vt:lpstr>
      <vt:lpstr>VALUE CHAIN ANALYSIS</vt:lpstr>
      <vt:lpstr>PowerPoint Presentation</vt:lpstr>
      <vt:lpstr>PowerPoint Presentation</vt:lpstr>
      <vt:lpstr>PowerPoint Presentation</vt:lpstr>
      <vt:lpstr>PowerPoint Presentation</vt:lpstr>
      <vt:lpstr>PowerPoint Presentation</vt:lpstr>
      <vt:lpstr>REGULATORY LANDSCAPE</vt:lpstr>
      <vt:lpstr>PowerPoint Presentation</vt:lpstr>
      <vt:lpstr>LEADING PLAYERS OPERATING IN THE GREEN FUELS MARKET</vt:lpstr>
      <vt:lpstr>PowerPoint Presentation</vt:lpstr>
      <vt:lpstr>PowerPoint Presentation</vt:lpstr>
      <vt:lpstr>INSIGHTS AND RECOMMENDATIONS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Aniket Hade</cp:lastModifiedBy>
  <cp:revision>22</cp:revision>
  <dcterms:modified xsi:type="dcterms:W3CDTF">2024-10-15T00:31:20Z</dcterms:modified>
</cp:coreProperties>
</file>