
<file path=[Content_Types].xml><?xml version="1.0" encoding="utf-8"?>
<Types xmlns="http://schemas.openxmlformats.org/package/2006/content-types">
  <Default Extension="png" ContentType="image/png"/>
  <Default Extension="webp" ContentType="image/webp"/>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Ex1.xml" ContentType="application/vnd.ms-office.chartex+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49" r:id="rId2"/>
    <p:sldId id="259" r:id="rId3"/>
    <p:sldId id="258" r:id="rId4"/>
    <p:sldId id="316" r:id="rId5"/>
    <p:sldId id="315" r:id="rId6"/>
    <p:sldId id="347" r:id="rId7"/>
    <p:sldId id="320" r:id="rId8"/>
    <p:sldId id="321" r:id="rId9"/>
    <p:sldId id="326" r:id="rId10"/>
    <p:sldId id="322" r:id="rId11"/>
    <p:sldId id="325" r:id="rId12"/>
    <p:sldId id="319" r:id="rId13"/>
    <p:sldId id="318" r:id="rId14"/>
    <p:sldId id="330" r:id="rId15"/>
    <p:sldId id="331" r:id="rId16"/>
    <p:sldId id="339" r:id="rId17"/>
    <p:sldId id="340" r:id="rId18"/>
    <p:sldId id="328" r:id="rId19"/>
    <p:sldId id="329" r:id="rId20"/>
    <p:sldId id="333" r:id="rId21"/>
    <p:sldId id="334" r:id="rId22"/>
    <p:sldId id="343" r:id="rId23"/>
    <p:sldId id="344" r:id="rId24"/>
    <p:sldId id="346" r:id="rId25"/>
    <p:sldId id="29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855E"/>
    <a:srgbClr val="F61A2A"/>
    <a:srgbClr val="FC1C1C"/>
    <a:srgbClr val="C8B6C2"/>
    <a:srgbClr val="DBDB51"/>
    <a:srgbClr val="8C8C20"/>
    <a:srgbClr val="DE9A70"/>
    <a:srgbClr val="885624"/>
    <a:srgbClr val="287251"/>
    <a:srgbClr val="0D4B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BF2654-A0BB-4E9E-9D47-0B88D1910A33}" v="220" dt="2024-09-29T11:29:34.8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4660"/>
  </p:normalViewPr>
  <p:slideViewPr>
    <p:cSldViewPr snapToGrid="0">
      <p:cViewPr varScale="1">
        <p:scale>
          <a:sx n="104" d="100"/>
          <a:sy n="104" d="100"/>
        </p:scale>
        <p:origin x="798" y="96"/>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ket Hade" userId="f0e4b717-03d3-4271-ad15-50c4738de6f5" providerId="ADAL" clId="{9FBF2654-A0BB-4E9E-9D47-0B88D1910A33}"/>
    <pc:docChg chg="undo redo custSel addSld delSld modSld">
      <pc:chgData name="Aniket Hade" userId="f0e4b717-03d3-4271-ad15-50c4738de6f5" providerId="ADAL" clId="{9FBF2654-A0BB-4E9E-9D47-0B88D1910A33}" dt="2024-09-29T11:29:37.270" v="2546" actId="20577"/>
      <pc:docMkLst>
        <pc:docMk/>
      </pc:docMkLst>
      <pc:sldChg chg="delSp mod">
        <pc:chgData name="Aniket Hade" userId="f0e4b717-03d3-4271-ad15-50c4738de6f5" providerId="ADAL" clId="{9FBF2654-A0BB-4E9E-9D47-0B88D1910A33}" dt="2024-09-29T04:34:59.885" v="26" actId="478"/>
        <pc:sldMkLst>
          <pc:docMk/>
          <pc:sldMk cId="906969659" sldId="256"/>
        </pc:sldMkLst>
        <pc:spChg chg="del">
          <ac:chgData name="Aniket Hade" userId="f0e4b717-03d3-4271-ad15-50c4738de6f5" providerId="ADAL" clId="{9FBF2654-A0BB-4E9E-9D47-0B88D1910A33}" dt="2024-09-29T04:34:59.885" v="26" actId="478"/>
          <ac:spMkLst>
            <pc:docMk/>
            <pc:sldMk cId="906969659" sldId="256"/>
            <ac:spMk id="5" creationId="{FFE6ADF0-9223-0FD0-2237-C97A1F7B6F42}"/>
          </ac:spMkLst>
        </pc:spChg>
      </pc:sldChg>
      <pc:sldChg chg="modSp mod">
        <pc:chgData name="Aniket Hade" userId="f0e4b717-03d3-4271-ad15-50c4738de6f5" providerId="ADAL" clId="{9FBF2654-A0BB-4E9E-9D47-0B88D1910A33}" dt="2024-09-29T09:41:26.790" v="1540" actId="20577"/>
        <pc:sldMkLst>
          <pc:docMk/>
          <pc:sldMk cId="3903141060" sldId="257"/>
        </pc:sldMkLst>
        <pc:spChg chg="mod">
          <ac:chgData name="Aniket Hade" userId="f0e4b717-03d3-4271-ad15-50c4738de6f5" providerId="ADAL" clId="{9FBF2654-A0BB-4E9E-9D47-0B88D1910A33}" dt="2024-09-29T09:41:26.790" v="1540" actId="20577"/>
          <ac:spMkLst>
            <pc:docMk/>
            <pc:sldMk cId="3903141060" sldId="257"/>
            <ac:spMk id="6" creationId="{CA9A2BAA-7CE0-7479-E1A7-48DEFF76CEA0}"/>
          </ac:spMkLst>
        </pc:spChg>
      </pc:sldChg>
      <pc:sldChg chg="modSp mod">
        <pc:chgData name="Aniket Hade" userId="f0e4b717-03d3-4271-ad15-50c4738de6f5" providerId="ADAL" clId="{9FBF2654-A0BB-4E9E-9D47-0B88D1910A33}" dt="2024-09-29T11:29:37.270" v="2546" actId="20577"/>
        <pc:sldMkLst>
          <pc:docMk/>
          <pc:sldMk cId="567341179" sldId="259"/>
        </pc:sldMkLst>
        <pc:spChg chg="mod">
          <ac:chgData name="Aniket Hade" userId="f0e4b717-03d3-4271-ad15-50c4738de6f5" providerId="ADAL" clId="{9FBF2654-A0BB-4E9E-9D47-0B88D1910A33}" dt="2024-09-29T09:39:32.028" v="1524" actId="20577"/>
          <ac:spMkLst>
            <pc:docMk/>
            <pc:sldMk cId="567341179" sldId="259"/>
            <ac:spMk id="11" creationId="{9364E306-1470-46C0-B31B-5FD0B0753C8F}"/>
          </ac:spMkLst>
        </pc:spChg>
        <pc:spChg chg="mod">
          <ac:chgData name="Aniket Hade" userId="f0e4b717-03d3-4271-ad15-50c4738de6f5" providerId="ADAL" clId="{9FBF2654-A0BB-4E9E-9D47-0B88D1910A33}" dt="2024-09-29T09:39:46.593" v="1525" actId="20577"/>
          <ac:spMkLst>
            <pc:docMk/>
            <pc:sldMk cId="567341179" sldId="259"/>
            <ac:spMk id="12" creationId="{A4B39D17-CD9D-27BE-B929-E661473DD871}"/>
          </ac:spMkLst>
        </pc:spChg>
        <pc:spChg chg="mod">
          <ac:chgData name="Aniket Hade" userId="f0e4b717-03d3-4271-ad15-50c4738de6f5" providerId="ADAL" clId="{9FBF2654-A0BB-4E9E-9D47-0B88D1910A33}" dt="2024-09-29T09:40:06.318" v="1536" actId="20577"/>
          <ac:spMkLst>
            <pc:docMk/>
            <pc:sldMk cId="567341179" sldId="259"/>
            <ac:spMk id="15" creationId="{0EAB0EF7-BC15-55A2-E242-897AAEA9AA73}"/>
          </ac:spMkLst>
        </pc:spChg>
        <pc:spChg chg="mod">
          <ac:chgData name="Aniket Hade" userId="f0e4b717-03d3-4271-ad15-50c4738de6f5" providerId="ADAL" clId="{9FBF2654-A0BB-4E9E-9D47-0B88D1910A33}" dt="2024-09-29T09:40:09.082" v="1538" actId="20577"/>
          <ac:spMkLst>
            <pc:docMk/>
            <pc:sldMk cId="567341179" sldId="259"/>
            <ac:spMk id="16" creationId="{894FB00D-A075-C404-4A68-7EE58E011013}"/>
          </ac:spMkLst>
        </pc:spChg>
        <pc:spChg chg="mod">
          <ac:chgData name="Aniket Hade" userId="f0e4b717-03d3-4271-ad15-50c4738de6f5" providerId="ADAL" clId="{9FBF2654-A0BB-4E9E-9D47-0B88D1910A33}" dt="2024-09-29T11:29:34.804" v="2544" actId="20577"/>
          <ac:spMkLst>
            <pc:docMk/>
            <pc:sldMk cId="567341179" sldId="259"/>
            <ac:spMk id="19" creationId="{119005CB-1999-B648-6743-FEF3E66ED502}"/>
          </ac:spMkLst>
        </pc:spChg>
        <pc:spChg chg="mod">
          <ac:chgData name="Aniket Hade" userId="f0e4b717-03d3-4271-ad15-50c4738de6f5" providerId="ADAL" clId="{9FBF2654-A0BB-4E9E-9D47-0B88D1910A33}" dt="2024-09-29T11:29:37.270" v="2546" actId="20577"/>
          <ac:spMkLst>
            <pc:docMk/>
            <pc:sldMk cId="567341179" sldId="259"/>
            <ac:spMk id="20" creationId="{2FDE9DAF-8656-63B2-A4D5-0CE1342A9AE0}"/>
          </ac:spMkLst>
        </pc:spChg>
      </pc:sldChg>
      <pc:sldChg chg="modSp mod">
        <pc:chgData name="Aniket Hade" userId="f0e4b717-03d3-4271-ad15-50c4738de6f5" providerId="ADAL" clId="{9FBF2654-A0BB-4E9E-9D47-0B88D1910A33}" dt="2024-09-29T09:41:30.777" v="1542" actId="20577"/>
        <pc:sldMkLst>
          <pc:docMk/>
          <pc:sldMk cId="431676238" sldId="262"/>
        </pc:sldMkLst>
        <pc:spChg chg="mod">
          <ac:chgData name="Aniket Hade" userId="f0e4b717-03d3-4271-ad15-50c4738de6f5" providerId="ADAL" clId="{9FBF2654-A0BB-4E9E-9D47-0B88D1910A33}" dt="2024-09-29T09:41:30.777" v="1542" actId="20577"/>
          <ac:spMkLst>
            <pc:docMk/>
            <pc:sldMk cId="431676238" sldId="262"/>
            <ac:spMk id="6" creationId="{CA9A2BAA-7CE0-7479-E1A7-48DEFF76CEA0}"/>
          </ac:spMkLst>
        </pc:spChg>
        <pc:spChg chg="mod">
          <ac:chgData name="Aniket Hade" userId="f0e4b717-03d3-4271-ad15-50c4738de6f5" providerId="ADAL" clId="{9FBF2654-A0BB-4E9E-9D47-0B88D1910A33}" dt="2024-09-29T08:07:27.732" v="1051" actId="20577"/>
          <ac:spMkLst>
            <pc:docMk/>
            <pc:sldMk cId="431676238" sldId="262"/>
            <ac:spMk id="9" creationId="{3FA4AA37-B082-7189-8617-95ADD73C1652}"/>
          </ac:spMkLst>
        </pc:spChg>
        <pc:spChg chg="mod">
          <ac:chgData name="Aniket Hade" userId="f0e4b717-03d3-4271-ad15-50c4738de6f5" providerId="ADAL" clId="{9FBF2654-A0BB-4E9E-9D47-0B88D1910A33}" dt="2024-09-29T08:07:07.479" v="1037" actId="20577"/>
          <ac:spMkLst>
            <pc:docMk/>
            <pc:sldMk cId="431676238" sldId="262"/>
            <ac:spMk id="22" creationId="{5A0604F1-B789-5F89-B3B4-483B6298DDEF}"/>
          </ac:spMkLst>
        </pc:spChg>
        <pc:spChg chg="mod">
          <ac:chgData name="Aniket Hade" userId="f0e4b717-03d3-4271-ad15-50c4738de6f5" providerId="ADAL" clId="{9FBF2654-A0BB-4E9E-9D47-0B88D1910A33}" dt="2024-09-29T08:07:01.756" v="1033" actId="20577"/>
          <ac:spMkLst>
            <pc:docMk/>
            <pc:sldMk cId="431676238" sldId="262"/>
            <ac:spMk id="24" creationId="{27577BE0-0DCE-96E6-FD59-FFCB0F167477}"/>
          </ac:spMkLst>
        </pc:spChg>
        <pc:spChg chg="mod">
          <ac:chgData name="Aniket Hade" userId="f0e4b717-03d3-4271-ad15-50c4738de6f5" providerId="ADAL" clId="{9FBF2654-A0BB-4E9E-9D47-0B88D1910A33}" dt="2024-09-29T08:06:52.796" v="1028" actId="20577"/>
          <ac:spMkLst>
            <pc:docMk/>
            <pc:sldMk cId="431676238" sldId="262"/>
            <ac:spMk id="26" creationId="{F8DFCF15-B57D-58BF-74E2-84543E5BB686}"/>
          </ac:spMkLst>
        </pc:spChg>
      </pc:sldChg>
      <pc:sldChg chg="modSp mod">
        <pc:chgData name="Aniket Hade" userId="f0e4b717-03d3-4271-ad15-50c4738de6f5" providerId="ADAL" clId="{9FBF2654-A0BB-4E9E-9D47-0B88D1910A33}" dt="2024-09-29T09:41:39.207" v="1546" actId="20577"/>
        <pc:sldMkLst>
          <pc:docMk/>
          <pc:sldMk cId="831587863" sldId="263"/>
        </pc:sldMkLst>
        <pc:spChg chg="mod">
          <ac:chgData name="Aniket Hade" userId="f0e4b717-03d3-4271-ad15-50c4738de6f5" providerId="ADAL" clId="{9FBF2654-A0BB-4E9E-9D47-0B88D1910A33}" dt="2024-09-29T09:41:39.207" v="1546" actId="20577"/>
          <ac:spMkLst>
            <pc:docMk/>
            <pc:sldMk cId="831587863" sldId="263"/>
            <ac:spMk id="6" creationId="{CA9A2BAA-7CE0-7479-E1A7-48DEFF76CEA0}"/>
          </ac:spMkLst>
        </pc:spChg>
      </pc:sldChg>
      <pc:sldChg chg="modSp mod">
        <pc:chgData name="Aniket Hade" userId="f0e4b717-03d3-4271-ad15-50c4738de6f5" providerId="ADAL" clId="{9FBF2654-A0BB-4E9E-9D47-0B88D1910A33}" dt="2024-09-29T09:42:28.579" v="1547" actId="20577"/>
        <pc:sldMkLst>
          <pc:docMk/>
          <pc:sldMk cId="4127680580" sldId="264"/>
        </pc:sldMkLst>
        <pc:spChg chg="mod">
          <ac:chgData name="Aniket Hade" userId="f0e4b717-03d3-4271-ad15-50c4738de6f5" providerId="ADAL" clId="{9FBF2654-A0BB-4E9E-9D47-0B88D1910A33}" dt="2024-09-29T07:34:48.516" v="765" actId="20577"/>
          <ac:spMkLst>
            <pc:docMk/>
            <pc:sldMk cId="4127680580" sldId="264"/>
            <ac:spMk id="6" creationId="{CA9A2BAA-7CE0-7479-E1A7-48DEFF76CEA0}"/>
          </ac:spMkLst>
        </pc:spChg>
        <pc:spChg chg="mod">
          <ac:chgData name="Aniket Hade" userId="f0e4b717-03d3-4271-ad15-50c4738de6f5" providerId="ADAL" clId="{9FBF2654-A0BB-4E9E-9D47-0B88D1910A33}" dt="2024-09-29T09:42:28.579" v="1547" actId="20577"/>
          <ac:spMkLst>
            <pc:docMk/>
            <pc:sldMk cId="4127680580" sldId="264"/>
            <ac:spMk id="8" creationId="{98958601-D84A-385D-C930-DC7078FD73B6}"/>
          </ac:spMkLst>
        </pc:spChg>
        <pc:graphicFrameChg chg="mod">
          <ac:chgData name="Aniket Hade" userId="f0e4b717-03d3-4271-ad15-50c4738de6f5" providerId="ADAL" clId="{9FBF2654-A0BB-4E9E-9D47-0B88D1910A33}" dt="2024-09-29T09:19:32.661" v="1325" actId="2711"/>
          <ac:graphicFrameMkLst>
            <pc:docMk/>
            <pc:sldMk cId="4127680580" sldId="264"/>
            <ac:graphicFrameMk id="5" creationId="{F2B79D71-B2B5-561B-B749-E5591DCB5A8A}"/>
          </ac:graphicFrameMkLst>
        </pc:graphicFrameChg>
        <pc:graphicFrameChg chg="modGraphic">
          <ac:chgData name="Aniket Hade" userId="f0e4b717-03d3-4271-ad15-50c4738de6f5" providerId="ADAL" clId="{9FBF2654-A0BB-4E9E-9D47-0B88D1910A33}" dt="2024-09-29T09:19:46.174" v="1327" actId="255"/>
          <ac:graphicFrameMkLst>
            <pc:docMk/>
            <pc:sldMk cId="4127680580" sldId="264"/>
            <ac:graphicFrameMk id="12" creationId="{965A70B9-7A85-C311-1B35-AC13AF28D784}"/>
          </ac:graphicFrameMkLst>
        </pc:graphicFrameChg>
      </pc:sldChg>
      <pc:sldChg chg="modSp mod">
        <pc:chgData name="Aniket Hade" userId="f0e4b717-03d3-4271-ad15-50c4738de6f5" providerId="ADAL" clId="{9FBF2654-A0BB-4E9E-9D47-0B88D1910A33}" dt="2024-09-29T09:41:34.682" v="1544" actId="20577"/>
        <pc:sldMkLst>
          <pc:docMk/>
          <pc:sldMk cId="4133644782" sldId="265"/>
        </pc:sldMkLst>
        <pc:spChg chg="mod">
          <ac:chgData name="Aniket Hade" userId="f0e4b717-03d3-4271-ad15-50c4738de6f5" providerId="ADAL" clId="{9FBF2654-A0BB-4E9E-9D47-0B88D1910A33}" dt="2024-09-29T09:41:34.682" v="1544" actId="20577"/>
          <ac:spMkLst>
            <pc:docMk/>
            <pc:sldMk cId="4133644782" sldId="265"/>
            <ac:spMk id="6" creationId="{CA9A2BAA-7CE0-7479-E1A7-48DEFF76CEA0}"/>
          </ac:spMkLst>
        </pc:spChg>
        <pc:spChg chg="mod">
          <ac:chgData name="Aniket Hade" userId="f0e4b717-03d3-4271-ad15-50c4738de6f5" providerId="ADAL" clId="{9FBF2654-A0BB-4E9E-9D47-0B88D1910A33}" dt="2024-09-29T04:47:31.334" v="177" actId="1036"/>
          <ac:spMkLst>
            <pc:docMk/>
            <pc:sldMk cId="4133644782" sldId="265"/>
            <ac:spMk id="114" creationId="{95FCEFF0-C1CE-9866-CAB5-D9177B73D30F}"/>
          </ac:spMkLst>
        </pc:spChg>
        <pc:spChg chg="mod">
          <ac:chgData name="Aniket Hade" userId="f0e4b717-03d3-4271-ad15-50c4738de6f5" providerId="ADAL" clId="{9FBF2654-A0BB-4E9E-9D47-0B88D1910A33}" dt="2024-09-29T04:47:31.334" v="177" actId="1036"/>
          <ac:spMkLst>
            <pc:docMk/>
            <pc:sldMk cId="4133644782" sldId="265"/>
            <ac:spMk id="115" creationId="{F65EE124-B3FC-0961-B5C1-E7FC90404020}"/>
          </ac:spMkLst>
        </pc:spChg>
        <pc:spChg chg="mod">
          <ac:chgData name="Aniket Hade" userId="f0e4b717-03d3-4271-ad15-50c4738de6f5" providerId="ADAL" clId="{9FBF2654-A0BB-4E9E-9D47-0B88D1910A33}" dt="2024-09-29T04:46:44.966" v="123" actId="1035"/>
          <ac:spMkLst>
            <pc:docMk/>
            <pc:sldMk cId="4133644782" sldId="265"/>
            <ac:spMk id="116" creationId="{CD7F46F6-7288-84AA-6A17-0E80E3C8C7BC}"/>
          </ac:spMkLst>
        </pc:spChg>
        <pc:spChg chg="mod">
          <ac:chgData name="Aniket Hade" userId="f0e4b717-03d3-4271-ad15-50c4738de6f5" providerId="ADAL" clId="{9FBF2654-A0BB-4E9E-9D47-0B88D1910A33}" dt="2024-09-29T04:47:31.334" v="177" actId="1036"/>
          <ac:spMkLst>
            <pc:docMk/>
            <pc:sldMk cId="4133644782" sldId="265"/>
            <ac:spMk id="117" creationId="{B7323DA1-B0C2-86C4-6ECA-E76C8B13E5C6}"/>
          </ac:spMkLst>
        </pc:spChg>
        <pc:spChg chg="mod">
          <ac:chgData name="Aniket Hade" userId="f0e4b717-03d3-4271-ad15-50c4738de6f5" providerId="ADAL" clId="{9FBF2654-A0BB-4E9E-9D47-0B88D1910A33}" dt="2024-09-29T04:49:43.131" v="212" actId="1076"/>
          <ac:spMkLst>
            <pc:docMk/>
            <pc:sldMk cId="4133644782" sldId="265"/>
            <ac:spMk id="124" creationId="{6B8CDC97-544C-E7AA-26E3-9AC2AEEDC98C}"/>
          </ac:spMkLst>
        </pc:spChg>
        <pc:spChg chg="mod">
          <ac:chgData name="Aniket Hade" userId="f0e4b717-03d3-4271-ad15-50c4738de6f5" providerId="ADAL" clId="{9FBF2654-A0BB-4E9E-9D47-0B88D1910A33}" dt="2024-09-29T04:47:31.334" v="177" actId="1036"/>
          <ac:spMkLst>
            <pc:docMk/>
            <pc:sldMk cId="4133644782" sldId="265"/>
            <ac:spMk id="127" creationId="{67B97709-35C1-96E9-0812-160D13F2295B}"/>
          </ac:spMkLst>
        </pc:spChg>
        <pc:spChg chg="mod">
          <ac:chgData name="Aniket Hade" userId="f0e4b717-03d3-4271-ad15-50c4738de6f5" providerId="ADAL" clId="{9FBF2654-A0BB-4E9E-9D47-0B88D1910A33}" dt="2024-09-29T04:47:31.334" v="177" actId="1036"/>
          <ac:spMkLst>
            <pc:docMk/>
            <pc:sldMk cId="4133644782" sldId="265"/>
            <ac:spMk id="128" creationId="{114632A3-05D6-D236-BDC5-6CA1B7161549}"/>
          </ac:spMkLst>
        </pc:spChg>
        <pc:spChg chg="mod">
          <ac:chgData name="Aniket Hade" userId="f0e4b717-03d3-4271-ad15-50c4738de6f5" providerId="ADAL" clId="{9FBF2654-A0BB-4E9E-9D47-0B88D1910A33}" dt="2024-09-29T04:47:31.334" v="177" actId="1036"/>
          <ac:spMkLst>
            <pc:docMk/>
            <pc:sldMk cId="4133644782" sldId="265"/>
            <ac:spMk id="129" creationId="{1D7E6862-B6EF-280A-F6E3-75D72FA86052}"/>
          </ac:spMkLst>
        </pc:spChg>
        <pc:spChg chg="mod">
          <ac:chgData name="Aniket Hade" userId="f0e4b717-03d3-4271-ad15-50c4738de6f5" providerId="ADAL" clId="{9FBF2654-A0BB-4E9E-9D47-0B88D1910A33}" dt="2024-09-29T04:47:31.334" v="177" actId="1036"/>
          <ac:spMkLst>
            <pc:docMk/>
            <pc:sldMk cId="4133644782" sldId="265"/>
            <ac:spMk id="130" creationId="{6C20E3D5-7163-073B-A4C5-733FD4CA3BC9}"/>
          </ac:spMkLst>
        </pc:spChg>
        <pc:spChg chg="mod">
          <ac:chgData name="Aniket Hade" userId="f0e4b717-03d3-4271-ad15-50c4738de6f5" providerId="ADAL" clId="{9FBF2654-A0BB-4E9E-9D47-0B88D1910A33}" dt="2024-09-29T04:47:31.334" v="177" actId="1036"/>
          <ac:spMkLst>
            <pc:docMk/>
            <pc:sldMk cId="4133644782" sldId="265"/>
            <ac:spMk id="131" creationId="{C458A45F-301D-6455-3529-A2340A8C7174}"/>
          </ac:spMkLst>
        </pc:spChg>
        <pc:spChg chg="mod">
          <ac:chgData name="Aniket Hade" userId="f0e4b717-03d3-4271-ad15-50c4738de6f5" providerId="ADAL" clId="{9FBF2654-A0BB-4E9E-9D47-0B88D1910A33}" dt="2024-09-29T04:47:31.334" v="177" actId="1036"/>
          <ac:spMkLst>
            <pc:docMk/>
            <pc:sldMk cId="4133644782" sldId="265"/>
            <ac:spMk id="132" creationId="{6B416707-D785-6F53-5300-2E9BD4011C7D}"/>
          </ac:spMkLst>
        </pc:spChg>
        <pc:spChg chg="mod">
          <ac:chgData name="Aniket Hade" userId="f0e4b717-03d3-4271-ad15-50c4738de6f5" providerId="ADAL" clId="{9FBF2654-A0BB-4E9E-9D47-0B88D1910A33}" dt="2024-09-29T04:47:31.334" v="177" actId="1036"/>
          <ac:spMkLst>
            <pc:docMk/>
            <pc:sldMk cId="4133644782" sldId="265"/>
            <ac:spMk id="133" creationId="{0F68605F-AF03-FD29-F6D0-FF72A2A5431B}"/>
          </ac:spMkLst>
        </pc:spChg>
        <pc:spChg chg="mod">
          <ac:chgData name="Aniket Hade" userId="f0e4b717-03d3-4271-ad15-50c4738de6f5" providerId="ADAL" clId="{9FBF2654-A0BB-4E9E-9D47-0B88D1910A33}" dt="2024-09-29T04:47:31.334" v="177" actId="1036"/>
          <ac:spMkLst>
            <pc:docMk/>
            <pc:sldMk cId="4133644782" sldId="265"/>
            <ac:spMk id="134" creationId="{6297F5BD-B720-69F0-06CE-AC3E1465FE25}"/>
          </ac:spMkLst>
        </pc:spChg>
        <pc:spChg chg="mod">
          <ac:chgData name="Aniket Hade" userId="f0e4b717-03d3-4271-ad15-50c4738de6f5" providerId="ADAL" clId="{9FBF2654-A0BB-4E9E-9D47-0B88D1910A33}" dt="2024-09-29T04:47:31.334" v="177" actId="1036"/>
          <ac:spMkLst>
            <pc:docMk/>
            <pc:sldMk cId="4133644782" sldId="265"/>
            <ac:spMk id="135" creationId="{B535DCAC-20E8-6F00-A61B-0BCAE958E3CA}"/>
          </ac:spMkLst>
        </pc:spChg>
        <pc:grpChg chg="mod">
          <ac:chgData name="Aniket Hade" userId="f0e4b717-03d3-4271-ad15-50c4738de6f5" providerId="ADAL" clId="{9FBF2654-A0BB-4E9E-9D47-0B88D1910A33}" dt="2024-09-29T04:47:31.334" v="177" actId="1036"/>
          <ac:grpSpMkLst>
            <pc:docMk/>
            <pc:sldMk cId="4133644782" sldId="265"/>
            <ac:grpSpMk id="126" creationId="{EA857642-4054-6D5F-1E6F-593C6E31A0AC}"/>
          </ac:grpSpMkLst>
        </pc:grpChg>
        <pc:grpChg chg="mod">
          <ac:chgData name="Aniket Hade" userId="f0e4b717-03d3-4271-ad15-50c4738de6f5" providerId="ADAL" clId="{9FBF2654-A0BB-4E9E-9D47-0B88D1910A33}" dt="2024-09-29T04:47:31.334" v="177" actId="1036"/>
          <ac:grpSpMkLst>
            <pc:docMk/>
            <pc:sldMk cId="4133644782" sldId="265"/>
            <ac:grpSpMk id="146" creationId="{DA8FED94-E148-095F-CE33-77232EDAC27C}"/>
          </ac:grpSpMkLst>
        </pc:grpChg>
        <pc:grpChg chg="mod">
          <ac:chgData name="Aniket Hade" userId="f0e4b717-03d3-4271-ad15-50c4738de6f5" providerId="ADAL" clId="{9FBF2654-A0BB-4E9E-9D47-0B88D1910A33}" dt="2024-09-29T04:46:03.029" v="77" actId="14100"/>
          <ac:grpSpMkLst>
            <pc:docMk/>
            <pc:sldMk cId="4133644782" sldId="265"/>
            <ac:grpSpMk id="147" creationId="{86E55A31-F0BC-A0AE-1773-F40D05529CA7}"/>
          </ac:grpSpMkLst>
        </pc:grpChg>
        <pc:picChg chg="mod">
          <ac:chgData name="Aniket Hade" userId="f0e4b717-03d3-4271-ad15-50c4738de6f5" providerId="ADAL" clId="{9FBF2654-A0BB-4E9E-9D47-0B88D1910A33}" dt="2024-09-29T04:47:31.334" v="177" actId="1036"/>
          <ac:picMkLst>
            <pc:docMk/>
            <pc:sldMk cId="4133644782" sldId="265"/>
            <ac:picMk id="113" creationId="{1AB73DAB-F67B-1D11-CD6B-A6FFAF25D43E}"/>
          </ac:picMkLst>
        </pc:picChg>
        <pc:cxnChg chg="mod">
          <ac:chgData name="Aniket Hade" userId="f0e4b717-03d3-4271-ad15-50c4738de6f5" providerId="ADAL" clId="{9FBF2654-A0BB-4E9E-9D47-0B88D1910A33}" dt="2024-09-29T04:47:53.884" v="195" actId="14100"/>
          <ac:cxnSpMkLst>
            <pc:docMk/>
            <pc:sldMk cId="4133644782" sldId="265"/>
            <ac:cxnSpMk id="152" creationId="{9AD41D27-67DC-1C72-06EF-8C94C2FD68E6}"/>
          </ac:cxnSpMkLst>
        </pc:cxnChg>
        <pc:cxnChg chg="mod">
          <ac:chgData name="Aniket Hade" userId="f0e4b717-03d3-4271-ad15-50c4738de6f5" providerId="ADAL" clId="{9FBF2654-A0BB-4E9E-9D47-0B88D1910A33}" dt="2024-09-29T04:49:14.379" v="211" actId="1036"/>
          <ac:cxnSpMkLst>
            <pc:docMk/>
            <pc:sldMk cId="4133644782" sldId="265"/>
            <ac:cxnSpMk id="154" creationId="{4C701C59-2904-B8C2-8E66-90125D60C9C9}"/>
          </ac:cxnSpMkLst>
        </pc:cxnChg>
        <pc:cxnChg chg="mod">
          <ac:chgData name="Aniket Hade" userId="f0e4b717-03d3-4271-ad15-50c4738de6f5" providerId="ADAL" clId="{9FBF2654-A0BB-4E9E-9D47-0B88D1910A33}" dt="2024-09-29T04:49:05.123" v="208" actId="14100"/>
          <ac:cxnSpMkLst>
            <pc:docMk/>
            <pc:sldMk cId="4133644782" sldId="265"/>
            <ac:cxnSpMk id="158" creationId="{9C0B0EE7-8B63-1E7C-7EBA-E1E35DB5183C}"/>
          </ac:cxnSpMkLst>
        </pc:cxnChg>
      </pc:sldChg>
      <pc:sldChg chg="modSp mod">
        <pc:chgData name="Aniket Hade" userId="f0e4b717-03d3-4271-ad15-50c4738de6f5" providerId="ADAL" clId="{9FBF2654-A0BB-4E9E-9D47-0B88D1910A33}" dt="2024-09-29T09:36:51.296" v="1466" actId="14734"/>
        <pc:sldMkLst>
          <pc:docMk/>
          <pc:sldMk cId="925363965" sldId="267"/>
        </pc:sldMkLst>
        <pc:spChg chg="mod">
          <ac:chgData name="Aniket Hade" userId="f0e4b717-03d3-4271-ad15-50c4738de6f5" providerId="ADAL" clId="{9FBF2654-A0BB-4E9E-9D47-0B88D1910A33}" dt="2024-09-29T06:42:55.439" v="505" actId="20577"/>
          <ac:spMkLst>
            <pc:docMk/>
            <pc:sldMk cId="925363965" sldId="267"/>
            <ac:spMk id="8" creationId="{98958601-D84A-385D-C930-DC7078FD73B6}"/>
          </ac:spMkLst>
        </pc:spChg>
        <pc:graphicFrameChg chg="mod modGraphic">
          <ac:chgData name="Aniket Hade" userId="f0e4b717-03d3-4271-ad15-50c4738de6f5" providerId="ADAL" clId="{9FBF2654-A0BB-4E9E-9D47-0B88D1910A33}" dt="2024-09-29T09:36:51.296" v="1466" actId="14734"/>
          <ac:graphicFrameMkLst>
            <pc:docMk/>
            <pc:sldMk cId="925363965" sldId="267"/>
            <ac:graphicFrameMk id="2" creationId="{46C9ED70-3DB5-3CE7-570E-DCDCE78669B2}"/>
          </ac:graphicFrameMkLst>
        </pc:graphicFrameChg>
      </pc:sldChg>
      <pc:sldChg chg="modSp add del mod setBg">
        <pc:chgData name="Aniket Hade" userId="f0e4b717-03d3-4271-ad15-50c4738de6f5" providerId="ADAL" clId="{9FBF2654-A0BB-4E9E-9D47-0B88D1910A33}" dt="2024-09-29T08:55:20.857" v="1052" actId="47"/>
        <pc:sldMkLst>
          <pc:docMk/>
          <pc:sldMk cId="1453471751" sldId="268"/>
        </pc:sldMkLst>
        <pc:graphicFrameChg chg="mod modGraphic">
          <ac:chgData name="Aniket Hade" userId="f0e4b717-03d3-4271-ad15-50c4738de6f5" providerId="ADAL" clId="{9FBF2654-A0BB-4E9E-9D47-0B88D1910A33}" dt="2024-09-29T06:15:58.940" v="450" actId="47"/>
          <ac:graphicFrameMkLst>
            <pc:docMk/>
            <pc:sldMk cId="1453471751" sldId="268"/>
            <ac:graphicFrameMk id="2" creationId="{46C9ED70-3DB5-3CE7-570E-DCDCE78669B2}"/>
          </ac:graphicFrameMkLst>
        </pc:graphicFrameChg>
      </pc:sldChg>
      <pc:sldChg chg="addSp modSp add mod setBg">
        <pc:chgData name="Aniket Hade" userId="f0e4b717-03d3-4271-ad15-50c4738de6f5" providerId="ADAL" clId="{9FBF2654-A0BB-4E9E-9D47-0B88D1910A33}" dt="2024-09-29T10:10:58.314" v="1559" actId="20577"/>
        <pc:sldMkLst>
          <pc:docMk/>
          <pc:sldMk cId="2919778428" sldId="269"/>
        </pc:sldMkLst>
        <pc:spChg chg="add mod">
          <ac:chgData name="Aniket Hade" userId="f0e4b717-03d3-4271-ad15-50c4738de6f5" providerId="ADAL" clId="{9FBF2654-A0BB-4E9E-9D47-0B88D1910A33}" dt="2024-09-29T07:07:19.293" v="607" actId="20577"/>
          <ac:spMkLst>
            <pc:docMk/>
            <pc:sldMk cId="2919778428" sldId="269"/>
            <ac:spMk id="3" creationId="{883CDB53-8C97-B2D8-15BF-0107571EBFCD}"/>
          </ac:spMkLst>
        </pc:spChg>
        <pc:spChg chg="add mod">
          <ac:chgData name="Aniket Hade" userId="f0e4b717-03d3-4271-ad15-50c4738de6f5" providerId="ADAL" clId="{9FBF2654-A0BB-4E9E-9D47-0B88D1910A33}" dt="2024-09-29T09:07:19.853" v="1099" actId="20577"/>
          <ac:spMkLst>
            <pc:docMk/>
            <pc:sldMk cId="2919778428" sldId="269"/>
            <ac:spMk id="4" creationId="{E5851271-DF69-0199-EC4F-821EA7F31E73}"/>
          </ac:spMkLst>
        </pc:spChg>
        <pc:spChg chg="add mod">
          <ac:chgData name="Aniket Hade" userId="f0e4b717-03d3-4271-ad15-50c4738de6f5" providerId="ADAL" clId="{9FBF2654-A0BB-4E9E-9D47-0B88D1910A33}" dt="2024-09-29T09:38:54.364" v="1506" actId="1035"/>
          <ac:spMkLst>
            <pc:docMk/>
            <pc:sldMk cId="2919778428" sldId="269"/>
            <ac:spMk id="5" creationId="{1D4878C2-D4EC-6E62-6282-87AF24963B5D}"/>
          </ac:spMkLst>
        </pc:spChg>
        <pc:spChg chg="mod">
          <ac:chgData name="Aniket Hade" userId="f0e4b717-03d3-4271-ad15-50c4738de6f5" providerId="ADAL" clId="{9FBF2654-A0BB-4E9E-9D47-0B88D1910A33}" dt="2024-09-29T10:10:58.314" v="1559" actId="20577"/>
          <ac:spMkLst>
            <pc:docMk/>
            <pc:sldMk cId="2919778428" sldId="269"/>
            <ac:spMk id="6" creationId="{CA9A2BAA-7CE0-7479-E1A7-48DEFF76CEA0}"/>
          </ac:spMkLst>
        </pc:spChg>
        <pc:spChg chg="mod">
          <ac:chgData name="Aniket Hade" userId="f0e4b717-03d3-4271-ad15-50c4738de6f5" providerId="ADAL" clId="{9FBF2654-A0BB-4E9E-9D47-0B88D1910A33}" dt="2024-09-29T06:43:01.648" v="508" actId="20577"/>
          <ac:spMkLst>
            <pc:docMk/>
            <pc:sldMk cId="2919778428" sldId="269"/>
            <ac:spMk id="8" creationId="{98958601-D84A-385D-C930-DC7078FD73B6}"/>
          </ac:spMkLst>
        </pc:spChg>
        <pc:graphicFrameChg chg="mod modGraphic">
          <ac:chgData name="Aniket Hade" userId="f0e4b717-03d3-4271-ad15-50c4738de6f5" providerId="ADAL" clId="{9FBF2654-A0BB-4E9E-9D47-0B88D1910A33}" dt="2024-09-29T09:39:02.958" v="1507" actId="14734"/>
          <ac:graphicFrameMkLst>
            <pc:docMk/>
            <pc:sldMk cId="2919778428" sldId="269"/>
            <ac:graphicFrameMk id="2" creationId="{46C9ED70-3DB5-3CE7-570E-DCDCE78669B2}"/>
          </ac:graphicFrameMkLst>
        </pc:graphicFrameChg>
      </pc:sldChg>
      <pc:sldChg chg="modSp add mod setBg">
        <pc:chgData name="Aniket Hade" userId="f0e4b717-03d3-4271-ad15-50c4738de6f5" providerId="ADAL" clId="{9FBF2654-A0BB-4E9E-9D47-0B88D1910A33}" dt="2024-09-29T07:36:29.150" v="779" actId="20577"/>
        <pc:sldMkLst>
          <pc:docMk/>
          <pc:sldMk cId="4081850823" sldId="270"/>
        </pc:sldMkLst>
        <pc:spChg chg="mod">
          <ac:chgData name="Aniket Hade" userId="f0e4b717-03d3-4271-ad15-50c4738de6f5" providerId="ADAL" clId="{9FBF2654-A0BB-4E9E-9D47-0B88D1910A33}" dt="2024-09-29T07:36:29.150" v="779" actId="20577"/>
          <ac:spMkLst>
            <pc:docMk/>
            <pc:sldMk cId="4081850823" sldId="270"/>
            <ac:spMk id="6" creationId="{CA9A2BAA-7CE0-7479-E1A7-48DEFF76CEA0}"/>
          </ac:spMkLst>
        </pc:spChg>
      </pc:sldChg>
      <pc:sldChg chg="add del setBg">
        <pc:chgData name="Aniket Hade" userId="f0e4b717-03d3-4271-ad15-50c4738de6f5" providerId="ADAL" clId="{9FBF2654-A0BB-4E9E-9D47-0B88D1910A33}" dt="2024-09-29T07:32:12.506" v="708" actId="20577"/>
        <pc:sldMkLst>
          <pc:docMk/>
          <pc:sldMk cId="1387372172" sldId="271"/>
        </pc:sldMkLst>
      </pc:sldChg>
      <pc:sldChg chg="add del setBg">
        <pc:chgData name="Aniket Hade" userId="f0e4b717-03d3-4271-ad15-50c4738de6f5" providerId="ADAL" clId="{9FBF2654-A0BB-4E9E-9D47-0B88D1910A33}" dt="2024-09-29T07:35:14.353" v="770" actId="47"/>
        <pc:sldMkLst>
          <pc:docMk/>
          <pc:sldMk cId="2928577403" sldId="271"/>
        </pc:sldMkLst>
      </pc:sldChg>
      <pc:sldChg chg="addSp delSp modSp add mod setBg">
        <pc:chgData name="Aniket Hade" userId="f0e4b717-03d3-4271-ad15-50c4738de6f5" providerId="ADAL" clId="{9FBF2654-A0BB-4E9E-9D47-0B88D1910A33}" dt="2024-09-29T09:34:49.617" v="1460" actId="6549"/>
        <pc:sldMkLst>
          <pc:docMk/>
          <pc:sldMk cId="4186902249" sldId="272"/>
        </pc:sldMkLst>
        <pc:spChg chg="add mod">
          <ac:chgData name="Aniket Hade" userId="f0e4b717-03d3-4271-ad15-50c4738de6f5" providerId="ADAL" clId="{9FBF2654-A0BB-4E9E-9D47-0B88D1910A33}" dt="2024-09-29T07:55:40.327" v="955" actId="6549"/>
          <ac:spMkLst>
            <pc:docMk/>
            <pc:sldMk cId="4186902249" sldId="272"/>
            <ac:spMk id="4" creationId="{4F9F84CC-DE18-B485-E794-D113015D06E2}"/>
          </ac:spMkLst>
        </pc:spChg>
        <pc:spChg chg="mod">
          <ac:chgData name="Aniket Hade" userId="f0e4b717-03d3-4271-ad15-50c4738de6f5" providerId="ADAL" clId="{9FBF2654-A0BB-4E9E-9D47-0B88D1910A33}" dt="2024-09-29T07:35:02.601" v="769" actId="20577"/>
          <ac:spMkLst>
            <pc:docMk/>
            <pc:sldMk cId="4186902249" sldId="272"/>
            <ac:spMk id="6" creationId="{CA9A2BAA-7CE0-7479-E1A7-48DEFF76CEA0}"/>
          </ac:spMkLst>
        </pc:spChg>
        <pc:spChg chg="add del mod">
          <ac:chgData name="Aniket Hade" userId="f0e4b717-03d3-4271-ad15-50c4738de6f5" providerId="ADAL" clId="{9FBF2654-A0BB-4E9E-9D47-0B88D1910A33}" dt="2024-09-29T09:17:57.366" v="1306" actId="478"/>
          <ac:spMkLst>
            <pc:docMk/>
            <pc:sldMk cId="4186902249" sldId="272"/>
            <ac:spMk id="7" creationId="{1D7DD6F1-F575-F1B1-5E87-F5625D58A70D}"/>
          </ac:spMkLst>
        </pc:spChg>
        <pc:spChg chg="mod">
          <ac:chgData name="Aniket Hade" userId="f0e4b717-03d3-4271-ad15-50c4738de6f5" providerId="ADAL" clId="{9FBF2654-A0BB-4E9E-9D47-0B88D1910A33}" dt="2024-09-29T09:12:58.814" v="1153" actId="20577"/>
          <ac:spMkLst>
            <pc:docMk/>
            <pc:sldMk cId="4186902249" sldId="272"/>
            <ac:spMk id="8" creationId="{98958601-D84A-385D-C930-DC7078FD73B6}"/>
          </ac:spMkLst>
        </pc:spChg>
        <pc:spChg chg="del">
          <ac:chgData name="Aniket Hade" userId="f0e4b717-03d3-4271-ad15-50c4738de6f5" providerId="ADAL" clId="{9FBF2654-A0BB-4E9E-9D47-0B88D1910A33}" dt="2024-09-29T09:19:53.447" v="1328" actId="478"/>
          <ac:spMkLst>
            <pc:docMk/>
            <pc:sldMk cId="4186902249" sldId="272"/>
            <ac:spMk id="9" creationId="{3FA4AA37-B082-7189-8617-95ADD73C1652}"/>
          </ac:spMkLst>
        </pc:spChg>
        <pc:spChg chg="mod">
          <ac:chgData name="Aniket Hade" userId="f0e4b717-03d3-4271-ad15-50c4738de6f5" providerId="ADAL" clId="{9FBF2654-A0BB-4E9E-9D47-0B88D1910A33}" dt="2024-09-29T09:18:21.846" v="1312" actId="1076"/>
          <ac:spMkLst>
            <pc:docMk/>
            <pc:sldMk cId="4186902249" sldId="272"/>
            <ac:spMk id="14" creationId="{0F17F6DB-C343-3325-D8E9-50C7807EB848}"/>
          </ac:spMkLst>
        </pc:spChg>
        <pc:spChg chg="add mod">
          <ac:chgData name="Aniket Hade" userId="f0e4b717-03d3-4271-ad15-50c4738de6f5" providerId="ADAL" clId="{9FBF2654-A0BB-4E9E-9D47-0B88D1910A33}" dt="2024-09-29T09:26:51.020" v="1416" actId="164"/>
          <ac:spMkLst>
            <pc:docMk/>
            <pc:sldMk cId="4186902249" sldId="272"/>
            <ac:spMk id="16" creationId="{2508222C-EDDB-B10E-E7A0-FEFE20408473}"/>
          </ac:spMkLst>
        </pc:spChg>
        <pc:spChg chg="add mod">
          <ac:chgData name="Aniket Hade" userId="f0e4b717-03d3-4271-ad15-50c4738de6f5" providerId="ADAL" clId="{9FBF2654-A0BB-4E9E-9D47-0B88D1910A33}" dt="2024-09-29T09:27:01.925" v="1417" actId="1076"/>
          <ac:spMkLst>
            <pc:docMk/>
            <pc:sldMk cId="4186902249" sldId="272"/>
            <ac:spMk id="17" creationId="{418CD2A3-BFF2-F3F9-8788-7B59C97EC562}"/>
          </ac:spMkLst>
        </pc:spChg>
        <pc:spChg chg="add del mod">
          <ac:chgData name="Aniket Hade" userId="f0e4b717-03d3-4271-ad15-50c4738de6f5" providerId="ADAL" clId="{9FBF2654-A0BB-4E9E-9D47-0B88D1910A33}" dt="2024-09-29T09:26:51.020" v="1416" actId="164"/>
          <ac:spMkLst>
            <pc:docMk/>
            <pc:sldMk cId="4186902249" sldId="272"/>
            <ac:spMk id="19" creationId="{F7F9295F-973F-E47A-69F4-060CFBB4B3B2}"/>
          </ac:spMkLst>
        </pc:spChg>
        <pc:spChg chg="mod">
          <ac:chgData name="Aniket Hade" userId="f0e4b717-03d3-4271-ad15-50c4738de6f5" providerId="ADAL" clId="{9FBF2654-A0BB-4E9E-9D47-0B88D1910A33}" dt="2024-09-29T09:29:16.146" v="1439" actId="164"/>
          <ac:spMkLst>
            <pc:docMk/>
            <pc:sldMk cId="4186902249" sldId="272"/>
            <ac:spMk id="23" creationId="{D40D94CF-76F6-5A0D-1511-51CFAF89C9AD}"/>
          </ac:spMkLst>
        </pc:spChg>
        <pc:spChg chg="mod">
          <ac:chgData name="Aniket Hade" userId="f0e4b717-03d3-4271-ad15-50c4738de6f5" providerId="ADAL" clId="{9FBF2654-A0BB-4E9E-9D47-0B88D1910A33}" dt="2024-09-29T09:27:17.172" v="1419" actId="1076"/>
          <ac:spMkLst>
            <pc:docMk/>
            <pc:sldMk cId="4186902249" sldId="272"/>
            <ac:spMk id="25" creationId="{6A242448-9BD9-9BCD-15C0-94C0BEF0AB4B}"/>
          </ac:spMkLst>
        </pc:spChg>
        <pc:spChg chg="mod">
          <ac:chgData name="Aniket Hade" userId="f0e4b717-03d3-4271-ad15-50c4738de6f5" providerId="ADAL" clId="{9FBF2654-A0BB-4E9E-9D47-0B88D1910A33}" dt="2024-09-29T09:30:31.036" v="1442" actId="20577"/>
          <ac:spMkLst>
            <pc:docMk/>
            <pc:sldMk cId="4186902249" sldId="272"/>
            <ac:spMk id="26" creationId="{84175F6E-CA8F-3A86-753E-C6AD984564DC}"/>
          </ac:spMkLst>
        </pc:spChg>
        <pc:spChg chg="mod">
          <ac:chgData name="Aniket Hade" userId="f0e4b717-03d3-4271-ad15-50c4738de6f5" providerId="ADAL" clId="{9FBF2654-A0BB-4E9E-9D47-0B88D1910A33}" dt="2024-09-29T09:33:34.253" v="1455" actId="164"/>
          <ac:spMkLst>
            <pc:docMk/>
            <pc:sldMk cId="4186902249" sldId="272"/>
            <ac:spMk id="29" creationId="{A1DEBD44-7B2E-B066-7F02-1C922355E8CD}"/>
          </ac:spMkLst>
        </pc:spChg>
        <pc:spChg chg="mod">
          <ac:chgData name="Aniket Hade" userId="f0e4b717-03d3-4271-ad15-50c4738de6f5" providerId="ADAL" clId="{9FBF2654-A0BB-4E9E-9D47-0B88D1910A33}" dt="2024-09-29T09:27:24.739" v="1421" actId="1076"/>
          <ac:spMkLst>
            <pc:docMk/>
            <pc:sldMk cId="4186902249" sldId="272"/>
            <ac:spMk id="31" creationId="{DF3F2375-7FA6-61CA-8291-0EC7BFCDD4D2}"/>
          </ac:spMkLst>
        </pc:spChg>
        <pc:spChg chg="mod">
          <ac:chgData name="Aniket Hade" userId="f0e4b717-03d3-4271-ad15-50c4738de6f5" providerId="ADAL" clId="{9FBF2654-A0BB-4E9E-9D47-0B88D1910A33}" dt="2024-09-29T09:34:49.617" v="1460" actId="6549"/>
          <ac:spMkLst>
            <pc:docMk/>
            <pc:sldMk cId="4186902249" sldId="272"/>
            <ac:spMk id="32" creationId="{AA5A0D47-208C-813A-0BDF-0FF40CDF5F37}"/>
          </ac:spMkLst>
        </pc:spChg>
        <pc:grpChg chg="add mod">
          <ac:chgData name="Aniket Hade" userId="f0e4b717-03d3-4271-ad15-50c4738de6f5" providerId="ADAL" clId="{9FBF2654-A0BB-4E9E-9D47-0B88D1910A33}" dt="2024-09-29T09:27:01.925" v="1417" actId="1076"/>
          <ac:grpSpMkLst>
            <pc:docMk/>
            <pc:sldMk cId="4186902249" sldId="272"/>
            <ac:grpSpMk id="18" creationId="{D0C176C9-F3AC-3846-04B6-4883D1CA47AC}"/>
          </ac:grpSpMkLst>
        </pc:grpChg>
        <pc:grpChg chg="add mod">
          <ac:chgData name="Aniket Hade" userId="f0e4b717-03d3-4271-ad15-50c4738de6f5" providerId="ADAL" clId="{9FBF2654-A0BB-4E9E-9D47-0B88D1910A33}" dt="2024-09-29T09:26:51.020" v="1416" actId="164"/>
          <ac:grpSpMkLst>
            <pc:docMk/>
            <pc:sldMk cId="4186902249" sldId="272"/>
            <ac:grpSpMk id="20" creationId="{917F2074-C6E4-22D9-D8F5-C143E0EA4746}"/>
          </ac:grpSpMkLst>
        </pc:grpChg>
        <pc:grpChg chg="add del mod">
          <ac:chgData name="Aniket Hade" userId="f0e4b717-03d3-4271-ad15-50c4738de6f5" providerId="ADAL" clId="{9FBF2654-A0BB-4E9E-9D47-0B88D1910A33}" dt="2024-09-29T09:28:52.576" v="1435" actId="478"/>
          <ac:grpSpMkLst>
            <pc:docMk/>
            <pc:sldMk cId="4186902249" sldId="272"/>
            <ac:grpSpMk id="21" creationId="{96AD7C81-6EA1-EA19-8C70-AD923D6D69E2}"/>
          </ac:grpSpMkLst>
        </pc:grpChg>
        <pc:grpChg chg="add mod">
          <ac:chgData name="Aniket Hade" userId="f0e4b717-03d3-4271-ad15-50c4738de6f5" providerId="ADAL" clId="{9FBF2654-A0BB-4E9E-9D47-0B88D1910A33}" dt="2024-09-29T09:27:17.172" v="1419" actId="1076"/>
          <ac:grpSpMkLst>
            <pc:docMk/>
            <pc:sldMk cId="4186902249" sldId="272"/>
            <ac:grpSpMk id="24" creationId="{63A2B11C-5F2D-9A5B-8557-EE88160F6B15}"/>
          </ac:grpSpMkLst>
        </pc:grpChg>
        <pc:grpChg chg="add del mod">
          <ac:chgData name="Aniket Hade" userId="f0e4b717-03d3-4271-ad15-50c4738de6f5" providerId="ADAL" clId="{9FBF2654-A0BB-4E9E-9D47-0B88D1910A33}" dt="2024-09-29T09:32:50.673" v="1450" actId="478"/>
          <ac:grpSpMkLst>
            <pc:docMk/>
            <pc:sldMk cId="4186902249" sldId="272"/>
            <ac:grpSpMk id="27" creationId="{4D3CB060-CED9-974D-9EBC-BAFF46EA0642}"/>
          </ac:grpSpMkLst>
        </pc:grpChg>
        <pc:grpChg chg="add mod">
          <ac:chgData name="Aniket Hade" userId="f0e4b717-03d3-4271-ad15-50c4738de6f5" providerId="ADAL" clId="{9FBF2654-A0BB-4E9E-9D47-0B88D1910A33}" dt="2024-09-29T09:27:24.739" v="1421" actId="1076"/>
          <ac:grpSpMkLst>
            <pc:docMk/>
            <pc:sldMk cId="4186902249" sldId="272"/>
            <ac:grpSpMk id="30" creationId="{AF59FBFE-D002-16B5-068A-24B8FB994FEB}"/>
          </ac:grpSpMkLst>
        </pc:grpChg>
        <pc:grpChg chg="add mod">
          <ac:chgData name="Aniket Hade" userId="f0e4b717-03d3-4271-ad15-50c4738de6f5" providerId="ADAL" clId="{9FBF2654-A0BB-4E9E-9D47-0B88D1910A33}" dt="2024-09-29T09:29:16.146" v="1439" actId="164"/>
          <ac:grpSpMkLst>
            <pc:docMk/>
            <pc:sldMk cId="4186902249" sldId="272"/>
            <ac:grpSpMk id="33" creationId="{9FC9AAAF-F085-22EB-2FBF-D1290B45C4B7}"/>
          </ac:grpSpMkLst>
        </pc:grpChg>
        <pc:grpChg chg="add mod">
          <ac:chgData name="Aniket Hade" userId="f0e4b717-03d3-4271-ad15-50c4738de6f5" providerId="ADAL" clId="{9FBF2654-A0BB-4E9E-9D47-0B88D1910A33}" dt="2024-09-29T09:33:34.253" v="1455" actId="164"/>
          <ac:grpSpMkLst>
            <pc:docMk/>
            <pc:sldMk cId="4186902249" sldId="272"/>
            <ac:grpSpMk id="34" creationId="{5E1E1391-014C-20E6-2F43-86262BD888B5}"/>
          </ac:grpSpMkLst>
        </pc:grpChg>
        <pc:graphicFrameChg chg="mod">
          <ac:chgData name="Aniket Hade" userId="f0e4b717-03d3-4271-ad15-50c4738de6f5" providerId="ADAL" clId="{9FBF2654-A0BB-4E9E-9D47-0B88D1910A33}" dt="2024-09-29T09:20:49.167" v="1348" actId="14100"/>
          <ac:graphicFrameMkLst>
            <pc:docMk/>
            <pc:sldMk cId="4186902249" sldId="272"/>
            <ac:graphicFrameMk id="5" creationId="{F2B79D71-B2B5-561B-B749-E5591DCB5A8A}"/>
          </ac:graphicFrameMkLst>
        </pc:graphicFrameChg>
        <pc:graphicFrameChg chg="add mod modGraphic">
          <ac:chgData name="Aniket Hade" userId="f0e4b717-03d3-4271-ad15-50c4738de6f5" providerId="ADAL" clId="{9FBF2654-A0BB-4E9E-9D47-0B88D1910A33}" dt="2024-09-29T09:18:39.945" v="1316" actId="255"/>
          <ac:graphicFrameMkLst>
            <pc:docMk/>
            <pc:sldMk cId="4186902249" sldId="272"/>
            <ac:graphicFrameMk id="11" creationId="{ECFDAF53-EB7D-8190-BF0F-5091693C5FE6}"/>
          </ac:graphicFrameMkLst>
        </pc:graphicFrameChg>
        <pc:graphicFrameChg chg="del">
          <ac:chgData name="Aniket Hade" userId="f0e4b717-03d3-4271-ad15-50c4738de6f5" providerId="ADAL" clId="{9FBF2654-A0BB-4E9E-9D47-0B88D1910A33}" dt="2024-09-29T07:52:44.194" v="865" actId="478"/>
          <ac:graphicFrameMkLst>
            <pc:docMk/>
            <pc:sldMk cId="4186902249" sldId="272"/>
            <ac:graphicFrameMk id="12" creationId="{965A70B9-7A85-C311-1B35-AC13AF28D784}"/>
          </ac:graphicFrameMkLst>
        </pc:graphicFrameChg>
        <pc:picChg chg="del mod">
          <ac:chgData name="Aniket Hade" userId="f0e4b717-03d3-4271-ad15-50c4738de6f5" providerId="ADAL" clId="{9FBF2654-A0BB-4E9E-9D47-0B88D1910A33}" dt="2024-09-29T09:28:52.576" v="1435" actId="478"/>
          <ac:picMkLst>
            <pc:docMk/>
            <pc:sldMk cId="4186902249" sldId="272"/>
            <ac:picMk id="22" creationId="{F9E1BD10-5D54-9793-E774-B5C9BF9E3623}"/>
          </ac:picMkLst>
        </pc:picChg>
        <pc:picChg chg="del mod">
          <ac:chgData name="Aniket Hade" userId="f0e4b717-03d3-4271-ad15-50c4738de6f5" providerId="ADAL" clId="{9FBF2654-A0BB-4E9E-9D47-0B88D1910A33}" dt="2024-09-29T09:32:50.673" v="1450" actId="478"/>
          <ac:picMkLst>
            <pc:docMk/>
            <pc:sldMk cId="4186902249" sldId="272"/>
            <ac:picMk id="28" creationId="{2266B828-BB53-0FB7-2AD0-A7936D67966E}"/>
          </ac:picMkLst>
        </pc:picChg>
        <pc:picChg chg="add">
          <ac:chgData name="Aniket Hade" userId="f0e4b717-03d3-4271-ad15-50c4738de6f5" providerId="ADAL" clId="{9FBF2654-A0BB-4E9E-9D47-0B88D1910A33}" dt="2024-09-29T09:21:34.537" v="1349" actId="6549"/>
          <ac:picMkLst>
            <pc:docMk/>
            <pc:sldMk cId="4186902249" sldId="272"/>
            <ac:picMk id="1026" creationId="{AC198DE2-BBFF-8828-6155-13E95DDD8637}"/>
          </ac:picMkLst>
        </pc:picChg>
        <pc:picChg chg="add mod">
          <ac:chgData name="Aniket Hade" userId="f0e4b717-03d3-4271-ad15-50c4738de6f5" providerId="ADAL" clId="{9FBF2654-A0BB-4E9E-9D47-0B88D1910A33}" dt="2024-09-29T09:27:01.925" v="1417" actId="1076"/>
          <ac:picMkLst>
            <pc:docMk/>
            <pc:sldMk cId="4186902249" sldId="272"/>
            <ac:picMk id="1028" creationId="{B0E4AAFA-F693-315D-0D9F-9AF24DB8777B}"/>
          </ac:picMkLst>
        </pc:picChg>
        <pc:picChg chg="add mod">
          <ac:chgData name="Aniket Hade" userId="f0e4b717-03d3-4271-ad15-50c4738de6f5" providerId="ADAL" clId="{9FBF2654-A0BB-4E9E-9D47-0B88D1910A33}" dt="2024-09-29T09:29:16.146" v="1439" actId="164"/>
          <ac:picMkLst>
            <pc:docMk/>
            <pc:sldMk cId="4186902249" sldId="272"/>
            <ac:picMk id="1030" creationId="{1A8D85B7-05C1-A84F-221E-04B1FAFD0F74}"/>
          </ac:picMkLst>
        </pc:picChg>
        <pc:picChg chg="add mod">
          <ac:chgData name="Aniket Hade" userId="f0e4b717-03d3-4271-ad15-50c4738de6f5" providerId="ADAL" clId="{9FBF2654-A0BB-4E9E-9D47-0B88D1910A33}" dt="2024-09-29T09:33:34.253" v="1455" actId="164"/>
          <ac:picMkLst>
            <pc:docMk/>
            <pc:sldMk cId="4186902249" sldId="272"/>
            <ac:picMk id="1032" creationId="{9B451FAB-71D4-CFE4-AD2D-BD96C9387B66}"/>
          </ac:picMkLst>
        </pc:picChg>
        <pc:cxnChg chg="del mod">
          <ac:chgData name="Aniket Hade" userId="f0e4b717-03d3-4271-ad15-50c4738de6f5" providerId="ADAL" clId="{9FBF2654-A0BB-4E9E-9D47-0B88D1910A33}" dt="2024-09-29T09:17:58.637" v="1307" actId="478"/>
          <ac:cxnSpMkLst>
            <pc:docMk/>
            <pc:sldMk cId="4186902249" sldId="272"/>
            <ac:cxnSpMk id="10" creationId="{A1E62AE1-B0A2-49A3-B256-9986B9CB0F16}"/>
          </ac:cxnSpMkLst>
        </pc:cxnChg>
        <pc:cxnChg chg="add mod">
          <ac:chgData name="Aniket Hade" userId="f0e4b717-03d3-4271-ad15-50c4738de6f5" providerId="ADAL" clId="{9FBF2654-A0BB-4E9E-9D47-0B88D1910A33}" dt="2024-09-29T09:20:43.930" v="1346" actId="1037"/>
          <ac:cxnSpMkLst>
            <pc:docMk/>
            <pc:sldMk cId="4186902249" sldId="272"/>
            <ac:cxnSpMk id="13" creationId="{62B5E7F8-00F9-DA86-1480-14322C495749}"/>
          </ac:cxnSpMkLst>
        </pc:cxnChg>
      </pc:sldChg>
      <pc:sldChg chg="modSp add mod setBg">
        <pc:chgData name="Aniket Hade" userId="f0e4b717-03d3-4271-ad15-50c4738de6f5" providerId="ADAL" clId="{9FBF2654-A0BB-4E9E-9D47-0B88D1910A33}" dt="2024-09-29T09:52:52.446" v="1553" actId="20577"/>
        <pc:sldMkLst>
          <pc:docMk/>
          <pc:sldMk cId="753152700" sldId="273"/>
        </pc:sldMkLst>
        <pc:spChg chg="mod">
          <ac:chgData name="Aniket Hade" userId="f0e4b717-03d3-4271-ad15-50c4738de6f5" providerId="ADAL" clId="{9FBF2654-A0BB-4E9E-9D47-0B88D1910A33}" dt="2024-09-29T09:51:39.838" v="1549" actId="20577"/>
          <ac:spMkLst>
            <pc:docMk/>
            <pc:sldMk cId="753152700" sldId="273"/>
            <ac:spMk id="6" creationId="{CA9A2BAA-7CE0-7479-E1A7-48DEFF76CEA0}"/>
          </ac:spMkLst>
        </pc:spChg>
      </pc:sldChg>
      <pc:sldChg chg="modSp add del mod setBg">
        <pc:chgData name="Aniket Hade" userId="f0e4b717-03d3-4271-ad15-50c4738de6f5" providerId="ADAL" clId="{9FBF2654-A0BB-4E9E-9D47-0B88D1910A33}" dt="2024-09-29T09:38:08.762" v="1491" actId="47"/>
        <pc:sldMkLst>
          <pc:docMk/>
          <pc:sldMk cId="1301523101" sldId="273"/>
        </pc:sldMkLst>
        <pc:graphicFrameChg chg="mod modGraphic">
          <ac:chgData name="Aniket Hade" userId="f0e4b717-03d3-4271-ad15-50c4738de6f5" providerId="ADAL" clId="{9FBF2654-A0BB-4E9E-9D47-0B88D1910A33}" dt="2024-09-29T09:38:03.937" v="1489" actId="2165"/>
          <ac:graphicFrameMkLst>
            <pc:docMk/>
            <pc:sldMk cId="1301523101" sldId="273"/>
            <ac:graphicFrameMk id="2" creationId="{46C9ED70-3DB5-3CE7-570E-DCDCE78669B2}"/>
          </ac:graphicFrameMkLst>
        </pc:graphicFrameChg>
      </pc:sldChg>
      <pc:sldChg chg="addSp delSp modSp add mod setBg">
        <pc:chgData name="Aniket Hade" userId="f0e4b717-03d3-4271-ad15-50c4738de6f5" providerId="ADAL" clId="{9FBF2654-A0BB-4E9E-9D47-0B88D1910A33}" dt="2024-09-29T11:23:57.827" v="2542" actId="14100"/>
        <pc:sldMkLst>
          <pc:docMk/>
          <pc:sldMk cId="2172986480" sldId="274"/>
        </pc:sldMkLst>
        <pc:spChg chg="add del mod">
          <ac:chgData name="Aniket Hade" userId="f0e4b717-03d3-4271-ad15-50c4738de6f5" providerId="ADAL" clId="{9FBF2654-A0BB-4E9E-9D47-0B88D1910A33}" dt="2024-09-29T10:16:26.890" v="1679" actId="478"/>
          <ac:spMkLst>
            <pc:docMk/>
            <pc:sldMk cId="2172986480" sldId="274"/>
            <ac:spMk id="2" creationId="{FA6CD1CD-9A04-2F0B-7337-459ABDA1022B}"/>
          </ac:spMkLst>
        </pc:spChg>
        <pc:spChg chg="add del mod">
          <ac:chgData name="Aniket Hade" userId="f0e4b717-03d3-4271-ad15-50c4738de6f5" providerId="ADAL" clId="{9FBF2654-A0BB-4E9E-9D47-0B88D1910A33}" dt="2024-09-29T10:16:49.680" v="1691" actId="478"/>
          <ac:spMkLst>
            <pc:docMk/>
            <pc:sldMk cId="2172986480" sldId="274"/>
            <ac:spMk id="3" creationId="{B8810008-230A-E6AE-FF8B-08E320CAC2DD}"/>
          </ac:spMkLst>
        </pc:spChg>
        <pc:spChg chg="add mod">
          <ac:chgData name="Aniket Hade" userId="f0e4b717-03d3-4271-ad15-50c4738de6f5" providerId="ADAL" clId="{9FBF2654-A0BB-4E9E-9D47-0B88D1910A33}" dt="2024-09-29T10:48:45.158" v="2318" actId="14100"/>
          <ac:spMkLst>
            <pc:docMk/>
            <pc:sldMk cId="2172986480" sldId="274"/>
            <ac:spMk id="5" creationId="{D81195F0-C78E-189A-0F4F-B0E5C5001C6D}"/>
          </ac:spMkLst>
        </pc:spChg>
        <pc:spChg chg="mod">
          <ac:chgData name="Aniket Hade" userId="f0e4b717-03d3-4271-ad15-50c4738de6f5" providerId="ADAL" clId="{9FBF2654-A0BB-4E9E-9D47-0B88D1910A33}" dt="2024-09-29T10:11:35.090" v="1561" actId="14100"/>
          <ac:spMkLst>
            <pc:docMk/>
            <pc:sldMk cId="2172986480" sldId="274"/>
            <ac:spMk id="6" creationId="{CA9A2BAA-7CE0-7479-E1A7-48DEFF76CEA0}"/>
          </ac:spMkLst>
        </pc:spChg>
        <pc:spChg chg="add mod">
          <ac:chgData name="Aniket Hade" userId="f0e4b717-03d3-4271-ad15-50c4738de6f5" providerId="ADAL" clId="{9FBF2654-A0BB-4E9E-9D47-0B88D1910A33}" dt="2024-09-29T10:48:45.158" v="2318" actId="14100"/>
          <ac:spMkLst>
            <pc:docMk/>
            <pc:sldMk cId="2172986480" sldId="274"/>
            <ac:spMk id="7" creationId="{C462CA37-95D3-A1D4-2661-32F8C65BEA2C}"/>
          </ac:spMkLst>
        </pc:spChg>
        <pc:spChg chg="mod">
          <ac:chgData name="Aniket Hade" userId="f0e4b717-03d3-4271-ad15-50c4738de6f5" providerId="ADAL" clId="{9FBF2654-A0BB-4E9E-9D47-0B88D1910A33}" dt="2024-09-29T10:24:58.686" v="1825" actId="20577"/>
          <ac:spMkLst>
            <pc:docMk/>
            <pc:sldMk cId="2172986480" sldId="274"/>
            <ac:spMk id="8" creationId="{98958601-D84A-385D-C930-DC7078FD73B6}"/>
          </ac:spMkLst>
        </pc:spChg>
        <pc:spChg chg="del mod">
          <ac:chgData name="Aniket Hade" userId="f0e4b717-03d3-4271-ad15-50c4738de6f5" providerId="ADAL" clId="{9FBF2654-A0BB-4E9E-9D47-0B88D1910A33}" dt="2024-09-29T10:16:25.253" v="1678" actId="478"/>
          <ac:spMkLst>
            <pc:docMk/>
            <pc:sldMk cId="2172986480" sldId="274"/>
            <ac:spMk id="9" creationId="{3FA4AA37-B082-7189-8617-95ADD73C1652}"/>
          </ac:spMkLst>
        </pc:spChg>
        <pc:spChg chg="add mod">
          <ac:chgData name="Aniket Hade" userId="f0e4b717-03d3-4271-ad15-50c4738de6f5" providerId="ADAL" clId="{9FBF2654-A0BB-4E9E-9D47-0B88D1910A33}" dt="2024-09-29T10:48:45.158" v="2318" actId="14100"/>
          <ac:spMkLst>
            <pc:docMk/>
            <pc:sldMk cId="2172986480" sldId="274"/>
            <ac:spMk id="10" creationId="{853905C0-7D43-5B75-6E82-1224247DFA15}"/>
          </ac:spMkLst>
        </pc:spChg>
        <pc:spChg chg="add mod">
          <ac:chgData name="Aniket Hade" userId="f0e4b717-03d3-4271-ad15-50c4738de6f5" providerId="ADAL" clId="{9FBF2654-A0BB-4E9E-9D47-0B88D1910A33}" dt="2024-09-29T11:23:57.827" v="2542" actId="14100"/>
          <ac:spMkLst>
            <pc:docMk/>
            <pc:sldMk cId="2172986480" sldId="274"/>
            <ac:spMk id="11" creationId="{9815014A-2921-7007-610B-33A9218B089F}"/>
          </ac:spMkLst>
        </pc:spChg>
        <pc:spChg chg="add mod">
          <ac:chgData name="Aniket Hade" userId="f0e4b717-03d3-4271-ad15-50c4738de6f5" providerId="ADAL" clId="{9FBF2654-A0BB-4E9E-9D47-0B88D1910A33}" dt="2024-09-29T10:51:27.341" v="2368" actId="1038"/>
          <ac:spMkLst>
            <pc:docMk/>
            <pc:sldMk cId="2172986480" sldId="274"/>
            <ac:spMk id="12" creationId="{C8E9A7B3-85F0-C1DF-C01B-6453C4596568}"/>
          </ac:spMkLst>
        </pc:spChg>
        <pc:spChg chg="add mod">
          <ac:chgData name="Aniket Hade" userId="f0e4b717-03d3-4271-ad15-50c4738de6f5" providerId="ADAL" clId="{9FBF2654-A0BB-4E9E-9D47-0B88D1910A33}" dt="2024-09-29T10:52:28.279" v="2378" actId="1076"/>
          <ac:spMkLst>
            <pc:docMk/>
            <pc:sldMk cId="2172986480" sldId="274"/>
            <ac:spMk id="13" creationId="{6DDE6861-9D11-4EF0-9F32-06D3BEDCFF64}"/>
          </ac:spMkLst>
        </pc:spChg>
        <pc:spChg chg="add del mod">
          <ac:chgData name="Aniket Hade" userId="f0e4b717-03d3-4271-ad15-50c4738de6f5" providerId="ADAL" clId="{9FBF2654-A0BB-4E9E-9D47-0B88D1910A33}" dt="2024-09-29T11:10:20.797" v="2484" actId="20577"/>
          <ac:spMkLst>
            <pc:docMk/>
            <pc:sldMk cId="2172986480" sldId="274"/>
            <ac:spMk id="14" creationId="{BA04E66B-54BD-B79B-02B5-F8E1B6914759}"/>
          </ac:spMkLst>
        </pc:spChg>
        <pc:spChg chg="add mod">
          <ac:chgData name="Aniket Hade" userId="f0e4b717-03d3-4271-ad15-50c4738de6f5" providerId="ADAL" clId="{9FBF2654-A0BB-4E9E-9D47-0B88D1910A33}" dt="2024-09-29T11:14:19.705" v="2492" actId="20577"/>
          <ac:spMkLst>
            <pc:docMk/>
            <pc:sldMk cId="2172986480" sldId="274"/>
            <ac:spMk id="15" creationId="{8C7122EE-BB51-1127-8F17-5AB931327531}"/>
          </ac:spMkLst>
        </pc:spChg>
        <pc:spChg chg="add mod">
          <ac:chgData name="Aniket Hade" userId="f0e4b717-03d3-4271-ad15-50c4738de6f5" providerId="ADAL" clId="{9FBF2654-A0BB-4E9E-9D47-0B88D1910A33}" dt="2024-09-29T11:23:25.567" v="2539" actId="20577"/>
          <ac:spMkLst>
            <pc:docMk/>
            <pc:sldMk cId="2172986480" sldId="274"/>
            <ac:spMk id="16" creationId="{F0881991-93F9-5F53-6A51-556806D7A337}"/>
          </ac:spMkLst>
        </pc:spChg>
        <pc:spChg chg="add mod ord">
          <ac:chgData name="Aniket Hade" userId="f0e4b717-03d3-4271-ad15-50c4738de6f5" providerId="ADAL" clId="{9FBF2654-A0BB-4E9E-9D47-0B88D1910A33}" dt="2024-09-29T10:50:17.474" v="2354" actId="207"/>
          <ac:spMkLst>
            <pc:docMk/>
            <pc:sldMk cId="2172986480" sldId="274"/>
            <ac:spMk id="17" creationId="{B3732734-A9DC-CF75-4837-E0D6F7EBDA40}"/>
          </ac:spMkLst>
        </pc:spChg>
        <pc:spChg chg="add mod ord">
          <ac:chgData name="Aniket Hade" userId="f0e4b717-03d3-4271-ad15-50c4738de6f5" providerId="ADAL" clId="{9FBF2654-A0BB-4E9E-9D47-0B88D1910A33}" dt="2024-09-29T10:51:41.693" v="2370" actId="14100"/>
          <ac:spMkLst>
            <pc:docMk/>
            <pc:sldMk cId="2172986480" sldId="274"/>
            <ac:spMk id="18" creationId="{20BE5467-D198-B9E1-BE1D-BACC39FC683A}"/>
          </ac:spMkLst>
        </pc:spChg>
        <pc:spChg chg="add mod ord">
          <ac:chgData name="Aniket Hade" userId="f0e4b717-03d3-4271-ad15-50c4738de6f5" providerId="ADAL" clId="{9FBF2654-A0BB-4E9E-9D47-0B88D1910A33}" dt="2024-09-29T11:23:48.383" v="2540" actId="14100"/>
          <ac:spMkLst>
            <pc:docMk/>
            <pc:sldMk cId="2172986480" sldId="274"/>
            <ac:spMk id="19" creationId="{B3F44295-6FBB-6449-05CA-DF5E67CDD716}"/>
          </ac:spMkLst>
        </pc:spChg>
        <pc:graphicFrameChg chg="add del mod modGraphic">
          <ac:chgData name="Aniket Hade" userId="f0e4b717-03d3-4271-ad15-50c4738de6f5" providerId="ADAL" clId="{9FBF2654-A0BB-4E9E-9D47-0B88D1910A33}" dt="2024-09-29T10:16:17.540" v="1677" actId="478"/>
          <ac:graphicFrameMkLst>
            <pc:docMk/>
            <pc:sldMk cId="2172986480" sldId="274"/>
            <ac:graphicFrameMk id="4" creationId="{1E0104E2-D6E7-8ED4-7F14-AC0A52F1979A}"/>
          </ac:graphicFrameMkLst>
        </pc:graphicFrameChg>
        <pc:picChg chg="del">
          <ac:chgData name="Aniket Hade" userId="f0e4b717-03d3-4271-ad15-50c4738de6f5" providerId="ADAL" clId="{9FBF2654-A0BB-4E9E-9D47-0B88D1910A33}" dt="2024-09-29T09:53:01.974" v="1555" actId="478"/>
          <ac:picMkLst>
            <pc:docMk/>
            <pc:sldMk cId="2172986480" sldId="274"/>
            <ac:picMk id="3074" creationId="{59556AA0-665A-BF4D-AB36-B715FE6556A8}"/>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Ex1.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0702772837291651"/>
          <c:y val="5.2848638100600996E-2"/>
          <c:w val="0.86541688421352447"/>
          <c:h val="0.7525561068553599"/>
        </c:manualLayout>
      </c:layout>
      <c:bar3DChart>
        <c:barDir val="col"/>
        <c:grouping val="clustered"/>
        <c:varyColors val="0"/>
        <c:ser>
          <c:idx val="0"/>
          <c:order val="0"/>
          <c:tx>
            <c:strRef>
              <c:f>Sheet1!$B$1</c:f>
              <c:strCache>
                <c:ptCount val="1"/>
                <c:pt idx="0">
                  <c:v>Revenue ($ Millions)</c:v>
                </c:pt>
              </c:strCache>
            </c:strRef>
          </c:tx>
          <c:spPr>
            <a:solidFill>
              <a:srgbClr val="2F855E"/>
            </a:solidFill>
            <a:ln>
              <a:noFill/>
            </a:ln>
            <a:effectLst>
              <a:outerShdw blurRad="76200" dir="18900000" sy="23000" kx="-1200000" algn="bl" rotWithShape="0">
                <a:prstClr val="black">
                  <a:alpha val="20000"/>
                </a:prstClr>
              </a:outerShdw>
            </a:effectLst>
            <a:scene3d>
              <a:camera prst="orthographicFront"/>
              <a:lightRig rig="threePt" dir="t"/>
            </a:scene3d>
            <a:sp3d>
              <a:bevelT/>
            </a:sp3d>
          </c:spPr>
          <c:invertIfNegative val="0"/>
          <c:dLbls>
            <c:dLbl>
              <c:idx val="0"/>
              <c:layout>
                <c:manualLayout>
                  <c:x val="1.1667743963308927E-2"/>
                  <c:y val="9.581566990009314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75B-434C-BB42-C74067DE806B}"/>
                </c:ext>
              </c:extLst>
            </c:dLbl>
            <c:dLbl>
              <c:idx val="1"/>
              <c:layout>
                <c:manualLayout>
                  <c:x val="1.5625107869380664E-2"/>
                  <c:y val="9.519200461816880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75B-434C-BB42-C74067DE806B}"/>
                </c:ext>
              </c:extLst>
            </c:dLbl>
            <c:dLbl>
              <c:idx val="2"/>
              <c:layout>
                <c:manualLayout>
                  <c:x val="1.4427665418409128E-2"/>
                  <c:y val="9.19169424506176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75B-434C-BB42-C74067DE806B}"/>
                </c:ext>
              </c:extLst>
            </c:dLbl>
            <c:dLbl>
              <c:idx val="3"/>
              <c:layout>
                <c:manualLayout>
                  <c:x val="1.7552801507123773E-2"/>
                  <c:y val="0.10306626576428214"/>
                </c:manualLayout>
              </c:layout>
              <c:tx>
                <c:rich>
                  <a:bodyPr/>
                  <a:lstStyle/>
                  <a:p>
                    <a:fld id="{7B00B5EA-2F56-495F-B067-47CB7880B3A4}" type="VALUE">
                      <a:rPr lang="en-US" sz="700">
                        <a:solidFill>
                          <a:schemeClr val="bg1"/>
                        </a:solidFill>
                      </a:rPr>
                      <a:pPr/>
                      <a:t>[VALUE]</a:t>
                    </a:fld>
                    <a:endParaRPr lang="en-IN"/>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575B-434C-BB42-C74067DE806B}"/>
                </c:ext>
              </c:extLst>
            </c:dLbl>
            <c:spPr>
              <a:noFill/>
              <a:ln>
                <a:noFill/>
              </a:ln>
              <a:effectLst/>
            </c:spPr>
            <c:txPr>
              <a:bodyPr rot="0" spcFirstLastPara="1" vertOverflow="ellipsis" vert="horz" wrap="square" anchor="ctr" anchorCtr="1"/>
              <a:lstStyle/>
              <a:p>
                <a:pPr>
                  <a:defRPr sz="700" b="0" i="0" u="none" strike="noStrike" kern="1200" baseline="0">
                    <a:solidFill>
                      <a:schemeClr val="bg1"/>
                    </a:solidFill>
                    <a:latin typeface="Poppins" panose="00000500000000000000" pitchFamily="2" charset="0"/>
                    <a:ea typeface="+mn-ea"/>
                    <a:cs typeface="Poppins" panose="00000500000000000000" pitchFamily="2"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2020</c:v>
                </c:pt>
                <c:pt idx="1">
                  <c:v>2021</c:v>
                </c:pt>
                <c:pt idx="2">
                  <c:v>2022</c:v>
                </c:pt>
                <c:pt idx="3">
                  <c:v>2023</c:v>
                </c:pt>
              </c:numCache>
            </c:numRef>
          </c:cat>
          <c:val>
            <c:numRef>
              <c:f>Sheet1!$B$2:$B$5</c:f>
              <c:numCache>
                <c:formatCode>#,##0</c:formatCode>
                <c:ptCount val="4"/>
                <c:pt idx="0">
                  <c:v>7204</c:v>
                </c:pt>
                <c:pt idx="1">
                  <c:v>7300</c:v>
                </c:pt>
                <c:pt idx="2">
                  <c:v>8054</c:v>
                </c:pt>
                <c:pt idx="3">
                  <c:v>8330</c:v>
                </c:pt>
              </c:numCache>
            </c:numRef>
          </c:val>
          <c:shape val="cylinder"/>
          <c:extLst>
            <c:ext xmlns:c16="http://schemas.microsoft.com/office/drawing/2014/chart" uri="{C3380CC4-5D6E-409C-BE32-E72D297353CC}">
              <c16:uniqueId val="{00000000-575B-434C-BB42-C74067DE806B}"/>
            </c:ext>
          </c:extLst>
        </c:ser>
        <c:dLbls>
          <c:showLegendKey val="0"/>
          <c:showVal val="0"/>
          <c:showCatName val="0"/>
          <c:showSerName val="0"/>
          <c:showPercent val="0"/>
          <c:showBubbleSize val="0"/>
        </c:dLbls>
        <c:gapWidth val="121"/>
        <c:shape val="box"/>
        <c:axId val="1496672432"/>
        <c:axId val="1496684912"/>
        <c:axId val="0"/>
      </c:bar3DChart>
      <c:catAx>
        <c:axId val="149667243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1" i="0" u="none" strike="noStrike" kern="1200" baseline="0">
                <a:solidFill>
                  <a:schemeClr val="tx1">
                    <a:lumMod val="65000"/>
                    <a:lumOff val="35000"/>
                  </a:schemeClr>
                </a:solidFill>
                <a:latin typeface="Poppins" panose="00000500000000000000" pitchFamily="2" charset="0"/>
                <a:ea typeface="+mn-ea"/>
                <a:cs typeface="Poppins" panose="00000500000000000000" pitchFamily="2" charset="0"/>
              </a:defRPr>
            </a:pPr>
            <a:endParaRPr lang="en-US"/>
          </a:p>
        </c:txPr>
        <c:crossAx val="1496684912"/>
        <c:crosses val="autoZero"/>
        <c:auto val="1"/>
        <c:lblAlgn val="ctr"/>
        <c:lblOffset val="100"/>
        <c:noMultiLvlLbl val="0"/>
      </c:catAx>
      <c:valAx>
        <c:axId val="149668491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700" b="1" i="0" u="none" strike="noStrike" kern="1200" baseline="0">
                <a:solidFill>
                  <a:schemeClr val="tx1">
                    <a:lumMod val="65000"/>
                    <a:lumOff val="35000"/>
                  </a:schemeClr>
                </a:solidFill>
                <a:latin typeface="Poppins" panose="00000500000000000000" pitchFamily="2" charset="0"/>
                <a:ea typeface="+mn-ea"/>
                <a:cs typeface="Poppins" panose="00000500000000000000" pitchFamily="2" charset="0"/>
              </a:defRPr>
            </a:pPr>
            <a:endParaRPr lang="en-US"/>
          </a:p>
        </c:txPr>
        <c:crossAx val="1496672432"/>
        <c:crosses val="autoZero"/>
        <c:crossBetween val="between"/>
      </c:valAx>
      <c:spPr>
        <a:noFill/>
        <a:ln>
          <a:noFill/>
        </a:ln>
        <a:effectLst/>
      </c:spPr>
    </c:plotArea>
    <c:legend>
      <c:legendPos val="b"/>
      <c:layout>
        <c:manualLayout>
          <c:xMode val="edge"/>
          <c:yMode val="edge"/>
          <c:x val="0.33749747770567973"/>
          <c:y val="0.89491009799442567"/>
          <c:w val="0.29381922965324103"/>
          <c:h val="8.478685603386002E-2"/>
        </c:manualLayout>
      </c:layout>
      <c:overlay val="0"/>
      <c:spPr>
        <a:noFill/>
        <a:ln>
          <a:noFill/>
        </a:ln>
        <a:effectLst/>
      </c:spPr>
      <c:txPr>
        <a:bodyPr rot="0" spcFirstLastPara="1" vertOverflow="ellipsis" vert="horz" wrap="square" anchor="ctr" anchorCtr="1"/>
        <a:lstStyle/>
        <a:p>
          <a:pPr>
            <a:defRPr sz="700" b="1" i="0" u="none" strike="noStrike" kern="1200" baseline="0">
              <a:solidFill>
                <a:schemeClr val="tx1">
                  <a:lumMod val="65000"/>
                  <a:lumOff val="35000"/>
                </a:schemeClr>
              </a:solidFill>
              <a:latin typeface="Poppins" panose="00000500000000000000" pitchFamily="2" charset="0"/>
              <a:ea typeface="+mn-ea"/>
              <a:cs typeface="Poppins" panose="00000500000000000000"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cap="rnd">
      <a:solidFill>
        <a:srgbClr val="2F855E"/>
      </a:solidFill>
    </a:ln>
    <a:effectLst/>
  </c:spPr>
  <c:txPr>
    <a:bodyPr/>
    <a:lstStyle/>
    <a:p>
      <a:pPr>
        <a:defRPr sz="1000">
          <a:latin typeface="Poppins" panose="00000500000000000000" pitchFamily="2" charset="0"/>
          <a:cs typeface="Poppins" panose="00000500000000000000" pitchFamily="2"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800" b="0" i="0" u="none" strike="noStrike" kern="1200" spc="0" baseline="0">
                <a:solidFill>
                  <a:schemeClr val="tx1">
                    <a:lumMod val="65000"/>
                    <a:lumOff val="35000"/>
                  </a:schemeClr>
                </a:solidFill>
                <a:latin typeface="Poppins" panose="00000500000000000000" pitchFamily="2" charset="0"/>
                <a:ea typeface="+mn-ea"/>
                <a:cs typeface="Poppins" panose="00000500000000000000" pitchFamily="2" charset="0"/>
              </a:defRPr>
            </a:pPr>
            <a:r>
              <a:rPr lang="en-IN" sz="800" b="1" dirty="0"/>
              <a:t>Revenue, by Business Segments ($ Million)</a:t>
            </a:r>
          </a:p>
        </c:rich>
      </c:tx>
      <c:overlay val="0"/>
      <c:spPr>
        <a:noFill/>
        <a:ln>
          <a:noFill/>
        </a:ln>
        <a:effectLst/>
      </c:spPr>
      <c:txPr>
        <a:bodyPr rot="0" spcFirstLastPara="1" vertOverflow="ellipsis" vert="horz" wrap="square" anchor="ctr" anchorCtr="1"/>
        <a:lstStyle/>
        <a:p>
          <a:pPr>
            <a:defRPr sz="800" b="0" i="0" u="none" strike="noStrike" kern="1200" spc="0" baseline="0">
              <a:solidFill>
                <a:schemeClr val="tx1">
                  <a:lumMod val="65000"/>
                  <a:lumOff val="35000"/>
                </a:schemeClr>
              </a:solidFill>
              <a:latin typeface="Poppins" panose="00000500000000000000" pitchFamily="2" charset="0"/>
              <a:ea typeface="+mn-ea"/>
              <a:cs typeface="Poppins" panose="00000500000000000000" pitchFamily="2" charset="0"/>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9.3318184295083026E-2"/>
          <c:y val="0.16548868638061501"/>
          <c:w val="0.84028678535949008"/>
          <c:h val="0.63405499811259824"/>
        </c:manualLayout>
      </c:layout>
      <c:bar3DChart>
        <c:barDir val="bar"/>
        <c:grouping val="clustered"/>
        <c:varyColors val="0"/>
        <c:ser>
          <c:idx val="0"/>
          <c:order val="0"/>
          <c:tx>
            <c:strRef>
              <c:f>Sheet1!$B$1</c:f>
              <c:strCache>
                <c:ptCount val="1"/>
                <c:pt idx="0">
                  <c:v>Commercial Banking</c:v>
                </c:pt>
              </c:strCache>
            </c:strRef>
          </c:tx>
          <c:spPr>
            <a:solidFill>
              <a:schemeClr val="accent1"/>
            </a:solidFill>
            <a:ln>
              <a:noFill/>
            </a:ln>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Poppins" panose="00000500000000000000" pitchFamily="2" charset="0"/>
                    <a:ea typeface="+mn-ea"/>
                    <a:cs typeface="Poppins" panose="00000500000000000000" pitchFamily="2"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2020</c:v>
                </c:pt>
                <c:pt idx="1">
                  <c:v>2021</c:v>
                </c:pt>
                <c:pt idx="2">
                  <c:v>2022</c:v>
                </c:pt>
                <c:pt idx="3">
                  <c:v>2023</c:v>
                </c:pt>
              </c:numCache>
            </c:numRef>
          </c:cat>
          <c:val>
            <c:numRef>
              <c:f>Sheet1!$B$2:$B$5</c:f>
              <c:numCache>
                <c:formatCode>#,##0</c:formatCode>
                <c:ptCount val="4"/>
                <c:pt idx="0">
                  <c:v>2238</c:v>
                </c:pt>
                <c:pt idx="1">
                  <c:v>2515</c:v>
                </c:pt>
                <c:pt idx="2">
                  <c:v>2948</c:v>
                </c:pt>
                <c:pt idx="3">
                  <c:v>3076</c:v>
                </c:pt>
              </c:numCache>
            </c:numRef>
          </c:val>
          <c:extLst>
            <c:ext xmlns:c16="http://schemas.microsoft.com/office/drawing/2014/chart" uri="{C3380CC4-5D6E-409C-BE32-E72D297353CC}">
              <c16:uniqueId val="{00000000-7051-476B-B104-657D1E1C57F9}"/>
            </c:ext>
          </c:extLst>
        </c:ser>
        <c:ser>
          <c:idx val="1"/>
          <c:order val="1"/>
          <c:tx>
            <c:strRef>
              <c:f>Sheet1!$C$1</c:f>
              <c:strCache>
                <c:ptCount val="1"/>
                <c:pt idx="0">
                  <c:v>Consumer Banking</c:v>
                </c:pt>
              </c:strCache>
            </c:strRef>
          </c:tx>
          <c:spPr>
            <a:solidFill>
              <a:schemeClr val="accent2"/>
            </a:solidFill>
            <a:ln>
              <a:noFill/>
            </a:ln>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Poppins" panose="00000500000000000000" pitchFamily="2" charset="0"/>
                    <a:ea typeface="+mn-ea"/>
                    <a:cs typeface="Poppins" panose="00000500000000000000" pitchFamily="2"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2020</c:v>
                </c:pt>
                <c:pt idx="1">
                  <c:v>2021</c:v>
                </c:pt>
                <c:pt idx="2">
                  <c:v>2022</c:v>
                </c:pt>
                <c:pt idx="3">
                  <c:v>2023</c:v>
                </c:pt>
              </c:numCache>
            </c:numRef>
          </c:cat>
          <c:val>
            <c:numRef>
              <c:f>Sheet1!$C$2:$C$5</c:f>
              <c:numCache>
                <c:formatCode>#,##0</c:formatCode>
                <c:ptCount val="4"/>
                <c:pt idx="0">
                  <c:v>4966</c:v>
                </c:pt>
                <c:pt idx="1">
                  <c:v>4785</c:v>
                </c:pt>
                <c:pt idx="2">
                  <c:v>5106</c:v>
                </c:pt>
                <c:pt idx="3">
                  <c:v>5254</c:v>
                </c:pt>
              </c:numCache>
            </c:numRef>
          </c:val>
          <c:extLst>
            <c:ext xmlns:c16="http://schemas.microsoft.com/office/drawing/2014/chart" uri="{C3380CC4-5D6E-409C-BE32-E72D297353CC}">
              <c16:uniqueId val="{00000001-7051-476B-B104-657D1E1C57F9}"/>
            </c:ext>
          </c:extLst>
        </c:ser>
        <c:ser>
          <c:idx val="2"/>
          <c:order val="2"/>
          <c:tx>
            <c:strRef>
              <c:f>Sheet1!$D$1</c:f>
              <c:strCache>
                <c:ptCount val="1"/>
                <c:pt idx="0">
                  <c:v>Total Revenue</c:v>
                </c:pt>
              </c:strCache>
            </c:strRef>
          </c:tx>
          <c:spPr>
            <a:solidFill>
              <a:schemeClr val="accent3"/>
            </a:solidFill>
            <a:ln>
              <a:noFill/>
            </a:ln>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Poppins" panose="00000500000000000000" pitchFamily="2" charset="0"/>
                    <a:ea typeface="+mn-ea"/>
                    <a:cs typeface="Poppins" panose="00000500000000000000" pitchFamily="2"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2020</c:v>
                </c:pt>
                <c:pt idx="1">
                  <c:v>2021</c:v>
                </c:pt>
                <c:pt idx="2">
                  <c:v>2022</c:v>
                </c:pt>
                <c:pt idx="3">
                  <c:v>2023</c:v>
                </c:pt>
              </c:numCache>
            </c:numRef>
          </c:cat>
          <c:val>
            <c:numRef>
              <c:f>Sheet1!$D$2:$D$5</c:f>
              <c:numCache>
                <c:formatCode>#,##0</c:formatCode>
                <c:ptCount val="4"/>
                <c:pt idx="0">
                  <c:v>7204</c:v>
                </c:pt>
                <c:pt idx="1">
                  <c:v>7300</c:v>
                </c:pt>
                <c:pt idx="2">
                  <c:v>8054</c:v>
                </c:pt>
                <c:pt idx="3">
                  <c:v>8330</c:v>
                </c:pt>
              </c:numCache>
            </c:numRef>
          </c:val>
          <c:extLst>
            <c:ext xmlns:c16="http://schemas.microsoft.com/office/drawing/2014/chart" uri="{C3380CC4-5D6E-409C-BE32-E72D297353CC}">
              <c16:uniqueId val="{00000003-7051-476B-B104-657D1E1C57F9}"/>
            </c:ext>
          </c:extLst>
        </c:ser>
        <c:dLbls>
          <c:showLegendKey val="0"/>
          <c:showVal val="1"/>
          <c:showCatName val="0"/>
          <c:showSerName val="0"/>
          <c:showPercent val="0"/>
          <c:showBubbleSize val="0"/>
        </c:dLbls>
        <c:gapWidth val="150"/>
        <c:shape val="box"/>
        <c:axId val="1212394224"/>
        <c:axId val="1212390384"/>
        <c:axId val="0"/>
      </c:bar3DChart>
      <c:catAx>
        <c:axId val="121239422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1" i="0" u="none" strike="noStrike" kern="1200" baseline="0">
                <a:solidFill>
                  <a:schemeClr val="tx1">
                    <a:lumMod val="65000"/>
                    <a:lumOff val="35000"/>
                  </a:schemeClr>
                </a:solidFill>
                <a:latin typeface="Poppins" panose="00000500000000000000" pitchFamily="2" charset="0"/>
                <a:ea typeface="+mn-ea"/>
                <a:cs typeface="Poppins" panose="00000500000000000000" pitchFamily="2" charset="0"/>
              </a:defRPr>
            </a:pPr>
            <a:endParaRPr lang="en-US"/>
          </a:p>
        </c:txPr>
        <c:crossAx val="1212390384"/>
        <c:crosses val="autoZero"/>
        <c:auto val="1"/>
        <c:lblAlgn val="ctr"/>
        <c:lblOffset val="100"/>
        <c:noMultiLvlLbl val="0"/>
      </c:catAx>
      <c:valAx>
        <c:axId val="1212390384"/>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700" b="1" i="0" u="none" strike="noStrike" kern="1200" baseline="0">
                <a:solidFill>
                  <a:schemeClr val="tx1">
                    <a:lumMod val="65000"/>
                    <a:lumOff val="35000"/>
                  </a:schemeClr>
                </a:solidFill>
                <a:latin typeface="Poppins" panose="00000500000000000000" pitchFamily="2" charset="0"/>
                <a:ea typeface="+mn-ea"/>
                <a:cs typeface="Poppins" panose="00000500000000000000" pitchFamily="2" charset="0"/>
              </a:defRPr>
            </a:pPr>
            <a:endParaRPr lang="en-US"/>
          </a:p>
        </c:txPr>
        <c:crossAx val="1212394224"/>
        <c:crosses val="autoZero"/>
        <c:crossBetween val="between"/>
      </c:valAx>
      <c:spPr>
        <a:noFill/>
        <a:ln>
          <a:noFill/>
        </a:ln>
        <a:effectLst/>
      </c:spPr>
    </c:plotArea>
    <c:legend>
      <c:legendPos val="b"/>
      <c:layout>
        <c:manualLayout>
          <c:xMode val="edge"/>
          <c:yMode val="edge"/>
          <c:x val="0.11353604913765521"/>
          <c:y val="0.89452702364281156"/>
          <c:w val="0.77292790172468961"/>
          <c:h val="8.4786890559611569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Poppins" panose="00000500000000000000" pitchFamily="2" charset="0"/>
              <a:ea typeface="+mn-ea"/>
              <a:cs typeface="Poppins" panose="00000500000000000000"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cap="rnd">
      <a:solidFill>
        <a:srgbClr val="2F855E"/>
      </a:solidFill>
    </a:ln>
    <a:effectLst/>
  </c:spPr>
  <c:txPr>
    <a:bodyPr/>
    <a:lstStyle/>
    <a:p>
      <a:pPr>
        <a:defRPr sz="1200">
          <a:latin typeface="Poppins" panose="00000500000000000000" pitchFamily="2" charset="0"/>
          <a:cs typeface="Poppins" panose="00000500000000000000" pitchFamily="2"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800" b="0" i="0" u="none" strike="noStrike" kern="1200" spc="0" baseline="0">
                <a:solidFill>
                  <a:schemeClr val="tx1">
                    <a:lumMod val="65000"/>
                    <a:lumOff val="35000"/>
                  </a:schemeClr>
                </a:solidFill>
                <a:latin typeface="Poppins" panose="00000500000000000000" pitchFamily="2" charset="0"/>
                <a:ea typeface="+mn-ea"/>
                <a:cs typeface="Poppins" panose="00000500000000000000" pitchFamily="2" charset="0"/>
              </a:defRPr>
            </a:pPr>
            <a:r>
              <a:rPr lang="en-US" sz="800" b="1" dirty="0"/>
              <a:t>Composition of Deposits (2023, $ Million)</a:t>
            </a:r>
          </a:p>
        </c:rich>
      </c:tx>
      <c:layout>
        <c:manualLayout>
          <c:xMode val="edge"/>
          <c:yMode val="edge"/>
          <c:x val="0.14722332605620558"/>
          <c:y val="3.6003784545793116E-2"/>
        </c:manualLayout>
      </c:layout>
      <c:overlay val="0"/>
      <c:spPr>
        <a:noFill/>
        <a:ln>
          <a:noFill/>
        </a:ln>
        <a:effectLst/>
      </c:spPr>
      <c:txPr>
        <a:bodyPr rot="0" spcFirstLastPara="1" vertOverflow="ellipsis" vert="horz" wrap="square" anchor="ctr" anchorCtr="1"/>
        <a:lstStyle/>
        <a:p>
          <a:pPr>
            <a:defRPr sz="800" b="0" i="0" u="none" strike="noStrike" kern="1200" spc="0" baseline="0">
              <a:solidFill>
                <a:schemeClr val="tx1">
                  <a:lumMod val="65000"/>
                  <a:lumOff val="35000"/>
                </a:schemeClr>
              </a:solidFill>
              <a:latin typeface="Poppins" panose="00000500000000000000" pitchFamily="2" charset="0"/>
              <a:ea typeface="+mn-ea"/>
              <a:cs typeface="Poppins" panose="00000500000000000000" pitchFamily="2" charset="0"/>
            </a:defRPr>
          </a:pPr>
          <a:endParaRPr lang="en-US"/>
        </a:p>
      </c:txPr>
    </c:title>
    <c:autoTitleDeleted val="0"/>
    <c:plotArea>
      <c:layout>
        <c:manualLayout>
          <c:layoutTarget val="inner"/>
          <c:xMode val="edge"/>
          <c:yMode val="edge"/>
          <c:x val="1.4767499856910412E-2"/>
          <c:y val="0.21246762583001436"/>
          <c:w val="0.58464903827320092"/>
          <c:h val="0.69408491494070179"/>
        </c:manualLayout>
      </c:layout>
      <c:pieChart>
        <c:varyColors val="1"/>
        <c:ser>
          <c:idx val="0"/>
          <c:order val="0"/>
          <c:tx>
            <c:strRef>
              <c:f>Sheet1!$B$1</c:f>
              <c:strCache>
                <c:ptCount val="1"/>
                <c:pt idx="0">
                  <c:v>Composition of Deposits ($ Million)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528-4B3D-97AC-E01AFE39ADC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528-4B3D-97AC-E01AFE39ADC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528-4B3D-97AC-E01AFE39ADC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528-4B3D-97AC-E01AFE39ADC8}"/>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1528-4B3D-97AC-E01AFE39ADC8}"/>
              </c:ext>
            </c:extLst>
          </c:dPt>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Poppins" panose="00000500000000000000" pitchFamily="2" charset="0"/>
                    <a:ea typeface="+mn-ea"/>
                    <a:cs typeface="Poppins" panose="00000500000000000000" pitchFamily="2" charset="0"/>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Money Market </c:v>
                </c:pt>
                <c:pt idx="1">
                  <c:v>Demand</c:v>
                </c:pt>
                <c:pt idx="2">
                  <c:v>Checking with Interest</c:v>
                </c:pt>
                <c:pt idx="3">
                  <c:v>Savings</c:v>
                </c:pt>
                <c:pt idx="4">
                  <c:v>Term</c:v>
                </c:pt>
              </c:strCache>
            </c:strRef>
          </c:cat>
          <c:val>
            <c:numRef>
              <c:f>Sheet1!$B$2:$B$6</c:f>
              <c:numCache>
                <c:formatCode>#,##0</c:formatCode>
                <c:ptCount val="5"/>
                <c:pt idx="0">
                  <c:v>53812</c:v>
                </c:pt>
                <c:pt idx="1">
                  <c:v>37107</c:v>
                </c:pt>
                <c:pt idx="2">
                  <c:v>31876</c:v>
                </c:pt>
                <c:pt idx="3">
                  <c:v>27983</c:v>
                </c:pt>
                <c:pt idx="4">
                  <c:v>26564</c:v>
                </c:pt>
              </c:numCache>
            </c:numRef>
          </c:val>
          <c:extLst>
            <c:ext xmlns:c16="http://schemas.microsoft.com/office/drawing/2014/chart" uri="{C3380CC4-5D6E-409C-BE32-E72D297353CC}">
              <c16:uniqueId val="{00000000-0F9E-43D1-BB91-26E23A1493B1}"/>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58572178477690284"/>
          <c:y val="0.25743001242012764"/>
          <c:w val="0.38711637680803918"/>
          <c:h val="0.63146761299267307"/>
        </c:manualLayout>
      </c:layout>
      <c:overlay val="0"/>
      <c:spPr>
        <a:noFill/>
        <a:ln>
          <a:noFill/>
        </a:ln>
        <a:effectLst/>
      </c:spPr>
      <c:txPr>
        <a:bodyPr rot="0" spcFirstLastPara="1" vertOverflow="ellipsis" vert="horz" wrap="square" anchor="ctr" anchorCtr="1"/>
        <a:lstStyle/>
        <a:p>
          <a:pPr>
            <a:defRPr lang="en-US" sz="700" b="0" i="0" u="none" strike="noStrike" kern="1200" baseline="0">
              <a:solidFill>
                <a:schemeClr val="tx1">
                  <a:lumMod val="65000"/>
                  <a:lumOff val="35000"/>
                </a:schemeClr>
              </a:solidFill>
              <a:latin typeface="Poppins" panose="00000500000000000000" pitchFamily="2" charset="0"/>
              <a:ea typeface="+mn-ea"/>
              <a:cs typeface="Poppins" panose="00000500000000000000"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cap="rnd">
      <a:solidFill>
        <a:srgbClr val="2F855E"/>
      </a:solidFill>
    </a:ln>
    <a:effectLst/>
  </c:spPr>
  <c:txPr>
    <a:bodyPr/>
    <a:lstStyle/>
    <a:p>
      <a:pPr>
        <a:defRPr>
          <a:latin typeface="Poppins" panose="00000500000000000000" pitchFamily="2" charset="0"/>
          <a:cs typeface="Poppins" panose="00000500000000000000" pitchFamily="2"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800" b="1" i="0" u="none" strike="noStrike" kern="1200" spc="0" baseline="0">
                <a:solidFill>
                  <a:schemeClr val="tx1">
                    <a:lumMod val="65000"/>
                    <a:lumOff val="35000"/>
                  </a:schemeClr>
                </a:solidFill>
                <a:latin typeface="Poppins" panose="00000500000000000000" pitchFamily="2" charset="0"/>
                <a:ea typeface="+mn-ea"/>
                <a:cs typeface="Poppins" panose="00000500000000000000" pitchFamily="2" charset="0"/>
              </a:defRPr>
            </a:pPr>
            <a:r>
              <a:rPr lang="en-IN" sz="800" b="1" dirty="0"/>
              <a:t>Total Assets, by Major Components ($</a:t>
            </a:r>
            <a:r>
              <a:rPr lang="en-IN" sz="800" b="1" baseline="0" dirty="0"/>
              <a:t> Million)</a:t>
            </a:r>
            <a:endParaRPr lang="en-IN" sz="800" b="1" dirty="0"/>
          </a:p>
        </c:rich>
      </c:tx>
      <c:overlay val="0"/>
      <c:spPr>
        <a:noFill/>
        <a:ln>
          <a:noFill/>
        </a:ln>
        <a:effectLst/>
      </c:spPr>
      <c:txPr>
        <a:bodyPr rot="0" spcFirstLastPara="1" vertOverflow="ellipsis" vert="horz" wrap="square" anchor="ctr" anchorCtr="1"/>
        <a:lstStyle/>
        <a:p>
          <a:pPr>
            <a:defRPr sz="800" b="1" i="0" u="none" strike="noStrike" kern="1200" spc="0" baseline="0">
              <a:solidFill>
                <a:schemeClr val="tx1">
                  <a:lumMod val="65000"/>
                  <a:lumOff val="35000"/>
                </a:schemeClr>
              </a:solidFill>
              <a:latin typeface="Poppins" panose="00000500000000000000" pitchFamily="2" charset="0"/>
              <a:ea typeface="+mn-ea"/>
              <a:cs typeface="Poppins" panose="00000500000000000000" pitchFamily="2" charset="0"/>
            </a:defRPr>
          </a:pPr>
          <a:endParaRPr lang="en-US"/>
        </a:p>
      </c:txPr>
    </c:title>
    <c:autoTitleDeleted val="0"/>
    <c:plotArea>
      <c:layout/>
      <c:lineChart>
        <c:grouping val="standard"/>
        <c:varyColors val="0"/>
        <c:ser>
          <c:idx val="0"/>
          <c:order val="0"/>
          <c:tx>
            <c:strRef>
              <c:f>Sheet1!$B$1</c:f>
              <c:strCache>
                <c:ptCount val="1"/>
                <c:pt idx="0">
                  <c:v>Commercial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1"/>
              <c:layout>
                <c:manualLayout>
                  <c:x val="-5.8949663303466078E-2"/>
                  <c:y val="4.60697730573029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65B7-4344-8B5A-D9428F0E7A2E}"/>
                </c:ext>
              </c:extLst>
            </c:dLbl>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Poppins" panose="00000500000000000000" pitchFamily="2" charset="0"/>
                    <a:ea typeface="+mn-ea"/>
                    <a:cs typeface="Poppins" panose="00000500000000000000" pitchFamily="2"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2020</c:v>
                </c:pt>
                <c:pt idx="1">
                  <c:v>2021</c:v>
                </c:pt>
                <c:pt idx="2">
                  <c:v>2022</c:v>
                </c:pt>
                <c:pt idx="3">
                  <c:v>2023</c:v>
                </c:pt>
              </c:numCache>
            </c:numRef>
          </c:cat>
          <c:val>
            <c:numRef>
              <c:f>Sheet1!$B$2:$B$5</c:f>
              <c:numCache>
                <c:formatCode>#,##0</c:formatCode>
                <c:ptCount val="4"/>
                <c:pt idx="0">
                  <c:v>63072</c:v>
                </c:pt>
                <c:pt idx="1">
                  <c:v>59769</c:v>
                </c:pt>
                <c:pt idx="2">
                  <c:v>76269</c:v>
                </c:pt>
                <c:pt idx="3">
                  <c:v>79204</c:v>
                </c:pt>
              </c:numCache>
            </c:numRef>
          </c:val>
          <c:smooth val="0"/>
          <c:extLst>
            <c:ext xmlns:c16="http://schemas.microsoft.com/office/drawing/2014/chart" uri="{C3380CC4-5D6E-409C-BE32-E72D297353CC}">
              <c16:uniqueId val="{00000000-65B7-4344-8B5A-D9428F0E7A2E}"/>
            </c:ext>
          </c:extLst>
        </c:ser>
        <c:ser>
          <c:idx val="1"/>
          <c:order val="1"/>
          <c:tx>
            <c:strRef>
              <c:f>Sheet1!$C$1</c:f>
              <c:strCache>
                <c:ptCount val="1"/>
                <c:pt idx="0">
                  <c:v>Retail</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4.9271311713434539E-2"/>
                  <c:y val="4.134466812834868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5B7-4344-8B5A-D9428F0E7A2E}"/>
                </c:ext>
              </c:extLst>
            </c:dLbl>
            <c:dLbl>
              <c:idx val="2"/>
              <c:layout>
                <c:manualLayout>
                  <c:x val="-5.4624317367775267E-2"/>
                  <c:y val="4.134466812834873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65B7-4344-8B5A-D9428F0E7A2E}"/>
                </c:ext>
              </c:extLst>
            </c:dLbl>
            <c:dLbl>
              <c:idx val="3"/>
              <c:layout>
                <c:manualLayout>
                  <c:x val="-5.7803705117316917E-2"/>
                  <c:y val="5.079487798625701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65B7-4344-8B5A-D9428F0E7A2E}"/>
                </c:ext>
              </c:extLst>
            </c:dLbl>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Poppins" panose="00000500000000000000" pitchFamily="2" charset="0"/>
                    <a:ea typeface="+mn-ea"/>
                    <a:cs typeface="Poppins" panose="00000500000000000000" pitchFamily="2"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2020</c:v>
                </c:pt>
                <c:pt idx="1">
                  <c:v>2021</c:v>
                </c:pt>
                <c:pt idx="2">
                  <c:v>2022</c:v>
                </c:pt>
                <c:pt idx="3">
                  <c:v>2023</c:v>
                </c:pt>
              </c:numCache>
            </c:numRef>
          </c:cat>
          <c:val>
            <c:numRef>
              <c:f>Sheet1!$C$2:$C$5</c:f>
              <c:numCache>
                <c:formatCode>#,##0</c:formatCode>
                <c:ptCount val="4"/>
                <c:pt idx="0">
                  <c:v>61472</c:v>
                </c:pt>
                <c:pt idx="1">
                  <c:v>63782</c:v>
                </c:pt>
                <c:pt idx="2">
                  <c:v>73075</c:v>
                </c:pt>
                <c:pt idx="3">
                  <c:v>73013</c:v>
                </c:pt>
              </c:numCache>
            </c:numRef>
          </c:val>
          <c:smooth val="0"/>
          <c:extLst>
            <c:ext xmlns:c16="http://schemas.microsoft.com/office/drawing/2014/chart" uri="{C3380CC4-5D6E-409C-BE32-E72D297353CC}">
              <c16:uniqueId val="{00000001-65B7-4344-8B5A-D9428F0E7A2E}"/>
            </c:ext>
          </c:extLst>
        </c:ser>
        <c:ser>
          <c:idx val="2"/>
          <c:order val="2"/>
          <c:tx>
            <c:strRef>
              <c:f>Sheet1!$D$1</c:f>
              <c:strCache>
                <c:ptCount val="1"/>
                <c:pt idx="0">
                  <c:v>Noninterest-earnings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Poppins" panose="00000500000000000000" pitchFamily="2" charset="0"/>
                    <a:ea typeface="+mn-ea"/>
                    <a:cs typeface="Poppins" panose="00000500000000000000" pitchFamily="2"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2020</c:v>
                </c:pt>
                <c:pt idx="1">
                  <c:v>2021</c:v>
                </c:pt>
                <c:pt idx="2">
                  <c:v>2022</c:v>
                </c:pt>
                <c:pt idx="3">
                  <c:v>2023</c:v>
                </c:pt>
              </c:numCache>
            </c:numRef>
          </c:cat>
          <c:val>
            <c:numRef>
              <c:f>Sheet1!$D$2:$D$5</c:f>
              <c:numCache>
                <c:formatCode>#,##0</c:formatCode>
                <c:ptCount val="4"/>
                <c:pt idx="0">
                  <c:v>19385</c:v>
                </c:pt>
                <c:pt idx="1">
                  <c:v>18595</c:v>
                </c:pt>
                <c:pt idx="2">
                  <c:v>20925</c:v>
                </c:pt>
                <c:pt idx="3">
                  <c:v>20535</c:v>
                </c:pt>
              </c:numCache>
            </c:numRef>
          </c:val>
          <c:smooth val="0"/>
          <c:extLst>
            <c:ext xmlns:c16="http://schemas.microsoft.com/office/drawing/2014/chart" uri="{C3380CC4-5D6E-409C-BE32-E72D297353CC}">
              <c16:uniqueId val="{00000002-65B7-4344-8B5A-D9428F0E7A2E}"/>
            </c:ext>
          </c:extLst>
        </c:ser>
        <c:ser>
          <c:idx val="3"/>
          <c:order val="3"/>
          <c:tx>
            <c:strRef>
              <c:f>Sheet1!$E$1</c:f>
              <c:strCache>
                <c:ptCount val="1"/>
                <c:pt idx="0">
                  <c:v>Others</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Poppins" panose="00000500000000000000" pitchFamily="2" charset="0"/>
                    <a:ea typeface="+mn-ea"/>
                    <a:cs typeface="Poppins" panose="00000500000000000000" pitchFamily="2"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2020</c:v>
                </c:pt>
                <c:pt idx="1">
                  <c:v>2021</c:v>
                </c:pt>
                <c:pt idx="2">
                  <c:v>2022</c:v>
                </c:pt>
                <c:pt idx="3">
                  <c:v>2023</c:v>
                </c:pt>
              </c:numCache>
            </c:numRef>
          </c:cat>
          <c:val>
            <c:numRef>
              <c:f>Sheet1!$E$2:$E$5</c:f>
              <c:numCache>
                <c:formatCode>#,##0</c:formatCode>
                <c:ptCount val="4"/>
                <c:pt idx="0">
                  <c:v>3392</c:v>
                </c:pt>
                <c:pt idx="1">
                  <c:v>3624</c:v>
                </c:pt>
                <c:pt idx="2">
                  <c:v>2955</c:v>
                </c:pt>
                <c:pt idx="3">
                  <c:v>1499</c:v>
                </c:pt>
              </c:numCache>
            </c:numRef>
          </c:val>
          <c:smooth val="0"/>
          <c:extLst>
            <c:ext xmlns:c16="http://schemas.microsoft.com/office/drawing/2014/chart" uri="{C3380CC4-5D6E-409C-BE32-E72D297353CC}">
              <c16:uniqueId val="{00000003-65B7-4344-8B5A-D9428F0E7A2E}"/>
            </c:ext>
          </c:extLst>
        </c:ser>
        <c:dLbls>
          <c:dLblPos val="t"/>
          <c:showLegendKey val="0"/>
          <c:showVal val="1"/>
          <c:showCatName val="0"/>
          <c:showSerName val="0"/>
          <c:showPercent val="0"/>
          <c:showBubbleSize val="0"/>
        </c:dLbls>
        <c:marker val="1"/>
        <c:smooth val="0"/>
        <c:axId val="353090384"/>
        <c:axId val="1214617488"/>
      </c:lineChart>
      <c:catAx>
        <c:axId val="3530903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1" i="0" u="none" strike="noStrike" kern="1200" baseline="0">
                <a:solidFill>
                  <a:schemeClr val="tx1">
                    <a:lumMod val="65000"/>
                    <a:lumOff val="35000"/>
                  </a:schemeClr>
                </a:solidFill>
                <a:latin typeface="Poppins" panose="00000500000000000000" pitchFamily="2" charset="0"/>
                <a:ea typeface="+mn-ea"/>
                <a:cs typeface="Poppins" panose="00000500000000000000" pitchFamily="2" charset="0"/>
              </a:defRPr>
            </a:pPr>
            <a:endParaRPr lang="en-US"/>
          </a:p>
        </c:txPr>
        <c:crossAx val="1214617488"/>
        <c:crosses val="autoZero"/>
        <c:auto val="1"/>
        <c:lblAlgn val="ctr"/>
        <c:lblOffset val="100"/>
        <c:noMultiLvlLbl val="0"/>
      </c:catAx>
      <c:valAx>
        <c:axId val="121461748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700" b="1" i="0" u="none" strike="noStrike" kern="1200" baseline="0">
                <a:solidFill>
                  <a:schemeClr val="tx1">
                    <a:lumMod val="65000"/>
                    <a:lumOff val="35000"/>
                  </a:schemeClr>
                </a:solidFill>
                <a:latin typeface="Poppins" panose="00000500000000000000" pitchFamily="2" charset="0"/>
                <a:ea typeface="+mn-ea"/>
                <a:cs typeface="Poppins" panose="00000500000000000000" pitchFamily="2" charset="0"/>
              </a:defRPr>
            </a:pPr>
            <a:endParaRPr lang="en-US"/>
          </a:p>
        </c:txPr>
        <c:crossAx val="3530903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Poppins" panose="00000500000000000000" pitchFamily="2" charset="0"/>
              <a:ea typeface="+mn-ea"/>
              <a:cs typeface="Poppins" panose="00000500000000000000"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cap="rnd">
      <a:solidFill>
        <a:srgbClr val="2F855E"/>
      </a:solidFill>
    </a:ln>
    <a:effectLst/>
  </c:spPr>
  <c:txPr>
    <a:bodyPr/>
    <a:lstStyle/>
    <a:p>
      <a:pPr>
        <a:defRPr>
          <a:latin typeface="Poppins" panose="00000500000000000000" pitchFamily="2" charset="0"/>
          <a:cs typeface="Poppins" panose="00000500000000000000" pitchFamily="2"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800" b="0" i="0" u="none" strike="noStrike" kern="1200" spc="0" baseline="0">
                <a:solidFill>
                  <a:schemeClr val="tx1">
                    <a:lumMod val="65000"/>
                    <a:lumOff val="35000"/>
                  </a:schemeClr>
                </a:solidFill>
                <a:latin typeface="Poppins" panose="00000500000000000000" pitchFamily="2" charset="0"/>
                <a:ea typeface="+mn-ea"/>
                <a:cs typeface="Poppins" panose="00000500000000000000" pitchFamily="2" charset="0"/>
              </a:defRPr>
            </a:pPr>
            <a:r>
              <a:rPr lang="en-US" sz="800" b="1" dirty="0"/>
              <a:t>Commercial Real Estate, by Property Type</a:t>
            </a:r>
          </a:p>
        </c:rich>
      </c:tx>
      <c:layout>
        <c:manualLayout>
          <c:xMode val="edge"/>
          <c:yMode val="edge"/>
          <c:x val="0.14177578270005969"/>
          <c:y val="0"/>
        </c:manualLayout>
      </c:layout>
      <c:overlay val="0"/>
      <c:spPr>
        <a:noFill/>
        <a:ln>
          <a:noFill/>
        </a:ln>
        <a:effectLst/>
      </c:spPr>
      <c:txPr>
        <a:bodyPr rot="0" spcFirstLastPara="1" vertOverflow="ellipsis" vert="horz" wrap="square" anchor="ctr" anchorCtr="1"/>
        <a:lstStyle/>
        <a:p>
          <a:pPr>
            <a:defRPr sz="800" b="0" i="0" u="none" strike="noStrike" kern="1200" spc="0" baseline="0">
              <a:solidFill>
                <a:schemeClr val="tx1">
                  <a:lumMod val="65000"/>
                  <a:lumOff val="35000"/>
                </a:schemeClr>
              </a:solidFill>
              <a:latin typeface="Poppins" panose="00000500000000000000" pitchFamily="2" charset="0"/>
              <a:ea typeface="+mn-ea"/>
              <a:cs typeface="Poppins" panose="00000500000000000000" pitchFamily="2" charset="0"/>
            </a:defRPr>
          </a:pPr>
          <a:endParaRPr lang="en-US"/>
        </a:p>
      </c:txPr>
    </c:title>
    <c:autoTitleDeleted val="0"/>
    <c:plotArea>
      <c:layout>
        <c:manualLayout>
          <c:layoutTarget val="inner"/>
          <c:xMode val="edge"/>
          <c:yMode val="edge"/>
          <c:x val="1.3459252172917647E-2"/>
          <c:y val="0.15075317505319449"/>
          <c:w val="0.65324731604811093"/>
          <c:h val="0.81948662485506407"/>
        </c:manualLayout>
      </c:layout>
      <c:doughnutChart>
        <c:varyColors val="1"/>
        <c:ser>
          <c:idx val="0"/>
          <c:order val="0"/>
          <c:tx>
            <c:strRef>
              <c:f>Sheet1!$B$1</c:f>
              <c:strCache>
                <c:ptCount val="1"/>
                <c:pt idx="0">
                  <c:v>Commercial Real Estate, by Property Type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791-4A54-A2F6-00257A990CF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791-4A54-A2F6-00257A990CF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791-4A54-A2F6-00257A990CF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791-4A54-A2F6-00257A990CF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791-4A54-A2F6-00257A990CF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791-4A54-A2F6-00257A990CF9}"/>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791-4A54-A2F6-00257A990CF9}"/>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791-4A54-A2F6-00257A990CF9}"/>
              </c:ext>
            </c:extLst>
          </c:dPt>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Poppins" panose="00000500000000000000" pitchFamily="2" charset="0"/>
                    <a:ea typeface="+mn-ea"/>
                    <a:cs typeface="Poppins" panose="00000500000000000000" pitchFamily="2" charset="0"/>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Sheet1!$A$2:$A$9</c:f>
              <c:strCache>
                <c:ptCount val="8"/>
                <c:pt idx="0">
                  <c:v>Multi-family</c:v>
                </c:pt>
                <c:pt idx="1">
                  <c:v>Office</c:v>
                </c:pt>
                <c:pt idx="2">
                  <c:v>Retail</c:v>
                </c:pt>
                <c:pt idx="3">
                  <c:v>Industrial</c:v>
                </c:pt>
                <c:pt idx="4">
                  <c:v>Co-op</c:v>
                </c:pt>
                <c:pt idx="5">
                  <c:v>Data center</c:v>
                </c:pt>
                <c:pt idx="6">
                  <c:v>Hospitality</c:v>
                </c:pt>
                <c:pt idx="7">
                  <c:v>Other</c:v>
                </c:pt>
              </c:strCache>
            </c:strRef>
          </c:cat>
          <c:val>
            <c:numRef>
              <c:f>Sheet1!$B$2:$B$9</c:f>
              <c:numCache>
                <c:formatCode>#,##0</c:formatCode>
                <c:ptCount val="8"/>
                <c:pt idx="0">
                  <c:v>9367</c:v>
                </c:pt>
                <c:pt idx="1">
                  <c:v>5916</c:v>
                </c:pt>
                <c:pt idx="2">
                  <c:v>3407</c:v>
                </c:pt>
                <c:pt idx="3">
                  <c:v>3981</c:v>
                </c:pt>
                <c:pt idx="4">
                  <c:v>1796</c:v>
                </c:pt>
                <c:pt idx="5" formatCode="General">
                  <c:v>841</c:v>
                </c:pt>
                <c:pt idx="6" formatCode="General">
                  <c:v>608</c:v>
                </c:pt>
                <c:pt idx="7">
                  <c:v>3555</c:v>
                </c:pt>
              </c:numCache>
            </c:numRef>
          </c:val>
          <c:extLst>
            <c:ext xmlns:c16="http://schemas.microsoft.com/office/drawing/2014/chart" uri="{C3380CC4-5D6E-409C-BE32-E72D297353CC}">
              <c16:uniqueId val="{00000000-D4D3-4551-8EA6-B2082DF153E0}"/>
            </c:ext>
          </c:extLst>
        </c:ser>
        <c:dLbls>
          <c:showLegendKey val="0"/>
          <c:showVal val="0"/>
          <c:showCatName val="0"/>
          <c:showSerName val="0"/>
          <c:showPercent val="0"/>
          <c:showBubbleSize val="0"/>
          <c:showLeaderLines val="1"/>
        </c:dLbls>
        <c:firstSliceAng val="0"/>
        <c:holeSize val="36"/>
      </c:doughnutChart>
      <c:spPr>
        <a:noFill/>
        <a:ln>
          <a:noFill/>
        </a:ln>
        <a:effectLst/>
      </c:spPr>
    </c:plotArea>
    <c:legend>
      <c:legendPos val="b"/>
      <c:layout>
        <c:manualLayout>
          <c:xMode val="edge"/>
          <c:yMode val="edge"/>
          <c:x val="0.67092305050653711"/>
          <c:y val="0.19603804565905791"/>
          <c:w val="0.3227433953933328"/>
          <c:h val="0.69453678318717327"/>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Poppins" panose="00000500000000000000" pitchFamily="2" charset="0"/>
              <a:ea typeface="+mn-ea"/>
              <a:cs typeface="Poppins" panose="00000500000000000000"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cap="rnd">
      <a:solidFill>
        <a:srgbClr val="2F855E"/>
      </a:solidFill>
    </a:ln>
    <a:effectLst/>
  </c:spPr>
  <c:txPr>
    <a:bodyPr/>
    <a:lstStyle/>
    <a:p>
      <a:pPr>
        <a:defRPr sz="800">
          <a:latin typeface="Poppins" panose="00000500000000000000" pitchFamily="2" charset="0"/>
          <a:cs typeface="Poppins" panose="00000500000000000000" pitchFamily="2" charset="0"/>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Sheet1!$A$2:$C$17</cx:f>
        <cx:lvl ptCount="16">
          <cx:pt idx="0">Finance and Insurance</cx:pt>
          <cx:pt idx="1">Technology</cx:pt>
          <cx:pt idx="2">Accommodation and Food Services</cx:pt>
          <cx:pt idx="3">Health, Pharma, and Social Assistance</cx:pt>
          <cx:pt idx="4">Professional, Scientific, and Technical Services</cx:pt>
          <cx:pt idx="5">Wholesale Trade</cx:pt>
          <cx:pt idx="6">Retail Trade</cx:pt>
          <cx:pt idx="7">Energy and related</cx:pt>
          <cx:pt idx="8">Rental and Leasing</cx:pt>
          <cx:pt idx="9">Consumer Products Manufacturing</cx:pt>
          <cx:pt idx="10">Administrative and Waste Management</cx:pt>
          <cx:pt idx="11">Arts, Entertainment, and Recreation</cx:pt>
          <cx:pt idx="12">Other Manufacturing</cx:pt>
          <cx:pt idx="13">Other Services</cx:pt>
          <cx:pt idx="14">Others</cx:pt>
        </cx:lvl>
        <cx:lvl ptCount="16">
          <cx:pt idx="0">Stem 1</cx:pt>
          <cx:pt idx="1">Stem 1</cx:pt>
          <cx:pt idx="2">Stem 1</cx:pt>
          <cx:pt idx="3">Stem 1</cx:pt>
          <cx:pt idx="4">Stem 1</cx:pt>
          <cx:pt idx="5">Stem 1</cx:pt>
          <cx:pt idx="6">Stem 1</cx:pt>
          <cx:pt idx="7">Stem 1</cx:pt>
          <cx:pt idx="8">Stem 1</cx:pt>
          <cx:pt idx="9">Stem 1</cx:pt>
          <cx:pt idx="10">Stem 1</cx:pt>
          <cx:pt idx="11">Stem 1</cx:pt>
          <cx:pt idx="12">Stem 1</cx:pt>
          <cx:pt idx="13">Stem 1</cx:pt>
          <cx:pt idx="14">Stem 1</cx:pt>
        </cx:lvl>
        <cx:lvl ptCount="16">
          <cx:pt idx="0">Commercial and Industrial Loans</cx:pt>
          <cx:pt idx="1">Commercial and Industrial Loans</cx:pt>
          <cx:pt idx="2">Commercial and Industrial Loans</cx:pt>
          <cx:pt idx="3">Commercial and Industrial Loans</cx:pt>
          <cx:pt idx="4">Commercial and Industrial Loans</cx:pt>
          <cx:pt idx="5">Commercial and Industrial Loans</cx:pt>
          <cx:pt idx="6">Commercial and Industrial Loans</cx:pt>
          <cx:pt idx="7">Commercial and Industrial Loans</cx:pt>
          <cx:pt idx="8">Commercial and Industrial Loans</cx:pt>
          <cx:pt idx="9">Commercial and Industrial Loans</cx:pt>
          <cx:pt idx="10">Commercial and Industrial Loans</cx:pt>
          <cx:pt idx="11">Commercial and Industrial Loans</cx:pt>
          <cx:pt idx="12">Commercial and Industrial Loans</cx:pt>
          <cx:pt idx="13">Commercial and Industrial Loans</cx:pt>
          <cx:pt idx="14">Commercial and Industrial Loans</cx:pt>
        </cx:lvl>
      </cx:strDim>
      <cx:numDim type="size">
        <cx:f>Sheet1!$D$2:$D$17</cx:f>
        <cx:lvl ptCount="16" formatCode="#,##0">
          <cx:pt idx="0">11771</cx:pt>
          <cx:pt idx="1">3307</cx:pt>
          <cx:pt idx="2">2917</cx:pt>
          <cx:pt idx="3">2562</cx:pt>
          <cx:pt idx="4">2313</cx:pt>
          <cx:pt idx="5">2391</cx:pt>
          <cx:pt idx="6">2366</cx:pt>
          <cx:pt idx="7">1973</cx:pt>
          <cx:pt idx="8">1069</cx:pt>
          <cx:pt idx="9">893</cx:pt>
          <cx:pt idx="10">1549</cx:pt>
          <cx:pt idx="11">1602</cx:pt>
          <cx:pt idx="12">3616</cx:pt>
          <cx:pt idx="13">2081</cx:pt>
          <cx:pt idx="14">2522</cx:pt>
        </cx:lvl>
      </cx:numDim>
    </cx:data>
  </cx:chartData>
  <cx:chart>
    <cx:title pos="t" align="ctr" overlay="0">
      <cx:tx>
        <cx:rich>
          <a:bodyPr vertOverflow="overflow" horzOverflow="overflow" wrap="square" lIns="0" tIns="0" rIns="0" bIns="0"/>
          <a:lstStyle/>
          <a:p>
            <a:pPr algn="ctr" rtl="0">
              <a:defRPr sz="700" b="0" i="0">
                <a:solidFill>
                  <a:srgbClr val="595959"/>
                </a:solidFill>
                <a:latin typeface="Poppins" panose="00000500000000000000" pitchFamily="2" charset="0"/>
                <a:ea typeface="Poppins" panose="00000500000000000000" pitchFamily="2" charset="0"/>
                <a:cs typeface="Poppins" panose="00000500000000000000" pitchFamily="2" charset="0"/>
              </a:defRPr>
            </a:pPr>
            <a:r>
              <a:rPr lang="en-US" sz="800" b="1" dirty="0">
                <a:latin typeface="Poppins" panose="00000500000000000000" pitchFamily="2" charset="0"/>
                <a:cs typeface="Poppins" panose="00000500000000000000" pitchFamily="2" charset="0"/>
              </a:rPr>
              <a:t>Commercial and Industrial Loans by Industry Sector ($ Million)</a:t>
            </a:r>
            <a:endParaRPr lang="en-IN" sz="800" b="1" dirty="0">
              <a:latin typeface="Poppins" panose="00000500000000000000" pitchFamily="2" charset="0"/>
              <a:cs typeface="Poppins" panose="00000500000000000000" pitchFamily="2" charset="0"/>
            </a:endParaRPr>
          </a:p>
        </cx:rich>
      </cx:tx>
    </cx:title>
    <cx:plotArea>
      <cx:plotAreaRegion>
        <cx:series layoutId="treemap" uniqueId="{D956C708-CEA5-4084-859E-4BE061865CB2}">
          <cx:tx>
            <cx:txData>
              <cx:f>Sheet1!$D$1</cx:f>
              <cx:v>Series1</cx:v>
            </cx:txData>
          </cx:tx>
          <cx:spPr>
            <a:solidFill>
              <a:srgbClr val="2F855E"/>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glow rad="25400">
                <a:srgbClr val="2F855E">
                  <a:alpha val="40000"/>
                </a:srgbClr>
              </a:glow>
            </a:effectLst>
          </cx:spPr>
          <cx:dataLabels pos="inEnd">
            <cx:txPr>
              <a:bodyPr vertOverflow="overflow" horzOverflow="overflow" wrap="square" lIns="0" tIns="0" rIns="0" bIns="0"/>
              <a:lstStyle/>
              <a:p>
                <a:pPr algn="ctr" rtl="0">
                  <a:defRPr sz="600" b="0" i="0">
                    <a:solidFill>
                      <a:srgbClr val="FFFFFF"/>
                    </a:solidFill>
                    <a:latin typeface="Poppins" panose="00000500000000000000" pitchFamily="2" charset="0"/>
                    <a:ea typeface="Poppins" panose="00000500000000000000" pitchFamily="2" charset="0"/>
                    <a:cs typeface="Poppins" panose="00000500000000000000" pitchFamily="2" charset="0"/>
                  </a:defRPr>
                </a:pPr>
                <a:endParaRPr lang="en-IN" sz="600">
                  <a:latin typeface="Poppins" panose="00000500000000000000" pitchFamily="2" charset="0"/>
                  <a:cs typeface="Poppins" panose="00000500000000000000" pitchFamily="2" charset="0"/>
                </a:endParaRPr>
              </a:p>
            </cx:txPr>
            <cx:visibility seriesName="0" categoryName="1" value="1"/>
            <cx:separator>, </cx:separator>
          </cx:dataLabels>
          <cx:dataId val="0"/>
          <cx:layoutPr>
            <cx:parentLabelLayout val="none"/>
          </cx:layoutPr>
        </cx:series>
      </cx:plotAreaRegion>
    </cx:plotArea>
  </cx:chart>
  <cx:spPr>
    <a:ln cap="rnd">
      <a:solidFill>
        <a:srgbClr val="2F855E"/>
      </a:solidFill>
    </a:ln>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3F8F30-F450-4836-B8F9-269834CBDFEF}" type="datetimeFigureOut">
              <a:rPr lang="en-IN" smtClean="0"/>
              <a:t>23-12-2024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D07093-35D6-42BA-A229-1290141865D9}" type="slidenum">
              <a:rPr lang="en-IN" smtClean="0"/>
              <a:t>‹#›</a:t>
            </a:fld>
            <a:endParaRPr lang="en-IN" dirty="0"/>
          </a:p>
        </p:txBody>
      </p:sp>
    </p:spTree>
    <p:extLst>
      <p:ext uri="{BB962C8B-B14F-4D97-AF65-F5344CB8AC3E}">
        <p14:creationId xmlns:p14="http://schemas.microsoft.com/office/powerpoint/2010/main" val="2266300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0D07093-35D6-42BA-A229-1290141865D9}" type="slidenum">
              <a:rPr lang="en-IN" smtClean="0"/>
              <a:t>2</a:t>
            </a:fld>
            <a:endParaRPr lang="en-IN" dirty="0"/>
          </a:p>
        </p:txBody>
      </p:sp>
    </p:spTree>
    <p:extLst>
      <p:ext uri="{BB962C8B-B14F-4D97-AF65-F5344CB8AC3E}">
        <p14:creationId xmlns:p14="http://schemas.microsoft.com/office/powerpoint/2010/main" val="4073376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0D07093-35D6-42BA-A229-1290141865D9}" type="slidenum">
              <a:rPr lang="en-IN" smtClean="0"/>
              <a:t>20</a:t>
            </a:fld>
            <a:endParaRPr lang="en-IN" dirty="0"/>
          </a:p>
        </p:txBody>
      </p:sp>
    </p:spTree>
    <p:extLst>
      <p:ext uri="{BB962C8B-B14F-4D97-AF65-F5344CB8AC3E}">
        <p14:creationId xmlns:p14="http://schemas.microsoft.com/office/powerpoint/2010/main" val="314089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0D07093-35D6-42BA-A229-1290141865D9}" type="slidenum">
              <a:rPr lang="en-IN" smtClean="0"/>
              <a:t>21</a:t>
            </a:fld>
            <a:endParaRPr lang="en-IN" dirty="0"/>
          </a:p>
        </p:txBody>
      </p:sp>
    </p:spTree>
    <p:extLst>
      <p:ext uri="{BB962C8B-B14F-4D97-AF65-F5344CB8AC3E}">
        <p14:creationId xmlns:p14="http://schemas.microsoft.com/office/powerpoint/2010/main" val="1873284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2A176-6E33-37A4-2A1D-BBBB2FB07A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B70FF1-2092-720E-D089-BEAD11C13E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8EC9A42-DE81-0531-C89F-D0291270C8AB}"/>
              </a:ext>
            </a:extLst>
          </p:cNvPr>
          <p:cNvSpPr>
            <a:spLocks noGrp="1"/>
          </p:cNvSpPr>
          <p:nvPr>
            <p:ph type="dt" sz="half" idx="10"/>
          </p:nvPr>
        </p:nvSpPr>
        <p:spPr/>
        <p:txBody>
          <a:bodyPr/>
          <a:lstStyle/>
          <a:p>
            <a:fld id="{F05390B6-011B-4D88-B11F-43C5EA933AAB}" type="datetimeFigureOut">
              <a:rPr lang="en-IN" smtClean="0"/>
              <a:t>23-12-2024</a:t>
            </a:fld>
            <a:endParaRPr lang="en-IN" dirty="0"/>
          </a:p>
        </p:txBody>
      </p:sp>
      <p:sp>
        <p:nvSpPr>
          <p:cNvPr id="5" name="Footer Placeholder 4">
            <a:extLst>
              <a:ext uri="{FF2B5EF4-FFF2-40B4-BE49-F238E27FC236}">
                <a16:creationId xmlns:a16="http://schemas.microsoft.com/office/drawing/2014/main" id="{8F4DDB4C-F4C7-51B5-6AC7-02DE058A773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579A841-EAA8-2175-3532-7785AC9EF30B}"/>
              </a:ext>
            </a:extLst>
          </p:cNvPr>
          <p:cNvSpPr>
            <a:spLocks noGrp="1"/>
          </p:cNvSpPr>
          <p:nvPr>
            <p:ph type="sldNum" sz="quarter" idx="12"/>
          </p:nvPr>
        </p:nvSpPr>
        <p:spPr/>
        <p:txBody>
          <a:bodyPr/>
          <a:lstStyle/>
          <a:p>
            <a:fld id="{D916D7B0-3B58-4480-8BA0-5B2135E6AB7B}" type="slidenum">
              <a:rPr lang="en-IN" smtClean="0"/>
              <a:t>‹#›</a:t>
            </a:fld>
            <a:endParaRPr lang="en-IN" dirty="0"/>
          </a:p>
        </p:txBody>
      </p:sp>
    </p:spTree>
    <p:extLst>
      <p:ext uri="{BB962C8B-B14F-4D97-AF65-F5344CB8AC3E}">
        <p14:creationId xmlns:p14="http://schemas.microsoft.com/office/powerpoint/2010/main" val="445098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95182-9478-3980-CC51-BA1396EDE4E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612277-A5ED-F96C-C463-108EAD3BD7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F57DE8-74F1-4243-E301-422756998027}"/>
              </a:ext>
            </a:extLst>
          </p:cNvPr>
          <p:cNvSpPr>
            <a:spLocks noGrp="1"/>
          </p:cNvSpPr>
          <p:nvPr>
            <p:ph type="dt" sz="half" idx="10"/>
          </p:nvPr>
        </p:nvSpPr>
        <p:spPr/>
        <p:txBody>
          <a:bodyPr/>
          <a:lstStyle/>
          <a:p>
            <a:fld id="{F05390B6-011B-4D88-B11F-43C5EA933AAB}" type="datetimeFigureOut">
              <a:rPr lang="en-IN" smtClean="0"/>
              <a:t>23-12-2024</a:t>
            </a:fld>
            <a:endParaRPr lang="en-IN" dirty="0"/>
          </a:p>
        </p:txBody>
      </p:sp>
      <p:sp>
        <p:nvSpPr>
          <p:cNvPr id="5" name="Footer Placeholder 4">
            <a:extLst>
              <a:ext uri="{FF2B5EF4-FFF2-40B4-BE49-F238E27FC236}">
                <a16:creationId xmlns:a16="http://schemas.microsoft.com/office/drawing/2014/main" id="{2EAE315E-A4C0-A573-B38C-E8DF205AF7C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5B678D4-2D70-4982-3B02-FE4277AEB964}"/>
              </a:ext>
            </a:extLst>
          </p:cNvPr>
          <p:cNvSpPr>
            <a:spLocks noGrp="1"/>
          </p:cNvSpPr>
          <p:nvPr>
            <p:ph type="sldNum" sz="quarter" idx="12"/>
          </p:nvPr>
        </p:nvSpPr>
        <p:spPr/>
        <p:txBody>
          <a:bodyPr/>
          <a:lstStyle/>
          <a:p>
            <a:fld id="{D916D7B0-3B58-4480-8BA0-5B2135E6AB7B}" type="slidenum">
              <a:rPr lang="en-IN" smtClean="0"/>
              <a:t>‹#›</a:t>
            </a:fld>
            <a:endParaRPr lang="en-IN" dirty="0"/>
          </a:p>
        </p:txBody>
      </p:sp>
    </p:spTree>
    <p:extLst>
      <p:ext uri="{BB962C8B-B14F-4D97-AF65-F5344CB8AC3E}">
        <p14:creationId xmlns:p14="http://schemas.microsoft.com/office/powerpoint/2010/main" val="750863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CDFF8F-2032-41CC-59C8-7D9250885A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9F8B67-BEF5-A3A4-D23D-37BA0ADC02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7F9500-3B3A-E0F8-2EA3-E4B4ECA45D10}"/>
              </a:ext>
            </a:extLst>
          </p:cNvPr>
          <p:cNvSpPr>
            <a:spLocks noGrp="1"/>
          </p:cNvSpPr>
          <p:nvPr>
            <p:ph type="dt" sz="half" idx="10"/>
          </p:nvPr>
        </p:nvSpPr>
        <p:spPr/>
        <p:txBody>
          <a:bodyPr/>
          <a:lstStyle/>
          <a:p>
            <a:fld id="{F05390B6-011B-4D88-B11F-43C5EA933AAB}" type="datetimeFigureOut">
              <a:rPr lang="en-IN" smtClean="0"/>
              <a:t>23-12-2024</a:t>
            </a:fld>
            <a:endParaRPr lang="en-IN" dirty="0"/>
          </a:p>
        </p:txBody>
      </p:sp>
      <p:sp>
        <p:nvSpPr>
          <p:cNvPr id="5" name="Footer Placeholder 4">
            <a:extLst>
              <a:ext uri="{FF2B5EF4-FFF2-40B4-BE49-F238E27FC236}">
                <a16:creationId xmlns:a16="http://schemas.microsoft.com/office/drawing/2014/main" id="{3D9951ED-82C2-D1D1-D2F4-2C469BCDBEB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CFBF0AD-056C-033E-1191-D10991D4D7F6}"/>
              </a:ext>
            </a:extLst>
          </p:cNvPr>
          <p:cNvSpPr>
            <a:spLocks noGrp="1"/>
          </p:cNvSpPr>
          <p:nvPr>
            <p:ph type="sldNum" sz="quarter" idx="12"/>
          </p:nvPr>
        </p:nvSpPr>
        <p:spPr/>
        <p:txBody>
          <a:bodyPr/>
          <a:lstStyle/>
          <a:p>
            <a:fld id="{D916D7B0-3B58-4480-8BA0-5B2135E6AB7B}" type="slidenum">
              <a:rPr lang="en-IN" smtClean="0"/>
              <a:t>‹#›</a:t>
            </a:fld>
            <a:endParaRPr lang="en-IN" dirty="0"/>
          </a:p>
        </p:txBody>
      </p:sp>
    </p:spTree>
    <p:extLst>
      <p:ext uri="{BB962C8B-B14F-4D97-AF65-F5344CB8AC3E}">
        <p14:creationId xmlns:p14="http://schemas.microsoft.com/office/powerpoint/2010/main" val="345261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C1BE3-4288-0B4E-E9B1-0959A82C60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4A442B-17CE-1562-18E7-91A68AD7A2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59C049-B814-AA79-230E-3ECB2EF95F5B}"/>
              </a:ext>
            </a:extLst>
          </p:cNvPr>
          <p:cNvSpPr>
            <a:spLocks noGrp="1"/>
          </p:cNvSpPr>
          <p:nvPr>
            <p:ph type="dt" sz="half" idx="10"/>
          </p:nvPr>
        </p:nvSpPr>
        <p:spPr/>
        <p:txBody>
          <a:bodyPr/>
          <a:lstStyle/>
          <a:p>
            <a:fld id="{F05390B6-011B-4D88-B11F-43C5EA933AAB}" type="datetimeFigureOut">
              <a:rPr lang="en-IN" smtClean="0"/>
              <a:t>23-12-2024</a:t>
            </a:fld>
            <a:endParaRPr lang="en-IN" dirty="0"/>
          </a:p>
        </p:txBody>
      </p:sp>
      <p:sp>
        <p:nvSpPr>
          <p:cNvPr id="5" name="Footer Placeholder 4">
            <a:extLst>
              <a:ext uri="{FF2B5EF4-FFF2-40B4-BE49-F238E27FC236}">
                <a16:creationId xmlns:a16="http://schemas.microsoft.com/office/drawing/2014/main" id="{5EFDA15B-AD0B-1AD0-47B3-EDC531FBDD9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5CFC522-224A-D1A9-22AE-73BFF82D1DFA}"/>
              </a:ext>
            </a:extLst>
          </p:cNvPr>
          <p:cNvSpPr>
            <a:spLocks noGrp="1"/>
          </p:cNvSpPr>
          <p:nvPr>
            <p:ph type="sldNum" sz="quarter" idx="12"/>
          </p:nvPr>
        </p:nvSpPr>
        <p:spPr/>
        <p:txBody>
          <a:bodyPr/>
          <a:lstStyle/>
          <a:p>
            <a:fld id="{D916D7B0-3B58-4480-8BA0-5B2135E6AB7B}" type="slidenum">
              <a:rPr lang="en-IN" smtClean="0"/>
              <a:t>‹#›</a:t>
            </a:fld>
            <a:endParaRPr lang="en-IN" dirty="0"/>
          </a:p>
        </p:txBody>
      </p:sp>
    </p:spTree>
    <p:extLst>
      <p:ext uri="{BB962C8B-B14F-4D97-AF65-F5344CB8AC3E}">
        <p14:creationId xmlns:p14="http://schemas.microsoft.com/office/powerpoint/2010/main" val="228184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96B5F-0603-A2E3-7B07-356C24CE0A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BEC7EE7-100A-980D-99DE-52C04FFC7E1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EE24E0-45D6-FCAE-29E2-0FAD6014C03A}"/>
              </a:ext>
            </a:extLst>
          </p:cNvPr>
          <p:cNvSpPr>
            <a:spLocks noGrp="1"/>
          </p:cNvSpPr>
          <p:nvPr>
            <p:ph type="dt" sz="half" idx="10"/>
          </p:nvPr>
        </p:nvSpPr>
        <p:spPr/>
        <p:txBody>
          <a:bodyPr/>
          <a:lstStyle/>
          <a:p>
            <a:fld id="{F05390B6-011B-4D88-B11F-43C5EA933AAB}" type="datetimeFigureOut">
              <a:rPr lang="en-IN" smtClean="0"/>
              <a:t>23-12-2024</a:t>
            </a:fld>
            <a:endParaRPr lang="en-IN" dirty="0"/>
          </a:p>
        </p:txBody>
      </p:sp>
      <p:sp>
        <p:nvSpPr>
          <p:cNvPr id="5" name="Footer Placeholder 4">
            <a:extLst>
              <a:ext uri="{FF2B5EF4-FFF2-40B4-BE49-F238E27FC236}">
                <a16:creationId xmlns:a16="http://schemas.microsoft.com/office/drawing/2014/main" id="{6FCAF506-C866-677B-C379-AF0B55A7055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0CB63FA-64F9-BA8C-3056-2E06FC65CEC3}"/>
              </a:ext>
            </a:extLst>
          </p:cNvPr>
          <p:cNvSpPr>
            <a:spLocks noGrp="1"/>
          </p:cNvSpPr>
          <p:nvPr>
            <p:ph type="sldNum" sz="quarter" idx="12"/>
          </p:nvPr>
        </p:nvSpPr>
        <p:spPr/>
        <p:txBody>
          <a:bodyPr/>
          <a:lstStyle/>
          <a:p>
            <a:fld id="{D916D7B0-3B58-4480-8BA0-5B2135E6AB7B}" type="slidenum">
              <a:rPr lang="en-IN" smtClean="0"/>
              <a:t>‹#›</a:t>
            </a:fld>
            <a:endParaRPr lang="en-IN" dirty="0"/>
          </a:p>
        </p:txBody>
      </p:sp>
    </p:spTree>
    <p:extLst>
      <p:ext uri="{BB962C8B-B14F-4D97-AF65-F5344CB8AC3E}">
        <p14:creationId xmlns:p14="http://schemas.microsoft.com/office/powerpoint/2010/main" val="2684479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42C0-E521-4B75-0078-22FE02B5FF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F40B13-63A6-9080-7F0E-008018054E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5F17CF9-5747-5455-B074-D5342149CF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E67E49-BEC9-9608-70F1-EAB00FAAB295}"/>
              </a:ext>
            </a:extLst>
          </p:cNvPr>
          <p:cNvSpPr>
            <a:spLocks noGrp="1"/>
          </p:cNvSpPr>
          <p:nvPr>
            <p:ph type="dt" sz="half" idx="10"/>
          </p:nvPr>
        </p:nvSpPr>
        <p:spPr/>
        <p:txBody>
          <a:bodyPr/>
          <a:lstStyle/>
          <a:p>
            <a:fld id="{F05390B6-011B-4D88-B11F-43C5EA933AAB}" type="datetimeFigureOut">
              <a:rPr lang="en-IN" smtClean="0"/>
              <a:t>23-12-2024</a:t>
            </a:fld>
            <a:endParaRPr lang="en-IN" dirty="0"/>
          </a:p>
        </p:txBody>
      </p:sp>
      <p:sp>
        <p:nvSpPr>
          <p:cNvPr id="6" name="Footer Placeholder 5">
            <a:extLst>
              <a:ext uri="{FF2B5EF4-FFF2-40B4-BE49-F238E27FC236}">
                <a16:creationId xmlns:a16="http://schemas.microsoft.com/office/drawing/2014/main" id="{54EC0EED-C26C-6FD3-1854-3E0CDEDE312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639A490-396F-7BC2-9915-042B33D3E3B1}"/>
              </a:ext>
            </a:extLst>
          </p:cNvPr>
          <p:cNvSpPr>
            <a:spLocks noGrp="1"/>
          </p:cNvSpPr>
          <p:nvPr>
            <p:ph type="sldNum" sz="quarter" idx="12"/>
          </p:nvPr>
        </p:nvSpPr>
        <p:spPr/>
        <p:txBody>
          <a:bodyPr/>
          <a:lstStyle/>
          <a:p>
            <a:fld id="{D916D7B0-3B58-4480-8BA0-5B2135E6AB7B}" type="slidenum">
              <a:rPr lang="en-IN" smtClean="0"/>
              <a:t>‹#›</a:t>
            </a:fld>
            <a:endParaRPr lang="en-IN" dirty="0"/>
          </a:p>
        </p:txBody>
      </p:sp>
    </p:spTree>
    <p:extLst>
      <p:ext uri="{BB962C8B-B14F-4D97-AF65-F5344CB8AC3E}">
        <p14:creationId xmlns:p14="http://schemas.microsoft.com/office/powerpoint/2010/main" val="1634710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549CA-F82C-1F86-27BF-16124D512BA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60B00B-CBA7-F050-2422-DFA316B2BC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647380-1A69-8513-8EAC-E42FBA0FA3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196A90E-2299-E26D-F651-4FDB72CCE6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79C3D7-E387-CF41-2E4F-1F68459B91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962C711-1854-7AF3-E5CA-1DBF78C5373C}"/>
              </a:ext>
            </a:extLst>
          </p:cNvPr>
          <p:cNvSpPr>
            <a:spLocks noGrp="1"/>
          </p:cNvSpPr>
          <p:nvPr>
            <p:ph type="dt" sz="half" idx="10"/>
          </p:nvPr>
        </p:nvSpPr>
        <p:spPr/>
        <p:txBody>
          <a:bodyPr/>
          <a:lstStyle/>
          <a:p>
            <a:fld id="{F05390B6-011B-4D88-B11F-43C5EA933AAB}" type="datetimeFigureOut">
              <a:rPr lang="en-IN" smtClean="0"/>
              <a:t>23-12-2024</a:t>
            </a:fld>
            <a:endParaRPr lang="en-IN" dirty="0"/>
          </a:p>
        </p:txBody>
      </p:sp>
      <p:sp>
        <p:nvSpPr>
          <p:cNvPr id="8" name="Footer Placeholder 7">
            <a:extLst>
              <a:ext uri="{FF2B5EF4-FFF2-40B4-BE49-F238E27FC236}">
                <a16:creationId xmlns:a16="http://schemas.microsoft.com/office/drawing/2014/main" id="{A6F05A62-B4DD-BCEA-BCDB-09D61EA6629E}"/>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20A60350-E527-A68A-42B1-A142828C51E7}"/>
              </a:ext>
            </a:extLst>
          </p:cNvPr>
          <p:cNvSpPr>
            <a:spLocks noGrp="1"/>
          </p:cNvSpPr>
          <p:nvPr>
            <p:ph type="sldNum" sz="quarter" idx="12"/>
          </p:nvPr>
        </p:nvSpPr>
        <p:spPr/>
        <p:txBody>
          <a:bodyPr/>
          <a:lstStyle/>
          <a:p>
            <a:fld id="{D916D7B0-3B58-4480-8BA0-5B2135E6AB7B}" type="slidenum">
              <a:rPr lang="en-IN" smtClean="0"/>
              <a:t>‹#›</a:t>
            </a:fld>
            <a:endParaRPr lang="en-IN" dirty="0"/>
          </a:p>
        </p:txBody>
      </p:sp>
    </p:spTree>
    <p:extLst>
      <p:ext uri="{BB962C8B-B14F-4D97-AF65-F5344CB8AC3E}">
        <p14:creationId xmlns:p14="http://schemas.microsoft.com/office/powerpoint/2010/main" val="3410436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DC11-9344-4027-0E99-97AF9034A59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AB5F51-0867-C608-4FB5-9AF845CAFDAB}"/>
              </a:ext>
            </a:extLst>
          </p:cNvPr>
          <p:cNvSpPr>
            <a:spLocks noGrp="1"/>
          </p:cNvSpPr>
          <p:nvPr>
            <p:ph type="dt" sz="half" idx="10"/>
          </p:nvPr>
        </p:nvSpPr>
        <p:spPr/>
        <p:txBody>
          <a:bodyPr/>
          <a:lstStyle/>
          <a:p>
            <a:fld id="{F05390B6-011B-4D88-B11F-43C5EA933AAB}" type="datetimeFigureOut">
              <a:rPr lang="en-IN" smtClean="0"/>
              <a:t>23-12-2024</a:t>
            </a:fld>
            <a:endParaRPr lang="en-IN" dirty="0"/>
          </a:p>
        </p:txBody>
      </p:sp>
      <p:sp>
        <p:nvSpPr>
          <p:cNvPr id="4" name="Footer Placeholder 3">
            <a:extLst>
              <a:ext uri="{FF2B5EF4-FFF2-40B4-BE49-F238E27FC236}">
                <a16:creationId xmlns:a16="http://schemas.microsoft.com/office/drawing/2014/main" id="{CBEDEB1C-B052-286D-085B-5794CF830DB4}"/>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15B18125-CE27-E036-4215-1EDB92E8D292}"/>
              </a:ext>
            </a:extLst>
          </p:cNvPr>
          <p:cNvSpPr>
            <a:spLocks noGrp="1"/>
          </p:cNvSpPr>
          <p:nvPr>
            <p:ph type="sldNum" sz="quarter" idx="12"/>
          </p:nvPr>
        </p:nvSpPr>
        <p:spPr/>
        <p:txBody>
          <a:bodyPr/>
          <a:lstStyle/>
          <a:p>
            <a:fld id="{D916D7B0-3B58-4480-8BA0-5B2135E6AB7B}" type="slidenum">
              <a:rPr lang="en-IN" smtClean="0"/>
              <a:t>‹#›</a:t>
            </a:fld>
            <a:endParaRPr lang="en-IN" dirty="0"/>
          </a:p>
        </p:txBody>
      </p:sp>
    </p:spTree>
    <p:extLst>
      <p:ext uri="{BB962C8B-B14F-4D97-AF65-F5344CB8AC3E}">
        <p14:creationId xmlns:p14="http://schemas.microsoft.com/office/powerpoint/2010/main" val="741174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97E104-7F89-1A30-CCE6-A8B4280F5C73}"/>
              </a:ext>
            </a:extLst>
          </p:cNvPr>
          <p:cNvSpPr>
            <a:spLocks noGrp="1"/>
          </p:cNvSpPr>
          <p:nvPr>
            <p:ph type="dt" sz="half" idx="10"/>
          </p:nvPr>
        </p:nvSpPr>
        <p:spPr/>
        <p:txBody>
          <a:bodyPr/>
          <a:lstStyle/>
          <a:p>
            <a:fld id="{F05390B6-011B-4D88-B11F-43C5EA933AAB}" type="datetimeFigureOut">
              <a:rPr lang="en-IN" smtClean="0"/>
              <a:t>23-12-2024</a:t>
            </a:fld>
            <a:endParaRPr lang="en-IN" dirty="0"/>
          </a:p>
        </p:txBody>
      </p:sp>
      <p:sp>
        <p:nvSpPr>
          <p:cNvPr id="3" name="Footer Placeholder 2">
            <a:extLst>
              <a:ext uri="{FF2B5EF4-FFF2-40B4-BE49-F238E27FC236}">
                <a16:creationId xmlns:a16="http://schemas.microsoft.com/office/drawing/2014/main" id="{944F5E22-0358-A7B3-B636-C1F56BBD6207}"/>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37E8F580-444F-DC3F-6077-E08DB167DEE6}"/>
              </a:ext>
            </a:extLst>
          </p:cNvPr>
          <p:cNvSpPr>
            <a:spLocks noGrp="1"/>
          </p:cNvSpPr>
          <p:nvPr>
            <p:ph type="sldNum" sz="quarter" idx="12"/>
          </p:nvPr>
        </p:nvSpPr>
        <p:spPr/>
        <p:txBody>
          <a:bodyPr/>
          <a:lstStyle/>
          <a:p>
            <a:fld id="{D916D7B0-3B58-4480-8BA0-5B2135E6AB7B}" type="slidenum">
              <a:rPr lang="en-IN" smtClean="0"/>
              <a:t>‹#›</a:t>
            </a:fld>
            <a:endParaRPr lang="en-IN" dirty="0"/>
          </a:p>
        </p:txBody>
      </p:sp>
    </p:spTree>
    <p:extLst>
      <p:ext uri="{BB962C8B-B14F-4D97-AF65-F5344CB8AC3E}">
        <p14:creationId xmlns:p14="http://schemas.microsoft.com/office/powerpoint/2010/main" val="3562424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546F7-9A2D-FD7D-B8A8-AB8D36D4FE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4CEC786-A351-4326-D99F-033A082C66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52DEF36-11E0-8AED-31DF-F75C757A1E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686C66-A861-AE14-C7A7-173495E558ED}"/>
              </a:ext>
            </a:extLst>
          </p:cNvPr>
          <p:cNvSpPr>
            <a:spLocks noGrp="1"/>
          </p:cNvSpPr>
          <p:nvPr>
            <p:ph type="dt" sz="half" idx="10"/>
          </p:nvPr>
        </p:nvSpPr>
        <p:spPr/>
        <p:txBody>
          <a:bodyPr/>
          <a:lstStyle/>
          <a:p>
            <a:fld id="{F05390B6-011B-4D88-B11F-43C5EA933AAB}" type="datetimeFigureOut">
              <a:rPr lang="en-IN" smtClean="0"/>
              <a:t>23-12-2024</a:t>
            </a:fld>
            <a:endParaRPr lang="en-IN" dirty="0"/>
          </a:p>
        </p:txBody>
      </p:sp>
      <p:sp>
        <p:nvSpPr>
          <p:cNvPr id="6" name="Footer Placeholder 5">
            <a:extLst>
              <a:ext uri="{FF2B5EF4-FFF2-40B4-BE49-F238E27FC236}">
                <a16:creationId xmlns:a16="http://schemas.microsoft.com/office/drawing/2014/main" id="{81B986DD-3B6B-F675-25E9-205764639B1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41F4D64-A4AF-6225-E164-0A80A8A45D1A}"/>
              </a:ext>
            </a:extLst>
          </p:cNvPr>
          <p:cNvSpPr>
            <a:spLocks noGrp="1"/>
          </p:cNvSpPr>
          <p:nvPr>
            <p:ph type="sldNum" sz="quarter" idx="12"/>
          </p:nvPr>
        </p:nvSpPr>
        <p:spPr/>
        <p:txBody>
          <a:bodyPr/>
          <a:lstStyle/>
          <a:p>
            <a:fld id="{D916D7B0-3B58-4480-8BA0-5B2135E6AB7B}" type="slidenum">
              <a:rPr lang="en-IN" smtClean="0"/>
              <a:t>‹#›</a:t>
            </a:fld>
            <a:endParaRPr lang="en-IN" dirty="0"/>
          </a:p>
        </p:txBody>
      </p:sp>
    </p:spTree>
    <p:extLst>
      <p:ext uri="{BB962C8B-B14F-4D97-AF65-F5344CB8AC3E}">
        <p14:creationId xmlns:p14="http://schemas.microsoft.com/office/powerpoint/2010/main" val="3263550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45CB6-A683-816C-755C-41F4654D73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6B842D-B008-969B-3054-04410ABF2F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1EDAD4EB-4673-D6C2-C5E0-6843D4EC97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F6FB32-E099-F160-F591-0B311316AB5C}"/>
              </a:ext>
            </a:extLst>
          </p:cNvPr>
          <p:cNvSpPr>
            <a:spLocks noGrp="1"/>
          </p:cNvSpPr>
          <p:nvPr>
            <p:ph type="dt" sz="half" idx="10"/>
          </p:nvPr>
        </p:nvSpPr>
        <p:spPr/>
        <p:txBody>
          <a:bodyPr/>
          <a:lstStyle/>
          <a:p>
            <a:fld id="{F05390B6-011B-4D88-B11F-43C5EA933AAB}" type="datetimeFigureOut">
              <a:rPr lang="en-IN" smtClean="0"/>
              <a:t>23-12-2024</a:t>
            </a:fld>
            <a:endParaRPr lang="en-IN" dirty="0"/>
          </a:p>
        </p:txBody>
      </p:sp>
      <p:sp>
        <p:nvSpPr>
          <p:cNvPr id="6" name="Footer Placeholder 5">
            <a:extLst>
              <a:ext uri="{FF2B5EF4-FFF2-40B4-BE49-F238E27FC236}">
                <a16:creationId xmlns:a16="http://schemas.microsoft.com/office/drawing/2014/main" id="{063E6EA9-958D-D472-568B-1AE6BFB8DCA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59F1F19-C39B-3247-E41E-F07895BE1026}"/>
              </a:ext>
            </a:extLst>
          </p:cNvPr>
          <p:cNvSpPr>
            <a:spLocks noGrp="1"/>
          </p:cNvSpPr>
          <p:nvPr>
            <p:ph type="sldNum" sz="quarter" idx="12"/>
          </p:nvPr>
        </p:nvSpPr>
        <p:spPr/>
        <p:txBody>
          <a:bodyPr/>
          <a:lstStyle/>
          <a:p>
            <a:fld id="{D916D7B0-3B58-4480-8BA0-5B2135E6AB7B}" type="slidenum">
              <a:rPr lang="en-IN" smtClean="0"/>
              <a:t>‹#›</a:t>
            </a:fld>
            <a:endParaRPr lang="en-IN" dirty="0"/>
          </a:p>
        </p:txBody>
      </p:sp>
    </p:spTree>
    <p:extLst>
      <p:ext uri="{BB962C8B-B14F-4D97-AF65-F5344CB8AC3E}">
        <p14:creationId xmlns:p14="http://schemas.microsoft.com/office/powerpoint/2010/main" val="96025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CBC1A2-0FAF-84CA-425A-568E4E7B97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D53024-3850-8D33-1653-4B9EB69F5A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14662D-8733-5E6F-EB61-C9B2771FE3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05390B6-011B-4D88-B11F-43C5EA933AAB}" type="datetimeFigureOut">
              <a:rPr lang="en-IN" smtClean="0"/>
              <a:t>23-12-2024</a:t>
            </a:fld>
            <a:endParaRPr lang="en-IN" dirty="0"/>
          </a:p>
        </p:txBody>
      </p:sp>
      <p:sp>
        <p:nvSpPr>
          <p:cNvPr id="5" name="Footer Placeholder 4">
            <a:extLst>
              <a:ext uri="{FF2B5EF4-FFF2-40B4-BE49-F238E27FC236}">
                <a16:creationId xmlns:a16="http://schemas.microsoft.com/office/drawing/2014/main" id="{79ECF79D-1D73-ECE9-1C5D-1A0C7BB37C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dirty="0"/>
          </a:p>
        </p:txBody>
      </p:sp>
      <p:sp>
        <p:nvSpPr>
          <p:cNvPr id="6" name="Slide Number Placeholder 5">
            <a:extLst>
              <a:ext uri="{FF2B5EF4-FFF2-40B4-BE49-F238E27FC236}">
                <a16:creationId xmlns:a16="http://schemas.microsoft.com/office/drawing/2014/main" id="{D648C3B0-D596-77A3-D6F2-B1563FB47A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916D7B0-3B58-4480-8BA0-5B2135E6AB7B}" type="slidenum">
              <a:rPr lang="en-IN" smtClean="0"/>
              <a:t>‹#›</a:t>
            </a:fld>
            <a:endParaRPr lang="en-IN" dirty="0"/>
          </a:p>
        </p:txBody>
      </p:sp>
    </p:spTree>
    <p:extLst>
      <p:ext uri="{BB962C8B-B14F-4D97-AF65-F5344CB8AC3E}">
        <p14:creationId xmlns:p14="http://schemas.microsoft.com/office/powerpoint/2010/main" val="2189178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5.png"/><Relationship Id="rId5" Type="http://schemas.microsoft.com/office/2007/relationships/hdphoto" Target="../media/hdphoto1.wdp"/><Relationship Id="rId4" Type="http://schemas.openxmlformats.org/officeDocument/2006/relationships/image" Target="../media/image14.png"/><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32.webp"/><Relationship Id="rId3" Type="http://schemas.openxmlformats.org/officeDocument/2006/relationships/image" Target="../media/image27.webp"/><Relationship Id="rId7" Type="http://schemas.openxmlformats.org/officeDocument/2006/relationships/image" Target="../media/image31.webp"/><Relationship Id="rId12" Type="http://schemas.openxmlformats.org/officeDocument/2006/relationships/image" Target="../media/image36.jp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0.webp"/><Relationship Id="rId11" Type="http://schemas.openxmlformats.org/officeDocument/2006/relationships/image" Target="../media/image35.webp"/><Relationship Id="rId5" Type="http://schemas.openxmlformats.org/officeDocument/2006/relationships/image" Target="../media/image29.webp"/><Relationship Id="rId10" Type="http://schemas.openxmlformats.org/officeDocument/2006/relationships/image" Target="../media/image34.webp"/><Relationship Id="rId4" Type="http://schemas.openxmlformats.org/officeDocument/2006/relationships/image" Target="../media/image28.webp"/><Relationship Id="rId9" Type="http://schemas.openxmlformats.org/officeDocument/2006/relationships/image" Target="../media/image33.webp"/></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slide" Target="slide3.xml"/><Relationship Id="rId7" Type="http://schemas.openxmlformats.org/officeDocument/2006/relationships/slide" Target="slide14.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slide" Target="slide12.xml"/><Relationship Id="rId5" Type="http://schemas.openxmlformats.org/officeDocument/2006/relationships/slide" Target="slide7.xml"/><Relationship Id="rId4" Type="http://schemas.openxmlformats.org/officeDocument/2006/relationships/slide" Target="slide5.xml"/><Relationship Id="rId9" Type="http://schemas.openxmlformats.org/officeDocument/2006/relationships/slide" Target="slide2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8.jpeg"/></Relationships>
</file>

<file path=ppt/slides/_rels/slide24.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0.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2.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chart" Target="../charts/chart1.xml"/><Relationship Id="rId7" Type="http://schemas.microsoft.com/office/2014/relationships/chartEx" Target="../charts/chartEx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 Id="rId9" Type="http://schemas.openxmlformats.org/officeDocument/2006/relationships/chart" Target="../charts/char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60000">
              <a:srgbClr val="80AB98"/>
            </a:gs>
            <a:gs pos="0">
              <a:srgbClr val="2F855E"/>
            </a:gs>
            <a:gs pos="86000">
              <a:srgbClr val="A9BEB5"/>
            </a:gs>
            <a:gs pos="100000">
              <a:schemeClr val="bg2">
                <a:lumMod val="90000"/>
              </a:schemeClr>
            </a:gs>
          </a:gsLst>
          <a:lin ang="5400000" scaled="0"/>
        </a:gradFill>
        <a:effectLst/>
      </p:bgPr>
    </p:bg>
    <p:spTree>
      <p:nvGrpSpPr>
        <p:cNvPr id="1" name="">
          <a:extLst>
            <a:ext uri="{FF2B5EF4-FFF2-40B4-BE49-F238E27FC236}">
              <a16:creationId xmlns:a16="http://schemas.microsoft.com/office/drawing/2014/main" id="{4EE4FD12-5440-5E0B-10BD-D5E7DC79C0EE}"/>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4512FA44-C5C5-0A4C-A87B-BF11C20A953E}"/>
              </a:ext>
            </a:extLst>
          </p:cNvPr>
          <p:cNvSpPr txBox="1"/>
          <p:nvPr/>
        </p:nvSpPr>
        <p:spPr>
          <a:xfrm>
            <a:off x="74121" y="4655190"/>
            <a:ext cx="5629097" cy="1446550"/>
          </a:xfrm>
          <a:prstGeom prst="rect">
            <a:avLst/>
          </a:prstGeom>
          <a:noFill/>
          <a:ln>
            <a:noFill/>
          </a:ln>
        </p:spPr>
        <p:txBody>
          <a:bodyPr wrap="square" rtlCol="0">
            <a:spAutoFit/>
          </a:bodyPr>
          <a:lstStyle/>
          <a:p>
            <a:r>
              <a:rPr lang="en-IN" sz="4400" b="1" dirty="0">
                <a:ln w="22225">
                  <a:solidFill>
                    <a:schemeClr val="accent3">
                      <a:lumMod val="75000"/>
                    </a:schemeClr>
                  </a:solidFill>
                  <a:prstDash val="solid"/>
                </a:ln>
                <a:solidFill>
                  <a:schemeClr val="accent3">
                    <a:lumMod val="75000"/>
                  </a:schemeClr>
                </a:solidFill>
                <a:latin typeface="Algerian" panose="04020705040A02060702" pitchFamily="82" charset="0"/>
              </a:rPr>
              <a:t>Citizens Financial Group, Inc.</a:t>
            </a:r>
          </a:p>
        </p:txBody>
      </p:sp>
      <p:sp>
        <p:nvSpPr>
          <p:cNvPr id="18" name="TextBox 17">
            <a:extLst>
              <a:ext uri="{FF2B5EF4-FFF2-40B4-BE49-F238E27FC236}">
                <a16:creationId xmlns:a16="http://schemas.microsoft.com/office/drawing/2014/main" id="{DCE7D2E6-B5FC-9DB2-C530-78607E7029C7}"/>
              </a:ext>
            </a:extLst>
          </p:cNvPr>
          <p:cNvSpPr txBox="1"/>
          <p:nvPr/>
        </p:nvSpPr>
        <p:spPr>
          <a:xfrm>
            <a:off x="113767" y="3995818"/>
            <a:ext cx="4974336" cy="369332"/>
          </a:xfrm>
          <a:prstGeom prst="rect">
            <a:avLst/>
          </a:prstGeom>
          <a:noFill/>
        </p:spPr>
        <p:txBody>
          <a:bodyPr wrap="square" rtlCol="0">
            <a:spAutoFit/>
          </a:bodyPr>
          <a:lstStyle/>
          <a:p>
            <a:r>
              <a:rPr lang="en-IN" dirty="0">
                <a:ln>
                  <a:solidFill>
                    <a:schemeClr val="accent3">
                      <a:lumMod val="75000"/>
                    </a:schemeClr>
                  </a:solidFill>
                </a:ln>
                <a:solidFill>
                  <a:schemeClr val="accent3">
                    <a:lumMod val="75000"/>
                  </a:schemeClr>
                </a:solidFill>
                <a:latin typeface="Berlin Sans FB" panose="020E0602020502020306" pitchFamily="34" charset="0"/>
              </a:rPr>
              <a:t>Company Profile</a:t>
            </a:r>
          </a:p>
        </p:txBody>
      </p:sp>
      <p:cxnSp>
        <p:nvCxnSpPr>
          <p:cNvPr id="5" name="Straight Connector 4">
            <a:extLst>
              <a:ext uri="{FF2B5EF4-FFF2-40B4-BE49-F238E27FC236}">
                <a16:creationId xmlns:a16="http://schemas.microsoft.com/office/drawing/2014/main" id="{D0DB5ECD-0116-F369-5ECB-3BBCA5887C69}"/>
              </a:ext>
            </a:extLst>
          </p:cNvPr>
          <p:cNvCxnSpPr>
            <a:cxnSpLocks/>
          </p:cNvCxnSpPr>
          <p:nvPr/>
        </p:nvCxnSpPr>
        <p:spPr>
          <a:xfrm>
            <a:off x="199927" y="4499536"/>
            <a:ext cx="1952625"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F228E04B-C024-E2C3-A144-5557367A92EC}"/>
              </a:ext>
            </a:extLst>
          </p:cNvPr>
          <p:cNvPicPr>
            <a:picLocks noChangeAspect="1"/>
          </p:cNvPicPr>
          <p:nvPr/>
        </p:nvPicPr>
        <p:blipFill>
          <a:blip r:embed="rId2"/>
          <a:stretch>
            <a:fillRect/>
          </a:stretch>
        </p:blipFill>
        <p:spPr>
          <a:xfrm>
            <a:off x="6096000" y="402935"/>
            <a:ext cx="5776658" cy="449772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cxnSp>
        <p:nvCxnSpPr>
          <p:cNvPr id="8" name="Straight Connector 7">
            <a:extLst>
              <a:ext uri="{FF2B5EF4-FFF2-40B4-BE49-F238E27FC236}">
                <a16:creationId xmlns:a16="http://schemas.microsoft.com/office/drawing/2014/main" id="{8562F578-EF74-F256-2D65-D9E536E0332D}"/>
              </a:ext>
            </a:extLst>
          </p:cNvPr>
          <p:cNvCxnSpPr>
            <a:cxnSpLocks/>
          </p:cNvCxnSpPr>
          <p:nvPr/>
        </p:nvCxnSpPr>
        <p:spPr>
          <a:xfrm>
            <a:off x="199927" y="6282781"/>
            <a:ext cx="1952625"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493D9778-F05A-0E67-A3F9-149B826700E9}"/>
              </a:ext>
            </a:extLst>
          </p:cNvPr>
          <p:cNvSpPr txBox="1"/>
          <p:nvPr/>
        </p:nvSpPr>
        <p:spPr>
          <a:xfrm>
            <a:off x="190500" y="6372931"/>
            <a:ext cx="1762021" cy="369332"/>
          </a:xfrm>
          <a:prstGeom prst="rect">
            <a:avLst/>
          </a:prstGeom>
          <a:noFill/>
        </p:spPr>
        <p:txBody>
          <a:bodyPr wrap="none" rtlCol="0">
            <a:spAutoFit/>
          </a:bodyPr>
          <a:lstStyle/>
          <a:p>
            <a:r>
              <a:rPr lang="en-US" dirty="0">
                <a:ln>
                  <a:solidFill>
                    <a:schemeClr val="accent3">
                      <a:lumMod val="75000"/>
                    </a:schemeClr>
                  </a:solidFill>
                </a:ln>
                <a:solidFill>
                  <a:schemeClr val="accent3">
                    <a:lumMod val="75000"/>
                  </a:schemeClr>
                </a:solidFill>
                <a:latin typeface="Berlin Sans FB" panose="020E0602020502020306" pitchFamily="34" charset="0"/>
              </a:rPr>
              <a:t>Prepared </a:t>
            </a:r>
            <a:r>
              <a:rPr lang="en-US">
                <a:ln>
                  <a:solidFill>
                    <a:schemeClr val="accent3">
                      <a:lumMod val="75000"/>
                    </a:schemeClr>
                  </a:solidFill>
                </a:ln>
                <a:solidFill>
                  <a:schemeClr val="accent3">
                    <a:lumMod val="75000"/>
                  </a:schemeClr>
                </a:solidFill>
                <a:latin typeface="Berlin Sans FB" panose="020E0602020502020306" pitchFamily="34" charset="0"/>
              </a:rPr>
              <a:t>by AH</a:t>
            </a:r>
            <a:endParaRPr lang="en-IN" dirty="0">
              <a:ln>
                <a:solidFill>
                  <a:schemeClr val="accent3">
                    <a:lumMod val="75000"/>
                  </a:schemeClr>
                </a:solidFill>
              </a:ln>
              <a:solidFill>
                <a:schemeClr val="accent3">
                  <a:lumMod val="75000"/>
                </a:schemeClr>
              </a:solidFill>
              <a:latin typeface="Berlin Sans FB" panose="020E0602020502020306" pitchFamily="34" charset="0"/>
            </a:endParaRPr>
          </a:p>
        </p:txBody>
      </p:sp>
    </p:spTree>
    <p:extLst>
      <p:ext uri="{BB962C8B-B14F-4D97-AF65-F5344CB8AC3E}">
        <p14:creationId xmlns:p14="http://schemas.microsoft.com/office/powerpoint/2010/main" val="4165885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A7745B-EB43-3224-5F9C-74C686DD4D2C}"/>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AEBBB950-D066-E5D1-B797-63416F036757}"/>
              </a:ext>
            </a:extLst>
          </p:cNvPr>
          <p:cNvSpPr txBox="1"/>
          <p:nvPr/>
        </p:nvSpPr>
        <p:spPr>
          <a:xfrm>
            <a:off x="340964" y="73780"/>
            <a:ext cx="11468744" cy="369332"/>
          </a:xfrm>
          <a:prstGeom prst="rect">
            <a:avLst/>
          </a:prstGeom>
          <a:noFill/>
        </p:spPr>
        <p:txBody>
          <a:bodyPr wrap="square" rtlCol="0">
            <a:spAutoFit/>
          </a:bodyPr>
          <a:lstStyle/>
          <a:p>
            <a:r>
              <a:rPr lang="en-US" b="1" dirty="0">
                <a:solidFill>
                  <a:srgbClr val="2F855E"/>
                </a:solidFill>
                <a:latin typeface="Poppins" panose="00000500000000000000" pitchFamily="2" charset="0"/>
                <a:cs typeface="Poppins" panose="00000500000000000000" pitchFamily="2" charset="0"/>
              </a:rPr>
              <a:t>BUSINESS SEGMENTS (3/4)</a:t>
            </a:r>
            <a:endParaRPr lang="en-IN" b="1" dirty="0">
              <a:solidFill>
                <a:srgbClr val="2F855E"/>
              </a:solidFill>
              <a:latin typeface="Poppins" panose="00000500000000000000" pitchFamily="2" charset="0"/>
              <a:cs typeface="Poppins" panose="00000500000000000000" pitchFamily="2" charset="0"/>
            </a:endParaRPr>
          </a:p>
        </p:txBody>
      </p:sp>
      <p:cxnSp>
        <p:nvCxnSpPr>
          <p:cNvPr id="3" name="Straight Connector 2">
            <a:extLst>
              <a:ext uri="{FF2B5EF4-FFF2-40B4-BE49-F238E27FC236}">
                <a16:creationId xmlns:a16="http://schemas.microsoft.com/office/drawing/2014/main" id="{29B24268-017C-2FB0-2E3B-4C05096F7347}"/>
              </a:ext>
            </a:extLst>
          </p:cNvPr>
          <p:cNvCxnSpPr>
            <a:cxnSpLocks/>
          </p:cNvCxnSpPr>
          <p:nvPr/>
        </p:nvCxnSpPr>
        <p:spPr>
          <a:xfrm>
            <a:off x="0" y="519792"/>
            <a:ext cx="12192000"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2E0DD952-6A91-88A7-2B20-55D645D93E65}"/>
              </a:ext>
            </a:extLst>
          </p:cNvPr>
          <p:cNvCxnSpPr>
            <a:cxnSpLocks/>
          </p:cNvCxnSpPr>
          <p:nvPr/>
        </p:nvCxnSpPr>
        <p:spPr>
          <a:xfrm>
            <a:off x="0" y="586090"/>
            <a:ext cx="12192000" cy="0"/>
          </a:xfrm>
          <a:prstGeom prst="line">
            <a:avLst/>
          </a:prstGeom>
          <a:ln>
            <a:solidFill>
              <a:srgbClr val="2F855E"/>
            </a:solidFill>
          </a:ln>
        </p:spPr>
        <p:style>
          <a:lnRef idx="2">
            <a:schemeClr val="accent1"/>
          </a:lnRef>
          <a:fillRef idx="0">
            <a:schemeClr val="accent1"/>
          </a:fillRef>
          <a:effectRef idx="1">
            <a:schemeClr val="accent1"/>
          </a:effectRef>
          <a:fontRef idx="minor">
            <a:schemeClr val="tx1"/>
          </a:fontRef>
        </p:style>
      </p:cxnSp>
      <p:pic>
        <p:nvPicPr>
          <p:cNvPr id="8" name="Picture 2" descr="About Us | Citizens Financial Group, Inc.">
            <a:extLst>
              <a:ext uri="{FF2B5EF4-FFF2-40B4-BE49-F238E27FC236}">
                <a16:creationId xmlns:a16="http://schemas.microsoft.com/office/drawing/2014/main" id="{D858C573-A6D5-43FE-2549-9B5FCF9CE6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7932" y="122244"/>
            <a:ext cx="1850332" cy="30804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4F1831D-35A3-B01C-1EE1-F0483E01963F}"/>
              </a:ext>
            </a:extLst>
          </p:cNvPr>
          <p:cNvSpPr txBox="1"/>
          <p:nvPr/>
        </p:nvSpPr>
        <p:spPr>
          <a:xfrm>
            <a:off x="219911" y="1206247"/>
            <a:ext cx="6904515" cy="2262158"/>
          </a:xfrm>
          <a:prstGeom prst="rect">
            <a:avLst/>
          </a:prstGeom>
          <a:noFill/>
        </p:spPr>
        <p:txBody>
          <a:bodyPr wrap="square" rtlCol="0" anchor="b">
            <a:spAutoFit/>
          </a:bodyPr>
          <a:lstStyle/>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Commercial Banking primarily serves companies and institutions with annual revenues of $25 million to more than $3.0 billion and strives to be a trusted advisor to our clients and preferred provider for their banking needs.</a:t>
            </a:r>
          </a:p>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Citizen offers a broad complement of financial products and solutions, including lending and leasing, deposit and treasury management services, foreign exchange, interest rate and commodity risk management solutions, as well as syndicated loans, corporate finance, mergers and acquisitions, and debt and equity capital markets capabilities.</a:t>
            </a:r>
          </a:p>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Commercial Banking at Citizens is structured to address the unique needs of different client segments. The bank provides a range of financial solutions, including deposit services, money movement, borrowing options, and credit facilities, to support businesses at every stage of growth.</a:t>
            </a:r>
          </a:p>
        </p:txBody>
      </p:sp>
      <p:grpSp>
        <p:nvGrpSpPr>
          <p:cNvPr id="17450" name="Group 17449">
            <a:extLst>
              <a:ext uri="{FF2B5EF4-FFF2-40B4-BE49-F238E27FC236}">
                <a16:creationId xmlns:a16="http://schemas.microsoft.com/office/drawing/2014/main" id="{18EA3119-A494-F491-62E0-78438C43733D}"/>
              </a:ext>
            </a:extLst>
          </p:cNvPr>
          <p:cNvGrpSpPr/>
          <p:nvPr/>
        </p:nvGrpSpPr>
        <p:grpSpPr>
          <a:xfrm>
            <a:off x="6988005" y="1050132"/>
            <a:ext cx="5082553" cy="2086635"/>
            <a:chOff x="2178432" y="3660328"/>
            <a:chExt cx="7012943" cy="2441900"/>
          </a:xfrm>
        </p:grpSpPr>
        <p:grpSp>
          <p:nvGrpSpPr>
            <p:cNvPr id="126" name="Group 125">
              <a:extLst>
                <a:ext uri="{FF2B5EF4-FFF2-40B4-BE49-F238E27FC236}">
                  <a16:creationId xmlns:a16="http://schemas.microsoft.com/office/drawing/2014/main" id="{0B84E573-CA5A-B429-ADF5-6D73C7F80DC6}"/>
                </a:ext>
              </a:extLst>
            </p:cNvPr>
            <p:cNvGrpSpPr/>
            <p:nvPr/>
          </p:nvGrpSpPr>
          <p:grpSpPr>
            <a:xfrm>
              <a:off x="2178432" y="3660328"/>
              <a:ext cx="7012943" cy="2441900"/>
              <a:chOff x="775607" y="1958378"/>
              <a:chExt cx="10672839" cy="4365582"/>
            </a:xfrm>
          </p:grpSpPr>
          <p:sp>
            <p:nvSpPr>
              <p:cNvPr id="127" name="Freeform: Shape 126">
                <a:extLst>
                  <a:ext uri="{FF2B5EF4-FFF2-40B4-BE49-F238E27FC236}">
                    <a16:creationId xmlns:a16="http://schemas.microsoft.com/office/drawing/2014/main" id="{18B0F1FD-A4B2-C69B-A7AE-DF90995D1242}"/>
                  </a:ext>
                </a:extLst>
              </p:cNvPr>
              <p:cNvSpPr/>
              <p:nvPr/>
            </p:nvSpPr>
            <p:spPr>
              <a:xfrm>
                <a:off x="7103538" y="4768540"/>
                <a:ext cx="1529657" cy="1555125"/>
              </a:xfrm>
              <a:custGeom>
                <a:avLst/>
                <a:gdLst>
                  <a:gd name="connsiteX0" fmla="*/ 224409 w 974688"/>
                  <a:gd name="connsiteY0" fmla="*/ 0 h 990916"/>
                  <a:gd name="connsiteX1" fmla="*/ 885730 w 974688"/>
                  <a:gd name="connsiteY1" fmla="*/ 36100 h 990916"/>
                  <a:gd name="connsiteX2" fmla="*/ 974560 w 974688"/>
                  <a:gd name="connsiteY2" fmla="*/ 134664 h 990916"/>
                  <a:gd name="connsiteX3" fmla="*/ 974027 w 974688"/>
                  <a:gd name="connsiteY3" fmla="*/ 140875 h 990916"/>
                  <a:gd name="connsiteX4" fmla="*/ 627317 w 974688"/>
                  <a:gd name="connsiteY4" fmla="*/ 956786 h 990916"/>
                  <a:gd name="connsiteX5" fmla="*/ 495386 w 974688"/>
                  <a:gd name="connsiteY5" fmla="*/ 969531 h 990916"/>
                  <a:gd name="connsiteX6" fmla="*/ 491681 w 974688"/>
                  <a:gd name="connsiteY6" fmla="*/ 966311 h 990916"/>
                  <a:gd name="connsiteX7" fmla="*/ 0 w 974688"/>
                  <a:gd name="connsiteY7" fmla="*/ 520827 h 990916"/>
                  <a:gd name="connsiteX8" fmla="*/ 224409 w 974688"/>
                  <a:gd name="connsiteY8" fmla="*/ 0 h 990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4688" h="990916">
                    <a:moveTo>
                      <a:pt x="224409" y="0"/>
                    </a:moveTo>
                    <a:lnTo>
                      <a:pt x="885730" y="36100"/>
                    </a:lnTo>
                    <a:cubicBezTo>
                      <a:pt x="937479" y="38786"/>
                      <a:pt x="977246" y="82915"/>
                      <a:pt x="974560" y="134664"/>
                    </a:cubicBezTo>
                    <a:cubicBezTo>
                      <a:pt x="974445" y="136741"/>
                      <a:pt x="974275" y="138808"/>
                      <a:pt x="974027" y="140875"/>
                    </a:cubicBezTo>
                    <a:cubicBezTo>
                      <a:pt x="937318" y="439998"/>
                      <a:pt x="817169" y="722747"/>
                      <a:pt x="627317" y="956786"/>
                    </a:cubicBezTo>
                    <a:cubicBezTo>
                      <a:pt x="594398" y="996734"/>
                      <a:pt x="535334" y="1002439"/>
                      <a:pt x="495386" y="969531"/>
                    </a:cubicBezTo>
                    <a:cubicBezTo>
                      <a:pt x="494119" y="968483"/>
                      <a:pt x="492890" y="967416"/>
                      <a:pt x="491681" y="966311"/>
                    </a:cubicBezTo>
                    <a:lnTo>
                      <a:pt x="0" y="520827"/>
                    </a:lnTo>
                    <a:cubicBezTo>
                      <a:pt x="132264" y="378057"/>
                      <a:pt x="211484" y="194196"/>
                      <a:pt x="224409" y="0"/>
                    </a:cubicBezTo>
                    <a:close/>
                  </a:path>
                </a:pathLst>
              </a:custGeom>
              <a:solidFill>
                <a:srgbClr val="2E7D32"/>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black"/>
                  </a:solidFill>
                  <a:effectLst/>
                  <a:uLnTx/>
                  <a:uFillTx/>
                  <a:latin typeface="Calibri" panose="020F0502020204030204"/>
                </a:endParaRPr>
              </a:p>
            </p:txBody>
          </p:sp>
          <p:sp>
            <p:nvSpPr>
              <p:cNvPr id="17408" name="Freeform: Shape 17407">
                <a:extLst>
                  <a:ext uri="{FF2B5EF4-FFF2-40B4-BE49-F238E27FC236}">
                    <a16:creationId xmlns:a16="http://schemas.microsoft.com/office/drawing/2014/main" id="{55A3300E-B2ED-D9C1-67A0-74FD915BEB88}"/>
                  </a:ext>
                </a:extLst>
              </p:cNvPr>
              <p:cNvSpPr/>
              <p:nvPr/>
            </p:nvSpPr>
            <p:spPr>
              <a:xfrm>
                <a:off x="3608017" y="4768540"/>
                <a:ext cx="1529213" cy="1555420"/>
              </a:xfrm>
              <a:custGeom>
                <a:avLst/>
                <a:gdLst>
                  <a:gd name="connsiteX0" fmla="*/ 749997 w 974405"/>
                  <a:gd name="connsiteY0" fmla="*/ 0 h 991104"/>
                  <a:gd name="connsiteX1" fmla="*/ 974406 w 974405"/>
                  <a:gd name="connsiteY1" fmla="*/ 521017 h 991104"/>
                  <a:gd name="connsiteX2" fmla="*/ 482725 w 974405"/>
                  <a:gd name="connsiteY2" fmla="*/ 966502 h 991104"/>
                  <a:gd name="connsiteX3" fmla="*/ 350309 w 974405"/>
                  <a:gd name="connsiteY3" fmla="*/ 960682 h 991104"/>
                  <a:gd name="connsiteX4" fmla="*/ 347089 w 974405"/>
                  <a:gd name="connsiteY4" fmla="*/ 956977 h 991104"/>
                  <a:gd name="connsiteX5" fmla="*/ 665 w 974405"/>
                  <a:gd name="connsiteY5" fmla="*/ 140779 h 991104"/>
                  <a:gd name="connsiteX6" fmla="*/ 82751 w 974405"/>
                  <a:gd name="connsiteY6" fmla="*/ 36538 h 991104"/>
                  <a:gd name="connsiteX7" fmla="*/ 88962 w 974405"/>
                  <a:gd name="connsiteY7" fmla="*/ 36004 h 991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4405" h="991104">
                    <a:moveTo>
                      <a:pt x="749997" y="0"/>
                    </a:moveTo>
                    <a:cubicBezTo>
                      <a:pt x="762875" y="194262"/>
                      <a:pt x="842103" y="378200"/>
                      <a:pt x="974406" y="521017"/>
                    </a:cubicBezTo>
                    <a:lnTo>
                      <a:pt x="482725" y="966502"/>
                    </a:lnTo>
                    <a:cubicBezTo>
                      <a:pt x="444549" y="1001458"/>
                      <a:pt x="385265" y="998849"/>
                      <a:pt x="350309" y="960682"/>
                    </a:cubicBezTo>
                    <a:cubicBezTo>
                      <a:pt x="349204" y="959472"/>
                      <a:pt x="348127" y="958234"/>
                      <a:pt x="347089" y="956977"/>
                    </a:cubicBezTo>
                    <a:cubicBezTo>
                      <a:pt x="157284" y="722824"/>
                      <a:pt x="37231" y="439969"/>
                      <a:pt x="665" y="140779"/>
                    </a:cubicBezTo>
                    <a:cubicBezTo>
                      <a:pt x="-5450" y="89325"/>
                      <a:pt x="31297" y="42653"/>
                      <a:pt x="82751" y="36538"/>
                    </a:cubicBezTo>
                    <a:cubicBezTo>
                      <a:pt x="84818" y="36290"/>
                      <a:pt x="86885" y="36109"/>
                      <a:pt x="88962" y="36004"/>
                    </a:cubicBezTo>
                    <a:close/>
                  </a:path>
                </a:pathLst>
              </a:custGeom>
              <a:solidFill>
                <a:srgbClr val="388E3C"/>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black"/>
                  </a:solidFill>
                  <a:effectLst/>
                  <a:uLnTx/>
                  <a:uFillTx/>
                  <a:latin typeface="Calibri" panose="020F0502020204030204"/>
                </a:endParaRPr>
              </a:p>
            </p:txBody>
          </p:sp>
          <p:sp>
            <p:nvSpPr>
              <p:cNvPr id="17409" name="Freeform: Shape 17408">
                <a:extLst>
                  <a:ext uri="{FF2B5EF4-FFF2-40B4-BE49-F238E27FC236}">
                    <a16:creationId xmlns:a16="http://schemas.microsoft.com/office/drawing/2014/main" id="{17604E80-3F3A-8105-4992-6CDF48DB06F9}"/>
                  </a:ext>
                </a:extLst>
              </p:cNvPr>
              <p:cNvSpPr/>
              <p:nvPr/>
            </p:nvSpPr>
            <p:spPr>
              <a:xfrm>
                <a:off x="4152183" y="2186773"/>
                <a:ext cx="1968202" cy="1732897"/>
              </a:xfrm>
              <a:custGeom>
                <a:avLst/>
                <a:gdLst>
                  <a:gd name="connsiteX0" fmla="*/ 567469 w 1254126"/>
                  <a:gd name="connsiteY0" fmla="*/ 1104192 h 1104191"/>
                  <a:gd name="connsiteX1" fmla="*/ 37593 w 1254126"/>
                  <a:gd name="connsiteY1" fmla="*/ 705190 h 1104191"/>
                  <a:gd name="connsiteX2" fmla="*/ 18724 w 1254126"/>
                  <a:gd name="connsiteY2" fmla="*/ 573859 h 1104191"/>
                  <a:gd name="connsiteX3" fmla="*/ 22067 w 1254126"/>
                  <a:gd name="connsiteY3" fmla="*/ 569649 h 1104191"/>
                  <a:gd name="connsiteX4" fmla="*/ 53500 w 1254126"/>
                  <a:gd name="connsiteY4" fmla="*/ 533549 h 1104191"/>
                  <a:gd name="connsiteX5" fmla="*/ 1155066 w 1254126"/>
                  <a:gd name="connsiteY5" fmla="*/ 149 h 1104191"/>
                  <a:gd name="connsiteX6" fmla="*/ 1253983 w 1254126"/>
                  <a:gd name="connsiteY6" fmla="*/ 88589 h 1104191"/>
                  <a:gd name="connsiteX7" fmla="*/ 1254126 w 1254126"/>
                  <a:gd name="connsiteY7" fmla="*/ 94066 h 1104191"/>
                  <a:gd name="connsiteX8" fmla="*/ 1254126 w 1254126"/>
                  <a:gd name="connsiteY8" fmla="*/ 756815 h 1104191"/>
                  <a:gd name="connsiteX9" fmla="*/ 616618 w 1254126"/>
                  <a:gd name="connsiteY9" fmla="*/ 1043422 h 1104191"/>
                  <a:gd name="connsiteX10" fmla="*/ 567469 w 1254126"/>
                  <a:gd name="connsiteY10" fmla="*/ 1104192 h 110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54126" h="1104191">
                    <a:moveTo>
                      <a:pt x="567469" y="1104192"/>
                    </a:moveTo>
                    <a:lnTo>
                      <a:pt x="37593" y="705190"/>
                    </a:lnTo>
                    <a:cubicBezTo>
                      <a:pt x="-3888" y="674129"/>
                      <a:pt x="-12328" y="615331"/>
                      <a:pt x="18724" y="573859"/>
                    </a:cubicBezTo>
                    <a:cubicBezTo>
                      <a:pt x="19800" y="572421"/>
                      <a:pt x="20915" y="571021"/>
                      <a:pt x="22067" y="569649"/>
                    </a:cubicBezTo>
                    <a:cubicBezTo>
                      <a:pt x="32354" y="557457"/>
                      <a:pt x="42832" y="545427"/>
                      <a:pt x="53500" y="533549"/>
                    </a:cubicBezTo>
                    <a:cubicBezTo>
                      <a:pt x="336068" y="217557"/>
                      <a:pt x="731937" y="25867"/>
                      <a:pt x="1155066" y="149"/>
                    </a:cubicBezTo>
                    <a:cubicBezTo>
                      <a:pt x="1206806" y="-2746"/>
                      <a:pt x="1251087" y="36849"/>
                      <a:pt x="1253983" y="88589"/>
                    </a:cubicBezTo>
                    <a:cubicBezTo>
                      <a:pt x="1254078" y="90408"/>
                      <a:pt x="1254136" y="92237"/>
                      <a:pt x="1254126" y="94066"/>
                    </a:cubicBezTo>
                    <a:lnTo>
                      <a:pt x="1254126" y="756815"/>
                    </a:lnTo>
                    <a:cubicBezTo>
                      <a:pt x="1010372" y="756596"/>
                      <a:pt x="778238" y="860952"/>
                      <a:pt x="616618" y="1043422"/>
                    </a:cubicBezTo>
                    <a:cubicBezTo>
                      <a:pt x="599282" y="1063425"/>
                      <a:pt x="582899" y="1083237"/>
                      <a:pt x="567469" y="1104192"/>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black"/>
                  </a:solidFill>
                  <a:effectLst/>
                  <a:uLnTx/>
                  <a:uFillTx/>
                  <a:latin typeface="Calibri" panose="020F0502020204030204"/>
                </a:endParaRPr>
              </a:p>
            </p:txBody>
          </p:sp>
          <p:sp>
            <p:nvSpPr>
              <p:cNvPr id="17411" name="Freeform: Shape 17410">
                <a:extLst>
                  <a:ext uri="{FF2B5EF4-FFF2-40B4-BE49-F238E27FC236}">
                    <a16:creationId xmlns:a16="http://schemas.microsoft.com/office/drawing/2014/main" id="{143F9585-8896-E547-B513-1DF9F86111AF}"/>
                  </a:ext>
                </a:extLst>
              </p:cNvPr>
              <p:cNvSpPr/>
              <p:nvPr/>
            </p:nvSpPr>
            <p:spPr>
              <a:xfrm>
                <a:off x="4152183" y="2186773"/>
                <a:ext cx="1968202" cy="1732897"/>
              </a:xfrm>
              <a:custGeom>
                <a:avLst/>
                <a:gdLst>
                  <a:gd name="connsiteX0" fmla="*/ 567469 w 1254126"/>
                  <a:gd name="connsiteY0" fmla="*/ 1104192 h 1104191"/>
                  <a:gd name="connsiteX1" fmla="*/ 37593 w 1254126"/>
                  <a:gd name="connsiteY1" fmla="*/ 705190 h 1104191"/>
                  <a:gd name="connsiteX2" fmla="*/ 18724 w 1254126"/>
                  <a:gd name="connsiteY2" fmla="*/ 573859 h 1104191"/>
                  <a:gd name="connsiteX3" fmla="*/ 22067 w 1254126"/>
                  <a:gd name="connsiteY3" fmla="*/ 569649 h 1104191"/>
                  <a:gd name="connsiteX4" fmla="*/ 53500 w 1254126"/>
                  <a:gd name="connsiteY4" fmla="*/ 533549 h 1104191"/>
                  <a:gd name="connsiteX5" fmla="*/ 1155066 w 1254126"/>
                  <a:gd name="connsiteY5" fmla="*/ 149 h 1104191"/>
                  <a:gd name="connsiteX6" fmla="*/ 1253983 w 1254126"/>
                  <a:gd name="connsiteY6" fmla="*/ 88589 h 1104191"/>
                  <a:gd name="connsiteX7" fmla="*/ 1254126 w 1254126"/>
                  <a:gd name="connsiteY7" fmla="*/ 94066 h 1104191"/>
                  <a:gd name="connsiteX8" fmla="*/ 1254126 w 1254126"/>
                  <a:gd name="connsiteY8" fmla="*/ 756815 h 1104191"/>
                  <a:gd name="connsiteX9" fmla="*/ 616618 w 1254126"/>
                  <a:gd name="connsiteY9" fmla="*/ 1043422 h 1104191"/>
                  <a:gd name="connsiteX10" fmla="*/ 567469 w 1254126"/>
                  <a:gd name="connsiteY10" fmla="*/ 1104192 h 110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54126" h="1104191">
                    <a:moveTo>
                      <a:pt x="567469" y="1104192"/>
                    </a:moveTo>
                    <a:lnTo>
                      <a:pt x="37593" y="705190"/>
                    </a:lnTo>
                    <a:cubicBezTo>
                      <a:pt x="-3888" y="674129"/>
                      <a:pt x="-12328" y="615331"/>
                      <a:pt x="18724" y="573859"/>
                    </a:cubicBezTo>
                    <a:cubicBezTo>
                      <a:pt x="19800" y="572421"/>
                      <a:pt x="20915" y="571021"/>
                      <a:pt x="22067" y="569649"/>
                    </a:cubicBezTo>
                    <a:cubicBezTo>
                      <a:pt x="32354" y="557457"/>
                      <a:pt x="42832" y="545427"/>
                      <a:pt x="53500" y="533549"/>
                    </a:cubicBezTo>
                    <a:cubicBezTo>
                      <a:pt x="336068" y="217557"/>
                      <a:pt x="731937" y="25867"/>
                      <a:pt x="1155066" y="149"/>
                    </a:cubicBezTo>
                    <a:cubicBezTo>
                      <a:pt x="1206806" y="-2746"/>
                      <a:pt x="1251087" y="36849"/>
                      <a:pt x="1253983" y="88589"/>
                    </a:cubicBezTo>
                    <a:cubicBezTo>
                      <a:pt x="1254078" y="90408"/>
                      <a:pt x="1254136" y="92237"/>
                      <a:pt x="1254126" y="94066"/>
                    </a:cubicBezTo>
                    <a:lnTo>
                      <a:pt x="1254126" y="756815"/>
                    </a:lnTo>
                    <a:cubicBezTo>
                      <a:pt x="1010372" y="756596"/>
                      <a:pt x="778238" y="860952"/>
                      <a:pt x="616618" y="1043422"/>
                    </a:cubicBezTo>
                    <a:cubicBezTo>
                      <a:pt x="599282" y="1063425"/>
                      <a:pt x="582899" y="1083237"/>
                      <a:pt x="567469" y="1104192"/>
                    </a:cubicBezTo>
                    <a:close/>
                  </a:path>
                </a:pathLst>
              </a:custGeom>
              <a:solidFill>
                <a:srgbClr val="388E3C"/>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black"/>
                  </a:solidFill>
                  <a:effectLst/>
                  <a:uLnTx/>
                  <a:uFillTx/>
                  <a:latin typeface="Calibri" panose="020F0502020204030204"/>
                </a:endParaRPr>
              </a:p>
            </p:txBody>
          </p:sp>
          <p:sp>
            <p:nvSpPr>
              <p:cNvPr id="17412" name="Freeform: Shape 17411">
                <a:extLst>
                  <a:ext uri="{FF2B5EF4-FFF2-40B4-BE49-F238E27FC236}">
                    <a16:creationId xmlns:a16="http://schemas.microsoft.com/office/drawing/2014/main" id="{1AE3153E-ADE3-C76F-0C80-E7052FCF07EE}"/>
                  </a:ext>
                </a:extLst>
              </p:cNvPr>
              <p:cNvSpPr/>
              <p:nvPr/>
            </p:nvSpPr>
            <p:spPr>
              <a:xfrm>
                <a:off x="6120383" y="2187228"/>
                <a:ext cx="1820842" cy="1637519"/>
              </a:xfrm>
              <a:custGeom>
                <a:avLst/>
                <a:gdLst>
                  <a:gd name="connsiteX0" fmla="*/ 1129189 w 1160229"/>
                  <a:gd name="connsiteY0" fmla="*/ 598028 h 1043417"/>
                  <a:gd name="connsiteX1" fmla="*/ 637509 w 1160229"/>
                  <a:gd name="connsiteY1" fmla="*/ 1043417 h 1043417"/>
                  <a:gd name="connsiteX2" fmla="*/ 0 w 1160229"/>
                  <a:gd name="connsiteY2" fmla="*/ 756810 h 1043417"/>
                  <a:gd name="connsiteX3" fmla="*/ 0 w 1160229"/>
                  <a:gd name="connsiteY3" fmla="*/ 94060 h 1043417"/>
                  <a:gd name="connsiteX4" fmla="*/ 93584 w 1160229"/>
                  <a:gd name="connsiteY4" fmla="*/ 1 h 1043417"/>
                  <a:gd name="connsiteX5" fmla="*/ 99060 w 1160229"/>
                  <a:gd name="connsiteY5" fmla="*/ 144 h 1043417"/>
                  <a:gd name="connsiteX6" fmla="*/ 1132809 w 1160229"/>
                  <a:gd name="connsiteY6" fmla="*/ 462107 h 1043417"/>
                  <a:gd name="connsiteX7" fmla="*/ 1132752 w 1160229"/>
                  <a:gd name="connsiteY7" fmla="*/ 594656 h 1043417"/>
                  <a:gd name="connsiteX8" fmla="*/ 1129189 w 1160229"/>
                  <a:gd name="connsiteY8" fmla="*/ 598028 h 1043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0229" h="1043417">
                    <a:moveTo>
                      <a:pt x="1129189" y="598028"/>
                    </a:moveTo>
                    <a:lnTo>
                      <a:pt x="637509" y="1043417"/>
                    </a:lnTo>
                    <a:cubicBezTo>
                      <a:pt x="475888" y="860947"/>
                      <a:pt x="243755" y="756591"/>
                      <a:pt x="0" y="756810"/>
                    </a:cubicBezTo>
                    <a:lnTo>
                      <a:pt x="0" y="94060"/>
                    </a:lnTo>
                    <a:cubicBezTo>
                      <a:pt x="-133" y="42245"/>
                      <a:pt x="41768" y="135"/>
                      <a:pt x="93584" y="1"/>
                    </a:cubicBezTo>
                    <a:cubicBezTo>
                      <a:pt x="95403" y="-8"/>
                      <a:pt x="97232" y="39"/>
                      <a:pt x="99060" y="144"/>
                    </a:cubicBezTo>
                    <a:cubicBezTo>
                      <a:pt x="488280" y="23623"/>
                      <a:pt x="855679" y="187806"/>
                      <a:pt x="1132809" y="462107"/>
                    </a:cubicBezTo>
                    <a:cubicBezTo>
                      <a:pt x="1169394" y="498730"/>
                      <a:pt x="1169366" y="558071"/>
                      <a:pt x="1132752" y="594656"/>
                    </a:cubicBezTo>
                    <a:cubicBezTo>
                      <a:pt x="1131589" y="595809"/>
                      <a:pt x="1130408" y="596933"/>
                      <a:pt x="1129189" y="598028"/>
                    </a:cubicBezTo>
                    <a:close/>
                  </a:path>
                </a:pathLst>
              </a:custGeom>
              <a:solidFill>
                <a:srgbClr val="2E7D32"/>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black"/>
                  </a:solidFill>
                  <a:effectLst/>
                  <a:uLnTx/>
                  <a:uFillTx/>
                  <a:latin typeface="Calibri" panose="020F0502020204030204"/>
                </a:endParaRPr>
              </a:p>
            </p:txBody>
          </p:sp>
          <p:sp>
            <p:nvSpPr>
              <p:cNvPr id="17413" name="Freeform: Shape 17412">
                <a:extLst>
                  <a:ext uri="{FF2B5EF4-FFF2-40B4-BE49-F238E27FC236}">
                    <a16:creationId xmlns:a16="http://schemas.microsoft.com/office/drawing/2014/main" id="{A9A2D4CB-3691-C4CD-7C06-FDF37303A2AF}"/>
                  </a:ext>
                </a:extLst>
              </p:cNvPr>
              <p:cNvSpPr/>
              <p:nvPr/>
            </p:nvSpPr>
            <p:spPr>
              <a:xfrm>
                <a:off x="3589475" y="3252653"/>
                <a:ext cx="1453281" cy="1596682"/>
              </a:xfrm>
              <a:custGeom>
                <a:avLst/>
                <a:gdLst>
                  <a:gd name="connsiteX0" fmla="*/ 396814 w 926022"/>
                  <a:gd name="connsiteY0" fmla="*/ 19022 h 1017396"/>
                  <a:gd name="connsiteX1" fmla="*/ 926023 w 926022"/>
                  <a:gd name="connsiteY1" fmla="*/ 417453 h 1017396"/>
                  <a:gd name="connsiteX2" fmla="*/ 759716 w 926022"/>
                  <a:gd name="connsiteY2" fmla="*/ 923421 h 1017396"/>
                  <a:gd name="connsiteX3" fmla="*/ 761812 w 926022"/>
                  <a:gd name="connsiteY3" fmla="*/ 981047 h 1017396"/>
                  <a:gd name="connsiteX4" fmla="*/ 99062 w 926022"/>
                  <a:gd name="connsiteY4" fmla="*/ 1017242 h 1017396"/>
                  <a:gd name="connsiteX5" fmla="*/ 154 w 926022"/>
                  <a:gd name="connsiteY5" fmla="*/ 929002 h 1017396"/>
                  <a:gd name="connsiteX6" fmla="*/ 2 w 926022"/>
                  <a:gd name="connsiteY6" fmla="*/ 924373 h 1017396"/>
                  <a:gd name="connsiteX7" fmla="*/ 2 w 926022"/>
                  <a:gd name="connsiteY7" fmla="*/ 923421 h 1017396"/>
                  <a:gd name="connsiteX8" fmla="*/ 261940 w 926022"/>
                  <a:gd name="connsiteY8" fmla="*/ 42072 h 1017396"/>
                  <a:gd name="connsiteX9" fmla="*/ 391946 w 926022"/>
                  <a:gd name="connsiteY9" fmla="*/ 15584 h 1017396"/>
                  <a:gd name="connsiteX10" fmla="*/ 396814 w 926022"/>
                  <a:gd name="connsiteY10" fmla="*/ 19022 h 101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6022" h="1017396">
                    <a:moveTo>
                      <a:pt x="396814" y="19022"/>
                    </a:moveTo>
                    <a:lnTo>
                      <a:pt x="926023" y="417453"/>
                    </a:lnTo>
                    <a:cubicBezTo>
                      <a:pt x="817752" y="563900"/>
                      <a:pt x="759440" y="741293"/>
                      <a:pt x="759716" y="923421"/>
                    </a:cubicBezTo>
                    <a:cubicBezTo>
                      <a:pt x="759716" y="942471"/>
                      <a:pt x="760573" y="961521"/>
                      <a:pt x="761812" y="981047"/>
                    </a:cubicBezTo>
                    <a:lnTo>
                      <a:pt x="99062" y="1017242"/>
                    </a:lnTo>
                    <a:cubicBezTo>
                      <a:pt x="47379" y="1020185"/>
                      <a:pt x="3098" y="980685"/>
                      <a:pt x="154" y="929002"/>
                    </a:cubicBezTo>
                    <a:cubicBezTo>
                      <a:pt x="59" y="927459"/>
                      <a:pt x="12" y="925916"/>
                      <a:pt x="2" y="924373"/>
                    </a:cubicBezTo>
                    <a:lnTo>
                      <a:pt x="2" y="923421"/>
                    </a:lnTo>
                    <a:cubicBezTo>
                      <a:pt x="-503" y="610382"/>
                      <a:pt x="90547" y="304029"/>
                      <a:pt x="261940" y="42072"/>
                    </a:cubicBezTo>
                    <a:cubicBezTo>
                      <a:pt x="290524" y="-1142"/>
                      <a:pt x="348731" y="-13011"/>
                      <a:pt x="391946" y="15584"/>
                    </a:cubicBezTo>
                    <a:cubicBezTo>
                      <a:pt x="393604" y="16679"/>
                      <a:pt x="395232" y="17822"/>
                      <a:pt x="396814" y="19022"/>
                    </a:cubicBezTo>
                    <a:close/>
                  </a:path>
                </a:pathLst>
              </a:custGeom>
              <a:solidFill>
                <a:srgbClr val="2E7D32"/>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black"/>
                  </a:solidFill>
                  <a:effectLst/>
                  <a:uLnTx/>
                  <a:uFillTx/>
                  <a:latin typeface="Calibri" panose="020F0502020204030204"/>
                </a:endParaRPr>
              </a:p>
            </p:txBody>
          </p:sp>
          <p:sp>
            <p:nvSpPr>
              <p:cNvPr id="17414" name="Freeform: Shape 17413">
                <a:extLst>
                  <a:ext uri="{FF2B5EF4-FFF2-40B4-BE49-F238E27FC236}">
                    <a16:creationId xmlns:a16="http://schemas.microsoft.com/office/drawing/2014/main" id="{F9AB1292-570E-5531-54D1-0D06CCC6C33E}"/>
                  </a:ext>
                </a:extLst>
              </p:cNvPr>
              <p:cNvSpPr/>
              <p:nvPr/>
            </p:nvSpPr>
            <p:spPr>
              <a:xfrm>
                <a:off x="7120878" y="3076578"/>
                <a:ext cx="1530413" cy="1772310"/>
              </a:xfrm>
              <a:custGeom>
                <a:avLst/>
                <a:gdLst>
                  <a:gd name="connsiteX0" fmla="*/ 490919 w 975170"/>
                  <a:gd name="connsiteY0" fmla="*/ 24441 h 1129305"/>
                  <a:gd name="connsiteX1" fmla="*/ 623592 w 975170"/>
                  <a:gd name="connsiteY1" fmla="*/ 30727 h 1129305"/>
                  <a:gd name="connsiteX2" fmla="*/ 627412 w 975170"/>
                  <a:gd name="connsiteY2" fmla="*/ 35204 h 1129305"/>
                  <a:gd name="connsiteX3" fmla="*/ 975170 w 975170"/>
                  <a:gd name="connsiteY3" fmla="*/ 1035329 h 1129305"/>
                  <a:gd name="connsiteX4" fmla="*/ 975170 w 975170"/>
                  <a:gd name="connsiteY4" fmla="*/ 1036282 h 1129305"/>
                  <a:gd name="connsiteX5" fmla="*/ 880739 w 975170"/>
                  <a:gd name="connsiteY5" fmla="*/ 1129303 h 1129305"/>
                  <a:gd name="connsiteX6" fmla="*/ 876109 w 975170"/>
                  <a:gd name="connsiteY6" fmla="*/ 1129151 h 1129305"/>
                  <a:gd name="connsiteX7" fmla="*/ 213360 w 975170"/>
                  <a:gd name="connsiteY7" fmla="*/ 1092956 h 1129305"/>
                  <a:gd name="connsiteX8" fmla="*/ 215455 w 975170"/>
                  <a:gd name="connsiteY8" fmla="*/ 1035329 h 1129305"/>
                  <a:gd name="connsiteX9" fmla="*/ 0 w 975170"/>
                  <a:gd name="connsiteY9" fmla="*/ 468877 h 1129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5170" h="1129305">
                    <a:moveTo>
                      <a:pt x="490919" y="24441"/>
                    </a:moveTo>
                    <a:cubicBezTo>
                      <a:pt x="529285" y="-10459"/>
                      <a:pt x="588683" y="-7649"/>
                      <a:pt x="623592" y="30727"/>
                    </a:cubicBezTo>
                    <a:cubicBezTo>
                      <a:pt x="624907" y="32175"/>
                      <a:pt x="626183" y="33671"/>
                      <a:pt x="627412" y="35204"/>
                    </a:cubicBezTo>
                    <a:cubicBezTo>
                      <a:pt x="853069" y="319678"/>
                      <a:pt x="975656" y="672227"/>
                      <a:pt x="975170" y="1035329"/>
                    </a:cubicBezTo>
                    <a:lnTo>
                      <a:pt x="975170" y="1036282"/>
                    </a:lnTo>
                    <a:cubicBezTo>
                      <a:pt x="974779" y="1088041"/>
                      <a:pt x="932507" y="1129694"/>
                      <a:pt x="880739" y="1129303"/>
                    </a:cubicBezTo>
                    <a:cubicBezTo>
                      <a:pt x="879196" y="1129284"/>
                      <a:pt x="877653" y="1129236"/>
                      <a:pt x="876109" y="1129151"/>
                    </a:cubicBezTo>
                    <a:lnTo>
                      <a:pt x="213360" y="1092956"/>
                    </a:lnTo>
                    <a:cubicBezTo>
                      <a:pt x="214598" y="1073906"/>
                      <a:pt x="215455" y="1054856"/>
                      <a:pt x="215455" y="1035329"/>
                    </a:cubicBezTo>
                    <a:cubicBezTo>
                      <a:pt x="215741" y="826446"/>
                      <a:pt x="139027" y="624773"/>
                      <a:pt x="0" y="468877"/>
                    </a:cubicBezTo>
                    <a:close/>
                  </a:path>
                </a:pathLst>
              </a:custGeom>
              <a:solidFill>
                <a:srgbClr val="388E3C"/>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black"/>
                  </a:solidFill>
                  <a:effectLst/>
                  <a:uLnTx/>
                  <a:uFillTx/>
                  <a:latin typeface="Calibri" panose="020F0502020204030204"/>
                </a:endParaRPr>
              </a:p>
            </p:txBody>
          </p:sp>
          <p:sp>
            <p:nvSpPr>
              <p:cNvPr id="17415" name="Freeform: Shape 17414">
                <a:extLst>
                  <a:ext uri="{FF2B5EF4-FFF2-40B4-BE49-F238E27FC236}">
                    <a16:creationId xmlns:a16="http://schemas.microsoft.com/office/drawing/2014/main" id="{0C7391EA-F14E-6610-4D16-2F07D79AF05F}"/>
                  </a:ext>
                </a:extLst>
              </p:cNvPr>
              <p:cNvSpPr/>
              <p:nvPr/>
            </p:nvSpPr>
            <p:spPr>
              <a:xfrm>
                <a:off x="5510043" y="4463193"/>
                <a:ext cx="1342810" cy="637547"/>
              </a:xfrm>
              <a:custGeom>
                <a:avLst/>
                <a:gdLst>
                  <a:gd name="connsiteX0" fmla="*/ 794290 w 855630"/>
                  <a:gd name="connsiteY0" fmla="*/ 406241 h 406241"/>
                  <a:gd name="connsiteX1" fmla="*/ 60865 w 855630"/>
                  <a:gd name="connsiteY1" fmla="*/ 406241 h 406241"/>
                  <a:gd name="connsiteX2" fmla="*/ 0 w 855630"/>
                  <a:gd name="connsiteY2" fmla="*/ 345376 h 406241"/>
                  <a:gd name="connsiteX3" fmla="*/ 0 w 855630"/>
                  <a:gd name="connsiteY3" fmla="*/ 0 h 406241"/>
                  <a:gd name="connsiteX4" fmla="*/ 855631 w 855630"/>
                  <a:gd name="connsiteY4" fmla="*/ 0 h 406241"/>
                  <a:gd name="connsiteX5" fmla="*/ 855631 w 855630"/>
                  <a:gd name="connsiteY5" fmla="*/ 345376 h 406241"/>
                  <a:gd name="connsiteX6" fmla="*/ 794766 w 855630"/>
                  <a:gd name="connsiteY6" fmla="*/ 406241 h 406241"/>
                  <a:gd name="connsiteX7" fmla="*/ 794290 w 855630"/>
                  <a:gd name="connsiteY7" fmla="*/ 406241 h 406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5630" h="406241">
                    <a:moveTo>
                      <a:pt x="794290" y="406241"/>
                    </a:moveTo>
                    <a:lnTo>
                      <a:pt x="60865" y="406241"/>
                    </a:lnTo>
                    <a:cubicBezTo>
                      <a:pt x="27251" y="406241"/>
                      <a:pt x="0" y="378990"/>
                      <a:pt x="0" y="345376"/>
                    </a:cubicBezTo>
                    <a:lnTo>
                      <a:pt x="0" y="0"/>
                    </a:lnTo>
                    <a:lnTo>
                      <a:pt x="855631" y="0"/>
                    </a:lnTo>
                    <a:lnTo>
                      <a:pt x="855631" y="345376"/>
                    </a:lnTo>
                    <a:cubicBezTo>
                      <a:pt x="855631" y="378990"/>
                      <a:pt x="828380" y="406241"/>
                      <a:pt x="794766" y="406241"/>
                    </a:cubicBezTo>
                    <a:cubicBezTo>
                      <a:pt x="794604" y="406241"/>
                      <a:pt x="794452" y="406241"/>
                      <a:pt x="794290" y="406241"/>
                    </a:cubicBezTo>
                    <a:close/>
                  </a:path>
                </a:pathLst>
              </a:custGeom>
              <a:solidFill>
                <a:srgbClr val="388E3C">
                  <a:lumMod val="75000"/>
                </a:srgb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black"/>
                  </a:solidFill>
                  <a:effectLst/>
                  <a:uLnTx/>
                  <a:uFillTx/>
                  <a:latin typeface="Calibri" panose="020F0502020204030204"/>
                </a:endParaRPr>
              </a:p>
            </p:txBody>
          </p:sp>
          <p:sp>
            <p:nvSpPr>
              <p:cNvPr id="17416" name="Freeform: Shape 17415">
                <a:extLst>
                  <a:ext uri="{FF2B5EF4-FFF2-40B4-BE49-F238E27FC236}">
                    <a16:creationId xmlns:a16="http://schemas.microsoft.com/office/drawing/2014/main" id="{6F14E751-E039-8B7D-614F-7761EB65CD31}"/>
                  </a:ext>
                </a:extLst>
              </p:cNvPr>
              <p:cNvSpPr/>
              <p:nvPr/>
            </p:nvSpPr>
            <p:spPr>
              <a:xfrm>
                <a:off x="5509594" y="4235230"/>
                <a:ext cx="1342063" cy="382827"/>
              </a:xfrm>
              <a:custGeom>
                <a:avLst/>
                <a:gdLst>
                  <a:gd name="connsiteX0" fmla="*/ 777145 w 855154"/>
                  <a:gd name="connsiteY0" fmla="*/ 243935 h 243935"/>
                  <a:gd name="connsiteX1" fmla="*/ 78295 w 855154"/>
                  <a:gd name="connsiteY1" fmla="*/ 243935 h 243935"/>
                  <a:gd name="connsiteX2" fmla="*/ 0 w 855154"/>
                  <a:gd name="connsiteY2" fmla="*/ 165640 h 243935"/>
                  <a:gd name="connsiteX3" fmla="*/ 0 w 855154"/>
                  <a:gd name="connsiteY3" fmla="*/ 60865 h 243935"/>
                  <a:gd name="connsiteX4" fmla="*/ 60865 w 855154"/>
                  <a:gd name="connsiteY4" fmla="*/ 0 h 243935"/>
                  <a:gd name="connsiteX5" fmla="*/ 794290 w 855154"/>
                  <a:gd name="connsiteY5" fmla="*/ 0 h 243935"/>
                  <a:gd name="connsiteX6" fmla="*/ 855155 w 855154"/>
                  <a:gd name="connsiteY6" fmla="*/ 60865 h 243935"/>
                  <a:gd name="connsiteX7" fmla="*/ 855155 w 855154"/>
                  <a:gd name="connsiteY7" fmla="*/ 165640 h 243935"/>
                  <a:gd name="connsiteX8" fmla="*/ 777145 w 855154"/>
                  <a:gd name="connsiteY8" fmla="*/ 243935 h 24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5154" h="243935">
                    <a:moveTo>
                      <a:pt x="777145" y="243935"/>
                    </a:moveTo>
                    <a:lnTo>
                      <a:pt x="78295" y="243935"/>
                    </a:lnTo>
                    <a:cubicBezTo>
                      <a:pt x="35052" y="243935"/>
                      <a:pt x="0" y="208883"/>
                      <a:pt x="0" y="165640"/>
                    </a:cubicBezTo>
                    <a:lnTo>
                      <a:pt x="0" y="60865"/>
                    </a:lnTo>
                    <a:cubicBezTo>
                      <a:pt x="0" y="27251"/>
                      <a:pt x="27251" y="0"/>
                      <a:pt x="60865" y="0"/>
                    </a:cubicBezTo>
                    <a:lnTo>
                      <a:pt x="794290" y="0"/>
                    </a:lnTo>
                    <a:cubicBezTo>
                      <a:pt x="827903" y="0"/>
                      <a:pt x="855155" y="27251"/>
                      <a:pt x="855155" y="60865"/>
                    </a:cubicBezTo>
                    <a:lnTo>
                      <a:pt x="855155" y="165640"/>
                    </a:lnTo>
                    <a:cubicBezTo>
                      <a:pt x="855155" y="208769"/>
                      <a:pt x="820274" y="243773"/>
                      <a:pt x="777145" y="243935"/>
                    </a:cubicBezTo>
                    <a:close/>
                  </a:path>
                </a:pathLst>
              </a:custGeom>
              <a:solidFill>
                <a:srgbClr val="388E3C"/>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black"/>
                  </a:solidFill>
                  <a:effectLst/>
                  <a:uLnTx/>
                  <a:uFillTx/>
                  <a:latin typeface="Calibri" panose="020F0502020204030204"/>
                </a:endParaRPr>
              </a:p>
            </p:txBody>
          </p:sp>
          <p:sp>
            <p:nvSpPr>
              <p:cNvPr id="17417" name="Freeform: Shape 17416">
                <a:extLst>
                  <a:ext uri="{FF2B5EF4-FFF2-40B4-BE49-F238E27FC236}">
                    <a16:creationId xmlns:a16="http://schemas.microsoft.com/office/drawing/2014/main" id="{D0FDD5A9-DEB0-51B6-600D-B34BD3D83088}"/>
                  </a:ext>
                </a:extLst>
              </p:cNvPr>
              <p:cNvSpPr/>
              <p:nvPr/>
            </p:nvSpPr>
            <p:spPr>
              <a:xfrm>
                <a:off x="5883752" y="4096958"/>
                <a:ext cx="594196" cy="200755"/>
              </a:xfrm>
              <a:custGeom>
                <a:avLst/>
                <a:gdLst>
                  <a:gd name="connsiteX0" fmla="*/ 378619 w 378618"/>
                  <a:gd name="connsiteY0" fmla="*/ 127921 h 127920"/>
                  <a:gd name="connsiteX1" fmla="*/ 0 w 378618"/>
                  <a:gd name="connsiteY1" fmla="*/ 127921 h 127920"/>
                  <a:gd name="connsiteX2" fmla="*/ 0 w 378618"/>
                  <a:gd name="connsiteY2" fmla="*/ 33909 h 127920"/>
                  <a:gd name="connsiteX3" fmla="*/ 34004 w 378618"/>
                  <a:gd name="connsiteY3" fmla="*/ 0 h 127920"/>
                  <a:gd name="connsiteX4" fmla="*/ 344614 w 378618"/>
                  <a:gd name="connsiteY4" fmla="*/ 0 h 127920"/>
                  <a:gd name="connsiteX5" fmla="*/ 378619 w 378618"/>
                  <a:gd name="connsiteY5" fmla="*/ 33909 h 127920"/>
                  <a:gd name="connsiteX6" fmla="*/ 28575 w 378618"/>
                  <a:gd name="connsiteY6" fmla="*/ 99346 h 127920"/>
                  <a:gd name="connsiteX7" fmla="*/ 350044 w 378618"/>
                  <a:gd name="connsiteY7" fmla="*/ 99346 h 127920"/>
                  <a:gd name="connsiteX8" fmla="*/ 350044 w 378618"/>
                  <a:gd name="connsiteY8" fmla="*/ 33909 h 127920"/>
                  <a:gd name="connsiteX9" fmla="*/ 344614 w 378618"/>
                  <a:gd name="connsiteY9" fmla="*/ 28575 h 127920"/>
                  <a:gd name="connsiteX10" fmla="*/ 34004 w 378618"/>
                  <a:gd name="connsiteY10" fmla="*/ 28575 h 127920"/>
                  <a:gd name="connsiteX11" fmla="*/ 28575 w 378618"/>
                  <a:gd name="connsiteY11" fmla="*/ 33909 h 127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8618" h="127920">
                    <a:moveTo>
                      <a:pt x="378619" y="127921"/>
                    </a:moveTo>
                    <a:lnTo>
                      <a:pt x="0" y="127921"/>
                    </a:lnTo>
                    <a:lnTo>
                      <a:pt x="0" y="33909"/>
                    </a:lnTo>
                    <a:cubicBezTo>
                      <a:pt x="57" y="15164"/>
                      <a:pt x="15259" y="0"/>
                      <a:pt x="34004" y="0"/>
                    </a:cubicBezTo>
                    <a:lnTo>
                      <a:pt x="344614" y="0"/>
                    </a:lnTo>
                    <a:cubicBezTo>
                      <a:pt x="363360" y="0"/>
                      <a:pt x="378562" y="15164"/>
                      <a:pt x="378619" y="33909"/>
                    </a:cubicBezTo>
                    <a:close/>
                    <a:moveTo>
                      <a:pt x="28575" y="99346"/>
                    </a:moveTo>
                    <a:lnTo>
                      <a:pt x="350044" y="99346"/>
                    </a:lnTo>
                    <a:lnTo>
                      <a:pt x="350044" y="33909"/>
                    </a:lnTo>
                    <a:cubicBezTo>
                      <a:pt x="349996" y="30947"/>
                      <a:pt x="347577" y="28575"/>
                      <a:pt x="344614" y="28575"/>
                    </a:cubicBezTo>
                    <a:lnTo>
                      <a:pt x="34004" y="28575"/>
                    </a:lnTo>
                    <a:cubicBezTo>
                      <a:pt x="31042" y="28575"/>
                      <a:pt x="28622" y="30947"/>
                      <a:pt x="28575" y="33909"/>
                    </a:cubicBezTo>
                    <a:close/>
                  </a:path>
                </a:pathLst>
              </a:custGeom>
              <a:solidFill>
                <a:srgbClr val="388E3C"/>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black"/>
                  </a:solidFill>
                  <a:effectLst/>
                  <a:uLnTx/>
                  <a:uFillTx/>
                  <a:latin typeface="Calibri" panose="020F0502020204030204"/>
                </a:endParaRPr>
              </a:p>
            </p:txBody>
          </p:sp>
          <p:sp>
            <p:nvSpPr>
              <p:cNvPr id="17418" name="Freeform: Shape 17417">
                <a:extLst>
                  <a:ext uri="{FF2B5EF4-FFF2-40B4-BE49-F238E27FC236}">
                    <a16:creationId xmlns:a16="http://schemas.microsoft.com/office/drawing/2014/main" id="{8CA40BE9-D81A-6CE3-FA76-D24A40B04B8F}"/>
                  </a:ext>
                </a:extLst>
              </p:cNvPr>
              <p:cNvSpPr/>
              <p:nvPr/>
            </p:nvSpPr>
            <p:spPr>
              <a:xfrm>
                <a:off x="6545516" y="4520295"/>
                <a:ext cx="67865" cy="267875"/>
              </a:xfrm>
              <a:custGeom>
                <a:avLst/>
                <a:gdLst>
                  <a:gd name="connsiteX0" fmla="*/ 39338 w 43243"/>
                  <a:gd name="connsiteY0" fmla="*/ 0 h 170688"/>
                  <a:gd name="connsiteX1" fmla="*/ 43244 w 43243"/>
                  <a:gd name="connsiteY1" fmla="*/ 0 h 170688"/>
                  <a:gd name="connsiteX2" fmla="*/ 43244 w 43243"/>
                  <a:gd name="connsiteY2" fmla="*/ 170688 h 170688"/>
                  <a:gd name="connsiteX3" fmla="*/ 39338 w 43243"/>
                  <a:gd name="connsiteY3" fmla="*/ 170688 h 170688"/>
                  <a:gd name="connsiteX4" fmla="*/ 3905 w 43243"/>
                  <a:gd name="connsiteY4" fmla="*/ 170688 h 170688"/>
                  <a:gd name="connsiteX5" fmla="*/ 3905 w 43243"/>
                  <a:gd name="connsiteY5" fmla="*/ 0 h 170688"/>
                  <a:gd name="connsiteX6" fmla="*/ 0 w 43243"/>
                  <a:gd name="connsiteY6" fmla="*/ 0 h 170688"/>
                  <a:gd name="connsiteX7" fmla="*/ 3905 w 43243"/>
                  <a:gd name="connsiteY7" fmla="*/ 0 h 17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243" h="170688">
                    <a:moveTo>
                      <a:pt x="39338" y="0"/>
                    </a:moveTo>
                    <a:cubicBezTo>
                      <a:pt x="41495" y="0"/>
                      <a:pt x="43244" y="0"/>
                      <a:pt x="43244" y="0"/>
                    </a:cubicBezTo>
                    <a:lnTo>
                      <a:pt x="43244" y="170688"/>
                    </a:lnTo>
                    <a:cubicBezTo>
                      <a:pt x="43244" y="170688"/>
                      <a:pt x="41495" y="170688"/>
                      <a:pt x="39338" y="170688"/>
                    </a:cubicBezTo>
                    <a:lnTo>
                      <a:pt x="3905" y="170688"/>
                    </a:lnTo>
                    <a:lnTo>
                      <a:pt x="3905" y="0"/>
                    </a:lnTo>
                    <a:cubicBezTo>
                      <a:pt x="1748" y="0"/>
                      <a:pt x="0" y="0"/>
                      <a:pt x="0" y="0"/>
                    </a:cubicBezTo>
                    <a:cubicBezTo>
                      <a:pt x="0" y="0"/>
                      <a:pt x="1748" y="0"/>
                      <a:pt x="3905" y="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black"/>
                  </a:solidFill>
                  <a:effectLst/>
                  <a:uLnTx/>
                  <a:uFillTx/>
                  <a:latin typeface="Calibri" panose="020F0502020204030204"/>
                </a:endParaRPr>
              </a:p>
            </p:txBody>
          </p:sp>
          <p:sp>
            <p:nvSpPr>
              <p:cNvPr id="17419" name="Freeform: Shape 17418">
                <a:extLst>
                  <a:ext uri="{FF2B5EF4-FFF2-40B4-BE49-F238E27FC236}">
                    <a16:creationId xmlns:a16="http://schemas.microsoft.com/office/drawing/2014/main" id="{16C43AC2-8983-6F86-D433-75D27D8050CA}"/>
                  </a:ext>
                </a:extLst>
              </p:cNvPr>
              <p:cNvSpPr/>
              <p:nvPr/>
            </p:nvSpPr>
            <p:spPr>
              <a:xfrm>
                <a:off x="5748319" y="4520295"/>
                <a:ext cx="67865" cy="267875"/>
              </a:xfrm>
              <a:custGeom>
                <a:avLst/>
                <a:gdLst>
                  <a:gd name="connsiteX0" fmla="*/ 39338 w 43243"/>
                  <a:gd name="connsiteY0" fmla="*/ 0 h 170688"/>
                  <a:gd name="connsiteX1" fmla="*/ 43243 w 43243"/>
                  <a:gd name="connsiteY1" fmla="*/ 0 h 170688"/>
                  <a:gd name="connsiteX2" fmla="*/ 43243 w 43243"/>
                  <a:gd name="connsiteY2" fmla="*/ 170688 h 170688"/>
                  <a:gd name="connsiteX3" fmla="*/ 39338 w 43243"/>
                  <a:gd name="connsiteY3" fmla="*/ 170688 h 170688"/>
                  <a:gd name="connsiteX4" fmla="*/ 3905 w 43243"/>
                  <a:gd name="connsiteY4" fmla="*/ 170688 h 170688"/>
                  <a:gd name="connsiteX5" fmla="*/ 3905 w 43243"/>
                  <a:gd name="connsiteY5" fmla="*/ 0 h 170688"/>
                  <a:gd name="connsiteX6" fmla="*/ 0 w 43243"/>
                  <a:gd name="connsiteY6" fmla="*/ 0 h 170688"/>
                  <a:gd name="connsiteX7" fmla="*/ 3905 w 43243"/>
                  <a:gd name="connsiteY7" fmla="*/ 0 h 17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243" h="170688">
                    <a:moveTo>
                      <a:pt x="39338" y="0"/>
                    </a:moveTo>
                    <a:cubicBezTo>
                      <a:pt x="41495" y="0"/>
                      <a:pt x="43243" y="0"/>
                      <a:pt x="43243" y="0"/>
                    </a:cubicBezTo>
                    <a:lnTo>
                      <a:pt x="43243" y="170688"/>
                    </a:lnTo>
                    <a:cubicBezTo>
                      <a:pt x="43243" y="170688"/>
                      <a:pt x="41495" y="170688"/>
                      <a:pt x="39338" y="170688"/>
                    </a:cubicBezTo>
                    <a:lnTo>
                      <a:pt x="3905" y="170688"/>
                    </a:lnTo>
                    <a:lnTo>
                      <a:pt x="3905" y="0"/>
                    </a:lnTo>
                    <a:cubicBezTo>
                      <a:pt x="1748" y="0"/>
                      <a:pt x="0" y="0"/>
                      <a:pt x="0" y="0"/>
                    </a:cubicBezTo>
                    <a:cubicBezTo>
                      <a:pt x="0" y="0"/>
                      <a:pt x="1748" y="0"/>
                      <a:pt x="3905" y="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black"/>
                  </a:solidFill>
                  <a:effectLst/>
                  <a:uLnTx/>
                  <a:uFillTx/>
                  <a:latin typeface="Calibri" panose="020F0502020204030204"/>
                </a:endParaRPr>
              </a:p>
            </p:txBody>
          </p:sp>
          <p:sp>
            <p:nvSpPr>
              <p:cNvPr id="17443" name="Rectangle 17442">
                <a:extLst>
                  <a:ext uri="{FF2B5EF4-FFF2-40B4-BE49-F238E27FC236}">
                    <a16:creationId xmlns:a16="http://schemas.microsoft.com/office/drawing/2014/main" id="{864E3E7C-B187-463E-7FE7-C7DD858588B0}"/>
                  </a:ext>
                </a:extLst>
              </p:cNvPr>
              <p:cNvSpPr/>
              <p:nvPr/>
            </p:nvSpPr>
            <p:spPr>
              <a:xfrm>
                <a:off x="8689171" y="5347877"/>
                <a:ext cx="2454697" cy="68147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2E7D32"/>
                    </a:solidFill>
                    <a:effectLst/>
                    <a:uLnTx/>
                    <a:uFillTx/>
                    <a:latin typeface="Roboto"/>
                  </a:rPr>
                  <a:t>Managing Cash Flow</a:t>
                </a:r>
                <a:endParaRPr kumimoji="0" lang="en-US" sz="1000" b="1" i="0" u="none" strike="noStrike" kern="0" cap="none" spc="0" normalizeH="0" baseline="0" noProof="0" dirty="0">
                  <a:ln>
                    <a:noFill/>
                  </a:ln>
                  <a:solidFill>
                    <a:srgbClr val="2E7D32"/>
                  </a:solidFill>
                  <a:effectLst/>
                  <a:uLnTx/>
                  <a:uFillTx/>
                  <a:latin typeface="Calibri" panose="020F0502020204030204"/>
                </a:endParaRPr>
              </a:p>
            </p:txBody>
          </p:sp>
          <p:sp>
            <p:nvSpPr>
              <p:cNvPr id="17441" name="Rectangle 17440">
                <a:extLst>
                  <a:ext uri="{FF2B5EF4-FFF2-40B4-BE49-F238E27FC236}">
                    <a16:creationId xmlns:a16="http://schemas.microsoft.com/office/drawing/2014/main" id="{2A6B5447-F20F-E078-D66E-E373F02B529B}"/>
                  </a:ext>
                </a:extLst>
              </p:cNvPr>
              <p:cNvSpPr/>
              <p:nvPr/>
            </p:nvSpPr>
            <p:spPr>
              <a:xfrm>
                <a:off x="8795012" y="3698307"/>
                <a:ext cx="2653434" cy="68147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43A047"/>
                    </a:solidFill>
                    <a:effectLst/>
                    <a:uLnTx/>
                    <a:uFillTx/>
                    <a:latin typeface="Roboto"/>
                  </a:rPr>
                  <a:t>Borrowing &amp; Financing</a:t>
                </a:r>
                <a:endParaRPr kumimoji="0" lang="en-US" sz="1000" b="1" i="0" u="none" strike="noStrike" kern="0" cap="none" spc="0" normalizeH="0" baseline="0" noProof="0" dirty="0">
                  <a:ln>
                    <a:noFill/>
                  </a:ln>
                  <a:solidFill>
                    <a:srgbClr val="43A047"/>
                  </a:solidFill>
                  <a:effectLst/>
                  <a:uLnTx/>
                  <a:uFillTx/>
                  <a:latin typeface="Calibri" panose="020F0502020204030204"/>
                </a:endParaRPr>
              </a:p>
            </p:txBody>
          </p:sp>
          <p:sp>
            <p:nvSpPr>
              <p:cNvPr id="17439" name="Rectangle 17438">
                <a:extLst>
                  <a:ext uri="{FF2B5EF4-FFF2-40B4-BE49-F238E27FC236}">
                    <a16:creationId xmlns:a16="http://schemas.microsoft.com/office/drawing/2014/main" id="{98C07513-A1C8-2BAD-A63F-BE32DBDF51CB}"/>
                  </a:ext>
                </a:extLst>
              </p:cNvPr>
              <p:cNvSpPr/>
              <p:nvPr/>
            </p:nvSpPr>
            <p:spPr>
              <a:xfrm>
                <a:off x="7362455" y="1958378"/>
                <a:ext cx="3200920" cy="515135"/>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2E7D32"/>
                    </a:solidFill>
                    <a:effectLst/>
                    <a:uLnTx/>
                    <a:uFillTx/>
                    <a:latin typeface="Roboto"/>
                  </a:rPr>
                  <a:t>Banking &amp; Credit Cards</a:t>
                </a:r>
                <a:endParaRPr kumimoji="0" lang="en-US" sz="1000" b="1" i="0" u="none" strike="noStrike" kern="0" cap="none" spc="0" normalizeH="0" baseline="0" noProof="0" dirty="0">
                  <a:ln>
                    <a:noFill/>
                  </a:ln>
                  <a:solidFill>
                    <a:srgbClr val="2E7D32"/>
                  </a:solidFill>
                  <a:effectLst/>
                  <a:uLnTx/>
                  <a:uFillTx/>
                  <a:latin typeface="Calibri" panose="020F0502020204030204"/>
                </a:endParaRPr>
              </a:p>
            </p:txBody>
          </p:sp>
          <p:sp>
            <p:nvSpPr>
              <p:cNvPr id="17437" name="Rectangle 17436">
                <a:extLst>
                  <a:ext uri="{FF2B5EF4-FFF2-40B4-BE49-F238E27FC236}">
                    <a16:creationId xmlns:a16="http://schemas.microsoft.com/office/drawing/2014/main" id="{E04BFA6C-1D1F-4B1A-25C1-A8EA26EF36FD}"/>
                  </a:ext>
                </a:extLst>
              </p:cNvPr>
              <p:cNvSpPr/>
              <p:nvPr/>
            </p:nvSpPr>
            <p:spPr>
              <a:xfrm>
                <a:off x="1754892" y="1979724"/>
                <a:ext cx="2943775" cy="515135"/>
              </a:xfrm>
              <a:prstGeom prst="rect">
                <a:avLst/>
              </a:prstGeom>
            </p:spPr>
            <p:txBody>
              <a:bodyPr wrap="squar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43A047"/>
                    </a:solidFill>
                    <a:effectLst/>
                    <a:uLnTx/>
                    <a:uFillTx/>
                    <a:latin typeface="Roboto"/>
                  </a:rPr>
                  <a:t>Investing &amp; Benefits</a:t>
                </a:r>
                <a:endParaRPr kumimoji="0" lang="en-US" sz="1000" b="1" i="0" u="none" strike="noStrike" kern="0" cap="none" spc="0" normalizeH="0" baseline="0" noProof="0" dirty="0">
                  <a:ln>
                    <a:noFill/>
                  </a:ln>
                  <a:solidFill>
                    <a:srgbClr val="43A047"/>
                  </a:solidFill>
                  <a:effectLst/>
                  <a:uLnTx/>
                  <a:uFillTx/>
                  <a:latin typeface="Calibri" panose="020F0502020204030204"/>
                </a:endParaRPr>
              </a:p>
            </p:txBody>
          </p:sp>
          <p:sp>
            <p:nvSpPr>
              <p:cNvPr id="17435" name="Rectangle 17434">
                <a:extLst>
                  <a:ext uri="{FF2B5EF4-FFF2-40B4-BE49-F238E27FC236}">
                    <a16:creationId xmlns:a16="http://schemas.microsoft.com/office/drawing/2014/main" id="{C6AA117C-BEB0-C446-A505-F6D8D65B7665}"/>
                  </a:ext>
                </a:extLst>
              </p:cNvPr>
              <p:cNvSpPr/>
              <p:nvPr/>
            </p:nvSpPr>
            <p:spPr>
              <a:xfrm>
                <a:off x="1010819" y="5335056"/>
                <a:ext cx="2449487" cy="681472"/>
              </a:xfrm>
              <a:prstGeom prst="rect">
                <a:avLst/>
              </a:prstGeom>
            </p:spPr>
            <p:txBody>
              <a:bodyPr wrap="squar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43A047"/>
                    </a:solidFill>
                    <a:effectLst/>
                    <a:uLnTx/>
                    <a:uFillTx/>
                    <a:latin typeface="Roboto"/>
                  </a:rPr>
                  <a:t>Business Resources</a:t>
                </a:r>
                <a:endParaRPr kumimoji="0" lang="en-US" sz="1000" b="1" i="0" u="none" strike="noStrike" kern="0" cap="none" spc="0" normalizeH="0" baseline="0" noProof="0" dirty="0">
                  <a:ln>
                    <a:noFill/>
                  </a:ln>
                  <a:solidFill>
                    <a:srgbClr val="43A047"/>
                  </a:solidFill>
                  <a:effectLst/>
                  <a:uLnTx/>
                  <a:uFillTx/>
                  <a:latin typeface="Calibri" panose="020F0502020204030204"/>
                </a:endParaRPr>
              </a:p>
            </p:txBody>
          </p:sp>
          <p:sp>
            <p:nvSpPr>
              <p:cNvPr id="17433" name="Rectangle 17432">
                <a:extLst>
                  <a:ext uri="{FF2B5EF4-FFF2-40B4-BE49-F238E27FC236}">
                    <a16:creationId xmlns:a16="http://schemas.microsoft.com/office/drawing/2014/main" id="{13D5D64D-8110-F18E-507B-9710C0806585}"/>
                  </a:ext>
                </a:extLst>
              </p:cNvPr>
              <p:cNvSpPr/>
              <p:nvPr/>
            </p:nvSpPr>
            <p:spPr>
              <a:xfrm>
                <a:off x="775607" y="3667169"/>
                <a:ext cx="2740417" cy="681472"/>
              </a:xfrm>
              <a:prstGeom prst="rect">
                <a:avLst/>
              </a:prstGeom>
            </p:spPr>
            <p:txBody>
              <a:bodyPr wrap="squar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2E7D32"/>
                    </a:solidFill>
                    <a:effectLst/>
                    <a:uLnTx/>
                    <a:uFillTx/>
                    <a:latin typeface="Roboto"/>
                  </a:rPr>
                  <a:t>Point of Sale Financing</a:t>
                </a:r>
                <a:endParaRPr kumimoji="0" lang="en-US" sz="1000" b="1" i="0" u="none" strike="noStrike" kern="0" cap="none" spc="0" normalizeH="0" baseline="0" noProof="0" dirty="0">
                  <a:ln>
                    <a:noFill/>
                  </a:ln>
                  <a:solidFill>
                    <a:srgbClr val="2E7D32"/>
                  </a:solidFill>
                  <a:effectLst/>
                  <a:uLnTx/>
                  <a:uFillTx/>
                  <a:latin typeface="Calibri" panose="020F0502020204030204"/>
                </a:endParaRPr>
              </a:p>
            </p:txBody>
          </p:sp>
        </p:grpSp>
        <p:pic>
          <p:nvPicPr>
            <p:cNvPr id="17444" name="Picture 4" descr="Credit cards icon">
              <a:extLst>
                <a:ext uri="{FF2B5EF4-FFF2-40B4-BE49-F238E27FC236}">
                  <a16:creationId xmlns:a16="http://schemas.microsoft.com/office/drawing/2014/main" id="{B9B15864-1B6A-0CC6-C8FC-99D8DE4D13F7}"/>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6054292" y="4007574"/>
              <a:ext cx="455412" cy="455412"/>
            </a:xfrm>
            <a:prstGeom prst="rect">
              <a:avLst/>
            </a:prstGeom>
            <a:noFill/>
          </p:spPr>
        </p:pic>
        <p:pic>
          <p:nvPicPr>
            <p:cNvPr id="17445" name="Picture 6" descr="Interest rate icon">
              <a:extLst>
                <a:ext uri="{FF2B5EF4-FFF2-40B4-BE49-F238E27FC236}">
                  <a16:creationId xmlns:a16="http://schemas.microsoft.com/office/drawing/2014/main" id="{2879F106-2E1E-E7D2-B4B0-1D17A7109FFC}"/>
                </a:ext>
              </a:extLst>
            </p:cNvPr>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colorTemperature colorTemp="6800"/>
                      </a14:imgEffect>
                    </a14:imgLayer>
                  </a14:imgProps>
                </a:ext>
                <a:ext uri="{28A0092B-C50C-407E-A947-70E740481C1C}">
                  <a14:useLocalDpi xmlns:a14="http://schemas.microsoft.com/office/drawing/2010/main" val="0"/>
                </a:ext>
              </a:extLst>
            </a:blip>
            <a:srcRect/>
            <a:stretch>
              <a:fillRect/>
            </a:stretch>
          </p:blipFill>
          <p:spPr bwMode="auto">
            <a:xfrm>
              <a:off x="6723507" y="4653193"/>
              <a:ext cx="430296" cy="430296"/>
            </a:xfrm>
            <a:prstGeom prst="rect">
              <a:avLst/>
            </a:prstGeom>
            <a:noFill/>
            <a:extLst>
              <a:ext uri="{909E8E84-426E-40DD-AFC4-6F175D3DCCD1}">
                <a14:hiddenFill xmlns:a14="http://schemas.microsoft.com/office/drawing/2010/main">
                  <a:solidFill>
                    <a:srgbClr val="FFFFFF"/>
                  </a:solidFill>
                </a14:hiddenFill>
              </a:ext>
            </a:extLst>
          </p:spPr>
        </p:pic>
        <p:pic>
          <p:nvPicPr>
            <p:cNvPr id="17446" name="Picture 17445">
              <a:extLst>
                <a:ext uri="{FF2B5EF4-FFF2-40B4-BE49-F238E27FC236}">
                  <a16:creationId xmlns:a16="http://schemas.microsoft.com/office/drawing/2014/main" id="{D1DB8D28-1F63-1A99-6A5A-CFAD90B298B5}"/>
                </a:ext>
              </a:extLst>
            </p:cNvPr>
            <p:cNvPicPr>
              <a:picLocks noChangeAspect="1"/>
            </p:cNvPicPr>
            <p:nvPr/>
          </p:nvPicPr>
          <p:blipFill>
            <a:blip r:embed="rId6">
              <a:lum bright="70000" contrast="-70000"/>
            </a:blip>
            <a:stretch>
              <a:fillRect/>
            </a:stretch>
          </p:blipFill>
          <p:spPr>
            <a:xfrm>
              <a:off x="6723507" y="5446446"/>
              <a:ext cx="408490" cy="408490"/>
            </a:xfrm>
            <a:prstGeom prst="rect">
              <a:avLst/>
            </a:prstGeom>
          </p:spPr>
        </p:pic>
        <p:pic>
          <p:nvPicPr>
            <p:cNvPr id="17447" name="Picture 8" descr="Incentive icon">
              <a:extLst>
                <a:ext uri="{FF2B5EF4-FFF2-40B4-BE49-F238E27FC236}">
                  <a16:creationId xmlns:a16="http://schemas.microsoft.com/office/drawing/2014/main" id="{7567C178-D630-2F3C-B532-0B6C7D74E535}"/>
                </a:ext>
              </a:extLst>
            </p:cNvPr>
            <p:cNvPicPr>
              <a:picLocks noChangeAspect="1" noChangeArrowheads="1"/>
            </p:cNvPicPr>
            <p:nvPr/>
          </p:nvPicPr>
          <p:blipFill>
            <a:blip r:embed="rId7">
              <a:lum bright="70000" contrast="-70000"/>
              <a:extLst>
                <a:ext uri="{28A0092B-C50C-407E-A947-70E740481C1C}">
                  <a14:useLocalDpi xmlns:a14="http://schemas.microsoft.com/office/drawing/2010/main" val="0"/>
                </a:ext>
              </a:extLst>
            </a:blip>
            <a:srcRect/>
            <a:stretch>
              <a:fillRect/>
            </a:stretch>
          </p:blipFill>
          <p:spPr bwMode="auto">
            <a:xfrm>
              <a:off x="4821926" y="4007573"/>
              <a:ext cx="455413" cy="455413"/>
            </a:xfrm>
            <a:prstGeom prst="rect">
              <a:avLst/>
            </a:prstGeom>
            <a:noFill/>
            <a:extLst>
              <a:ext uri="{909E8E84-426E-40DD-AFC4-6F175D3DCCD1}">
                <a14:hiddenFill xmlns:a14="http://schemas.microsoft.com/office/drawing/2010/main">
                  <a:solidFill>
                    <a:srgbClr val="FFFFFF"/>
                  </a:solidFill>
                </a14:hiddenFill>
              </a:ext>
            </a:extLst>
          </p:spPr>
        </p:pic>
        <p:pic>
          <p:nvPicPr>
            <p:cNvPr id="17448" name="Picture 10" descr="Card payment icon">
              <a:extLst>
                <a:ext uri="{FF2B5EF4-FFF2-40B4-BE49-F238E27FC236}">
                  <a16:creationId xmlns:a16="http://schemas.microsoft.com/office/drawing/2014/main" id="{6AE6388C-725A-8902-637E-AB36A40F4E69}"/>
                </a:ext>
              </a:extLst>
            </p:cNvPr>
            <p:cNvPicPr>
              <a:picLocks noChangeAspect="1" noChangeArrowheads="1"/>
            </p:cNvPicPr>
            <p:nvPr/>
          </p:nvPicPr>
          <p:blipFill>
            <a:blip r:embed="rId8">
              <a:lum bright="70000" contrast="-70000"/>
              <a:extLst>
                <a:ext uri="{28A0092B-C50C-407E-A947-70E740481C1C}">
                  <a14:useLocalDpi xmlns:a14="http://schemas.microsoft.com/office/drawing/2010/main" val="0"/>
                </a:ext>
              </a:extLst>
            </a:blip>
            <a:srcRect/>
            <a:stretch>
              <a:fillRect/>
            </a:stretch>
          </p:blipFill>
          <p:spPr bwMode="auto">
            <a:xfrm>
              <a:off x="4240049" y="4650902"/>
              <a:ext cx="442442" cy="442442"/>
            </a:xfrm>
            <a:prstGeom prst="rect">
              <a:avLst/>
            </a:prstGeom>
            <a:noFill/>
            <a:extLst>
              <a:ext uri="{909E8E84-426E-40DD-AFC4-6F175D3DCCD1}">
                <a14:hiddenFill xmlns:a14="http://schemas.microsoft.com/office/drawing/2010/main">
                  <a:solidFill>
                    <a:srgbClr val="FFFFFF"/>
                  </a:solidFill>
                </a14:hiddenFill>
              </a:ext>
            </a:extLst>
          </p:spPr>
        </p:pic>
        <p:pic>
          <p:nvPicPr>
            <p:cNvPr id="17449" name="Picture 12" descr="Resources icon">
              <a:extLst>
                <a:ext uri="{FF2B5EF4-FFF2-40B4-BE49-F238E27FC236}">
                  <a16:creationId xmlns:a16="http://schemas.microsoft.com/office/drawing/2014/main" id="{DAC015F5-EB0D-9128-7F7C-2B8BABE01FE2}"/>
                </a:ext>
              </a:extLst>
            </p:cNvPr>
            <p:cNvPicPr>
              <a:picLocks noChangeAspect="1" noChangeArrowheads="1"/>
            </p:cNvPicPr>
            <p:nvPr/>
          </p:nvPicPr>
          <p:blipFill>
            <a:blip r:embed="rId9">
              <a:lum bright="70000" contrast="-70000"/>
              <a:extLst>
                <a:ext uri="{28A0092B-C50C-407E-A947-70E740481C1C}">
                  <a14:useLocalDpi xmlns:a14="http://schemas.microsoft.com/office/drawing/2010/main" val="0"/>
                </a:ext>
              </a:extLst>
            </a:blip>
            <a:srcRect/>
            <a:stretch>
              <a:fillRect/>
            </a:stretch>
          </p:blipFill>
          <p:spPr bwMode="auto">
            <a:xfrm>
              <a:off x="4286610" y="5437136"/>
              <a:ext cx="436459" cy="436459"/>
            </a:xfrm>
            <a:prstGeom prst="rect">
              <a:avLst/>
            </a:prstGeom>
            <a:noFill/>
            <a:extLst>
              <a:ext uri="{909E8E84-426E-40DD-AFC4-6F175D3DCCD1}">
                <a14:hiddenFill xmlns:a14="http://schemas.microsoft.com/office/drawing/2010/main">
                  <a:solidFill>
                    <a:srgbClr val="FFFFFF"/>
                  </a:solidFill>
                </a14:hiddenFill>
              </a:ext>
            </a:extLst>
          </p:spPr>
        </p:pic>
      </p:grpSp>
      <p:sp>
        <p:nvSpPr>
          <p:cNvPr id="17451" name="TextBox 17450">
            <a:extLst>
              <a:ext uri="{FF2B5EF4-FFF2-40B4-BE49-F238E27FC236}">
                <a16:creationId xmlns:a16="http://schemas.microsoft.com/office/drawing/2014/main" id="{DF5D1219-C376-0C8A-90C5-6F3DD5CA2D35}"/>
              </a:ext>
            </a:extLst>
          </p:cNvPr>
          <p:cNvSpPr txBox="1"/>
          <p:nvPr/>
        </p:nvSpPr>
        <p:spPr>
          <a:xfrm>
            <a:off x="7040241" y="3364588"/>
            <a:ext cx="5036914" cy="3447098"/>
          </a:xfrm>
          <a:prstGeom prst="rect">
            <a:avLst/>
          </a:prstGeom>
          <a:noFill/>
        </p:spPr>
        <p:txBody>
          <a:bodyPr wrap="square" rtlCol="0" anchor="b">
            <a:spAutoFit/>
          </a:bodyPr>
          <a:lstStyle/>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Additionally, Citizens' Business Learning Resource Center offers valuable guidance to help clients navigate key milestones, such as starting a business, scaling operations, and improving efficiencies as their business grows.</a:t>
            </a:r>
          </a:p>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For banking and credit cards, the bank provides business checking accounts, nonprofit checking, and business overdraft protection options, along with savings accounts, money market accounts, and CDs. Businesses can also take advantage of business credit cards, online and mobile banking services, specialized checking options, and the necessary account documentation.</a:t>
            </a:r>
          </a:p>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In terms of borrowing and financing, Citizens offers a variety of business lending solutions, including business credit cards and Small Business Administration loans, as well as Paycheck Protection Program loan forgiveness services to help businesses recover from the pandemic. To help businesses manage their cash flow, the bank provides cash management services, payroll solutions, &amp; merchant services for efficient payment processing.</a:t>
            </a:r>
          </a:p>
        </p:txBody>
      </p:sp>
      <p:sp>
        <p:nvSpPr>
          <p:cNvPr id="17452" name="TextBox 17451">
            <a:extLst>
              <a:ext uri="{FF2B5EF4-FFF2-40B4-BE49-F238E27FC236}">
                <a16:creationId xmlns:a16="http://schemas.microsoft.com/office/drawing/2014/main" id="{0BD316A7-A652-93B2-B885-42C91387123C}"/>
              </a:ext>
            </a:extLst>
          </p:cNvPr>
          <p:cNvSpPr txBox="1"/>
          <p:nvPr/>
        </p:nvSpPr>
        <p:spPr>
          <a:xfrm>
            <a:off x="340964" y="6569249"/>
            <a:ext cx="4236221" cy="223138"/>
          </a:xfrm>
          <a:prstGeom prst="rect">
            <a:avLst/>
          </a:prstGeom>
          <a:noFill/>
        </p:spPr>
        <p:txBody>
          <a:bodyPr wrap="square" rtlCol="0">
            <a:spAutoFit/>
          </a:bodyPr>
          <a:lstStyle/>
          <a:p>
            <a:pPr>
              <a:spcAft>
                <a:spcPts val="1200"/>
              </a:spcAft>
            </a:pPr>
            <a:r>
              <a:rPr lang="en-US" sz="850" i="1" dirty="0">
                <a:latin typeface="Poppins" panose="00000500000000000000" pitchFamily="2" charset="0"/>
                <a:cs typeface="Poppins" panose="00000500000000000000" pitchFamily="2" charset="0"/>
              </a:rPr>
              <a:t>Source: Company Website</a:t>
            </a:r>
          </a:p>
        </p:txBody>
      </p:sp>
      <p:sp>
        <p:nvSpPr>
          <p:cNvPr id="17453" name="TextBox 17452">
            <a:extLst>
              <a:ext uri="{FF2B5EF4-FFF2-40B4-BE49-F238E27FC236}">
                <a16:creationId xmlns:a16="http://schemas.microsoft.com/office/drawing/2014/main" id="{7FC615BF-8071-7832-C4D0-DA446A331809}"/>
              </a:ext>
            </a:extLst>
          </p:cNvPr>
          <p:cNvSpPr txBox="1"/>
          <p:nvPr/>
        </p:nvSpPr>
        <p:spPr>
          <a:xfrm>
            <a:off x="438417" y="703391"/>
            <a:ext cx="5993380" cy="400110"/>
          </a:xfrm>
          <a:prstGeom prst="rect">
            <a:avLst/>
          </a:prstGeom>
          <a:noFill/>
        </p:spPr>
        <p:txBody>
          <a:bodyPr wrap="square" rtlCol="0">
            <a:spAutoFit/>
          </a:bodyPr>
          <a:lstStyle/>
          <a:p>
            <a:r>
              <a:rPr lang="en-US" sz="2000" dirty="0">
                <a:solidFill>
                  <a:srgbClr val="091B2C"/>
                </a:solidFill>
                <a:latin typeface="Poppins" panose="00000500000000000000" pitchFamily="2" charset="0"/>
                <a:cs typeface="Poppins" panose="00000500000000000000" pitchFamily="2" charset="0"/>
              </a:rPr>
              <a:t>BUSINESS/COMMERCIAL BANKING</a:t>
            </a:r>
            <a:endParaRPr lang="en-IN" sz="2000" dirty="0">
              <a:solidFill>
                <a:srgbClr val="091B2C"/>
              </a:solidFill>
              <a:latin typeface="Poppins" panose="00000500000000000000" pitchFamily="2" charset="0"/>
              <a:cs typeface="Poppins" panose="00000500000000000000" pitchFamily="2" charset="0"/>
            </a:endParaRPr>
          </a:p>
        </p:txBody>
      </p:sp>
      <p:grpSp>
        <p:nvGrpSpPr>
          <p:cNvPr id="17454" name="Group 17453">
            <a:extLst>
              <a:ext uri="{FF2B5EF4-FFF2-40B4-BE49-F238E27FC236}">
                <a16:creationId xmlns:a16="http://schemas.microsoft.com/office/drawing/2014/main" id="{3E9BCFC9-C732-4554-9CB0-88EC84A1F33B}"/>
              </a:ext>
            </a:extLst>
          </p:cNvPr>
          <p:cNvGrpSpPr/>
          <p:nvPr/>
        </p:nvGrpSpPr>
        <p:grpSpPr>
          <a:xfrm>
            <a:off x="284839" y="703391"/>
            <a:ext cx="97453" cy="346740"/>
            <a:chOff x="532785" y="906130"/>
            <a:chExt cx="97453" cy="461665"/>
          </a:xfrm>
        </p:grpSpPr>
        <p:sp>
          <p:nvSpPr>
            <p:cNvPr id="17455" name="Rectangle 17454">
              <a:extLst>
                <a:ext uri="{FF2B5EF4-FFF2-40B4-BE49-F238E27FC236}">
                  <a16:creationId xmlns:a16="http://schemas.microsoft.com/office/drawing/2014/main" id="{0DAD1352-1391-5358-610E-DAFF57D2C931}"/>
                </a:ext>
              </a:extLst>
            </p:cNvPr>
            <p:cNvSpPr/>
            <p:nvPr/>
          </p:nvSpPr>
          <p:spPr>
            <a:xfrm>
              <a:off x="532785" y="906130"/>
              <a:ext cx="53032" cy="461665"/>
            </a:xfrm>
            <a:prstGeom prst="rect">
              <a:avLst/>
            </a:prstGeom>
            <a:solidFill>
              <a:srgbClr val="287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7456" name="Straight Connector 17455">
              <a:extLst>
                <a:ext uri="{FF2B5EF4-FFF2-40B4-BE49-F238E27FC236}">
                  <a16:creationId xmlns:a16="http://schemas.microsoft.com/office/drawing/2014/main" id="{56D1712D-3B07-58AF-27B9-59933F876B50}"/>
                </a:ext>
              </a:extLst>
            </p:cNvPr>
            <p:cNvCxnSpPr/>
            <p:nvPr/>
          </p:nvCxnSpPr>
          <p:spPr>
            <a:xfrm>
              <a:off x="630238" y="906130"/>
              <a:ext cx="0" cy="461665"/>
            </a:xfrm>
            <a:prstGeom prst="line">
              <a:avLst/>
            </a:prstGeom>
            <a:ln>
              <a:solidFill>
                <a:srgbClr val="091B2C"/>
              </a:solidFill>
            </a:ln>
          </p:spPr>
          <p:style>
            <a:lnRef idx="2">
              <a:schemeClr val="accent1"/>
            </a:lnRef>
            <a:fillRef idx="0">
              <a:schemeClr val="accent1"/>
            </a:fillRef>
            <a:effectRef idx="1">
              <a:schemeClr val="accent1"/>
            </a:effectRef>
            <a:fontRef idx="minor">
              <a:schemeClr val="tx1"/>
            </a:fontRef>
          </p:style>
        </p:cxnSp>
      </p:grpSp>
      <p:grpSp>
        <p:nvGrpSpPr>
          <p:cNvPr id="5" name="Group 4">
            <a:extLst>
              <a:ext uri="{FF2B5EF4-FFF2-40B4-BE49-F238E27FC236}">
                <a16:creationId xmlns:a16="http://schemas.microsoft.com/office/drawing/2014/main" id="{4EC1C69C-3B06-D150-4A32-CAB935BC4CFE}"/>
              </a:ext>
            </a:extLst>
          </p:cNvPr>
          <p:cNvGrpSpPr/>
          <p:nvPr/>
        </p:nvGrpSpPr>
        <p:grpSpPr>
          <a:xfrm>
            <a:off x="4853264" y="3793321"/>
            <a:ext cx="2192819" cy="1224072"/>
            <a:chOff x="140870" y="3557478"/>
            <a:chExt cx="2192819" cy="1224072"/>
          </a:xfrm>
        </p:grpSpPr>
        <p:sp>
          <p:nvSpPr>
            <p:cNvPr id="7" name="Rectangle: Rounded Corners 6">
              <a:extLst>
                <a:ext uri="{FF2B5EF4-FFF2-40B4-BE49-F238E27FC236}">
                  <a16:creationId xmlns:a16="http://schemas.microsoft.com/office/drawing/2014/main" id="{BE83F0C1-03C7-4C54-A1C9-FE4258063DD6}"/>
                </a:ext>
              </a:extLst>
            </p:cNvPr>
            <p:cNvSpPr/>
            <p:nvPr/>
          </p:nvSpPr>
          <p:spPr>
            <a:xfrm>
              <a:off x="140870" y="3750574"/>
              <a:ext cx="2127986" cy="1030976"/>
            </a:xfrm>
            <a:prstGeom prst="roundRect">
              <a:avLst/>
            </a:prstGeom>
            <a:noFill/>
            <a:ln>
              <a:solidFill>
                <a:srgbClr val="2872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dirty="0">
                <a:latin typeface="Poppins" panose="00000500000000000000" pitchFamily="2" charset="0"/>
                <a:cs typeface="Poppins" panose="00000500000000000000" pitchFamily="2" charset="0"/>
              </a:endParaRPr>
            </a:p>
          </p:txBody>
        </p:sp>
        <p:sp>
          <p:nvSpPr>
            <p:cNvPr id="9" name="Flowchart: Process 8">
              <a:extLst>
                <a:ext uri="{FF2B5EF4-FFF2-40B4-BE49-F238E27FC236}">
                  <a16:creationId xmlns:a16="http://schemas.microsoft.com/office/drawing/2014/main" id="{5C737BA9-82C2-41BC-ABB6-9C538BB2A43C}"/>
                </a:ext>
              </a:extLst>
            </p:cNvPr>
            <p:cNvSpPr/>
            <p:nvPr/>
          </p:nvSpPr>
          <p:spPr>
            <a:xfrm>
              <a:off x="495724" y="3557478"/>
              <a:ext cx="1439919" cy="360296"/>
            </a:xfrm>
            <a:prstGeom prst="flowChartProcess">
              <a:avLst/>
            </a:prstGeom>
            <a:solidFill>
              <a:srgbClr val="287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bg1"/>
                </a:solidFill>
                <a:latin typeface="Poppins" panose="00000500000000000000" pitchFamily="2" charset="0"/>
                <a:cs typeface="Poppins" panose="00000500000000000000" pitchFamily="2" charset="0"/>
              </a:endParaRPr>
            </a:p>
          </p:txBody>
        </p:sp>
        <p:sp>
          <p:nvSpPr>
            <p:cNvPr id="10" name="TextBox 9">
              <a:extLst>
                <a:ext uri="{FF2B5EF4-FFF2-40B4-BE49-F238E27FC236}">
                  <a16:creationId xmlns:a16="http://schemas.microsoft.com/office/drawing/2014/main" id="{BF1FB43B-1626-0953-EE24-D9FA68AD32F2}"/>
                </a:ext>
              </a:extLst>
            </p:cNvPr>
            <p:cNvSpPr txBox="1"/>
            <p:nvPr/>
          </p:nvSpPr>
          <p:spPr>
            <a:xfrm>
              <a:off x="511364" y="3626481"/>
              <a:ext cx="1439919" cy="230832"/>
            </a:xfrm>
            <a:prstGeom prst="rect">
              <a:avLst/>
            </a:prstGeom>
            <a:noFill/>
          </p:spPr>
          <p:txBody>
            <a:bodyPr wrap="square" rtlCol="0">
              <a:spAutoFit/>
            </a:bodyPr>
            <a:lstStyle/>
            <a:p>
              <a:pPr algn="ctr"/>
              <a:r>
                <a:rPr lang="en-US" sz="900" b="1" dirty="0">
                  <a:solidFill>
                    <a:schemeClr val="bg1"/>
                  </a:solidFill>
                  <a:latin typeface="Poppins" panose="00000500000000000000" pitchFamily="2" charset="0"/>
                  <a:cs typeface="Poppins" panose="00000500000000000000" pitchFamily="2" charset="0"/>
                </a:rPr>
                <a:t>Managing Cash Flow</a:t>
              </a:r>
            </a:p>
          </p:txBody>
        </p:sp>
        <p:sp>
          <p:nvSpPr>
            <p:cNvPr id="11" name="TextBox 10">
              <a:extLst>
                <a:ext uri="{FF2B5EF4-FFF2-40B4-BE49-F238E27FC236}">
                  <a16:creationId xmlns:a16="http://schemas.microsoft.com/office/drawing/2014/main" id="{C949DC68-C06C-5176-C27A-439D72572286}"/>
                </a:ext>
              </a:extLst>
            </p:cNvPr>
            <p:cNvSpPr txBox="1"/>
            <p:nvPr/>
          </p:nvSpPr>
          <p:spPr>
            <a:xfrm>
              <a:off x="140870" y="4009924"/>
              <a:ext cx="2192819" cy="661720"/>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900" dirty="0">
                  <a:latin typeface="Poppins" panose="00000500000000000000" pitchFamily="2" charset="0"/>
                  <a:cs typeface="Poppins" panose="00000500000000000000" pitchFamily="2" charset="0"/>
                </a:rPr>
                <a:t>Cash Management</a:t>
              </a:r>
            </a:p>
            <a:p>
              <a:pPr marL="285750" indent="-285750">
                <a:spcBef>
                  <a:spcPts val="600"/>
                </a:spcBef>
                <a:buFont typeface="Arial" panose="020B0604020202020204" pitchFamily="34" charset="0"/>
                <a:buChar char="•"/>
              </a:pPr>
              <a:r>
                <a:rPr lang="en-US" sz="900" dirty="0">
                  <a:latin typeface="Poppins" panose="00000500000000000000" pitchFamily="2" charset="0"/>
                  <a:cs typeface="Poppins" panose="00000500000000000000" pitchFamily="2" charset="0"/>
                </a:rPr>
                <a:t>Payroll Services</a:t>
              </a:r>
            </a:p>
            <a:p>
              <a:pPr marL="285750" indent="-285750">
                <a:spcBef>
                  <a:spcPts val="600"/>
                </a:spcBef>
                <a:buFont typeface="Arial" panose="020B0604020202020204" pitchFamily="34" charset="0"/>
                <a:buChar char="•"/>
              </a:pPr>
              <a:r>
                <a:rPr lang="en-US" sz="900" dirty="0">
                  <a:latin typeface="Poppins" panose="00000500000000000000" pitchFamily="2" charset="0"/>
                  <a:cs typeface="Poppins" panose="00000500000000000000" pitchFamily="2" charset="0"/>
                </a:rPr>
                <a:t>Merchant Services</a:t>
              </a:r>
            </a:p>
          </p:txBody>
        </p:sp>
      </p:grpSp>
      <p:grpSp>
        <p:nvGrpSpPr>
          <p:cNvPr id="12" name="Group 11">
            <a:extLst>
              <a:ext uri="{FF2B5EF4-FFF2-40B4-BE49-F238E27FC236}">
                <a16:creationId xmlns:a16="http://schemas.microsoft.com/office/drawing/2014/main" id="{F8B119E7-77E2-91D6-1E7F-04101BEB6240}"/>
              </a:ext>
            </a:extLst>
          </p:cNvPr>
          <p:cNvGrpSpPr/>
          <p:nvPr/>
        </p:nvGrpSpPr>
        <p:grpSpPr>
          <a:xfrm>
            <a:off x="4863991" y="5135536"/>
            <a:ext cx="2192819" cy="1186947"/>
            <a:chOff x="140870" y="5083542"/>
            <a:chExt cx="2192819" cy="1186947"/>
          </a:xfrm>
        </p:grpSpPr>
        <p:sp>
          <p:nvSpPr>
            <p:cNvPr id="13" name="Rectangle: Rounded Corners 12">
              <a:extLst>
                <a:ext uri="{FF2B5EF4-FFF2-40B4-BE49-F238E27FC236}">
                  <a16:creationId xmlns:a16="http://schemas.microsoft.com/office/drawing/2014/main" id="{03B08B63-5EF1-6360-12C9-CE938FE31F4F}"/>
                </a:ext>
              </a:extLst>
            </p:cNvPr>
            <p:cNvSpPr/>
            <p:nvPr/>
          </p:nvSpPr>
          <p:spPr>
            <a:xfrm>
              <a:off x="140870" y="5239513"/>
              <a:ext cx="2127986" cy="1030976"/>
            </a:xfrm>
            <a:prstGeom prst="roundRect">
              <a:avLst/>
            </a:prstGeom>
            <a:noFill/>
            <a:ln>
              <a:solidFill>
                <a:srgbClr val="2872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dirty="0">
                <a:latin typeface="Poppins" panose="00000500000000000000" pitchFamily="2" charset="0"/>
                <a:cs typeface="Poppins" panose="00000500000000000000" pitchFamily="2" charset="0"/>
              </a:endParaRPr>
            </a:p>
          </p:txBody>
        </p:sp>
        <p:sp>
          <p:nvSpPr>
            <p:cNvPr id="14" name="Flowchart: Process 13">
              <a:extLst>
                <a:ext uri="{FF2B5EF4-FFF2-40B4-BE49-F238E27FC236}">
                  <a16:creationId xmlns:a16="http://schemas.microsoft.com/office/drawing/2014/main" id="{071BDA2B-5726-3FE9-F0D5-3D2AE336ED4E}"/>
                </a:ext>
              </a:extLst>
            </p:cNvPr>
            <p:cNvSpPr/>
            <p:nvPr/>
          </p:nvSpPr>
          <p:spPr>
            <a:xfrm>
              <a:off x="511364" y="5083542"/>
              <a:ext cx="1386997" cy="303037"/>
            </a:xfrm>
            <a:prstGeom prst="flowChartProcess">
              <a:avLst/>
            </a:prstGeom>
            <a:solidFill>
              <a:srgbClr val="287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bg1"/>
                </a:solidFill>
                <a:latin typeface="Poppins" panose="00000500000000000000" pitchFamily="2" charset="0"/>
                <a:cs typeface="Poppins" panose="00000500000000000000" pitchFamily="2" charset="0"/>
              </a:endParaRPr>
            </a:p>
          </p:txBody>
        </p:sp>
        <p:sp>
          <p:nvSpPr>
            <p:cNvPr id="15" name="TextBox 14">
              <a:extLst>
                <a:ext uri="{FF2B5EF4-FFF2-40B4-BE49-F238E27FC236}">
                  <a16:creationId xmlns:a16="http://schemas.microsoft.com/office/drawing/2014/main" id="{D669F0A9-794D-8879-7334-1362C4B99E04}"/>
                </a:ext>
              </a:extLst>
            </p:cNvPr>
            <p:cNvSpPr txBox="1"/>
            <p:nvPr/>
          </p:nvSpPr>
          <p:spPr>
            <a:xfrm>
              <a:off x="511364" y="5129607"/>
              <a:ext cx="1409433" cy="230832"/>
            </a:xfrm>
            <a:prstGeom prst="rect">
              <a:avLst/>
            </a:prstGeom>
            <a:noFill/>
          </p:spPr>
          <p:txBody>
            <a:bodyPr wrap="square" rtlCol="0">
              <a:spAutoFit/>
            </a:bodyPr>
            <a:lstStyle/>
            <a:p>
              <a:pPr algn="ctr"/>
              <a:r>
                <a:rPr lang="en-US" sz="900" b="1" dirty="0">
                  <a:solidFill>
                    <a:schemeClr val="bg1"/>
                  </a:solidFill>
                  <a:latin typeface="Poppins" panose="00000500000000000000" pitchFamily="2" charset="0"/>
                  <a:cs typeface="Poppins" panose="00000500000000000000" pitchFamily="2" charset="0"/>
                </a:rPr>
                <a:t>Investing &amp; Benefits</a:t>
              </a:r>
            </a:p>
          </p:txBody>
        </p:sp>
        <p:sp>
          <p:nvSpPr>
            <p:cNvPr id="16" name="TextBox 15">
              <a:extLst>
                <a:ext uri="{FF2B5EF4-FFF2-40B4-BE49-F238E27FC236}">
                  <a16:creationId xmlns:a16="http://schemas.microsoft.com/office/drawing/2014/main" id="{AB8B0338-9FC4-1094-A58F-0D5B80CA891F}"/>
                </a:ext>
              </a:extLst>
            </p:cNvPr>
            <p:cNvSpPr txBox="1"/>
            <p:nvPr/>
          </p:nvSpPr>
          <p:spPr>
            <a:xfrm>
              <a:off x="140870" y="5467639"/>
              <a:ext cx="2192819" cy="661720"/>
            </a:xfrm>
            <a:prstGeom prst="rect">
              <a:avLst/>
            </a:prstGeom>
            <a:noFill/>
          </p:spPr>
          <p:txBody>
            <a:bodyPr wrap="square" rtlCol="0">
              <a:spAutoFit/>
            </a:bodyPr>
            <a:lstStyle>
              <a:defPPr>
                <a:defRPr lang="en-US"/>
              </a:defPPr>
              <a:lvl1pPr marL="285750" indent="-285750">
                <a:spcBef>
                  <a:spcPts val="600"/>
                </a:spcBef>
                <a:buFont typeface="Arial" panose="020B0604020202020204" pitchFamily="34" charset="0"/>
                <a:buChar char="•"/>
                <a:defRPr sz="1000" b="1">
                  <a:latin typeface="Poppins" panose="00000500000000000000" pitchFamily="2" charset="0"/>
                  <a:cs typeface="Poppins" panose="00000500000000000000" pitchFamily="2" charset="0"/>
                </a:defRPr>
              </a:lvl1pPr>
            </a:lstStyle>
            <a:p>
              <a:r>
                <a:rPr lang="en-US" sz="900" b="0" dirty="0"/>
                <a:t>Employee Benefits Solutions</a:t>
              </a:r>
            </a:p>
            <a:p>
              <a:r>
                <a:rPr lang="en-US" sz="900" b="0" dirty="0"/>
                <a:t>Investment Management</a:t>
              </a:r>
            </a:p>
            <a:p>
              <a:r>
                <a:rPr lang="en-US" sz="900" b="0" dirty="0"/>
                <a:t>Insurance Protection</a:t>
              </a:r>
            </a:p>
          </p:txBody>
        </p:sp>
      </p:grpSp>
      <p:grpSp>
        <p:nvGrpSpPr>
          <p:cNvPr id="17" name="Group 16">
            <a:extLst>
              <a:ext uri="{FF2B5EF4-FFF2-40B4-BE49-F238E27FC236}">
                <a16:creationId xmlns:a16="http://schemas.microsoft.com/office/drawing/2014/main" id="{60683D8A-44CF-59C5-7479-01BCFD0EB07B}"/>
              </a:ext>
            </a:extLst>
          </p:cNvPr>
          <p:cNvGrpSpPr/>
          <p:nvPr/>
        </p:nvGrpSpPr>
        <p:grpSpPr>
          <a:xfrm>
            <a:off x="2624548" y="4416805"/>
            <a:ext cx="2127987" cy="1679342"/>
            <a:chOff x="2360329" y="4104762"/>
            <a:chExt cx="2127987" cy="1679342"/>
          </a:xfrm>
        </p:grpSpPr>
        <p:sp>
          <p:nvSpPr>
            <p:cNvPr id="18" name="Rectangle: Rounded Corners 17">
              <a:extLst>
                <a:ext uri="{FF2B5EF4-FFF2-40B4-BE49-F238E27FC236}">
                  <a16:creationId xmlns:a16="http://schemas.microsoft.com/office/drawing/2014/main" id="{D1714D4D-F911-6B88-4066-716C9230B2FD}"/>
                </a:ext>
              </a:extLst>
            </p:cNvPr>
            <p:cNvSpPr/>
            <p:nvPr/>
          </p:nvSpPr>
          <p:spPr>
            <a:xfrm>
              <a:off x="2360329" y="4260542"/>
              <a:ext cx="2127987" cy="1523562"/>
            </a:xfrm>
            <a:prstGeom prst="roundRect">
              <a:avLst/>
            </a:prstGeom>
            <a:noFill/>
            <a:ln>
              <a:solidFill>
                <a:srgbClr val="2872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Poppins" panose="00000500000000000000" pitchFamily="2" charset="0"/>
                <a:cs typeface="Poppins" panose="00000500000000000000" pitchFamily="2" charset="0"/>
              </a:endParaRPr>
            </a:p>
          </p:txBody>
        </p:sp>
        <p:sp>
          <p:nvSpPr>
            <p:cNvPr id="19" name="Flowchart: Process 18">
              <a:extLst>
                <a:ext uri="{FF2B5EF4-FFF2-40B4-BE49-F238E27FC236}">
                  <a16:creationId xmlns:a16="http://schemas.microsoft.com/office/drawing/2014/main" id="{D33C358F-FDA1-62FC-2447-393773A07571}"/>
                </a:ext>
              </a:extLst>
            </p:cNvPr>
            <p:cNvSpPr/>
            <p:nvPr/>
          </p:nvSpPr>
          <p:spPr>
            <a:xfrm>
              <a:off x="2670127" y="4104762"/>
              <a:ext cx="1488288" cy="354066"/>
            </a:xfrm>
            <a:prstGeom prst="flowChartProcess">
              <a:avLst/>
            </a:prstGeom>
            <a:solidFill>
              <a:srgbClr val="287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solidFill>
                  <a:schemeClr val="bg1"/>
                </a:solidFill>
                <a:latin typeface="Poppins" panose="00000500000000000000" pitchFamily="2" charset="0"/>
                <a:cs typeface="Poppins" panose="00000500000000000000" pitchFamily="2" charset="0"/>
              </a:endParaRPr>
            </a:p>
          </p:txBody>
        </p:sp>
        <p:sp>
          <p:nvSpPr>
            <p:cNvPr id="20" name="TextBox 19">
              <a:extLst>
                <a:ext uri="{FF2B5EF4-FFF2-40B4-BE49-F238E27FC236}">
                  <a16:creationId xmlns:a16="http://schemas.microsoft.com/office/drawing/2014/main" id="{FB55250A-1240-1A80-BD50-8E0E679CB532}"/>
                </a:ext>
              </a:extLst>
            </p:cNvPr>
            <p:cNvSpPr txBox="1"/>
            <p:nvPr/>
          </p:nvSpPr>
          <p:spPr>
            <a:xfrm>
              <a:off x="2625089" y="4145126"/>
              <a:ext cx="1605715" cy="230832"/>
            </a:xfrm>
            <a:prstGeom prst="rect">
              <a:avLst/>
            </a:prstGeom>
            <a:noFill/>
          </p:spPr>
          <p:txBody>
            <a:bodyPr wrap="square" rtlCol="0">
              <a:spAutoFit/>
            </a:bodyPr>
            <a:lstStyle>
              <a:defPPr>
                <a:defRPr lang="en-US"/>
              </a:defPPr>
              <a:lvl1pPr algn="ctr">
                <a:defRPr sz="900" b="1">
                  <a:solidFill>
                    <a:schemeClr val="bg1"/>
                  </a:solidFill>
                  <a:latin typeface="Poppins" panose="00000500000000000000" pitchFamily="2" charset="0"/>
                  <a:cs typeface="Poppins" panose="00000500000000000000" pitchFamily="2" charset="0"/>
                </a:defRPr>
              </a:lvl1pPr>
            </a:lstStyle>
            <a:p>
              <a:r>
                <a:rPr lang="en-US" dirty="0"/>
                <a:t>Borrowing &amp; Financing</a:t>
              </a:r>
            </a:p>
          </p:txBody>
        </p:sp>
        <p:sp>
          <p:nvSpPr>
            <p:cNvPr id="21" name="TextBox 20">
              <a:extLst>
                <a:ext uri="{FF2B5EF4-FFF2-40B4-BE49-F238E27FC236}">
                  <a16:creationId xmlns:a16="http://schemas.microsoft.com/office/drawing/2014/main" id="{13DD2198-F40E-7945-44FD-2BFA46846B58}"/>
                </a:ext>
              </a:extLst>
            </p:cNvPr>
            <p:cNvSpPr txBox="1"/>
            <p:nvPr/>
          </p:nvSpPr>
          <p:spPr>
            <a:xfrm>
              <a:off x="2370152" y="4517868"/>
              <a:ext cx="2118164" cy="1154162"/>
            </a:xfrm>
            <a:prstGeom prst="rect">
              <a:avLst/>
            </a:prstGeom>
            <a:noFill/>
          </p:spPr>
          <p:txBody>
            <a:bodyPr wrap="square" rtlCol="0">
              <a:spAutoFit/>
            </a:bodyPr>
            <a:lstStyle>
              <a:defPPr>
                <a:defRPr lang="en-US"/>
              </a:defPPr>
              <a:lvl1pPr marL="285750" indent="-285750">
                <a:spcBef>
                  <a:spcPts val="600"/>
                </a:spcBef>
                <a:buFont typeface="Arial" panose="020B0604020202020204" pitchFamily="34" charset="0"/>
                <a:buChar char="•"/>
                <a:defRPr sz="900">
                  <a:latin typeface="Poppins" panose="00000500000000000000" pitchFamily="2" charset="0"/>
                  <a:cs typeface="Poppins" panose="00000500000000000000" pitchFamily="2" charset="0"/>
                </a:defRPr>
              </a:lvl1pPr>
            </a:lstStyle>
            <a:p>
              <a:r>
                <a:rPr lang="en-US" dirty="0"/>
                <a:t>Business Lending</a:t>
              </a:r>
            </a:p>
            <a:p>
              <a:r>
                <a:rPr lang="en-US" dirty="0"/>
                <a:t>Business Credit Cards</a:t>
              </a:r>
            </a:p>
            <a:p>
              <a:r>
                <a:rPr lang="en-US" dirty="0"/>
                <a:t>Small Business Administration (SBA) Loan</a:t>
              </a:r>
            </a:p>
            <a:p>
              <a:r>
                <a:rPr lang="en-US" dirty="0"/>
                <a:t>Paycheck Protection Program Loan Forgiveness</a:t>
              </a:r>
            </a:p>
          </p:txBody>
        </p:sp>
      </p:grpSp>
      <p:grpSp>
        <p:nvGrpSpPr>
          <p:cNvPr id="22" name="Group 21">
            <a:extLst>
              <a:ext uri="{FF2B5EF4-FFF2-40B4-BE49-F238E27FC236}">
                <a16:creationId xmlns:a16="http://schemas.microsoft.com/office/drawing/2014/main" id="{F79EA991-7A7E-99E8-6D77-14FC5F9B6688}"/>
              </a:ext>
            </a:extLst>
          </p:cNvPr>
          <p:cNvGrpSpPr/>
          <p:nvPr/>
        </p:nvGrpSpPr>
        <p:grpSpPr>
          <a:xfrm>
            <a:off x="114845" y="3789805"/>
            <a:ext cx="2495389" cy="2684347"/>
            <a:chOff x="4583842" y="3815582"/>
            <a:chExt cx="2430861" cy="2341663"/>
          </a:xfrm>
        </p:grpSpPr>
        <p:sp>
          <p:nvSpPr>
            <p:cNvPr id="23" name="Rectangle: Rounded Corners 22">
              <a:extLst>
                <a:ext uri="{FF2B5EF4-FFF2-40B4-BE49-F238E27FC236}">
                  <a16:creationId xmlns:a16="http://schemas.microsoft.com/office/drawing/2014/main" id="{D0AB00B2-AEBC-5674-3984-20F0C83E074E}"/>
                </a:ext>
              </a:extLst>
            </p:cNvPr>
            <p:cNvSpPr/>
            <p:nvPr/>
          </p:nvSpPr>
          <p:spPr>
            <a:xfrm>
              <a:off x="4583842" y="3983741"/>
              <a:ext cx="2353741" cy="2042326"/>
            </a:xfrm>
            <a:prstGeom prst="roundRect">
              <a:avLst/>
            </a:prstGeom>
            <a:noFill/>
            <a:ln>
              <a:solidFill>
                <a:srgbClr val="2872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Poppins" panose="00000500000000000000" pitchFamily="2" charset="0"/>
                <a:cs typeface="Poppins" panose="00000500000000000000" pitchFamily="2" charset="0"/>
              </a:endParaRPr>
            </a:p>
          </p:txBody>
        </p:sp>
        <p:sp>
          <p:nvSpPr>
            <p:cNvPr id="24" name="Flowchart: Process 23">
              <a:extLst>
                <a:ext uri="{FF2B5EF4-FFF2-40B4-BE49-F238E27FC236}">
                  <a16:creationId xmlns:a16="http://schemas.microsoft.com/office/drawing/2014/main" id="{753DEB41-D1FE-B402-9033-141622790F88}"/>
                </a:ext>
              </a:extLst>
            </p:cNvPr>
            <p:cNvSpPr/>
            <p:nvPr/>
          </p:nvSpPr>
          <p:spPr>
            <a:xfrm>
              <a:off x="4991790" y="3815582"/>
              <a:ext cx="1516731" cy="366349"/>
            </a:xfrm>
            <a:prstGeom prst="flowChartProcess">
              <a:avLst/>
            </a:prstGeom>
            <a:solidFill>
              <a:srgbClr val="287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latin typeface="Poppins" panose="00000500000000000000" pitchFamily="2" charset="0"/>
                <a:cs typeface="Poppins" panose="00000500000000000000" pitchFamily="2" charset="0"/>
              </a:endParaRPr>
            </a:p>
          </p:txBody>
        </p:sp>
        <p:sp>
          <p:nvSpPr>
            <p:cNvPr id="25" name="TextBox 24">
              <a:extLst>
                <a:ext uri="{FF2B5EF4-FFF2-40B4-BE49-F238E27FC236}">
                  <a16:creationId xmlns:a16="http://schemas.microsoft.com/office/drawing/2014/main" id="{B2C248A6-E89D-0601-702D-6CDE5B351EEF}"/>
                </a:ext>
              </a:extLst>
            </p:cNvPr>
            <p:cNvSpPr txBox="1"/>
            <p:nvPr/>
          </p:nvSpPr>
          <p:spPr>
            <a:xfrm>
              <a:off x="4972317" y="3879324"/>
              <a:ext cx="1584114" cy="230832"/>
            </a:xfrm>
            <a:prstGeom prst="rect">
              <a:avLst/>
            </a:prstGeom>
            <a:noFill/>
          </p:spPr>
          <p:txBody>
            <a:bodyPr wrap="square" rtlCol="0">
              <a:spAutoFit/>
            </a:bodyPr>
            <a:lstStyle>
              <a:defPPr>
                <a:defRPr lang="en-US"/>
              </a:defPPr>
              <a:lvl1pPr algn="ctr">
                <a:defRPr sz="900" b="1">
                  <a:solidFill>
                    <a:schemeClr val="bg1"/>
                  </a:solidFill>
                  <a:latin typeface="Poppins" panose="00000500000000000000" pitchFamily="2" charset="0"/>
                  <a:cs typeface="Poppins" panose="00000500000000000000" pitchFamily="2" charset="0"/>
                </a:defRPr>
              </a:lvl1pPr>
            </a:lstStyle>
            <a:p>
              <a:r>
                <a:rPr lang="en-US" dirty="0"/>
                <a:t>Banking &amp; Credit Cards</a:t>
              </a:r>
              <a:endParaRPr lang="en-IN" dirty="0"/>
            </a:p>
          </p:txBody>
        </p:sp>
        <p:sp>
          <p:nvSpPr>
            <p:cNvPr id="26" name="TextBox 25">
              <a:extLst>
                <a:ext uri="{FF2B5EF4-FFF2-40B4-BE49-F238E27FC236}">
                  <a16:creationId xmlns:a16="http://schemas.microsoft.com/office/drawing/2014/main" id="{94A0D96A-D35D-1193-A143-62BE1A345A06}"/>
                </a:ext>
              </a:extLst>
            </p:cNvPr>
            <p:cNvSpPr txBox="1"/>
            <p:nvPr/>
          </p:nvSpPr>
          <p:spPr>
            <a:xfrm>
              <a:off x="4583842" y="4279808"/>
              <a:ext cx="2430861" cy="1877437"/>
            </a:xfrm>
            <a:prstGeom prst="rect">
              <a:avLst/>
            </a:prstGeom>
            <a:noFill/>
          </p:spPr>
          <p:txBody>
            <a:bodyPr wrap="square" rtlCol="0">
              <a:spAutoFit/>
            </a:bodyPr>
            <a:lstStyle>
              <a:defPPr>
                <a:defRPr lang="en-US"/>
              </a:defPPr>
              <a:lvl1pPr marL="285750" indent="-285750">
                <a:spcBef>
                  <a:spcPts val="600"/>
                </a:spcBef>
                <a:buFont typeface="Arial" panose="020B0604020202020204" pitchFamily="34" charset="0"/>
                <a:buChar char="•"/>
                <a:defRPr sz="900">
                  <a:latin typeface="Poppins" panose="00000500000000000000" pitchFamily="2" charset="0"/>
                  <a:cs typeface="Poppins" panose="00000500000000000000" pitchFamily="2" charset="0"/>
                </a:defRPr>
              </a:lvl1pPr>
            </a:lstStyle>
            <a:p>
              <a:r>
                <a:rPr lang="en-US" dirty="0"/>
                <a:t>Business Checking</a:t>
              </a:r>
            </a:p>
            <a:p>
              <a:r>
                <a:rPr lang="en-US" dirty="0"/>
                <a:t>Nonprofit Checking</a:t>
              </a:r>
            </a:p>
            <a:p>
              <a:r>
                <a:rPr lang="en-US" dirty="0"/>
                <a:t>Business Overdraft Choices</a:t>
              </a:r>
            </a:p>
            <a:p>
              <a:r>
                <a:rPr lang="en-US" dirty="0"/>
                <a:t>Business Savings, Money Markets and CDs</a:t>
              </a:r>
            </a:p>
            <a:p>
              <a:r>
                <a:rPr lang="en-US" dirty="0"/>
                <a:t>Business Credit Cards</a:t>
              </a:r>
            </a:p>
            <a:p>
              <a:r>
                <a:rPr lang="en-US" dirty="0"/>
                <a:t>Business Online &amp; Mobile Banking</a:t>
              </a:r>
            </a:p>
            <a:p>
              <a:r>
                <a:rPr lang="en-US" dirty="0"/>
                <a:t>Specialized Checking</a:t>
              </a:r>
            </a:p>
            <a:p>
              <a:r>
                <a:rPr lang="en-US" dirty="0"/>
                <a:t>Account Documents</a:t>
              </a:r>
            </a:p>
          </p:txBody>
        </p:sp>
      </p:grpSp>
    </p:spTree>
    <p:extLst>
      <p:ext uri="{BB962C8B-B14F-4D97-AF65-F5344CB8AC3E}">
        <p14:creationId xmlns:p14="http://schemas.microsoft.com/office/powerpoint/2010/main" val="2720911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17450"/>
                                        </p:tgtEl>
                                        <p:attrNameLst>
                                          <p:attrName>style.visibility</p:attrName>
                                        </p:attrNameLst>
                                      </p:cBhvr>
                                      <p:to>
                                        <p:strVal val="visible"/>
                                      </p:to>
                                    </p:set>
                                    <p:animEffect transition="in" filter="randombar(horizontal)">
                                      <p:cBhvr>
                                        <p:cTn id="14" dur="500"/>
                                        <p:tgtEl>
                                          <p:spTgt spid="17450"/>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Effect transition="in" filter="fade">
                                      <p:cBhvr>
                                        <p:cTn id="21" dur="1000"/>
                                        <p:tgtEl>
                                          <p:spTgt spid="5"/>
                                        </p:tgtEl>
                                      </p:cBhvr>
                                    </p:animEffect>
                                  </p:childTnLst>
                                </p:cTn>
                              </p:par>
                              <p:par>
                                <p:cTn id="22" presetID="53" presetClass="entr" presetSubtype="16"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1000" fill="hold"/>
                                        <p:tgtEl>
                                          <p:spTgt spid="12"/>
                                        </p:tgtEl>
                                        <p:attrNameLst>
                                          <p:attrName>ppt_w</p:attrName>
                                        </p:attrNameLst>
                                      </p:cBhvr>
                                      <p:tavLst>
                                        <p:tav tm="0">
                                          <p:val>
                                            <p:fltVal val="0"/>
                                          </p:val>
                                        </p:tav>
                                        <p:tav tm="100000">
                                          <p:val>
                                            <p:strVal val="#ppt_w"/>
                                          </p:val>
                                        </p:tav>
                                      </p:tavLst>
                                    </p:anim>
                                    <p:anim calcmode="lin" valueType="num">
                                      <p:cBhvr>
                                        <p:cTn id="25" dur="1000" fill="hold"/>
                                        <p:tgtEl>
                                          <p:spTgt spid="12"/>
                                        </p:tgtEl>
                                        <p:attrNameLst>
                                          <p:attrName>ppt_h</p:attrName>
                                        </p:attrNameLst>
                                      </p:cBhvr>
                                      <p:tavLst>
                                        <p:tav tm="0">
                                          <p:val>
                                            <p:fltVal val="0"/>
                                          </p:val>
                                        </p:tav>
                                        <p:tav tm="100000">
                                          <p:val>
                                            <p:strVal val="#ppt_h"/>
                                          </p:val>
                                        </p:tav>
                                      </p:tavLst>
                                    </p:anim>
                                    <p:animEffect transition="in" filter="fade">
                                      <p:cBhvr>
                                        <p:cTn id="26" dur="1000"/>
                                        <p:tgtEl>
                                          <p:spTgt spid="12"/>
                                        </p:tgtEl>
                                      </p:cBhvr>
                                    </p:animEffect>
                                  </p:childTnLst>
                                </p:cTn>
                              </p:par>
                              <p:par>
                                <p:cTn id="27" presetID="53" presetClass="entr" presetSubtype="16"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p:cTn id="29" dur="1000" fill="hold"/>
                                        <p:tgtEl>
                                          <p:spTgt spid="17"/>
                                        </p:tgtEl>
                                        <p:attrNameLst>
                                          <p:attrName>ppt_w</p:attrName>
                                        </p:attrNameLst>
                                      </p:cBhvr>
                                      <p:tavLst>
                                        <p:tav tm="0">
                                          <p:val>
                                            <p:fltVal val="0"/>
                                          </p:val>
                                        </p:tav>
                                        <p:tav tm="100000">
                                          <p:val>
                                            <p:strVal val="#ppt_w"/>
                                          </p:val>
                                        </p:tav>
                                      </p:tavLst>
                                    </p:anim>
                                    <p:anim calcmode="lin" valueType="num">
                                      <p:cBhvr>
                                        <p:cTn id="30" dur="1000" fill="hold"/>
                                        <p:tgtEl>
                                          <p:spTgt spid="17"/>
                                        </p:tgtEl>
                                        <p:attrNameLst>
                                          <p:attrName>ppt_h</p:attrName>
                                        </p:attrNameLst>
                                      </p:cBhvr>
                                      <p:tavLst>
                                        <p:tav tm="0">
                                          <p:val>
                                            <p:fltVal val="0"/>
                                          </p:val>
                                        </p:tav>
                                        <p:tav tm="100000">
                                          <p:val>
                                            <p:strVal val="#ppt_h"/>
                                          </p:val>
                                        </p:tav>
                                      </p:tavLst>
                                    </p:anim>
                                    <p:animEffect transition="in" filter="fade">
                                      <p:cBhvr>
                                        <p:cTn id="31" dur="1000"/>
                                        <p:tgtEl>
                                          <p:spTgt spid="17"/>
                                        </p:tgtEl>
                                      </p:cBhvr>
                                    </p:animEffect>
                                  </p:childTnLst>
                                </p:cTn>
                              </p:par>
                              <p:par>
                                <p:cTn id="32" presetID="53" presetClass="entr" presetSubtype="16"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p:cTn id="34" dur="1000" fill="hold"/>
                                        <p:tgtEl>
                                          <p:spTgt spid="22"/>
                                        </p:tgtEl>
                                        <p:attrNameLst>
                                          <p:attrName>ppt_w</p:attrName>
                                        </p:attrNameLst>
                                      </p:cBhvr>
                                      <p:tavLst>
                                        <p:tav tm="0">
                                          <p:val>
                                            <p:fltVal val="0"/>
                                          </p:val>
                                        </p:tav>
                                        <p:tav tm="100000">
                                          <p:val>
                                            <p:strVal val="#ppt_w"/>
                                          </p:val>
                                        </p:tav>
                                      </p:tavLst>
                                    </p:anim>
                                    <p:anim calcmode="lin" valueType="num">
                                      <p:cBhvr>
                                        <p:cTn id="35" dur="1000" fill="hold"/>
                                        <p:tgtEl>
                                          <p:spTgt spid="22"/>
                                        </p:tgtEl>
                                        <p:attrNameLst>
                                          <p:attrName>ppt_h</p:attrName>
                                        </p:attrNameLst>
                                      </p:cBhvr>
                                      <p:tavLst>
                                        <p:tav tm="0">
                                          <p:val>
                                            <p:fltVal val="0"/>
                                          </p:val>
                                        </p:tav>
                                        <p:tav tm="100000">
                                          <p:val>
                                            <p:strVal val="#ppt_h"/>
                                          </p:val>
                                        </p:tav>
                                      </p:tavLst>
                                    </p:anim>
                                    <p:animEffect transition="in" filter="fade">
                                      <p:cBhvr>
                                        <p:cTn id="36" dur="1000"/>
                                        <p:tgtEl>
                                          <p:spTgt spid="22"/>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7451"/>
                                        </p:tgtEl>
                                        <p:attrNameLst>
                                          <p:attrName>style.visibility</p:attrName>
                                        </p:attrNameLst>
                                      </p:cBhvr>
                                      <p:to>
                                        <p:strVal val="visible"/>
                                      </p:to>
                                    </p:set>
                                    <p:animEffect transition="in" filter="fade">
                                      <p:cBhvr>
                                        <p:cTn id="41" dur="1000"/>
                                        <p:tgtEl>
                                          <p:spTgt spid="17451"/>
                                        </p:tgtEl>
                                      </p:cBhvr>
                                    </p:animEffect>
                                    <p:anim calcmode="lin" valueType="num">
                                      <p:cBhvr>
                                        <p:cTn id="42" dur="1000" fill="hold"/>
                                        <p:tgtEl>
                                          <p:spTgt spid="17451"/>
                                        </p:tgtEl>
                                        <p:attrNameLst>
                                          <p:attrName>ppt_x</p:attrName>
                                        </p:attrNameLst>
                                      </p:cBhvr>
                                      <p:tavLst>
                                        <p:tav tm="0">
                                          <p:val>
                                            <p:strVal val="#ppt_x"/>
                                          </p:val>
                                        </p:tav>
                                        <p:tav tm="100000">
                                          <p:val>
                                            <p:strVal val="#ppt_x"/>
                                          </p:val>
                                        </p:tav>
                                      </p:tavLst>
                                    </p:anim>
                                    <p:anim calcmode="lin" valueType="num">
                                      <p:cBhvr>
                                        <p:cTn id="43" dur="1000" fill="hold"/>
                                        <p:tgtEl>
                                          <p:spTgt spid="17451"/>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17452"/>
                                        </p:tgtEl>
                                        <p:attrNameLst>
                                          <p:attrName>style.visibility</p:attrName>
                                        </p:attrNameLst>
                                      </p:cBhvr>
                                      <p:to>
                                        <p:strVal val="visible"/>
                                      </p:to>
                                    </p:set>
                                    <p:animEffect transition="in" filter="barn(inVertical)">
                                      <p:cBhvr>
                                        <p:cTn id="48" dur="500"/>
                                        <p:tgtEl>
                                          <p:spTgt spid="17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451" grpId="0"/>
      <p:bldP spid="1745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DD8E1-F46F-D380-3153-1FF9DD888090}"/>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A645263D-9DCB-436F-C7D7-607142580B25}"/>
              </a:ext>
            </a:extLst>
          </p:cNvPr>
          <p:cNvSpPr txBox="1"/>
          <p:nvPr/>
        </p:nvSpPr>
        <p:spPr>
          <a:xfrm>
            <a:off x="340964" y="73780"/>
            <a:ext cx="11468744" cy="369332"/>
          </a:xfrm>
          <a:prstGeom prst="rect">
            <a:avLst/>
          </a:prstGeom>
          <a:noFill/>
        </p:spPr>
        <p:txBody>
          <a:bodyPr wrap="square" rtlCol="0">
            <a:spAutoFit/>
          </a:bodyPr>
          <a:lstStyle/>
          <a:p>
            <a:r>
              <a:rPr lang="en-US" b="1" dirty="0">
                <a:solidFill>
                  <a:srgbClr val="2F855E"/>
                </a:solidFill>
                <a:latin typeface="Poppins" panose="00000500000000000000" pitchFamily="2" charset="0"/>
                <a:cs typeface="Poppins" panose="00000500000000000000" pitchFamily="2" charset="0"/>
              </a:rPr>
              <a:t>BUSINESS SEGMENTS (4/4)</a:t>
            </a:r>
            <a:endParaRPr lang="en-IN" b="1" dirty="0">
              <a:solidFill>
                <a:srgbClr val="2F855E"/>
              </a:solidFill>
              <a:latin typeface="Poppins" panose="00000500000000000000" pitchFamily="2" charset="0"/>
              <a:cs typeface="Poppins" panose="00000500000000000000" pitchFamily="2" charset="0"/>
            </a:endParaRPr>
          </a:p>
        </p:txBody>
      </p:sp>
      <p:cxnSp>
        <p:nvCxnSpPr>
          <p:cNvPr id="3" name="Straight Connector 2">
            <a:extLst>
              <a:ext uri="{FF2B5EF4-FFF2-40B4-BE49-F238E27FC236}">
                <a16:creationId xmlns:a16="http://schemas.microsoft.com/office/drawing/2014/main" id="{BEF3E0F8-C9F4-A7B7-D514-6D3145A2B335}"/>
              </a:ext>
            </a:extLst>
          </p:cNvPr>
          <p:cNvCxnSpPr>
            <a:cxnSpLocks/>
          </p:cNvCxnSpPr>
          <p:nvPr/>
        </p:nvCxnSpPr>
        <p:spPr>
          <a:xfrm>
            <a:off x="0" y="519792"/>
            <a:ext cx="12192000"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B89B8E88-FD45-224C-AA8D-E9E2793AC1BC}"/>
              </a:ext>
            </a:extLst>
          </p:cNvPr>
          <p:cNvCxnSpPr>
            <a:cxnSpLocks/>
          </p:cNvCxnSpPr>
          <p:nvPr/>
        </p:nvCxnSpPr>
        <p:spPr>
          <a:xfrm>
            <a:off x="0" y="586090"/>
            <a:ext cx="12192000" cy="0"/>
          </a:xfrm>
          <a:prstGeom prst="line">
            <a:avLst/>
          </a:prstGeom>
          <a:ln>
            <a:solidFill>
              <a:srgbClr val="2F855E"/>
            </a:solidFill>
          </a:ln>
        </p:spPr>
        <p:style>
          <a:lnRef idx="2">
            <a:schemeClr val="accent1"/>
          </a:lnRef>
          <a:fillRef idx="0">
            <a:schemeClr val="accent1"/>
          </a:fillRef>
          <a:effectRef idx="1">
            <a:schemeClr val="accent1"/>
          </a:effectRef>
          <a:fontRef idx="minor">
            <a:schemeClr val="tx1"/>
          </a:fontRef>
        </p:style>
      </p:cxnSp>
      <p:pic>
        <p:nvPicPr>
          <p:cNvPr id="8" name="Picture 2" descr="About Us | Citizens Financial Group, Inc.">
            <a:extLst>
              <a:ext uri="{FF2B5EF4-FFF2-40B4-BE49-F238E27FC236}">
                <a16:creationId xmlns:a16="http://schemas.microsoft.com/office/drawing/2014/main" id="{6EBDC05A-8B67-A700-160F-E4B62FB893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7932" y="122244"/>
            <a:ext cx="1850332" cy="308044"/>
          </a:xfrm>
          <a:prstGeom prst="rect">
            <a:avLst/>
          </a:prstGeom>
          <a:noFill/>
          <a:extLst>
            <a:ext uri="{909E8E84-426E-40DD-AFC4-6F175D3DCCD1}">
              <a14:hiddenFill xmlns:a14="http://schemas.microsoft.com/office/drawing/2010/main">
                <a:solidFill>
                  <a:srgbClr val="FFFFFF"/>
                </a:solidFill>
              </a14:hiddenFill>
            </a:ext>
          </a:extLst>
        </p:spPr>
      </p:pic>
      <p:sp>
        <p:nvSpPr>
          <p:cNvPr id="17452" name="TextBox 17451">
            <a:extLst>
              <a:ext uri="{FF2B5EF4-FFF2-40B4-BE49-F238E27FC236}">
                <a16:creationId xmlns:a16="http://schemas.microsoft.com/office/drawing/2014/main" id="{EB7B1564-E22C-1558-371C-3E8306B222EB}"/>
              </a:ext>
            </a:extLst>
          </p:cNvPr>
          <p:cNvSpPr txBox="1"/>
          <p:nvPr/>
        </p:nvSpPr>
        <p:spPr>
          <a:xfrm>
            <a:off x="340964" y="6569249"/>
            <a:ext cx="4236221" cy="223138"/>
          </a:xfrm>
          <a:prstGeom prst="rect">
            <a:avLst/>
          </a:prstGeom>
          <a:noFill/>
        </p:spPr>
        <p:txBody>
          <a:bodyPr wrap="square" rtlCol="0">
            <a:spAutoFit/>
          </a:bodyPr>
          <a:lstStyle/>
          <a:p>
            <a:pPr>
              <a:spcAft>
                <a:spcPts val="1200"/>
              </a:spcAft>
            </a:pPr>
            <a:r>
              <a:rPr lang="en-US" sz="850" i="1" dirty="0">
                <a:latin typeface="Poppins" panose="00000500000000000000" pitchFamily="2" charset="0"/>
                <a:cs typeface="Poppins" panose="00000500000000000000" pitchFamily="2" charset="0"/>
              </a:rPr>
              <a:t>Source: Company Website</a:t>
            </a:r>
          </a:p>
        </p:txBody>
      </p:sp>
      <p:grpSp>
        <p:nvGrpSpPr>
          <p:cNvPr id="5" name="Group 4">
            <a:extLst>
              <a:ext uri="{FF2B5EF4-FFF2-40B4-BE49-F238E27FC236}">
                <a16:creationId xmlns:a16="http://schemas.microsoft.com/office/drawing/2014/main" id="{7EBB3251-EDFE-CE78-790E-F1E81CD1755C}"/>
              </a:ext>
            </a:extLst>
          </p:cNvPr>
          <p:cNvGrpSpPr/>
          <p:nvPr/>
        </p:nvGrpSpPr>
        <p:grpSpPr>
          <a:xfrm>
            <a:off x="284839" y="703391"/>
            <a:ext cx="97453" cy="346740"/>
            <a:chOff x="532785" y="906130"/>
            <a:chExt cx="97453" cy="461665"/>
          </a:xfrm>
        </p:grpSpPr>
        <p:sp>
          <p:nvSpPr>
            <p:cNvPr id="10" name="Rectangle 9">
              <a:extLst>
                <a:ext uri="{FF2B5EF4-FFF2-40B4-BE49-F238E27FC236}">
                  <a16:creationId xmlns:a16="http://schemas.microsoft.com/office/drawing/2014/main" id="{09189491-EF43-1BF0-70EC-C1E5EBF890CB}"/>
                </a:ext>
              </a:extLst>
            </p:cNvPr>
            <p:cNvSpPr/>
            <p:nvPr/>
          </p:nvSpPr>
          <p:spPr>
            <a:xfrm>
              <a:off x="532785" y="906130"/>
              <a:ext cx="53032" cy="461665"/>
            </a:xfrm>
            <a:prstGeom prst="rect">
              <a:avLst/>
            </a:prstGeom>
            <a:solidFill>
              <a:srgbClr val="287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3" name="Straight Connector 12">
              <a:extLst>
                <a:ext uri="{FF2B5EF4-FFF2-40B4-BE49-F238E27FC236}">
                  <a16:creationId xmlns:a16="http://schemas.microsoft.com/office/drawing/2014/main" id="{A2CD3D32-AD0A-B666-BA65-66E5A45C2085}"/>
                </a:ext>
              </a:extLst>
            </p:cNvPr>
            <p:cNvCxnSpPr/>
            <p:nvPr/>
          </p:nvCxnSpPr>
          <p:spPr>
            <a:xfrm>
              <a:off x="630238" y="906130"/>
              <a:ext cx="0" cy="461665"/>
            </a:xfrm>
            <a:prstGeom prst="line">
              <a:avLst/>
            </a:prstGeom>
            <a:ln>
              <a:solidFill>
                <a:srgbClr val="091B2C"/>
              </a:solidFill>
            </a:ln>
          </p:spPr>
          <p:style>
            <a:lnRef idx="2">
              <a:schemeClr val="accent1"/>
            </a:lnRef>
            <a:fillRef idx="0">
              <a:schemeClr val="accent1"/>
            </a:fillRef>
            <a:effectRef idx="1">
              <a:schemeClr val="accent1"/>
            </a:effectRef>
            <a:fontRef idx="minor">
              <a:schemeClr val="tx1"/>
            </a:fontRef>
          </p:style>
        </p:cxnSp>
      </p:grpSp>
      <p:sp>
        <p:nvSpPr>
          <p:cNvPr id="14" name="TextBox 13">
            <a:extLst>
              <a:ext uri="{FF2B5EF4-FFF2-40B4-BE49-F238E27FC236}">
                <a16:creationId xmlns:a16="http://schemas.microsoft.com/office/drawing/2014/main" id="{A1F18874-02D8-DEDD-4D20-0F64914956B7}"/>
              </a:ext>
            </a:extLst>
          </p:cNvPr>
          <p:cNvSpPr txBox="1"/>
          <p:nvPr/>
        </p:nvSpPr>
        <p:spPr>
          <a:xfrm>
            <a:off x="438417" y="703391"/>
            <a:ext cx="5993380" cy="400110"/>
          </a:xfrm>
          <a:prstGeom prst="rect">
            <a:avLst/>
          </a:prstGeom>
          <a:noFill/>
        </p:spPr>
        <p:txBody>
          <a:bodyPr wrap="square" rtlCol="0">
            <a:spAutoFit/>
          </a:bodyPr>
          <a:lstStyle/>
          <a:p>
            <a:r>
              <a:rPr lang="en-US" sz="2000" dirty="0">
                <a:solidFill>
                  <a:srgbClr val="091B2C"/>
                </a:solidFill>
                <a:latin typeface="Poppins" panose="00000500000000000000" pitchFamily="2" charset="0"/>
                <a:cs typeface="Poppins" panose="00000500000000000000" pitchFamily="2" charset="0"/>
              </a:rPr>
              <a:t>CORPORATE BANKING</a:t>
            </a:r>
            <a:endParaRPr lang="en-IN" sz="2000" dirty="0">
              <a:solidFill>
                <a:srgbClr val="091B2C"/>
              </a:solidFill>
              <a:latin typeface="Poppins" panose="00000500000000000000" pitchFamily="2" charset="0"/>
              <a:cs typeface="Poppins" panose="00000500000000000000" pitchFamily="2" charset="0"/>
            </a:endParaRPr>
          </a:p>
        </p:txBody>
      </p:sp>
      <p:sp>
        <p:nvSpPr>
          <p:cNvPr id="2" name="TextBox 1">
            <a:extLst>
              <a:ext uri="{FF2B5EF4-FFF2-40B4-BE49-F238E27FC236}">
                <a16:creationId xmlns:a16="http://schemas.microsoft.com/office/drawing/2014/main" id="{7422F980-756F-5593-FA62-50332C9D096B}"/>
              </a:ext>
            </a:extLst>
          </p:cNvPr>
          <p:cNvSpPr txBox="1"/>
          <p:nvPr/>
        </p:nvSpPr>
        <p:spPr>
          <a:xfrm>
            <a:off x="228639" y="1168134"/>
            <a:ext cx="5515086" cy="2431435"/>
          </a:xfrm>
          <a:prstGeom prst="rect">
            <a:avLst/>
          </a:prstGeom>
          <a:noFill/>
        </p:spPr>
        <p:txBody>
          <a:bodyPr wrap="square" rtlCol="0" anchor="b">
            <a:spAutoFit/>
          </a:bodyPr>
          <a:lstStyle/>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Corporate Banking serves commercial and industrial clients with annual revenues ranging from $25 million to $500 million, as well as corporate clients with revenues between $500 million and over $3.0 billion across the United States.</a:t>
            </a:r>
          </a:p>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Citizens acquires new clients through a strategic, coordinated market approach, utilizing in-depth industry expertise within specialized banking groups and a geographically targeted coverage model.</a:t>
            </a:r>
          </a:p>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In industries such as Aerospace, Defense and Government Services, Communications, Transportation and Logistics, Food and Restaurants, Human Capital Management, Industrial, Technology, Healthcare, and Gaming, Citizens offers a more specialized and customized approach to better address the unique needs of these client segments.</a:t>
            </a:r>
          </a:p>
        </p:txBody>
      </p:sp>
      <p:grpSp>
        <p:nvGrpSpPr>
          <p:cNvPr id="17535" name="Group 17534">
            <a:extLst>
              <a:ext uri="{FF2B5EF4-FFF2-40B4-BE49-F238E27FC236}">
                <a16:creationId xmlns:a16="http://schemas.microsoft.com/office/drawing/2014/main" id="{D330693B-6405-5DF2-C1DA-7AEB29FEB542}"/>
              </a:ext>
            </a:extLst>
          </p:cNvPr>
          <p:cNvGrpSpPr/>
          <p:nvPr/>
        </p:nvGrpSpPr>
        <p:grpSpPr>
          <a:xfrm>
            <a:off x="25156" y="3785287"/>
            <a:ext cx="3517254" cy="2369322"/>
            <a:chOff x="1117667" y="3149600"/>
            <a:chExt cx="5911783" cy="3379354"/>
          </a:xfrm>
        </p:grpSpPr>
        <p:grpSp>
          <p:nvGrpSpPr>
            <p:cNvPr id="17533" name="Group 17532">
              <a:extLst>
                <a:ext uri="{FF2B5EF4-FFF2-40B4-BE49-F238E27FC236}">
                  <a16:creationId xmlns:a16="http://schemas.microsoft.com/office/drawing/2014/main" id="{A7CD10BC-72A4-B56F-3E02-C44E1D16C0C8}"/>
                </a:ext>
              </a:extLst>
            </p:cNvPr>
            <p:cNvGrpSpPr/>
            <p:nvPr/>
          </p:nvGrpSpPr>
          <p:grpSpPr>
            <a:xfrm>
              <a:off x="1117667" y="3149600"/>
              <a:ext cx="5911783" cy="3379354"/>
              <a:chOff x="1117667" y="3149600"/>
              <a:chExt cx="5911783" cy="3390330"/>
            </a:xfrm>
          </p:grpSpPr>
          <p:grpSp>
            <p:nvGrpSpPr>
              <p:cNvPr id="17462" name="Group 17461">
                <a:extLst>
                  <a:ext uri="{FF2B5EF4-FFF2-40B4-BE49-F238E27FC236}">
                    <a16:creationId xmlns:a16="http://schemas.microsoft.com/office/drawing/2014/main" id="{D6F0EBAF-6741-4DB8-5DAE-B6D8D4CF7779}"/>
                  </a:ext>
                </a:extLst>
              </p:cNvPr>
              <p:cNvGrpSpPr/>
              <p:nvPr/>
            </p:nvGrpSpPr>
            <p:grpSpPr>
              <a:xfrm>
                <a:off x="1117667" y="3149600"/>
                <a:ext cx="5911783" cy="3390330"/>
                <a:chOff x="1337858" y="696140"/>
                <a:chExt cx="7501342" cy="5617334"/>
              </a:xfrm>
            </p:grpSpPr>
            <p:grpSp>
              <p:nvGrpSpPr>
                <p:cNvPr id="17463" name="Group 17462">
                  <a:extLst>
                    <a:ext uri="{FF2B5EF4-FFF2-40B4-BE49-F238E27FC236}">
                      <a16:creationId xmlns:a16="http://schemas.microsoft.com/office/drawing/2014/main" id="{7734DD1C-9CF4-0B0E-B487-64F3604475D6}"/>
                    </a:ext>
                  </a:extLst>
                </p:cNvPr>
                <p:cNvGrpSpPr/>
                <p:nvPr/>
              </p:nvGrpSpPr>
              <p:grpSpPr>
                <a:xfrm>
                  <a:off x="4929805" y="696140"/>
                  <a:ext cx="3909395" cy="5465721"/>
                  <a:chOff x="4929805" y="256350"/>
                  <a:chExt cx="4895819" cy="6844840"/>
                </a:xfrm>
              </p:grpSpPr>
              <p:grpSp>
                <p:nvGrpSpPr>
                  <p:cNvPr id="17499" name="Group 17498">
                    <a:extLst>
                      <a:ext uri="{FF2B5EF4-FFF2-40B4-BE49-F238E27FC236}">
                        <a16:creationId xmlns:a16="http://schemas.microsoft.com/office/drawing/2014/main" id="{CA7CA4A2-AA0B-2991-9987-E39CDAC2021C}"/>
                      </a:ext>
                    </a:extLst>
                  </p:cNvPr>
                  <p:cNvGrpSpPr/>
                  <p:nvPr/>
                </p:nvGrpSpPr>
                <p:grpSpPr>
                  <a:xfrm>
                    <a:off x="6289056" y="1331259"/>
                    <a:ext cx="3536568" cy="4393147"/>
                    <a:chOff x="5482232" y="701218"/>
                    <a:chExt cx="4076238" cy="5063529"/>
                  </a:xfrm>
                </p:grpSpPr>
                <p:grpSp>
                  <p:nvGrpSpPr>
                    <p:cNvPr id="17515" name="Group 17514">
                      <a:extLst>
                        <a:ext uri="{FF2B5EF4-FFF2-40B4-BE49-F238E27FC236}">
                          <a16:creationId xmlns:a16="http://schemas.microsoft.com/office/drawing/2014/main" id="{32364B74-06CB-566F-DA6F-AD0099AECDD8}"/>
                        </a:ext>
                      </a:extLst>
                    </p:cNvPr>
                    <p:cNvGrpSpPr/>
                    <p:nvPr/>
                  </p:nvGrpSpPr>
                  <p:grpSpPr>
                    <a:xfrm>
                      <a:off x="6557832" y="1842248"/>
                      <a:ext cx="3000638" cy="2985246"/>
                      <a:chOff x="5697220" y="1748118"/>
                      <a:chExt cx="3000638" cy="2985246"/>
                    </a:xfrm>
                  </p:grpSpPr>
                  <p:grpSp>
                    <p:nvGrpSpPr>
                      <p:cNvPr id="17525" name="Group 17524">
                        <a:extLst>
                          <a:ext uri="{FF2B5EF4-FFF2-40B4-BE49-F238E27FC236}">
                            <a16:creationId xmlns:a16="http://schemas.microsoft.com/office/drawing/2014/main" id="{3D3C5B11-1516-90C6-51AC-4627ADD61DE2}"/>
                          </a:ext>
                        </a:extLst>
                      </p:cNvPr>
                      <p:cNvGrpSpPr/>
                      <p:nvPr/>
                    </p:nvGrpSpPr>
                    <p:grpSpPr>
                      <a:xfrm>
                        <a:off x="5697220" y="1748118"/>
                        <a:ext cx="3000638" cy="2985246"/>
                        <a:chOff x="5658295" y="2259549"/>
                        <a:chExt cx="2621288" cy="2607843"/>
                      </a:xfrm>
                    </p:grpSpPr>
                    <p:sp>
                      <p:nvSpPr>
                        <p:cNvPr id="17527" name="Freeform: Shape 17526">
                          <a:extLst>
                            <a:ext uri="{FF2B5EF4-FFF2-40B4-BE49-F238E27FC236}">
                              <a16:creationId xmlns:a16="http://schemas.microsoft.com/office/drawing/2014/main" id="{B6C99FCA-76EF-CCFF-4C09-465D36DB15F4}"/>
                            </a:ext>
                          </a:extLst>
                        </p:cNvPr>
                        <p:cNvSpPr/>
                        <p:nvPr/>
                      </p:nvSpPr>
                      <p:spPr>
                        <a:xfrm rot="5400000" flipV="1">
                          <a:off x="5658295" y="2259550"/>
                          <a:ext cx="1308589" cy="1308588"/>
                        </a:xfrm>
                        <a:custGeom>
                          <a:avLst/>
                          <a:gdLst>
                            <a:gd name="connsiteX0" fmla="*/ 0 w 1308589"/>
                            <a:gd name="connsiteY0" fmla="*/ 1308588 h 1308588"/>
                            <a:gd name="connsiteX1" fmla="*/ 1308589 w 1308589"/>
                            <a:gd name="connsiteY1" fmla="*/ 1308588 h 1308588"/>
                            <a:gd name="connsiteX2" fmla="*/ 1308589 w 1308589"/>
                            <a:gd name="connsiteY2" fmla="*/ 0 h 1308588"/>
                            <a:gd name="connsiteX3" fmla="*/ 1182629 w 1308589"/>
                            <a:gd name="connsiteY3" fmla="*/ 6360 h 1308588"/>
                            <a:gd name="connsiteX4" fmla="*/ 6361 w 1308589"/>
                            <a:gd name="connsiteY4" fmla="*/ 1182628 h 1308588"/>
                            <a:gd name="connsiteX5" fmla="*/ 0 w 1308589"/>
                            <a:gd name="connsiteY5" fmla="*/ 1308588 h 1308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8589" h="1308588">
                              <a:moveTo>
                                <a:pt x="0" y="1308588"/>
                              </a:moveTo>
                              <a:lnTo>
                                <a:pt x="1308589" y="1308588"/>
                              </a:lnTo>
                              <a:lnTo>
                                <a:pt x="1308589" y="0"/>
                              </a:lnTo>
                              <a:lnTo>
                                <a:pt x="1182629" y="6360"/>
                              </a:lnTo>
                              <a:cubicBezTo>
                                <a:pt x="562416" y="69346"/>
                                <a:pt x="69347" y="562415"/>
                                <a:pt x="6361" y="1182628"/>
                              </a:cubicBezTo>
                              <a:lnTo>
                                <a:pt x="0" y="1308588"/>
                              </a:lnTo>
                              <a:close/>
                            </a:path>
                          </a:pathLst>
                        </a:custGeom>
                        <a:solidFill>
                          <a:srgbClr val="1F6B21"/>
                        </a:solidFill>
                        <a:ln w="25400" cap="flat" cmpd="sng" algn="ctr">
                          <a:noFill/>
                          <a:prstDash val="solid"/>
                        </a:ln>
                        <a:effectLst/>
                      </p:spPr>
                      <p:txBody>
                        <a:bodyPr rtlCol="0" anchor="ctr"/>
                        <a:lstStyle/>
                        <a:p>
                          <a:pPr marL="0" marR="0" lvl="0" indent="0" algn="ctr" defTabSz="914400" eaLnBrk="1" fontAlgn="auto" latinLnBrk="0" hangingPunct="0">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a:ea typeface="Calibri"/>
                            <a:cs typeface="Calibri"/>
                            <a:sym typeface="Calibri"/>
                          </a:endParaRPr>
                        </a:p>
                      </p:txBody>
                    </p:sp>
                    <p:sp>
                      <p:nvSpPr>
                        <p:cNvPr id="17528" name="Freeform: Shape 17527">
                          <a:extLst>
                            <a:ext uri="{FF2B5EF4-FFF2-40B4-BE49-F238E27FC236}">
                              <a16:creationId xmlns:a16="http://schemas.microsoft.com/office/drawing/2014/main" id="{B1EC23F8-EEB1-59C9-6473-1D7B01A45EC6}"/>
                            </a:ext>
                          </a:extLst>
                        </p:cNvPr>
                        <p:cNvSpPr/>
                        <p:nvPr/>
                      </p:nvSpPr>
                      <p:spPr>
                        <a:xfrm rot="5400000" flipV="1">
                          <a:off x="6970994" y="2259550"/>
                          <a:ext cx="1308589" cy="1308589"/>
                        </a:xfrm>
                        <a:custGeom>
                          <a:avLst/>
                          <a:gdLst>
                            <a:gd name="connsiteX0" fmla="*/ 0 w 1308589"/>
                            <a:gd name="connsiteY0" fmla="*/ 0 h 1308589"/>
                            <a:gd name="connsiteX1" fmla="*/ 6361 w 1308589"/>
                            <a:gd name="connsiteY1" fmla="*/ 125960 h 1308589"/>
                            <a:gd name="connsiteX2" fmla="*/ 1182629 w 1308589"/>
                            <a:gd name="connsiteY2" fmla="*/ 1302228 h 1308589"/>
                            <a:gd name="connsiteX3" fmla="*/ 1308589 w 1308589"/>
                            <a:gd name="connsiteY3" fmla="*/ 1308589 h 1308589"/>
                            <a:gd name="connsiteX4" fmla="*/ 1308589 w 1308589"/>
                            <a:gd name="connsiteY4" fmla="*/ 0 h 1308589"/>
                            <a:gd name="connsiteX5" fmla="*/ 0 w 1308589"/>
                            <a:gd name="connsiteY5" fmla="*/ 0 h 1308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8589" h="1308589">
                              <a:moveTo>
                                <a:pt x="0" y="0"/>
                              </a:moveTo>
                              <a:lnTo>
                                <a:pt x="6361" y="125960"/>
                              </a:lnTo>
                              <a:cubicBezTo>
                                <a:pt x="69347" y="746173"/>
                                <a:pt x="562416" y="1239242"/>
                                <a:pt x="1182629" y="1302228"/>
                              </a:cubicBezTo>
                              <a:lnTo>
                                <a:pt x="1308589" y="1308589"/>
                              </a:lnTo>
                              <a:lnTo>
                                <a:pt x="1308589" y="0"/>
                              </a:lnTo>
                              <a:lnTo>
                                <a:pt x="0" y="0"/>
                              </a:lnTo>
                              <a:close/>
                            </a:path>
                          </a:pathLst>
                        </a:custGeom>
                        <a:solidFill>
                          <a:srgbClr val="2A902D"/>
                        </a:solidFill>
                        <a:ln w="25400" cap="flat" cmpd="sng" algn="ctr">
                          <a:noFill/>
                          <a:prstDash val="solid"/>
                        </a:ln>
                        <a:effectLst/>
                      </p:spPr>
                      <p:txBody>
                        <a:bodyPr rtlCol="0" anchor="ctr"/>
                        <a:lstStyle/>
                        <a:p>
                          <a:pPr marL="0" marR="0" lvl="0" indent="0" algn="ctr" defTabSz="914400" eaLnBrk="1" fontAlgn="auto" latinLnBrk="0" hangingPunct="0">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a:ea typeface="Calibri"/>
                            <a:cs typeface="Calibri"/>
                            <a:sym typeface="Calibri"/>
                          </a:endParaRPr>
                        </a:p>
                      </p:txBody>
                    </p:sp>
                    <p:sp>
                      <p:nvSpPr>
                        <p:cNvPr id="17529" name="Freeform: Shape 17528">
                          <a:extLst>
                            <a:ext uri="{FF2B5EF4-FFF2-40B4-BE49-F238E27FC236}">
                              <a16:creationId xmlns:a16="http://schemas.microsoft.com/office/drawing/2014/main" id="{3F4C3820-A457-3F2F-E97D-3558E668A5B6}"/>
                            </a:ext>
                          </a:extLst>
                        </p:cNvPr>
                        <p:cNvSpPr/>
                        <p:nvPr/>
                      </p:nvSpPr>
                      <p:spPr>
                        <a:xfrm rot="5400000" flipV="1">
                          <a:off x="5658295" y="3558803"/>
                          <a:ext cx="1308588" cy="1308588"/>
                        </a:xfrm>
                        <a:custGeom>
                          <a:avLst/>
                          <a:gdLst>
                            <a:gd name="connsiteX0" fmla="*/ 0 w 1308588"/>
                            <a:gd name="connsiteY0" fmla="*/ 0 h 1308588"/>
                            <a:gd name="connsiteX1" fmla="*/ 0 w 1308588"/>
                            <a:gd name="connsiteY1" fmla="*/ 1308588 h 1308588"/>
                            <a:gd name="connsiteX2" fmla="*/ 1308588 w 1308588"/>
                            <a:gd name="connsiteY2" fmla="*/ 1308588 h 1308588"/>
                            <a:gd name="connsiteX3" fmla="*/ 1302228 w 1308588"/>
                            <a:gd name="connsiteY3" fmla="*/ 1182628 h 1308588"/>
                            <a:gd name="connsiteX4" fmla="*/ 125960 w 1308588"/>
                            <a:gd name="connsiteY4" fmla="*/ 6360 h 1308588"/>
                            <a:gd name="connsiteX5" fmla="*/ 0 w 1308588"/>
                            <a:gd name="connsiteY5" fmla="*/ 0 h 1308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8588" h="1308588">
                              <a:moveTo>
                                <a:pt x="0" y="0"/>
                              </a:moveTo>
                              <a:lnTo>
                                <a:pt x="0" y="1308588"/>
                              </a:lnTo>
                              <a:lnTo>
                                <a:pt x="1308588" y="1308588"/>
                              </a:lnTo>
                              <a:lnTo>
                                <a:pt x="1302228" y="1182628"/>
                              </a:lnTo>
                              <a:cubicBezTo>
                                <a:pt x="1239242" y="562415"/>
                                <a:pt x="746173" y="69346"/>
                                <a:pt x="125960" y="6360"/>
                              </a:cubicBezTo>
                              <a:lnTo>
                                <a:pt x="0" y="0"/>
                              </a:lnTo>
                              <a:close/>
                            </a:path>
                          </a:pathLst>
                        </a:custGeom>
                        <a:solidFill>
                          <a:srgbClr val="2A902D"/>
                        </a:solidFill>
                        <a:ln w="25400" cap="flat" cmpd="sng" algn="ctr">
                          <a:noFill/>
                          <a:prstDash val="solid"/>
                        </a:ln>
                        <a:effectLst/>
                      </p:spPr>
                      <p:txBody>
                        <a:bodyPr rtlCol="0" anchor="ctr"/>
                        <a:lstStyle/>
                        <a:p>
                          <a:pPr marL="0" marR="0" lvl="0" indent="0" algn="ctr" defTabSz="914400" eaLnBrk="1" fontAlgn="auto" latinLnBrk="0" hangingPunct="0">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a:ea typeface="Calibri"/>
                            <a:cs typeface="Calibri"/>
                            <a:sym typeface="Calibri"/>
                          </a:endParaRPr>
                        </a:p>
                      </p:txBody>
                    </p:sp>
                    <p:sp>
                      <p:nvSpPr>
                        <p:cNvPr id="17530" name="Freeform: Shape 17529">
                          <a:extLst>
                            <a:ext uri="{FF2B5EF4-FFF2-40B4-BE49-F238E27FC236}">
                              <a16:creationId xmlns:a16="http://schemas.microsoft.com/office/drawing/2014/main" id="{3B070045-D232-1F33-6209-15051B98A175}"/>
                            </a:ext>
                          </a:extLst>
                        </p:cNvPr>
                        <p:cNvSpPr/>
                        <p:nvPr/>
                      </p:nvSpPr>
                      <p:spPr>
                        <a:xfrm rot="5400000" flipV="1">
                          <a:off x="6970994" y="3558803"/>
                          <a:ext cx="1308588" cy="1308589"/>
                        </a:xfrm>
                        <a:custGeom>
                          <a:avLst/>
                          <a:gdLst>
                            <a:gd name="connsiteX0" fmla="*/ 0 w 1308588"/>
                            <a:gd name="connsiteY0" fmla="*/ 0 h 1308589"/>
                            <a:gd name="connsiteX1" fmla="*/ 0 w 1308588"/>
                            <a:gd name="connsiteY1" fmla="*/ 1308589 h 1308589"/>
                            <a:gd name="connsiteX2" fmla="*/ 125960 w 1308588"/>
                            <a:gd name="connsiteY2" fmla="*/ 1302228 h 1308589"/>
                            <a:gd name="connsiteX3" fmla="*/ 1302228 w 1308588"/>
                            <a:gd name="connsiteY3" fmla="*/ 125960 h 1308589"/>
                            <a:gd name="connsiteX4" fmla="*/ 1308588 w 1308588"/>
                            <a:gd name="connsiteY4" fmla="*/ 0 h 1308589"/>
                            <a:gd name="connsiteX5" fmla="*/ 0 w 1308588"/>
                            <a:gd name="connsiteY5" fmla="*/ 0 h 1308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8588" h="1308589">
                              <a:moveTo>
                                <a:pt x="0" y="0"/>
                              </a:moveTo>
                              <a:lnTo>
                                <a:pt x="0" y="1308589"/>
                              </a:lnTo>
                              <a:lnTo>
                                <a:pt x="125960" y="1302228"/>
                              </a:lnTo>
                              <a:cubicBezTo>
                                <a:pt x="746173" y="1239242"/>
                                <a:pt x="1239242" y="746173"/>
                                <a:pt x="1302228" y="125960"/>
                              </a:cubicBezTo>
                              <a:lnTo>
                                <a:pt x="1308588" y="0"/>
                              </a:lnTo>
                              <a:lnTo>
                                <a:pt x="0" y="0"/>
                              </a:lnTo>
                              <a:close/>
                            </a:path>
                          </a:pathLst>
                        </a:custGeom>
                        <a:solidFill>
                          <a:srgbClr val="1F6B21"/>
                        </a:solidFill>
                        <a:ln w="25400" cap="flat" cmpd="sng" algn="ctr">
                          <a:noFill/>
                          <a:prstDash val="solid"/>
                        </a:ln>
                        <a:effectLst/>
                      </p:spPr>
                      <p:txBody>
                        <a:bodyPr rtlCol="0" anchor="ctr"/>
                        <a:lstStyle/>
                        <a:p>
                          <a:pPr marL="0" marR="0" lvl="0" indent="0" algn="ctr" defTabSz="914400" eaLnBrk="1" fontAlgn="auto" latinLnBrk="0" hangingPunct="0">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a:ea typeface="Calibri"/>
                            <a:cs typeface="Calibri"/>
                            <a:sym typeface="Calibri"/>
                          </a:endParaRPr>
                        </a:p>
                      </p:txBody>
                    </p:sp>
                  </p:grpSp>
                  <p:sp>
                    <p:nvSpPr>
                      <p:cNvPr id="17526" name="Oval 17525">
                        <a:extLst>
                          <a:ext uri="{FF2B5EF4-FFF2-40B4-BE49-F238E27FC236}">
                            <a16:creationId xmlns:a16="http://schemas.microsoft.com/office/drawing/2014/main" id="{AAD4BCFB-DA99-7585-5C81-3220A28D22E3}"/>
                          </a:ext>
                        </a:extLst>
                      </p:cNvPr>
                      <p:cNvSpPr/>
                      <p:nvPr/>
                    </p:nvSpPr>
                    <p:spPr>
                      <a:xfrm>
                        <a:off x="5923431" y="1966633"/>
                        <a:ext cx="2548216" cy="2548216"/>
                      </a:xfrm>
                      <a:prstGeom prst="ellipse">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0">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a:ea typeface="Calibri"/>
                          <a:cs typeface="Calibri"/>
                          <a:sym typeface="Calibri"/>
                        </a:endParaRPr>
                      </a:p>
                    </p:txBody>
                  </p:sp>
                </p:grpSp>
                <p:sp>
                  <p:nvSpPr>
                    <p:cNvPr id="17516" name="Freeform: Shape 17515">
                      <a:extLst>
                        <a:ext uri="{FF2B5EF4-FFF2-40B4-BE49-F238E27FC236}">
                          <a16:creationId xmlns:a16="http://schemas.microsoft.com/office/drawing/2014/main" id="{C9C6262A-B0F8-4D2B-8FF6-912424587E9A}"/>
                        </a:ext>
                      </a:extLst>
                    </p:cNvPr>
                    <p:cNvSpPr/>
                    <p:nvPr/>
                  </p:nvSpPr>
                  <p:spPr>
                    <a:xfrm rot="18178557">
                      <a:off x="6470603" y="929583"/>
                      <a:ext cx="1575519" cy="1118789"/>
                    </a:xfrm>
                    <a:custGeom>
                      <a:avLst/>
                      <a:gdLst>
                        <a:gd name="connsiteX0" fmla="*/ 1575519 w 1575519"/>
                        <a:gd name="connsiteY0" fmla="*/ 1006426 h 1118789"/>
                        <a:gd name="connsiteX1" fmla="*/ 1401265 w 1575519"/>
                        <a:gd name="connsiteY1" fmla="*/ 1118789 h 1118789"/>
                        <a:gd name="connsiteX2" fmla="*/ 113566 w 1575519"/>
                        <a:gd name="connsiteY2" fmla="*/ 226186 h 1118789"/>
                        <a:gd name="connsiteX3" fmla="*/ 0 w 1575519"/>
                        <a:gd name="connsiteY3" fmla="*/ 209198 h 1118789"/>
                        <a:gd name="connsiteX4" fmla="*/ 0 w 1575519"/>
                        <a:gd name="connsiteY4" fmla="*/ 0 h 1118789"/>
                        <a:gd name="connsiteX5" fmla="*/ 157629 w 1575519"/>
                        <a:gd name="connsiteY5" fmla="*/ 23579 h 1118789"/>
                        <a:gd name="connsiteX6" fmla="*/ 1575519 w 1575519"/>
                        <a:gd name="connsiteY6" fmla="*/ 1006426 h 111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5519" h="1118789">
                          <a:moveTo>
                            <a:pt x="1575519" y="1006426"/>
                          </a:moveTo>
                          <a:lnTo>
                            <a:pt x="1401265" y="1118789"/>
                          </a:lnTo>
                          <a:cubicBezTo>
                            <a:pt x="1103198" y="656543"/>
                            <a:pt x="637020" y="340056"/>
                            <a:pt x="113566" y="226186"/>
                          </a:cubicBezTo>
                          <a:lnTo>
                            <a:pt x="0" y="209198"/>
                          </a:lnTo>
                          <a:lnTo>
                            <a:pt x="0" y="0"/>
                          </a:lnTo>
                          <a:lnTo>
                            <a:pt x="157629" y="23579"/>
                          </a:lnTo>
                          <a:cubicBezTo>
                            <a:pt x="734007" y="148961"/>
                            <a:pt x="1247316" y="497446"/>
                            <a:pt x="1575519" y="1006426"/>
                          </a:cubicBezTo>
                          <a:close/>
                        </a:path>
                      </a:pathLst>
                    </a:custGeom>
                    <a:solidFill>
                      <a:srgbClr val="1F6B21"/>
                    </a:solidFill>
                    <a:ln w="25400" cap="flat" cmpd="sng" algn="ctr">
                      <a:noFill/>
                      <a:prstDash val="solid"/>
                    </a:ln>
                    <a:effectLst/>
                  </p:spPr>
                  <p:txBody>
                    <a:bodyPr rtlCol="0" anchor="ctr"/>
                    <a:lstStyle/>
                    <a:p>
                      <a:pPr marL="0" marR="0" lvl="0" indent="0" algn="ctr" defTabSz="914400" eaLnBrk="1" fontAlgn="auto" latinLnBrk="0" hangingPunct="0">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a:ea typeface="Calibri"/>
                        <a:cs typeface="Calibri"/>
                        <a:sym typeface="Calibri"/>
                      </a:endParaRPr>
                    </a:p>
                  </p:txBody>
                </p:sp>
                <p:sp>
                  <p:nvSpPr>
                    <p:cNvPr id="17517" name="Freeform: Shape 17516">
                      <a:extLst>
                        <a:ext uri="{FF2B5EF4-FFF2-40B4-BE49-F238E27FC236}">
                          <a16:creationId xmlns:a16="http://schemas.microsoft.com/office/drawing/2014/main" id="{4E475D7C-D0F9-AD5C-A0F5-4B75E1E6B505}"/>
                        </a:ext>
                      </a:extLst>
                    </p:cNvPr>
                    <p:cNvSpPr/>
                    <p:nvPr/>
                  </p:nvSpPr>
                  <p:spPr>
                    <a:xfrm rot="18178557">
                      <a:off x="5329339" y="2387033"/>
                      <a:ext cx="1615386" cy="594529"/>
                    </a:xfrm>
                    <a:custGeom>
                      <a:avLst/>
                      <a:gdLst>
                        <a:gd name="connsiteX0" fmla="*/ 1615386 w 1615386"/>
                        <a:gd name="connsiteY0" fmla="*/ 25321 h 594529"/>
                        <a:gd name="connsiteX1" fmla="*/ 1615386 w 1615386"/>
                        <a:gd name="connsiteY1" fmla="*/ 234519 h 594529"/>
                        <a:gd name="connsiteX2" fmla="*/ 1480591 w 1615386"/>
                        <a:gd name="connsiteY2" fmla="*/ 214356 h 594529"/>
                        <a:gd name="connsiteX3" fmla="*/ 1208135 w 1615386"/>
                        <a:gd name="connsiteY3" fmla="*/ 209918 h 594529"/>
                        <a:gd name="connsiteX4" fmla="*/ 196983 w 1615386"/>
                        <a:gd name="connsiteY4" fmla="*/ 536161 h 594529"/>
                        <a:gd name="connsiteX5" fmla="*/ 112846 w 1615386"/>
                        <a:gd name="connsiteY5" fmla="*/ 594529 h 594529"/>
                        <a:gd name="connsiteX6" fmla="*/ 0 w 1615386"/>
                        <a:gd name="connsiteY6" fmla="*/ 420602 h 594529"/>
                        <a:gd name="connsiteX7" fmla="*/ 84378 w 1615386"/>
                        <a:gd name="connsiteY7" fmla="*/ 362066 h 594529"/>
                        <a:gd name="connsiteX8" fmla="*/ 1197761 w 1615386"/>
                        <a:gd name="connsiteY8" fmla="*/ 2840 h 594529"/>
                        <a:gd name="connsiteX9" fmla="*/ 1497762 w 1615386"/>
                        <a:gd name="connsiteY9" fmla="*/ 7726 h 594529"/>
                        <a:gd name="connsiteX10" fmla="*/ 1615386 w 1615386"/>
                        <a:gd name="connsiteY10" fmla="*/ 25321 h 594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15386" h="594529">
                          <a:moveTo>
                            <a:pt x="1615386" y="25321"/>
                          </a:moveTo>
                          <a:lnTo>
                            <a:pt x="1615386" y="234519"/>
                          </a:lnTo>
                          <a:lnTo>
                            <a:pt x="1480591" y="214356"/>
                          </a:lnTo>
                          <a:cubicBezTo>
                            <a:pt x="1390679" y="206898"/>
                            <a:pt x="1299689" y="205330"/>
                            <a:pt x="1208135" y="209918"/>
                          </a:cubicBezTo>
                          <a:cubicBezTo>
                            <a:pt x="841919" y="228269"/>
                            <a:pt x="494538" y="343698"/>
                            <a:pt x="196983" y="536161"/>
                          </a:cubicBezTo>
                          <a:lnTo>
                            <a:pt x="112846" y="594529"/>
                          </a:lnTo>
                          <a:lnTo>
                            <a:pt x="0" y="420602"/>
                          </a:lnTo>
                          <a:lnTo>
                            <a:pt x="84378" y="362066"/>
                          </a:lnTo>
                          <a:cubicBezTo>
                            <a:pt x="412016" y="150145"/>
                            <a:pt x="794518" y="23045"/>
                            <a:pt x="1197761" y="2840"/>
                          </a:cubicBezTo>
                          <a:cubicBezTo>
                            <a:pt x="1298571" y="-2212"/>
                            <a:pt x="1398760" y="-487"/>
                            <a:pt x="1497762" y="7726"/>
                          </a:cubicBezTo>
                          <a:lnTo>
                            <a:pt x="1615386" y="25321"/>
                          </a:lnTo>
                          <a:close/>
                        </a:path>
                      </a:pathLst>
                    </a:custGeom>
                    <a:solidFill>
                      <a:srgbClr val="2A902D"/>
                    </a:solidFill>
                    <a:ln w="25400" cap="flat" cmpd="sng" algn="ctr">
                      <a:noFill/>
                      <a:prstDash val="solid"/>
                    </a:ln>
                    <a:effectLst/>
                  </p:spPr>
                  <p:txBody>
                    <a:bodyPr rtlCol="0" anchor="ctr"/>
                    <a:lstStyle/>
                    <a:p>
                      <a:pPr marL="0" marR="0" lvl="0" indent="0" algn="ctr" defTabSz="914400" eaLnBrk="1" fontAlgn="auto" latinLnBrk="0" hangingPunct="0">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a:ea typeface="Calibri"/>
                        <a:cs typeface="Calibri"/>
                        <a:sym typeface="Calibri"/>
                      </a:endParaRPr>
                    </a:p>
                  </p:txBody>
                </p:sp>
                <p:sp>
                  <p:nvSpPr>
                    <p:cNvPr id="17518" name="Freeform: Shape 17517">
                      <a:extLst>
                        <a:ext uri="{FF2B5EF4-FFF2-40B4-BE49-F238E27FC236}">
                          <a16:creationId xmlns:a16="http://schemas.microsoft.com/office/drawing/2014/main" id="{7C8FC6B4-0CB6-DE7D-71B5-FBBAAB6280A0}"/>
                        </a:ext>
                      </a:extLst>
                    </p:cNvPr>
                    <p:cNvSpPr/>
                    <p:nvPr/>
                  </p:nvSpPr>
                  <p:spPr>
                    <a:xfrm rot="18178557">
                      <a:off x="5684993" y="3448575"/>
                      <a:ext cx="986552" cy="1392074"/>
                    </a:xfrm>
                    <a:custGeom>
                      <a:avLst/>
                      <a:gdLst>
                        <a:gd name="connsiteX0" fmla="*/ 873705 w 986552"/>
                        <a:gd name="connsiteY0" fmla="*/ 0 h 1392074"/>
                        <a:gd name="connsiteX1" fmla="*/ 986552 w 986552"/>
                        <a:gd name="connsiteY1" fmla="*/ 173928 h 1392074"/>
                        <a:gd name="connsiteX2" fmla="*/ 975993 w 986552"/>
                        <a:gd name="connsiteY2" fmla="*/ 181253 h 1392074"/>
                        <a:gd name="connsiteX3" fmla="*/ 372986 w 986552"/>
                        <a:gd name="connsiteY3" fmla="*/ 893952 h 1392074"/>
                        <a:gd name="connsiteX4" fmla="*/ 265309 w 986552"/>
                        <a:gd name="connsiteY4" fmla="*/ 1144266 h 1392074"/>
                        <a:gd name="connsiteX5" fmla="*/ 195645 w 986552"/>
                        <a:gd name="connsiteY5" fmla="*/ 1392074 h 1392074"/>
                        <a:gd name="connsiteX6" fmla="*/ 0 w 986552"/>
                        <a:gd name="connsiteY6" fmla="*/ 1323527 h 1392074"/>
                        <a:gd name="connsiteX7" fmla="*/ 69812 w 986552"/>
                        <a:gd name="connsiteY7" fmla="*/ 1075192 h 1392074"/>
                        <a:gd name="connsiteX8" fmla="*/ 188376 w 986552"/>
                        <a:gd name="connsiteY8" fmla="*/ 799571 h 1392074"/>
                        <a:gd name="connsiteX9" fmla="*/ 852347 w 986552"/>
                        <a:gd name="connsiteY9" fmla="*/ 14817 h 1392074"/>
                        <a:gd name="connsiteX10" fmla="*/ 873705 w 986552"/>
                        <a:gd name="connsiteY10" fmla="*/ 0 h 139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86552" h="1392074">
                          <a:moveTo>
                            <a:pt x="873705" y="0"/>
                          </a:moveTo>
                          <a:lnTo>
                            <a:pt x="986552" y="173928"/>
                          </a:lnTo>
                          <a:lnTo>
                            <a:pt x="975993" y="181253"/>
                          </a:lnTo>
                          <a:cubicBezTo>
                            <a:pt x="726956" y="366235"/>
                            <a:pt x="519033" y="608278"/>
                            <a:pt x="372986" y="893952"/>
                          </a:cubicBezTo>
                          <a:cubicBezTo>
                            <a:pt x="331259" y="975573"/>
                            <a:pt x="295376" y="1059203"/>
                            <a:pt x="265309" y="1144266"/>
                          </a:cubicBezTo>
                          <a:lnTo>
                            <a:pt x="195645" y="1392074"/>
                          </a:lnTo>
                          <a:lnTo>
                            <a:pt x="0" y="1323527"/>
                          </a:lnTo>
                          <a:lnTo>
                            <a:pt x="69812" y="1075192"/>
                          </a:lnTo>
                          <a:cubicBezTo>
                            <a:pt x="102920" y="981529"/>
                            <a:pt x="142430" y="889444"/>
                            <a:pt x="188376" y="799571"/>
                          </a:cubicBezTo>
                          <a:cubicBezTo>
                            <a:pt x="349189" y="485014"/>
                            <a:pt x="578132" y="218501"/>
                            <a:pt x="852347" y="14817"/>
                          </a:cubicBezTo>
                          <a:lnTo>
                            <a:pt x="873705" y="0"/>
                          </a:lnTo>
                          <a:close/>
                        </a:path>
                      </a:pathLst>
                    </a:custGeom>
                    <a:solidFill>
                      <a:srgbClr val="1F6B21"/>
                    </a:solidFill>
                    <a:ln w="25400" cap="flat" cmpd="sng" algn="ctr">
                      <a:noFill/>
                      <a:prstDash val="solid"/>
                    </a:ln>
                    <a:effectLst/>
                  </p:spPr>
                  <p:txBody>
                    <a:bodyPr rtlCol="0" anchor="ctr"/>
                    <a:lstStyle/>
                    <a:p>
                      <a:pPr marL="0" marR="0" lvl="0" indent="0" algn="ctr" defTabSz="914400" eaLnBrk="1" fontAlgn="auto" latinLnBrk="0" hangingPunct="0">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a:ea typeface="Calibri"/>
                        <a:cs typeface="Calibri"/>
                        <a:sym typeface="Calibri"/>
                      </a:endParaRPr>
                    </a:p>
                  </p:txBody>
                </p:sp>
                <p:sp>
                  <p:nvSpPr>
                    <p:cNvPr id="17519" name="Freeform: Shape 17518">
                      <a:extLst>
                        <a:ext uri="{FF2B5EF4-FFF2-40B4-BE49-F238E27FC236}">
                          <a16:creationId xmlns:a16="http://schemas.microsoft.com/office/drawing/2014/main" id="{1E10A532-2CDB-5CB4-0AA5-0F5224364D30}"/>
                        </a:ext>
                      </a:extLst>
                    </p:cNvPr>
                    <p:cNvSpPr/>
                    <p:nvPr/>
                  </p:nvSpPr>
                  <p:spPr>
                    <a:xfrm rot="18178557">
                      <a:off x="7015505" y="4342277"/>
                      <a:ext cx="537718" cy="1715977"/>
                    </a:xfrm>
                    <a:custGeom>
                      <a:avLst/>
                      <a:gdLst>
                        <a:gd name="connsiteX0" fmla="*/ 250771 w 537718"/>
                        <a:gd name="connsiteY0" fmla="*/ 68815 h 1715977"/>
                        <a:gd name="connsiteX1" fmla="*/ 213590 w 537718"/>
                        <a:gd name="connsiteY1" fmla="*/ 326697 h 1715977"/>
                        <a:gd name="connsiteX2" fmla="*/ 537718 w 537718"/>
                        <a:gd name="connsiteY2" fmla="*/ 1603126 h 1715977"/>
                        <a:gd name="connsiteX3" fmla="*/ 363784 w 537718"/>
                        <a:gd name="connsiteY3" fmla="*/ 1715977 h 1715977"/>
                        <a:gd name="connsiteX4" fmla="*/ 48805 w 537718"/>
                        <a:gd name="connsiteY4" fmla="*/ 19749 h 1715977"/>
                        <a:gd name="connsiteX5" fmla="*/ 54357 w 537718"/>
                        <a:gd name="connsiteY5" fmla="*/ 0 h 1715977"/>
                        <a:gd name="connsiteX6" fmla="*/ 250771 w 537718"/>
                        <a:gd name="connsiteY6" fmla="*/ 68815 h 1715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7718" h="1715977">
                          <a:moveTo>
                            <a:pt x="250771" y="68815"/>
                          </a:moveTo>
                          <a:lnTo>
                            <a:pt x="213590" y="326697"/>
                          </a:lnTo>
                          <a:cubicBezTo>
                            <a:pt x="178968" y="769148"/>
                            <a:pt x="288247" y="1218621"/>
                            <a:pt x="537718" y="1603126"/>
                          </a:cubicBezTo>
                          <a:lnTo>
                            <a:pt x="363784" y="1715977"/>
                          </a:lnTo>
                          <a:cubicBezTo>
                            <a:pt x="34152" y="1207921"/>
                            <a:pt x="-73193" y="596852"/>
                            <a:pt x="48805" y="19749"/>
                          </a:cubicBezTo>
                          <a:lnTo>
                            <a:pt x="54357" y="0"/>
                          </a:lnTo>
                          <a:lnTo>
                            <a:pt x="250771" y="68815"/>
                          </a:lnTo>
                          <a:close/>
                        </a:path>
                      </a:pathLst>
                    </a:custGeom>
                    <a:solidFill>
                      <a:srgbClr val="2A902D"/>
                    </a:solidFill>
                    <a:ln w="25400" cap="flat" cmpd="sng" algn="ctr">
                      <a:noFill/>
                      <a:prstDash val="solid"/>
                    </a:ln>
                    <a:effectLst/>
                  </p:spPr>
                  <p:txBody>
                    <a:bodyPr rtlCol="0" anchor="ctr"/>
                    <a:lstStyle/>
                    <a:p>
                      <a:pPr marL="0" marR="0" lvl="0" indent="0" algn="ctr" defTabSz="914400" eaLnBrk="1" fontAlgn="auto" latinLnBrk="0" hangingPunct="0">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a:ea typeface="Calibri"/>
                        <a:cs typeface="Calibri"/>
                        <a:sym typeface="Calibri"/>
                      </a:endParaRPr>
                    </a:p>
                  </p:txBody>
                </p:sp>
                <p:sp>
                  <p:nvSpPr>
                    <p:cNvPr id="17520" name="Oval 17519">
                      <a:extLst>
                        <a:ext uri="{FF2B5EF4-FFF2-40B4-BE49-F238E27FC236}">
                          <a16:creationId xmlns:a16="http://schemas.microsoft.com/office/drawing/2014/main" id="{4B330D2F-3EE9-C6B8-C7A1-4C0AAEE15F11}"/>
                        </a:ext>
                      </a:extLst>
                    </p:cNvPr>
                    <p:cNvSpPr/>
                    <p:nvPr/>
                  </p:nvSpPr>
                  <p:spPr>
                    <a:xfrm>
                      <a:off x="7722990" y="869171"/>
                      <a:ext cx="587865" cy="587865"/>
                    </a:xfrm>
                    <a:prstGeom prst="ellipse">
                      <a:avLst/>
                    </a:prstGeom>
                    <a:solidFill>
                      <a:srgbClr val="1F6B21"/>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0">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a:ea typeface="Calibri"/>
                        <a:cs typeface="Calibri"/>
                        <a:sym typeface="Calibri"/>
                      </a:endParaRPr>
                    </a:p>
                  </p:txBody>
                </p:sp>
                <p:sp>
                  <p:nvSpPr>
                    <p:cNvPr id="17521" name="Oval 17520">
                      <a:extLst>
                        <a:ext uri="{FF2B5EF4-FFF2-40B4-BE49-F238E27FC236}">
                          <a16:creationId xmlns:a16="http://schemas.microsoft.com/office/drawing/2014/main" id="{9F165938-7298-5508-C50D-BDD8C12C8DF3}"/>
                        </a:ext>
                      </a:extLst>
                    </p:cNvPr>
                    <p:cNvSpPr/>
                    <p:nvPr/>
                  </p:nvSpPr>
                  <p:spPr>
                    <a:xfrm>
                      <a:off x="6207679" y="1572503"/>
                      <a:ext cx="587865" cy="587865"/>
                    </a:xfrm>
                    <a:prstGeom prst="ellipse">
                      <a:avLst/>
                    </a:prstGeom>
                    <a:solidFill>
                      <a:srgbClr val="2A902D"/>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0">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a:ea typeface="Calibri"/>
                        <a:cs typeface="Calibri"/>
                        <a:sym typeface="Calibri"/>
                      </a:endParaRPr>
                    </a:p>
                  </p:txBody>
                </p:sp>
                <p:sp>
                  <p:nvSpPr>
                    <p:cNvPr id="17522" name="Oval 17521">
                      <a:extLst>
                        <a:ext uri="{FF2B5EF4-FFF2-40B4-BE49-F238E27FC236}">
                          <a16:creationId xmlns:a16="http://schemas.microsoft.com/office/drawing/2014/main" id="{B779AE66-F3B5-9664-8C51-66D722B097E3}"/>
                        </a:ext>
                      </a:extLst>
                    </p:cNvPr>
                    <p:cNvSpPr/>
                    <p:nvPr/>
                  </p:nvSpPr>
                  <p:spPr>
                    <a:xfrm>
                      <a:off x="5644158" y="3119640"/>
                      <a:ext cx="587865" cy="587865"/>
                    </a:xfrm>
                    <a:prstGeom prst="ellipse">
                      <a:avLst/>
                    </a:prstGeom>
                    <a:solidFill>
                      <a:srgbClr val="1F6B21"/>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0">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a:ea typeface="Calibri"/>
                        <a:cs typeface="Calibri"/>
                        <a:sym typeface="Calibri"/>
                      </a:endParaRPr>
                    </a:p>
                  </p:txBody>
                </p:sp>
                <p:sp>
                  <p:nvSpPr>
                    <p:cNvPr id="17523" name="Oval 17522">
                      <a:extLst>
                        <a:ext uri="{FF2B5EF4-FFF2-40B4-BE49-F238E27FC236}">
                          <a16:creationId xmlns:a16="http://schemas.microsoft.com/office/drawing/2014/main" id="{801DE2CB-47F1-A93D-14F9-5874338B4D68}"/>
                        </a:ext>
                      </a:extLst>
                    </p:cNvPr>
                    <p:cNvSpPr/>
                    <p:nvPr/>
                  </p:nvSpPr>
                  <p:spPr>
                    <a:xfrm>
                      <a:off x="6207679" y="4518413"/>
                      <a:ext cx="587865" cy="587865"/>
                    </a:xfrm>
                    <a:prstGeom prst="ellipse">
                      <a:avLst/>
                    </a:prstGeom>
                    <a:solidFill>
                      <a:srgbClr val="2A902D"/>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0">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a:ea typeface="Calibri"/>
                        <a:cs typeface="Calibri"/>
                        <a:sym typeface="Calibri"/>
                      </a:endParaRPr>
                    </a:p>
                  </p:txBody>
                </p:sp>
                <p:sp>
                  <p:nvSpPr>
                    <p:cNvPr id="17524" name="Oval 17523">
                      <a:extLst>
                        <a:ext uri="{FF2B5EF4-FFF2-40B4-BE49-F238E27FC236}">
                          <a16:creationId xmlns:a16="http://schemas.microsoft.com/office/drawing/2014/main" id="{C66AF2A1-9E26-5F0C-5F39-952476B22803}"/>
                        </a:ext>
                      </a:extLst>
                    </p:cNvPr>
                    <p:cNvSpPr/>
                    <p:nvPr/>
                  </p:nvSpPr>
                  <p:spPr>
                    <a:xfrm>
                      <a:off x="7722990" y="5176882"/>
                      <a:ext cx="587865" cy="587865"/>
                    </a:xfrm>
                    <a:prstGeom prst="ellipse">
                      <a:avLst/>
                    </a:prstGeom>
                    <a:solidFill>
                      <a:srgbClr val="1F6B21"/>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0">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a:ea typeface="Calibri"/>
                        <a:cs typeface="Calibri"/>
                        <a:sym typeface="Calibri"/>
                      </a:endParaRPr>
                    </a:p>
                  </p:txBody>
                </p:sp>
              </p:grpSp>
              <p:grpSp>
                <p:nvGrpSpPr>
                  <p:cNvPr id="17500" name="Group 17499">
                    <a:extLst>
                      <a:ext uri="{FF2B5EF4-FFF2-40B4-BE49-F238E27FC236}">
                        <a16:creationId xmlns:a16="http://schemas.microsoft.com/office/drawing/2014/main" id="{1AE1BB29-2010-449F-7DA0-BEF8BEF3BEAD}"/>
                      </a:ext>
                    </a:extLst>
                  </p:cNvPr>
                  <p:cNvGrpSpPr/>
                  <p:nvPr/>
                </p:nvGrpSpPr>
                <p:grpSpPr>
                  <a:xfrm rot="516828">
                    <a:off x="7661706" y="256350"/>
                    <a:ext cx="914400" cy="914400"/>
                    <a:chOff x="7050891" y="416860"/>
                    <a:chExt cx="914400" cy="914400"/>
                  </a:xfrm>
                </p:grpSpPr>
                <p:sp>
                  <p:nvSpPr>
                    <p:cNvPr id="17513" name="Teardrop 17512">
                      <a:extLst>
                        <a:ext uri="{FF2B5EF4-FFF2-40B4-BE49-F238E27FC236}">
                          <a16:creationId xmlns:a16="http://schemas.microsoft.com/office/drawing/2014/main" id="{E15685B5-5413-0D07-F29C-4835B22585A5}"/>
                        </a:ext>
                      </a:extLst>
                    </p:cNvPr>
                    <p:cNvSpPr/>
                    <p:nvPr/>
                  </p:nvSpPr>
                  <p:spPr>
                    <a:xfrm rot="6172723">
                      <a:off x="7050890" y="416859"/>
                      <a:ext cx="914400" cy="914400"/>
                    </a:xfrm>
                    <a:prstGeom prst="teardrop">
                      <a:avLst/>
                    </a:prstGeom>
                    <a:solidFill>
                      <a:srgbClr val="1F6B21"/>
                    </a:solidFill>
                    <a:ln w="25400" cap="flat" cmpd="sng" algn="ctr">
                      <a:noFill/>
                      <a:prstDash val="solid"/>
                    </a:ln>
                    <a:effectLst/>
                  </p:spPr>
                  <p:txBody>
                    <a:bodyPr rtlCol="0" anchor="ctr"/>
                    <a:lstStyle/>
                    <a:p>
                      <a:pPr marL="0" marR="0" lvl="0" indent="0" algn="ctr" defTabSz="914400" eaLnBrk="1" fontAlgn="auto" latinLnBrk="0" hangingPunct="0">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a:ea typeface="Calibri"/>
                        <a:cs typeface="Calibri"/>
                        <a:sym typeface="Calibri"/>
                      </a:endParaRPr>
                    </a:p>
                  </p:txBody>
                </p:sp>
                <p:sp>
                  <p:nvSpPr>
                    <p:cNvPr id="17514" name="Oval 17513">
                      <a:extLst>
                        <a:ext uri="{FF2B5EF4-FFF2-40B4-BE49-F238E27FC236}">
                          <a16:creationId xmlns:a16="http://schemas.microsoft.com/office/drawing/2014/main" id="{825B013B-2B8B-6275-72DA-1813E7D6216A}"/>
                        </a:ext>
                      </a:extLst>
                    </p:cNvPr>
                    <p:cNvSpPr/>
                    <p:nvPr/>
                  </p:nvSpPr>
                  <p:spPr>
                    <a:xfrm>
                      <a:off x="7162859" y="528828"/>
                      <a:ext cx="690463" cy="690463"/>
                    </a:xfrm>
                    <a:prstGeom prst="ellipse">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0">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a:ea typeface="Calibri"/>
                        <a:cs typeface="Calibri"/>
                        <a:sym typeface="Calibri"/>
                      </a:endParaRPr>
                    </a:p>
                  </p:txBody>
                </p:sp>
              </p:grpSp>
              <p:grpSp>
                <p:nvGrpSpPr>
                  <p:cNvPr id="17501" name="Group 17500">
                    <a:extLst>
                      <a:ext uri="{FF2B5EF4-FFF2-40B4-BE49-F238E27FC236}">
                        <a16:creationId xmlns:a16="http://schemas.microsoft.com/office/drawing/2014/main" id="{76EE7781-7AF3-E875-B063-9A19CD93E0F4}"/>
                      </a:ext>
                    </a:extLst>
                  </p:cNvPr>
                  <p:cNvGrpSpPr/>
                  <p:nvPr/>
                </p:nvGrpSpPr>
                <p:grpSpPr>
                  <a:xfrm rot="19952135">
                    <a:off x="5740272" y="1287039"/>
                    <a:ext cx="914400" cy="914400"/>
                    <a:chOff x="7050890" y="416859"/>
                    <a:chExt cx="914400" cy="914400"/>
                  </a:xfrm>
                </p:grpSpPr>
                <p:sp>
                  <p:nvSpPr>
                    <p:cNvPr id="17511" name="Teardrop 17510">
                      <a:extLst>
                        <a:ext uri="{FF2B5EF4-FFF2-40B4-BE49-F238E27FC236}">
                          <a16:creationId xmlns:a16="http://schemas.microsoft.com/office/drawing/2014/main" id="{8D44D53D-EDB3-013C-DAE8-F8F740F84B5D}"/>
                        </a:ext>
                      </a:extLst>
                    </p:cNvPr>
                    <p:cNvSpPr/>
                    <p:nvPr/>
                  </p:nvSpPr>
                  <p:spPr>
                    <a:xfrm rot="6172723">
                      <a:off x="7050890" y="416859"/>
                      <a:ext cx="914400" cy="914400"/>
                    </a:xfrm>
                    <a:prstGeom prst="teardrop">
                      <a:avLst/>
                    </a:prstGeom>
                    <a:solidFill>
                      <a:srgbClr val="2A902D"/>
                    </a:solidFill>
                    <a:ln w="25400" cap="flat" cmpd="sng" algn="ctr">
                      <a:noFill/>
                      <a:prstDash val="solid"/>
                    </a:ln>
                    <a:effectLst/>
                  </p:spPr>
                  <p:txBody>
                    <a:bodyPr rtlCol="0" anchor="ctr"/>
                    <a:lstStyle/>
                    <a:p>
                      <a:pPr marL="0" marR="0" lvl="0" indent="0" algn="ctr" defTabSz="914400" eaLnBrk="1" fontAlgn="auto" latinLnBrk="0" hangingPunct="0">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a:ea typeface="Calibri"/>
                        <a:cs typeface="Calibri"/>
                        <a:sym typeface="Calibri"/>
                      </a:endParaRPr>
                    </a:p>
                  </p:txBody>
                </p:sp>
                <p:sp>
                  <p:nvSpPr>
                    <p:cNvPr id="17512" name="Oval 17511">
                      <a:extLst>
                        <a:ext uri="{FF2B5EF4-FFF2-40B4-BE49-F238E27FC236}">
                          <a16:creationId xmlns:a16="http://schemas.microsoft.com/office/drawing/2014/main" id="{67C4C1C5-3403-944F-EA91-CBE02E0C76D1}"/>
                        </a:ext>
                      </a:extLst>
                    </p:cNvPr>
                    <p:cNvSpPr/>
                    <p:nvPr/>
                  </p:nvSpPr>
                  <p:spPr>
                    <a:xfrm>
                      <a:off x="7162859" y="528828"/>
                      <a:ext cx="690463" cy="690463"/>
                    </a:xfrm>
                    <a:prstGeom prst="ellipse">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0">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a:ea typeface="Calibri"/>
                        <a:cs typeface="Calibri"/>
                        <a:sym typeface="Calibri"/>
                      </a:endParaRPr>
                    </a:p>
                  </p:txBody>
                </p:sp>
              </p:grpSp>
              <p:grpSp>
                <p:nvGrpSpPr>
                  <p:cNvPr id="17502" name="Group 17501">
                    <a:extLst>
                      <a:ext uri="{FF2B5EF4-FFF2-40B4-BE49-F238E27FC236}">
                        <a16:creationId xmlns:a16="http://schemas.microsoft.com/office/drawing/2014/main" id="{A56F69C8-27A0-9BEE-A8DE-BFA16BA373AA}"/>
                      </a:ext>
                    </a:extLst>
                  </p:cNvPr>
                  <p:cNvGrpSpPr/>
                  <p:nvPr/>
                </p:nvGrpSpPr>
                <p:grpSpPr>
                  <a:xfrm rot="18010650">
                    <a:off x="4929805" y="3322833"/>
                    <a:ext cx="914400" cy="914400"/>
                    <a:chOff x="7050890" y="416859"/>
                    <a:chExt cx="914400" cy="914400"/>
                  </a:xfrm>
                </p:grpSpPr>
                <p:sp>
                  <p:nvSpPr>
                    <p:cNvPr id="17509" name="Teardrop 17508">
                      <a:extLst>
                        <a:ext uri="{FF2B5EF4-FFF2-40B4-BE49-F238E27FC236}">
                          <a16:creationId xmlns:a16="http://schemas.microsoft.com/office/drawing/2014/main" id="{641FB2EF-7E97-D677-2496-C2D2C879C4BD}"/>
                        </a:ext>
                      </a:extLst>
                    </p:cNvPr>
                    <p:cNvSpPr/>
                    <p:nvPr/>
                  </p:nvSpPr>
                  <p:spPr>
                    <a:xfrm rot="6172723">
                      <a:off x="7050890" y="416859"/>
                      <a:ext cx="914400" cy="914400"/>
                    </a:xfrm>
                    <a:prstGeom prst="teardrop">
                      <a:avLst/>
                    </a:prstGeom>
                    <a:solidFill>
                      <a:srgbClr val="1F6B21"/>
                    </a:solidFill>
                    <a:ln w="25400" cap="flat" cmpd="sng" algn="ctr">
                      <a:noFill/>
                      <a:prstDash val="solid"/>
                    </a:ln>
                    <a:effectLst/>
                  </p:spPr>
                  <p:txBody>
                    <a:bodyPr rtlCol="0" anchor="ctr"/>
                    <a:lstStyle/>
                    <a:p>
                      <a:pPr marL="0" marR="0" lvl="0" indent="0" algn="ctr" defTabSz="914400" eaLnBrk="1" fontAlgn="auto" latinLnBrk="0" hangingPunct="0">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a:ea typeface="Calibri"/>
                        <a:cs typeface="Calibri"/>
                        <a:sym typeface="Calibri"/>
                      </a:endParaRPr>
                    </a:p>
                  </p:txBody>
                </p:sp>
                <p:sp>
                  <p:nvSpPr>
                    <p:cNvPr id="17510" name="Oval 17509">
                      <a:extLst>
                        <a:ext uri="{FF2B5EF4-FFF2-40B4-BE49-F238E27FC236}">
                          <a16:creationId xmlns:a16="http://schemas.microsoft.com/office/drawing/2014/main" id="{7752F9BC-71F2-A614-4134-A1284FE00913}"/>
                        </a:ext>
                      </a:extLst>
                    </p:cNvPr>
                    <p:cNvSpPr/>
                    <p:nvPr/>
                  </p:nvSpPr>
                  <p:spPr>
                    <a:xfrm>
                      <a:off x="7162859" y="528828"/>
                      <a:ext cx="690463" cy="690463"/>
                    </a:xfrm>
                    <a:prstGeom prst="ellipse">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0">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a:ea typeface="Calibri"/>
                        <a:cs typeface="Calibri"/>
                        <a:sym typeface="Calibri"/>
                      </a:endParaRPr>
                    </a:p>
                  </p:txBody>
                </p:sp>
              </p:grpSp>
              <p:grpSp>
                <p:nvGrpSpPr>
                  <p:cNvPr id="17503" name="Group 17502">
                    <a:extLst>
                      <a:ext uri="{FF2B5EF4-FFF2-40B4-BE49-F238E27FC236}">
                        <a16:creationId xmlns:a16="http://schemas.microsoft.com/office/drawing/2014/main" id="{81D57FEE-2341-30BE-A17C-00B131498298}"/>
                      </a:ext>
                    </a:extLst>
                  </p:cNvPr>
                  <p:cNvGrpSpPr/>
                  <p:nvPr/>
                </p:nvGrpSpPr>
                <p:grpSpPr>
                  <a:xfrm rot="15778830">
                    <a:off x="5840029" y="5181555"/>
                    <a:ext cx="914400" cy="914400"/>
                    <a:chOff x="7050890" y="416859"/>
                    <a:chExt cx="914400" cy="914400"/>
                  </a:xfrm>
                </p:grpSpPr>
                <p:sp>
                  <p:nvSpPr>
                    <p:cNvPr id="17507" name="Teardrop 17506">
                      <a:extLst>
                        <a:ext uri="{FF2B5EF4-FFF2-40B4-BE49-F238E27FC236}">
                          <a16:creationId xmlns:a16="http://schemas.microsoft.com/office/drawing/2014/main" id="{253D7DF3-C4A4-2F63-20F3-139AD49C27E5}"/>
                        </a:ext>
                      </a:extLst>
                    </p:cNvPr>
                    <p:cNvSpPr/>
                    <p:nvPr/>
                  </p:nvSpPr>
                  <p:spPr>
                    <a:xfrm rot="6172723">
                      <a:off x="7050890" y="416859"/>
                      <a:ext cx="914400" cy="914400"/>
                    </a:xfrm>
                    <a:prstGeom prst="teardrop">
                      <a:avLst/>
                    </a:prstGeom>
                    <a:solidFill>
                      <a:srgbClr val="2A902D"/>
                    </a:solidFill>
                    <a:ln w="25400" cap="flat" cmpd="sng" algn="ctr">
                      <a:noFill/>
                      <a:prstDash val="solid"/>
                    </a:ln>
                    <a:effectLst/>
                  </p:spPr>
                  <p:txBody>
                    <a:bodyPr rtlCol="0" anchor="ctr"/>
                    <a:lstStyle/>
                    <a:p>
                      <a:pPr marL="0" marR="0" lvl="0" indent="0" algn="ctr" defTabSz="914400" eaLnBrk="1" fontAlgn="auto" latinLnBrk="0" hangingPunct="0">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a:ea typeface="Calibri"/>
                        <a:cs typeface="Calibri"/>
                        <a:sym typeface="Calibri"/>
                      </a:endParaRPr>
                    </a:p>
                  </p:txBody>
                </p:sp>
                <p:sp>
                  <p:nvSpPr>
                    <p:cNvPr id="17508" name="Oval 17507">
                      <a:extLst>
                        <a:ext uri="{FF2B5EF4-FFF2-40B4-BE49-F238E27FC236}">
                          <a16:creationId xmlns:a16="http://schemas.microsoft.com/office/drawing/2014/main" id="{4ACEB5CC-5997-F01A-26C3-A7589F7B72D3}"/>
                        </a:ext>
                      </a:extLst>
                    </p:cNvPr>
                    <p:cNvSpPr/>
                    <p:nvPr/>
                  </p:nvSpPr>
                  <p:spPr>
                    <a:xfrm>
                      <a:off x="7162859" y="528828"/>
                      <a:ext cx="690463" cy="690463"/>
                    </a:xfrm>
                    <a:prstGeom prst="ellipse">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0">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a:ea typeface="Calibri"/>
                        <a:cs typeface="Calibri"/>
                        <a:sym typeface="Calibri"/>
                      </a:endParaRPr>
                    </a:p>
                  </p:txBody>
                </p:sp>
              </p:grpSp>
              <p:grpSp>
                <p:nvGrpSpPr>
                  <p:cNvPr id="17504" name="Group 17503">
                    <a:extLst>
                      <a:ext uri="{FF2B5EF4-FFF2-40B4-BE49-F238E27FC236}">
                        <a16:creationId xmlns:a16="http://schemas.microsoft.com/office/drawing/2014/main" id="{5B2E1A9C-DF55-224C-D4BE-0F5BB4104392}"/>
                      </a:ext>
                    </a:extLst>
                  </p:cNvPr>
                  <p:cNvGrpSpPr/>
                  <p:nvPr/>
                </p:nvGrpSpPr>
                <p:grpSpPr>
                  <a:xfrm rot="13838850">
                    <a:off x="7632496" y="6186790"/>
                    <a:ext cx="914400" cy="914400"/>
                    <a:chOff x="7050890" y="416859"/>
                    <a:chExt cx="914400" cy="914400"/>
                  </a:xfrm>
                </p:grpSpPr>
                <p:sp>
                  <p:nvSpPr>
                    <p:cNvPr id="17505" name="Teardrop 17504">
                      <a:extLst>
                        <a:ext uri="{FF2B5EF4-FFF2-40B4-BE49-F238E27FC236}">
                          <a16:creationId xmlns:a16="http://schemas.microsoft.com/office/drawing/2014/main" id="{17D7AD28-57D7-8D87-6A04-F6BED344A35F}"/>
                        </a:ext>
                      </a:extLst>
                    </p:cNvPr>
                    <p:cNvSpPr/>
                    <p:nvPr/>
                  </p:nvSpPr>
                  <p:spPr>
                    <a:xfrm rot="6172723">
                      <a:off x="7050890" y="416859"/>
                      <a:ext cx="914400" cy="914400"/>
                    </a:xfrm>
                    <a:prstGeom prst="teardrop">
                      <a:avLst/>
                    </a:prstGeom>
                    <a:solidFill>
                      <a:srgbClr val="1F6B21"/>
                    </a:solidFill>
                    <a:ln w="25400" cap="flat" cmpd="sng" algn="ctr">
                      <a:noFill/>
                      <a:prstDash val="solid"/>
                    </a:ln>
                    <a:effectLst/>
                  </p:spPr>
                  <p:txBody>
                    <a:bodyPr rtlCol="0" anchor="ctr"/>
                    <a:lstStyle/>
                    <a:p>
                      <a:pPr marL="0" marR="0" lvl="0" indent="0" algn="ctr" defTabSz="914400" eaLnBrk="1" fontAlgn="auto" latinLnBrk="0" hangingPunct="0">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a:ea typeface="Calibri"/>
                        <a:cs typeface="Calibri"/>
                        <a:sym typeface="Calibri"/>
                      </a:endParaRPr>
                    </a:p>
                  </p:txBody>
                </p:sp>
                <p:sp>
                  <p:nvSpPr>
                    <p:cNvPr id="17506" name="Oval 17505">
                      <a:extLst>
                        <a:ext uri="{FF2B5EF4-FFF2-40B4-BE49-F238E27FC236}">
                          <a16:creationId xmlns:a16="http://schemas.microsoft.com/office/drawing/2014/main" id="{B6F14DBE-1255-3680-15B2-136BA91CAEC7}"/>
                        </a:ext>
                      </a:extLst>
                    </p:cNvPr>
                    <p:cNvSpPr/>
                    <p:nvPr/>
                  </p:nvSpPr>
                  <p:spPr>
                    <a:xfrm>
                      <a:off x="7162859" y="528828"/>
                      <a:ext cx="690463" cy="690463"/>
                    </a:xfrm>
                    <a:prstGeom prst="ellipse">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0">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a:ea typeface="Calibri"/>
                        <a:cs typeface="Calibri"/>
                        <a:sym typeface="Calibri"/>
                      </a:endParaRPr>
                    </a:p>
                  </p:txBody>
                </p:sp>
              </p:grpSp>
            </p:grpSp>
            <p:grpSp>
              <p:nvGrpSpPr>
                <p:cNvPr id="17464" name="Group 17463">
                  <a:extLst>
                    <a:ext uri="{FF2B5EF4-FFF2-40B4-BE49-F238E27FC236}">
                      <a16:creationId xmlns:a16="http://schemas.microsoft.com/office/drawing/2014/main" id="{7FD3806A-7CBC-D146-077C-91917C455D54}"/>
                    </a:ext>
                  </a:extLst>
                </p:cNvPr>
                <p:cNvGrpSpPr/>
                <p:nvPr/>
              </p:nvGrpSpPr>
              <p:grpSpPr>
                <a:xfrm>
                  <a:off x="1337858" y="894674"/>
                  <a:ext cx="2529729" cy="5418800"/>
                  <a:chOff x="1337858" y="819767"/>
                  <a:chExt cx="2529729" cy="5418800"/>
                </a:xfrm>
              </p:grpSpPr>
              <p:sp>
                <p:nvSpPr>
                  <p:cNvPr id="17497" name="TextBox 34">
                    <a:extLst>
                      <a:ext uri="{FF2B5EF4-FFF2-40B4-BE49-F238E27FC236}">
                        <a16:creationId xmlns:a16="http://schemas.microsoft.com/office/drawing/2014/main" id="{FFFE8597-3BEE-B3E8-82A3-219A62DBD3F6}"/>
                      </a:ext>
                    </a:extLst>
                  </p:cNvPr>
                  <p:cNvSpPr txBox="1"/>
                  <p:nvPr/>
                </p:nvSpPr>
                <p:spPr>
                  <a:xfrm>
                    <a:off x="1877178" y="819767"/>
                    <a:ext cx="1990405" cy="4614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r">
                      <a:defRPr sz="800" b="1">
                        <a:solidFill>
                          <a:srgbClr val="45C4E3"/>
                        </a:solidFill>
                        <a:latin typeface="Avenir Next"/>
                        <a:ea typeface="Avenir Next"/>
                        <a:cs typeface="Avenir Next"/>
                        <a:sym typeface="Avenir Next"/>
                      </a:defRPr>
                    </a:lvl1pPr>
                  </a:lstStyle>
                  <a:p>
                    <a:pPr marL="0" marR="0" lvl="0" indent="0" algn="r" defTabSz="914400" eaLnBrk="1" fontAlgn="auto" latinLnBrk="0" hangingPunct="0">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lumMod val="75000"/>
                            <a:lumOff val="25000"/>
                          </a:prstClr>
                        </a:solidFill>
                        <a:effectLst/>
                        <a:uLnTx/>
                        <a:uFillTx/>
                        <a:latin typeface="Georgia" panose="02040502050405020303" pitchFamily="18" charset="0"/>
                        <a:ea typeface="Cambria" panose="02040503050406030204" pitchFamily="18" charset="0"/>
                        <a:cs typeface="Arial" panose="020B0604020202020204" pitchFamily="34" charset="0"/>
                        <a:sym typeface="Avenir Next"/>
                      </a:rPr>
                      <a:t>Financing</a:t>
                    </a:r>
                    <a:endParaRPr kumimoji="0" sz="700" b="1" i="0" u="none" strike="noStrike" kern="0" cap="none" spc="0" normalizeH="0" baseline="0" noProof="0" dirty="0">
                      <a:ln>
                        <a:noFill/>
                      </a:ln>
                      <a:solidFill>
                        <a:prstClr val="black">
                          <a:lumMod val="75000"/>
                          <a:lumOff val="25000"/>
                        </a:prstClr>
                      </a:solidFill>
                      <a:effectLst/>
                      <a:uLnTx/>
                      <a:uFillTx/>
                      <a:latin typeface="Georgia" panose="02040502050405020303" pitchFamily="18" charset="0"/>
                      <a:ea typeface="Cambria" panose="02040503050406030204" pitchFamily="18" charset="0"/>
                      <a:cs typeface="Arial" panose="020B0604020202020204" pitchFamily="34" charset="0"/>
                      <a:sym typeface="Avenir Next"/>
                    </a:endParaRPr>
                  </a:p>
                </p:txBody>
              </p:sp>
              <p:sp>
                <p:nvSpPr>
                  <p:cNvPr id="17495" name="TextBox 34">
                    <a:extLst>
                      <a:ext uri="{FF2B5EF4-FFF2-40B4-BE49-F238E27FC236}">
                        <a16:creationId xmlns:a16="http://schemas.microsoft.com/office/drawing/2014/main" id="{7C307493-B276-1390-2335-5413BD845FD9}"/>
                      </a:ext>
                    </a:extLst>
                  </p:cNvPr>
                  <p:cNvSpPr txBox="1"/>
                  <p:nvPr/>
                </p:nvSpPr>
                <p:spPr>
                  <a:xfrm>
                    <a:off x="1577614" y="2063316"/>
                    <a:ext cx="2289971" cy="7099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r">
                      <a:defRPr sz="800" b="1">
                        <a:solidFill>
                          <a:srgbClr val="45C4E3"/>
                        </a:solidFill>
                        <a:latin typeface="Avenir Next"/>
                        <a:ea typeface="Avenir Next"/>
                        <a:cs typeface="Avenir Next"/>
                        <a:sym typeface="Avenir Next"/>
                      </a:defRPr>
                    </a:lvl1pPr>
                  </a:lstStyle>
                  <a:p>
                    <a:pPr marL="0" marR="0" lvl="0" indent="0" algn="r" defTabSz="914400" eaLnBrk="1" fontAlgn="auto" latinLnBrk="0" hangingPunct="0">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lumMod val="75000"/>
                            <a:lumOff val="25000"/>
                          </a:prstClr>
                        </a:solidFill>
                        <a:effectLst/>
                        <a:uLnTx/>
                        <a:uFillTx/>
                        <a:latin typeface="Georgia" panose="02040502050405020303" pitchFamily="18" charset="0"/>
                        <a:ea typeface="Cambria" panose="02040503050406030204" pitchFamily="18" charset="0"/>
                        <a:cs typeface="Arial" panose="020B0604020202020204" pitchFamily="34" charset="0"/>
                        <a:sym typeface="Avenir Next"/>
                      </a:rPr>
                      <a:t>Capital Markets &amp; Advisory</a:t>
                    </a:r>
                    <a:endParaRPr kumimoji="0" sz="700" b="1" i="0" u="none" strike="noStrike" kern="0" cap="none" spc="0" normalizeH="0" baseline="0" noProof="0" dirty="0">
                      <a:ln>
                        <a:noFill/>
                      </a:ln>
                      <a:solidFill>
                        <a:prstClr val="black">
                          <a:lumMod val="75000"/>
                          <a:lumOff val="25000"/>
                        </a:prstClr>
                      </a:solidFill>
                      <a:effectLst/>
                      <a:uLnTx/>
                      <a:uFillTx/>
                      <a:latin typeface="Georgia" panose="02040502050405020303" pitchFamily="18" charset="0"/>
                      <a:ea typeface="Cambria" panose="02040503050406030204" pitchFamily="18" charset="0"/>
                      <a:cs typeface="Arial" panose="020B0604020202020204" pitchFamily="34" charset="0"/>
                      <a:sym typeface="Avenir Next"/>
                    </a:endParaRPr>
                  </a:p>
                </p:txBody>
              </p:sp>
              <p:sp>
                <p:nvSpPr>
                  <p:cNvPr id="17493" name="TextBox 34">
                    <a:extLst>
                      <a:ext uri="{FF2B5EF4-FFF2-40B4-BE49-F238E27FC236}">
                        <a16:creationId xmlns:a16="http://schemas.microsoft.com/office/drawing/2014/main" id="{CF8B6182-2F2B-2DDF-81CE-61C71C0AC838}"/>
                      </a:ext>
                    </a:extLst>
                  </p:cNvPr>
                  <p:cNvSpPr txBox="1"/>
                  <p:nvPr/>
                </p:nvSpPr>
                <p:spPr>
                  <a:xfrm>
                    <a:off x="1337858" y="3242758"/>
                    <a:ext cx="2529729" cy="4614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r">
                      <a:defRPr sz="800" b="1">
                        <a:solidFill>
                          <a:srgbClr val="45C4E3"/>
                        </a:solidFill>
                        <a:latin typeface="Avenir Next"/>
                        <a:ea typeface="Avenir Next"/>
                        <a:cs typeface="Avenir Next"/>
                        <a:sym typeface="Avenir Next"/>
                      </a:defRPr>
                    </a:lvl1pPr>
                  </a:lstStyle>
                  <a:p>
                    <a:pPr marL="0" marR="0" lvl="0" indent="0" algn="r" defTabSz="914400" eaLnBrk="1" fontAlgn="auto" latinLnBrk="0" hangingPunct="0">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lumMod val="75000"/>
                            <a:lumOff val="25000"/>
                          </a:prstClr>
                        </a:solidFill>
                        <a:effectLst/>
                        <a:uLnTx/>
                        <a:uFillTx/>
                        <a:latin typeface="Georgia" panose="02040502050405020303" pitchFamily="18" charset="0"/>
                        <a:ea typeface="Cambria" panose="02040503050406030204" pitchFamily="18" charset="0"/>
                        <a:cs typeface="Arial" panose="020B0604020202020204" pitchFamily="34" charset="0"/>
                        <a:sym typeface="Avenir Next"/>
                      </a:rPr>
                      <a:t>Risk Management</a:t>
                    </a:r>
                    <a:endParaRPr kumimoji="0" sz="700" b="1" i="0" u="none" strike="noStrike" kern="0" cap="none" spc="0" normalizeH="0" baseline="0" noProof="0" dirty="0">
                      <a:ln>
                        <a:noFill/>
                      </a:ln>
                      <a:solidFill>
                        <a:prstClr val="black">
                          <a:lumMod val="75000"/>
                          <a:lumOff val="25000"/>
                        </a:prstClr>
                      </a:solidFill>
                      <a:effectLst/>
                      <a:uLnTx/>
                      <a:uFillTx/>
                      <a:latin typeface="Georgia" panose="02040502050405020303" pitchFamily="18" charset="0"/>
                      <a:ea typeface="Cambria" panose="02040503050406030204" pitchFamily="18" charset="0"/>
                      <a:cs typeface="Arial" panose="020B0604020202020204" pitchFamily="34" charset="0"/>
                      <a:sym typeface="Avenir Next"/>
                    </a:endParaRPr>
                  </a:p>
                </p:txBody>
              </p:sp>
              <p:sp>
                <p:nvSpPr>
                  <p:cNvPr id="17491" name="TextBox 34">
                    <a:extLst>
                      <a:ext uri="{FF2B5EF4-FFF2-40B4-BE49-F238E27FC236}">
                        <a16:creationId xmlns:a16="http://schemas.microsoft.com/office/drawing/2014/main" id="{DFBC804D-8532-8FC2-118A-18C800A8C849}"/>
                      </a:ext>
                    </a:extLst>
                  </p:cNvPr>
                  <p:cNvSpPr txBox="1"/>
                  <p:nvPr/>
                </p:nvSpPr>
                <p:spPr>
                  <a:xfrm>
                    <a:off x="1337858" y="4324766"/>
                    <a:ext cx="2529727" cy="4614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r">
                      <a:defRPr sz="800" b="1">
                        <a:solidFill>
                          <a:srgbClr val="45C4E3"/>
                        </a:solidFill>
                        <a:latin typeface="Avenir Next"/>
                        <a:ea typeface="Avenir Next"/>
                        <a:cs typeface="Avenir Next"/>
                        <a:sym typeface="Avenir Next"/>
                      </a:defRPr>
                    </a:lvl1pPr>
                  </a:lstStyle>
                  <a:p>
                    <a:pPr marL="0" marR="0" lvl="0" indent="0" algn="r" defTabSz="914400" eaLnBrk="1" fontAlgn="auto" latinLnBrk="0" hangingPunct="0">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lumMod val="75000"/>
                            <a:lumOff val="25000"/>
                          </a:prstClr>
                        </a:solidFill>
                        <a:effectLst/>
                        <a:uLnTx/>
                        <a:uFillTx/>
                        <a:latin typeface="Georgia" panose="02040502050405020303" pitchFamily="18" charset="0"/>
                        <a:ea typeface="Cambria" panose="02040503050406030204" pitchFamily="18" charset="0"/>
                        <a:cs typeface="Arial" panose="020B0604020202020204" pitchFamily="34" charset="0"/>
                        <a:sym typeface="Avenir Next"/>
                      </a:rPr>
                      <a:t>Treasury Management</a:t>
                    </a:r>
                    <a:endParaRPr kumimoji="0" sz="700" b="1" i="0" u="none" strike="noStrike" kern="0" cap="none" spc="0" normalizeH="0" baseline="0" noProof="0" dirty="0">
                      <a:ln>
                        <a:noFill/>
                      </a:ln>
                      <a:solidFill>
                        <a:prstClr val="black">
                          <a:lumMod val="75000"/>
                          <a:lumOff val="25000"/>
                        </a:prstClr>
                      </a:solidFill>
                      <a:effectLst/>
                      <a:uLnTx/>
                      <a:uFillTx/>
                      <a:latin typeface="Georgia" panose="02040502050405020303" pitchFamily="18" charset="0"/>
                      <a:ea typeface="Cambria" panose="02040503050406030204" pitchFamily="18" charset="0"/>
                      <a:cs typeface="Arial" panose="020B0604020202020204" pitchFamily="34" charset="0"/>
                      <a:sym typeface="Avenir Next"/>
                    </a:endParaRPr>
                  </a:p>
                </p:txBody>
              </p:sp>
              <p:sp>
                <p:nvSpPr>
                  <p:cNvPr id="17489" name="TextBox 34">
                    <a:extLst>
                      <a:ext uri="{FF2B5EF4-FFF2-40B4-BE49-F238E27FC236}">
                        <a16:creationId xmlns:a16="http://schemas.microsoft.com/office/drawing/2014/main" id="{181D45B7-15BA-C1D1-4638-8C9730B19DAE}"/>
                      </a:ext>
                    </a:extLst>
                  </p:cNvPr>
                  <p:cNvSpPr txBox="1"/>
                  <p:nvPr/>
                </p:nvSpPr>
                <p:spPr>
                  <a:xfrm>
                    <a:off x="1337858" y="5528575"/>
                    <a:ext cx="2529725" cy="7099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r">
                      <a:defRPr sz="800" b="1">
                        <a:solidFill>
                          <a:srgbClr val="45C4E3"/>
                        </a:solidFill>
                        <a:latin typeface="Avenir Next"/>
                        <a:ea typeface="Avenir Next"/>
                        <a:cs typeface="Avenir Next"/>
                        <a:sym typeface="Avenir Next"/>
                      </a:defRPr>
                    </a:lvl1pPr>
                  </a:lstStyle>
                  <a:p>
                    <a:pPr marL="0" marR="0" lvl="0" indent="0" algn="r" defTabSz="914400" eaLnBrk="1" fontAlgn="auto" latinLnBrk="0" hangingPunct="0">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lumMod val="75000"/>
                            <a:lumOff val="25000"/>
                          </a:prstClr>
                        </a:solidFill>
                        <a:effectLst/>
                        <a:uLnTx/>
                        <a:uFillTx/>
                        <a:latin typeface="Georgia" panose="02040502050405020303" pitchFamily="18" charset="0"/>
                        <a:ea typeface="Cambria" panose="02040503050406030204" pitchFamily="18" charset="0"/>
                        <a:cs typeface="Arial" panose="020B0604020202020204" pitchFamily="34" charset="0"/>
                        <a:sym typeface="Avenir Next"/>
                      </a:rPr>
                      <a:t>Credit Card &amp; Payment Services</a:t>
                    </a:r>
                    <a:endParaRPr kumimoji="0" sz="700" b="1" i="0" u="none" strike="noStrike" kern="0" cap="none" spc="0" normalizeH="0" baseline="0" noProof="0" dirty="0">
                      <a:ln>
                        <a:noFill/>
                      </a:ln>
                      <a:solidFill>
                        <a:prstClr val="black">
                          <a:lumMod val="75000"/>
                          <a:lumOff val="25000"/>
                        </a:prstClr>
                      </a:solidFill>
                      <a:effectLst/>
                      <a:uLnTx/>
                      <a:uFillTx/>
                      <a:latin typeface="Georgia" panose="02040502050405020303" pitchFamily="18" charset="0"/>
                      <a:ea typeface="Cambria" panose="02040503050406030204" pitchFamily="18" charset="0"/>
                      <a:cs typeface="Arial" panose="020B0604020202020204" pitchFamily="34" charset="0"/>
                      <a:sym typeface="Avenir Next"/>
                    </a:endParaRPr>
                  </a:p>
                </p:txBody>
              </p:sp>
            </p:grpSp>
            <p:cxnSp>
              <p:nvCxnSpPr>
                <p:cNvPr id="17465" name="Connector: Elbow 17464">
                  <a:extLst>
                    <a:ext uri="{FF2B5EF4-FFF2-40B4-BE49-F238E27FC236}">
                      <a16:creationId xmlns:a16="http://schemas.microsoft.com/office/drawing/2014/main" id="{9C2909AD-8DED-7279-C15B-67E58CE39C5C}"/>
                    </a:ext>
                  </a:extLst>
                </p:cNvPr>
                <p:cNvCxnSpPr>
                  <a:cxnSpLocks/>
                  <a:stCxn id="17513" idx="2"/>
                </p:cNvCxnSpPr>
                <p:nvPr/>
              </p:nvCxnSpPr>
              <p:spPr>
                <a:xfrm rot="10800000" flipV="1">
                  <a:off x="3980334" y="927462"/>
                  <a:ext cx="3156327" cy="179134"/>
                </a:xfrm>
                <a:prstGeom prst="bentConnector3">
                  <a:avLst/>
                </a:prstGeom>
                <a:noFill/>
                <a:ln w="9525" cap="flat" cmpd="sng" algn="ctr">
                  <a:solidFill>
                    <a:sysClr val="window" lastClr="FFFFFF">
                      <a:lumMod val="65000"/>
                    </a:sysClr>
                  </a:solidFill>
                  <a:prstDash val="dash"/>
                  <a:tailEnd type="triangle"/>
                </a:ln>
                <a:effectLst/>
              </p:spPr>
            </p:cxnSp>
            <p:cxnSp>
              <p:nvCxnSpPr>
                <p:cNvPr id="17466" name="Connector: Elbow 17465">
                  <a:extLst>
                    <a:ext uri="{FF2B5EF4-FFF2-40B4-BE49-F238E27FC236}">
                      <a16:creationId xmlns:a16="http://schemas.microsoft.com/office/drawing/2014/main" id="{AE224DE9-C142-2591-C4C5-D5334332D0AE}"/>
                    </a:ext>
                  </a:extLst>
                </p:cNvPr>
                <p:cNvCxnSpPr>
                  <a:cxnSpLocks/>
                  <a:stCxn id="17511" idx="2"/>
                </p:cNvCxnSpPr>
                <p:nvPr/>
              </p:nvCxnSpPr>
              <p:spPr>
                <a:xfrm rot="10800000" flipV="1">
                  <a:off x="4067465" y="1976183"/>
                  <a:ext cx="1521279" cy="345042"/>
                </a:xfrm>
                <a:prstGeom prst="bentConnector3">
                  <a:avLst/>
                </a:prstGeom>
                <a:noFill/>
                <a:ln w="9525" cap="flat" cmpd="sng" algn="ctr">
                  <a:solidFill>
                    <a:sysClr val="window" lastClr="FFFFFF">
                      <a:lumMod val="65000"/>
                    </a:sysClr>
                  </a:solidFill>
                  <a:prstDash val="dash"/>
                  <a:tailEnd type="triangle"/>
                </a:ln>
                <a:effectLst/>
              </p:spPr>
            </p:cxnSp>
            <p:cxnSp>
              <p:nvCxnSpPr>
                <p:cNvPr id="17467" name="Connector: Elbow 17466">
                  <a:extLst>
                    <a:ext uri="{FF2B5EF4-FFF2-40B4-BE49-F238E27FC236}">
                      <a16:creationId xmlns:a16="http://schemas.microsoft.com/office/drawing/2014/main" id="{40F99B54-19CF-C62C-736D-1A8EFAE1A9AE}"/>
                    </a:ext>
                  </a:extLst>
                </p:cNvPr>
                <p:cNvCxnSpPr>
                  <a:cxnSpLocks/>
                  <a:stCxn id="17507" idx="4"/>
                </p:cNvCxnSpPr>
                <p:nvPr/>
              </p:nvCxnSpPr>
              <p:spPr>
                <a:xfrm rot="10800000">
                  <a:off x="4137263" y="4593639"/>
                  <a:ext cx="1521278" cy="363175"/>
                </a:xfrm>
                <a:prstGeom prst="bentConnector3">
                  <a:avLst/>
                </a:prstGeom>
                <a:noFill/>
                <a:ln w="9525" cap="flat" cmpd="sng" algn="ctr">
                  <a:solidFill>
                    <a:sysClr val="window" lastClr="FFFFFF">
                      <a:lumMod val="65000"/>
                    </a:sysClr>
                  </a:solidFill>
                  <a:prstDash val="dash"/>
                  <a:tailEnd type="triangle"/>
                </a:ln>
                <a:effectLst/>
              </p:spPr>
            </p:cxnSp>
            <p:cxnSp>
              <p:nvCxnSpPr>
                <p:cNvPr id="17468" name="Connector: Elbow 17467">
                  <a:extLst>
                    <a:ext uri="{FF2B5EF4-FFF2-40B4-BE49-F238E27FC236}">
                      <a16:creationId xmlns:a16="http://schemas.microsoft.com/office/drawing/2014/main" id="{8692665B-2D21-131B-460F-ECB164F92881}"/>
                    </a:ext>
                  </a:extLst>
                </p:cNvPr>
                <p:cNvCxnSpPr>
                  <a:cxnSpLocks/>
                  <a:stCxn id="17505" idx="4"/>
                </p:cNvCxnSpPr>
                <p:nvPr/>
              </p:nvCxnSpPr>
              <p:spPr>
                <a:xfrm rot="10800000">
                  <a:off x="4137263" y="5813816"/>
                  <a:ext cx="2988971" cy="145713"/>
                </a:xfrm>
                <a:prstGeom prst="bentConnector3">
                  <a:avLst/>
                </a:prstGeom>
                <a:noFill/>
                <a:ln w="9525" cap="flat" cmpd="sng" algn="ctr">
                  <a:solidFill>
                    <a:sysClr val="window" lastClr="FFFFFF">
                      <a:lumMod val="65000"/>
                    </a:sysClr>
                  </a:solidFill>
                  <a:prstDash val="dash"/>
                  <a:tailEnd type="triangle"/>
                </a:ln>
                <a:effectLst/>
              </p:spPr>
            </p:cxnSp>
            <p:cxnSp>
              <p:nvCxnSpPr>
                <p:cNvPr id="17469" name="Straight Arrow Connector 17468">
                  <a:extLst>
                    <a:ext uri="{FF2B5EF4-FFF2-40B4-BE49-F238E27FC236}">
                      <a16:creationId xmlns:a16="http://schemas.microsoft.com/office/drawing/2014/main" id="{7BDD1C45-5CE8-21A3-827A-DED683658958}"/>
                    </a:ext>
                  </a:extLst>
                </p:cNvPr>
                <p:cNvCxnSpPr/>
                <p:nvPr/>
              </p:nvCxnSpPr>
              <p:spPr>
                <a:xfrm flipH="1">
                  <a:off x="3980334" y="3525401"/>
                  <a:ext cx="932866" cy="0"/>
                </a:xfrm>
                <a:prstGeom prst="straightConnector1">
                  <a:avLst/>
                </a:prstGeom>
                <a:noFill/>
                <a:ln w="9525" cap="flat" cmpd="sng" algn="ctr">
                  <a:solidFill>
                    <a:sysClr val="window" lastClr="FFFFFF">
                      <a:lumMod val="65000"/>
                    </a:sysClr>
                  </a:solidFill>
                  <a:prstDash val="dash"/>
                  <a:tailEnd type="triangle"/>
                </a:ln>
                <a:effectLst/>
              </p:spPr>
            </p:cxnSp>
            <p:sp>
              <p:nvSpPr>
                <p:cNvPr id="17470" name="TextBox 17469">
                  <a:extLst>
                    <a:ext uri="{FF2B5EF4-FFF2-40B4-BE49-F238E27FC236}">
                      <a16:creationId xmlns:a16="http://schemas.microsoft.com/office/drawing/2014/main" id="{701CFFDF-D54C-C7B0-9A35-73EAE16E7232}"/>
                    </a:ext>
                  </a:extLst>
                </p:cNvPr>
                <p:cNvSpPr txBox="1"/>
                <p:nvPr/>
              </p:nvSpPr>
              <p:spPr>
                <a:xfrm>
                  <a:off x="7431716" y="1667818"/>
                  <a:ext cx="672353" cy="497001"/>
                </a:xfrm>
                <a:prstGeom prst="rect">
                  <a:avLst/>
                </a:prstGeom>
                <a:noFill/>
              </p:spPr>
              <p:txBody>
                <a:bodyPr wrap="square" rtlCol="0">
                  <a:spAutoFit/>
                </a:bodyPr>
                <a:lstStyle/>
                <a:p>
                  <a:pPr marL="0" marR="0" lvl="0" indent="0" algn="ctr" defTabSz="914400" eaLnBrk="1" fontAlgn="auto" latinLnBrk="0" hangingPunct="0">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Georgia Pro Cond" panose="02040506050405020303" pitchFamily="18" charset="0"/>
                      <a:ea typeface="Calibri"/>
                      <a:cs typeface="Calibri"/>
                      <a:sym typeface="Calibri"/>
                    </a:rPr>
                    <a:t>01</a:t>
                  </a:r>
                </a:p>
              </p:txBody>
            </p:sp>
            <p:sp>
              <p:nvSpPr>
                <p:cNvPr id="17471" name="TextBox 17470">
                  <a:extLst>
                    <a:ext uri="{FF2B5EF4-FFF2-40B4-BE49-F238E27FC236}">
                      <a16:creationId xmlns:a16="http://schemas.microsoft.com/office/drawing/2014/main" id="{FE0FCB1F-7FE6-D9C7-006D-EDD7790065D0}"/>
                    </a:ext>
                  </a:extLst>
                </p:cNvPr>
                <p:cNvSpPr txBox="1"/>
                <p:nvPr/>
              </p:nvSpPr>
              <p:spPr>
                <a:xfrm>
                  <a:off x="6379297" y="2136401"/>
                  <a:ext cx="672353" cy="497001"/>
                </a:xfrm>
                <a:prstGeom prst="rect">
                  <a:avLst/>
                </a:prstGeom>
                <a:noFill/>
              </p:spPr>
              <p:txBody>
                <a:bodyPr wrap="square" rtlCol="0">
                  <a:spAutoFit/>
                </a:bodyPr>
                <a:lstStyle/>
                <a:p>
                  <a:pPr marL="0" marR="0" lvl="0" indent="0" algn="ctr" defTabSz="914400" eaLnBrk="1" fontAlgn="auto" latinLnBrk="0" hangingPunct="0">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Georgia Pro Cond" panose="02040506050405020303" pitchFamily="18" charset="0"/>
                      <a:ea typeface="Calibri"/>
                      <a:cs typeface="Calibri"/>
                      <a:sym typeface="Calibri"/>
                    </a:rPr>
                    <a:t>02</a:t>
                  </a:r>
                </a:p>
              </p:txBody>
            </p:sp>
            <p:sp>
              <p:nvSpPr>
                <p:cNvPr id="17472" name="TextBox 17471">
                  <a:extLst>
                    <a:ext uri="{FF2B5EF4-FFF2-40B4-BE49-F238E27FC236}">
                      <a16:creationId xmlns:a16="http://schemas.microsoft.com/office/drawing/2014/main" id="{B8BD65E3-F3D6-DDC3-5C60-FD28D94B9C72}"/>
                    </a:ext>
                  </a:extLst>
                </p:cNvPr>
                <p:cNvSpPr txBox="1"/>
                <p:nvPr/>
              </p:nvSpPr>
              <p:spPr>
                <a:xfrm>
                  <a:off x="5992835" y="3238313"/>
                  <a:ext cx="672353" cy="497001"/>
                </a:xfrm>
                <a:prstGeom prst="rect">
                  <a:avLst/>
                </a:prstGeom>
                <a:noFill/>
              </p:spPr>
              <p:txBody>
                <a:bodyPr wrap="square" rtlCol="0">
                  <a:spAutoFit/>
                </a:bodyPr>
                <a:lstStyle/>
                <a:p>
                  <a:pPr marL="0" marR="0" lvl="0" indent="0" algn="ctr" defTabSz="914400" eaLnBrk="1" fontAlgn="auto" latinLnBrk="0" hangingPunct="0">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Georgia Pro Cond" panose="02040506050405020303" pitchFamily="18" charset="0"/>
                      <a:ea typeface="Calibri"/>
                      <a:cs typeface="Calibri"/>
                      <a:sym typeface="Calibri"/>
                    </a:rPr>
                    <a:t>03</a:t>
                  </a:r>
                </a:p>
              </p:txBody>
            </p:sp>
            <p:sp>
              <p:nvSpPr>
                <p:cNvPr id="17473" name="TextBox 17472">
                  <a:extLst>
                    <a:ext uri="{FF2B5EF4-FFF2-40B4-BE49-F238E27FC236}">
                      <a16:creationId xmlns:a16="http://schemas.microsoft.com/office/drawing/2014/main" id="{239910F4-CF04-743C-59FB-2C83FFB0CDF1}"/>
                    </a:ext>
                  </a:extLst>
                </p:cNvPr>
                <p:cNvSpPr txBox="1"/>
                <p:nvPr/>
              </p:nvSpPr>
              <p:spPr>
                <a:xfrm>
                  <a:off x="6380807" y="4196570"/>
                  <a:ext cx="672353" cy="497001"/>
                </a:xfrm>
                <a:prstGeom prst="rect">
                  <a:avLst/>
                </a:prstGeom>
                <a:noFill/>
              </p:spPr>
              <p:txBody>
                <a:bodyPr wrap="square" rtlCol="0">
                  <a:spAutoFit/>
                </a:bodyPr>
                <a:lstStyle/>
                <a:p>
                  <a:pPr marL="0" marR="0" lvl="0" indent="0" algn="ctr" defTabSz="914400" eaLnBrk="1" fontAlgn="auto" latinLnBrk="0" hangingPunct="0">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Georgia Pro Cond" panose="02040506050405020303" pitchFamily="18" charset="0"/>
                      <a:ea typeface="Calibri"/>
                      <a:cs typeface="Calibri"/>
                      <a:sym typeface="Calibri"/>
                    </a:rPr>
                    <a:t>04</a:t>
                  </a:r>
                </a:p>
              </p:txBody>
            </p:sp>
            <p:sp>
              <p:nvSpPr>
                <p:cNvPr id="17474" name="TextBox 17473">
                  <a:extLst>
                    <a:ext uri="{FF2B5EF4-FFF2-40B4-BE49-F238E27FC236}">
                      <a16:creationId xmlns:a16="http://schemas.microsoft.com/office/drawing/2014/main" id="{97C9E3C5-6003-53F5-D7DA-1D31392B4E60}"/>
                    </a:ext>
                  </a:extLst>
                </p:cNvPr>
                <p:cNvSpPr txBox="1"/>
                <p:nvPr/>
              </p:nvSpPr>
              <p:spPr>
                <a:xfrm>
                  <a:off x="7435242" y="4666908"/>
                  <a:ext cx="672353" cy="497001"/>
                </a:xfrm>
                <a:prstGeom prst="rect">
                  <a:avLst/>
                </a:prstGeom>
                <a:noFill/>
              </p:spPr>
              <p:txBody>
                <a:bodyPr wrap="square" rtlCol="0">
                  <a:spAutoFit/>
                </a:bodyPr>
                <a:lstStyle/>
                <a:p>
                  <a:pPr marL="0" marR="0" lvl="0" indent="0" algn="ctr" defTabSz="914400" eaLnBrk="1" fontAlgn="auto" latinLnBrk="0" hangingPunct="0">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Georgia Pro Cond" panose="02040506050405020303" pitchFamily="18" charset="0"/>
                      <a:ea typeface="Calibri"/>
                      <a:cs typeface="Calibri"/>
                      <a:sym typeface="Calibri"/>
                    </a:rPr>
                    <a:t>05</a:t>
                  </a:r>
                </a:p>
              </p:txBody>
            </p:sp>
            <p:pic>
              <p:nvPicPr>
                <p:cNvPr id="17475" name="Picture 17474" descr="A close up of a white building&#10;&#10;Description generated with high confidence">
                  <a:extLst>
                    <a:ext uri="{FF2B5EF4-FFF2-40B4-BE49-F238E27FC236}">
                      <a16:creationId xmlns:a16="http://schemas.microsoft.com/office/drawing/2014/main" id="{2FD2979F-B242-F3C9-BCA7-C44FBFF9F49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8017" r="11481"/>
                <a:stretch/>
              </p:blipFill>
              <p:spPr>
                <a:xfrm>
                  <a:off x="7080704" y="2890649"/>
                  <a:ext cx="1249397" cy="1038629"/>
                </a:xfrm>
                <a:prstGeom prst="rect">
                  <a:avLst/>
                </a:prstGeom>
              </p:spPr>
            </p:pic>
          </p:grpSp>
          <p:pic>
            <p:nvPicPr>
              <p:cNvPr id="19462" name="Picture 6" descr="Graph icon">
                <a:extLst>
                  <a:ext uri="{FF2B5EF4-FFF2-40B4-BE49-F238E27FC236}">
                    <a16:creationId xmlns:a16="http://schemas.microsoft.com/office/drawing/2014/main" id="{1851EF43-6747-39D3-9EBE-04AEF712D5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5819" y="3246902"/>
                <a:ext cx="279703" cy="213796"/>
              </a:xfrm>
              <a:prstGeom prst="rect">
                <a:avLst/>
              </a:prstGeom>
              <a:noFill/>
              <a:extLst>
                <a:ext uri="{909E8E84-426E-40DD-AFC4-6F175D3DCCD1}">
                  <a14:hiddenFill xmlns:a14="http://schemas.microsoft.com/office/drawing/2010/main">
                    <a:solidFill>
                      <a:srgbClr val="FFFFFF"/>
                    </a:solidFill>
                  </a14:hiddenFill>
                </a:ext>
              </a:extLst>
            </p:spPr>
          </p:pic>
        </p:grpSp>
        <p:pic>
          <p:nvPicPr>
            <p:cNvPr id="19466" name="Picture 10" descr="Investment icon">
              <a:extLst>
                <a:ext uri="{FF2B5EF4-FFF2-40B4-BE49-F238E27FC236}">
                  <a16:creationId xmlns:a16="http://schemas.microsoft.com/office/drawing/2014/main" id="{CFB49C99-2B07-62C9-450C-DF9C9DB46C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6724" y="3747566"/>
              <a:ext cx="266968" cy="223979"/>
            </a:xfrm>
            <a:prstGeom prst="rect">
              <a:avLst/>
            </a:prstGeom>
            <a:noFill/>
            <a:extLst>
              <a:ext uri="{909E8E84-426E-40DD-AFC4-6F175D3DCCD1}">
                <a14:hiddenFill xmlns:a14="http://schemas.microsoft.com/office/drawing/2010/main">
                  <a:solidFill>
                    <a:srgbClr val="FFFFFF"/>
                  </a:solidFill>
                </a14:hiddenFill>
              </a:ext>
            </a:extLst>
          </p:spPr>
        </p:pic>
        <p:pic>
          <p:nvPicPr>
            <p:cNvPr id="19468" name="Picture 12" descr="Risk management icon">
              <a:extLst>
                <a:ext uri="{FF2B5EF4-FFF2-40B4-BE49-F238E27FC236}">
                  <a16:creationId xmlns:a16="http://schemas.microsoft.com/office/drawing/2014/main" id="{15FD8918-EB2B-609D-B431-1DD9783094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9026" y="4709679"/>
              <a:ext cx="261892" cy="261892"/>
            </a:xfrm>
            <a:prstGeom prst="rect">
              <a:avLst/>
            </a:prstGeom>
            <a:noFill/>
            <a:extLst>
              <a:ext uri="{909E8E84-426E-40DD-AFC4-6F175D3DCCD1}">
                <a14:hiddenFill xmlns:a14="http://schemas.microsoft.com/office/drawing/2010/main">
                  <a:solidFill>
                    <a:srgbClr val="FFFFFF"/>
                  </a:solidFill>
                </a14:hiddenFill>
              </a:ext>
            </a:extLst>
          </p:spPr>
        </p:pic>
        <p:pic>
          <p:nvPicPr>
            <p:cNvPr id="19470" name="Picture 14" descr="Efficiency icon">
              <a:extLst>
                <a:ext uri="{FF2B5EF4-FFF2-40B4-BE49-F238E27FC236}">
                  <a16:creationId xmlns:a16="http://schemas.microsoft.com/office/drawing/2014/main" id="{3DE9BBB7-D3C5-4EEC-7561-3E22518A43C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69674" y="5584599"/>
              <a:ext cx="267451" cy="267451"/>
            </a:xfrm>
            <a:prstGeom prst="rect">
              <a:avLst/>
            </a:prstGeom>
            <a:noFill/>
            <a:extLst>
              <a:ext uri="{909E8E84-426E-40DD-AFC4-6F175D3DCCD1}">
                <a14:hiddenFill xmlns:a14="http://schemas.microsoft.com/office/drawing/2010/main">
                  <a:solidFill>
                    <a:srgbClr val="FFFFFF"/>
                  </a:solidFill>
                </a14:hiddenFill>
              </a:ext>
            </a:extLst>
          </p:spPr>
        </p:pic>
        <p:pic>
          <p:nvPicPr>
            <p:cNvPr id="19472" name="Picture 16" descr="Digital icon">
              <a:extLst>
                <a:ext uri="{FF2B5EF4-FFF2-40B4-BE49-F238E27FC236}">
                  <a16:creationId xmlns:a16="http://schemas.microsoft.com/office/drawing/2014/main" id="{1AC100D0-4027-B05B-822E-EC56BDB5894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01421" y="6086663"/>
              <a:ext cx="251545" cy="251545"/>
            </a:xfrm>
            <a:prstGeom prst="rect">
              <a:avLst/>
            </a:prstGeom>
            <a:noFill/>
            <a:extLst>
              <a:ext uri="{909E8E84-426E-40DD-AFC4-6F175D3DCCD1}">
                <a14:hiddenFill xmlns:a14="http://schemas.microsoft.com/office/drawing/2010/main">
                  <a:solidFill>
                    <a:srgbClr val="FFFFFF"/>
                  </a:solidFill>
                </a14:hiddenFill>
              </a:ext>
            </a:extLst>
          </p:spPr>
        </p:pic>
      </p:grpSp>
      <p:pic>
        <p:nvPicPr>
          <p:cNvPr id="19465" name="Picture 19464">
            <a:extLst>
              <a:ext uri="{FF2B5EF4-FFF2-40B4-BE49-F238E27FC236}">
                <a16:creationId xmlns:a16="http://schemas.microsoft.com/office/drawing/2014/main" id="{B7B97602-AF89-837F-8B6C-5A358F9423CA}"/>
              </a:ext>
            </a:extLst>
          </p:cNvPr>
          <p:cNvPicPr>
            <a:picLocks noChangeAspect="1"/>
          </p:cNvPicPr>
          <p:nvPr/>
        </p:nvPicPr>
        <p:blipFill>
          <a:blip r:embed="rId9"/>
          <a:stretch>
            <a:fillRect/>
          </a:stretch>
        </p:blipFill>
        <p:spPr>
          <a:xfrm>
            <a:off x="3542413" y="4415937"/>
            <a:ext cx="2337468" cy="926295"/>
          </a:xfrm>
          <a:prstGeom prst="rect">
            <a:avLst/>
          </a:prstGeom>
        </p:spPr>
      </p:pic>
      <p:cxnSp>
        <p:nvCxnSpPr>
          <p:cNvPr id="9" name="Straight Connector 8">
            <a:extLst>
              <a:ext uri="{FF2B5EF4-FFF2-40B4-BE49-F238E27FC236}">
                <a16:creationId xmlns:a16="http://schemas.microsoft.com/office/drawing/2014/main" id="{CDE4EF33-85E8-6C92-D723-3EE846BD8EEE}"/>
              </a:ext>
            </a:extLst>
          </p:cNvPr>
          <p:cNvCxnSpPr/>
          <p:nvPr/>
        </p:nvCxnSpPr>
        <p:spPr>
          <a:xfrm>
            <a:off x="6002773" y="1139559"/>
            <a:ext cx="0" cy="5280291"/>
          </a:xfrm>
          <a:prstGeom prst="line">
            <a:avLst/>
          </a:prstGeom>
          <a:ln>
            <a:solidFill>
              <a:srgbClr val="2F855E"/>
            </a:solidFill>
          </a:ln>
        </p:spPr>
        <p:style>
          <a:lnRef idx="2">
            <a:schemeClr val="accent1"/>
          </a:lnRef>
          <a:fillRef idx="0">
            <a:schemeClr val="accent1"/>
          </a:fillRef>
          <a:effectRef idx="1">
            <a:schemeClr val="accent1"/>
          </a:effectRef>
          <a:fontRef idx="minor">
            <a:schemeClr val="tx1"/>
          </a:fontRef>
        </p:style>
      </p:cxnSp>
      <p:grpSp>
        <p:nvGrpSpPr>
          <p:cNvPr id="11" name="Group 10">
            <a:extLst>
              <a:ext uri="{FF2B5EF4-FFF2-40B4-BE49-F238E27FC236}">
                <a16:creationId xmlns:a16="http://schemas.microsoft.com/office/drawing/2014/main" id="{335D7EB5-AC0B-4F92-F8FD-2004B49EFD63}"/>
              </a:ext>
            </a:extLst>
          </p:cNvPr>
          <p:cNvGrpSpPr/>
          <p:nvPr/>
        </p:nvGrpSpPr>
        <p:grpSpPr>
          <a:xfrm>
            <a:off x="6228679" y="703391"/>
            <a:ext cx="84189" cy="346740"/>
            <a:chOff x="532785" y="906130"/>
            <a:chExt cx="97453" cy="461665"/>
          </a:xfrm>
        </p:grpSpPr>
        <p:sp>
          <p:nvSpPr>
            <p:cNvPr id="12" name="Rectangle 11">
              <a:extLst>
                <a:ext uri="{FF2B5EF4-FFF2-40B4-BE49-F238E27FC236}">
                  <a16:creationId xmlns:a16="http://schemas.microsoft.com/office/drawing/2014/main" id="{6434FC8D-76D9-4B05-E7C3-1332D8145AF0}"/>
                </a:ext>
              </a:extLst>
            </p:cNvPr>
            <p:cNvSpPr/>
            <p:nvPr/>
          </p:nvSpPr>
          <p:spPr>
            <a:xfrm>
              <a:off x="532785" y="906130"/>
              <a:ext cx="53032" cy="461665"/>
            </a:xfrm>
            <a:prstGeom prst="rect">
              <a:avLst/>
            </a:prstGeom>
            <a:solidFill>
              <a:srgbClr val="287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5" name="Straight Connector 14">
              <a:extLst>
                <a:ext uri="{FF2B5EF4-FFF2-40B4-BE49-F238E27FC236}">
                  <a16:creationId xmlns:a16="http://schemas.microsoft.com/office/drawing/2014/main" id="{D0A7136F-4939-0CD7-21E2-277A1F366828}"/>
                </a:ext>
              </a:extLst>
            </p:cNvPr>
            <p:cNvCxnSpPr/>
            <p:nvPr/>
          </p:nvCxnSpPr>
          <p:spPr>
            <a:xfrm>
              <a:off x="630238" y="906130"/>
              <a:ext cx="0" cy="461665"/>
            </a:xfrm>
            <a:prstGeom prst="line">
              <a:avLst/>
            </a:prstGeom>
            <a:ln>
              <a:solidFill>
                <a:srgbClr val="091B2C"/>
              </a:solidFill>
            </a:ln>
          </p:spPr>
          <p:style>
            <a:lnRef idx="2">
              <a:schemeClr val="accent1"/>
            </a:lnRef>
            <a:fillRef idx="0">
              <a:schemeClr val="accent1"/>
            </a:fillRef>
            <a:effectRef idx="1">
              <a:schemeClr val="accent1"/>
            </a:effectRef>
            <a:fontRef idx="minor">
              <a:schemeClr val="tx1"/>
            </a:fontRef>
          </p:style>
        </p:cxnSp>
      </p:grpSp>
      <p:sp>
        <p:nvSpPr>
          <p:cNvPr id="16" name="TextBox 15">
            <a:extLst>
              <a:ext uri="{FF2B5EF4-FFF2-40B4-BE49-F238E27FC236}">
                <a16:creationId xmlns:a16="http://schemas.microsoft.com/office/drawing/2014/main" id="{62C26D75-0330-B91C-51EC-A7EC74E559DA}"/>
              </a:ext>
            </a:extLst>
          </p:cNvPr>
          <p:cNvSpPr txBox="1"/>
          <p:nvPr/>
        </p:nvSpPr>
        <p:spPr>
          <a:xfrm>
            <a:off x="6382257" y="703391"/>
            <a:ext cx="5177631" cy="400110"/>
          </a:xfrm>
          <a:prstGeom prst="rect">
            <a:avLst/>
          </a:prstGeom>
          <a:noFill/>
        </p:spPr>
        <p:txBody>
          <a:bodyPr wrap="square" rtlCol="0">
            <a:spAutoFit/>
          </a:bodyPr>
          <a:lstStyle/>
          <a:p>
            <a:r>
              <a:rPr lang="en-US" sz="2000" dirty="0">
                <a:solidFill>
                  <a:srgbClr val="091B2C"/>
                </a:solidFill>
                <a:latin typeface="Poppins" panose="00000500000000000000" pitchFamily="2" charset="0"/>
                <a:cs typeface="Poppins" panose="00000500000000000000" pitchFamily="2" charset="0"/>
              </a:rPr>
              <a:t>PRIVATE BANKING</a:t>
            </a:r>
            <a:endParaRPr lang="en-IN" sz="2000" dirty="0">
              <a:solidFill>
                <a:srgbClr val="091B2C"/>
              </a:solidFill>
              <a:latin typeface="Poppins" panose="00000500000000000000" pitchFamily="2" charset="0"/>
              <a:cs typeface="Poppins" panose="00000500000000000000" pitchFamily="2" charset="0"/>
            </a:endParaRPr>
          </a:p>
        </p:txBody>
      </p:sp>
      <p:sp>
        <p:nvSpPr>
          <p:cNvPr id="17" name="TextBox 16">
            <a:extLst>
              <a:ext uri="{FF2B5EF4-FFF2-40B4-BE49-F238E27FC236}">
                <a16:creationId xmlns:a16="http://schemas.microsoft.com/office/drawing/2014/main" id="{6D69ABB7-5139-7F27-BF08-D91AE4C9FDEE}"/>
              </a:ext>
            </a:extLst>
          </p:cNvPr>
          <p:cNvSpPr txBox="1"/>
          <p:nvPr/>
        </p:nvSpPr>
        <p:spPr>
          <a:xfrm>
            <a:off x="6141562" y="1178228"/>
            <a:ext cx="5927729" cy="2277547"/>
          </a:xfrm>
          <a:prstGeom prst="rect">
            <a:avLst/>
          </a:prstGeom>
          <a:noFill/>
        </p:spPr>
        <p:txBody>
          <a:bodyPr wrap="square" rtlCol="0" anchor="b">
            <a:spAutoFit/>
          </a:bodyPr>
          <a:lstStyle/>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Citizens Private Banking is designed to simplify customers' financial journeys and help them and their families maximize their wealth. As a client of Citizens Private Bank, customers will have a dedicated Relationship Manager who is committed to understanding their needs and delivering personalized, comprehensive banking and wealth management solutions tailored to exceed expectations.</a:t>
            </a:r>
          </a:p>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Whether customers need to simplify complex financial situations or secure long-term success for future generations, Citizens provides exceptional solutions and outstanding service across a broad range of sectors, including Individuals &amp; Families, Private Equity &amp; Venture Capital, Innovation Banking, Professional Services, Commercial Real Estate, and Nonprofits &amp; Private Foundations.</a:t>
            </a:r>
          </a:p>
        </p:txBody>
      </p:sp>
      <p:grpSp>
        <p:nvGrpSpPr>
          <p:cNvPr id="17492" name="Group 17491">
            <a:extLst>
              <a:ext uri="{FF2B5EF4-FFF2-40B4-BE49-F238E27FC236}">
                <a16:creationId xmlns:a16="http://schemas.microsoft.com/office/drawing/2014/main" id="{F9EDF638-2531-363C-81A6-88BEAB556D6A}"/>
              </a:ext>
            </a:extLst>
          </p:cNvPr>
          <p:cNvGrpSpPr/>
          <p:nvPr/>
        </p:nvGrpSpPr>
        <p:grpSpPr>
          <a:xfrm>
            <a:off x="6002773" y="3520688"/>
            <a:ext cx="6270602" cy="2766174"/>
            <a:chOff x="6002773" y="3520688"/>
            <a:chExt cx="6270602" cy="2766174"/>
          </a:xfrm>
        </p:grpSpPr>
        <p:grpSp>
          <p:nvGrpSpPr>
            <p:cNvPr id="18" name="Group 17">
              <a:extLst>
                <a:ext uri="{FF2B5EF4-FFF2-40B4-BE49-F238E27FC236}">
                  <a16:creationId xmlns:a16="http://schemas.microsoft.com/office/drawing/2014/main" id="{803F3BAB-A048-42BD-D564-D88B5C4A73B0}"/>
                </a:ext>
              </a:extLst>
            </p:cNvPr>
            <p:cNvGrpSpPr/>
            <p:nvPr/>
          </p:nvGrpSpPr>
          <p:grpSpPr>
            <a:xfrm>
              <a:off x="6002773" y="3520688"/>
              <a:ext cx="6270602" cy="2766174"/>
              <a:chOff x="141674" y="2882183"/>
              <a:chExt cx="11716537" cy="3176096"/>
            </a:xfrm>
          </p:grpSpPr>
          <p:grpSp>
            <p:nvGrpSpPr>
              <p:cNvPr id="19" name="Group 18">
                <a:extLst>
                  <a:ext uri="{FF2B5EF4-FFF2-40B4-BE49-F238E27FC236}">
                    <a16:creationId xmlns:a16="http://schemas.microsoft.com/office/drawing/2014/main" id="{A1C3E8E2-12A1-D269-92CD-83FBE49486B7}"/>
                  </a:ext>
                </a:extLst>
              </p:cNvPr>
              <p:cNvGrpSpPr/>
              <p:nvPr/>
            </p:nvGrpSpPr>
            <p:grpSpPr>
              <a:xfrm>
                <a:off x="141674" y="2915147"/>
                <a:ext cx="8552124" cy="3143132"/>
                <a:chOff x="252511" y="3146953"/>
                <a:chExt cx="8552124" cy="3143132"/>
              </a:xfrm>
            </p:grpSpPr>
            <p:grpSp>
              <p:nvGrpSpPr>
                <p:cNvPr id="42" name="Group 41">
                  <a:extLst>
                    <a:ext uri="{FF2B5EF4-FFF2-40B4-BE49-F238E27FC236}">
                      <a16:creationId xmlns:a16="http://schemas.microsoft.com/office/drawing/2014/main" id="{972B45C1-E732-C618-7914-C8BBE3C96B81}"/>
                    </a:ext>
                  </a:extLst>
                </p:cNvPr>
                <p:cNvGrpSpPr/>
                <p:nvPr/>
              </p:nvGrpSpPr>
              <p:grpSpPr>
                <a:xfrm>
                  <a:off x="2419586" y="3146953"/>
                  <a:ext cx="6385049" cy="3143132"/>
                  <a:chOff x="2419586" y="3146953"/>
                  <a:chExt cx="6385049" cy="3143132"/>
                </a:xfrm>
              </p:grpSpPr>
              <p:grpSp>
                <p:nvGrpSpPr>
                  <p:cNvPr id="48" name="Group 47">
                    <a:extLst>
                      <a:ext uri="{FF2B5EF4-FFF2-40B4-BE49-F238E27FC236}">
                        <a16:creationId xmlns:a16="http://schemas.microsoft.com/office/drawing/2014/main" id="{47E4B334-58A7-8C38-B064-34D75BAB2162}"/>
                      </a:ext>
                    </a:extLst>
                  </p:cNvPr>
                  <p:cNvGrpSpPr/>
                  <p:nvPr/>
                </p:nvGrpSpPr>
                <p:grpSpPr>
                  <a:xfrm>
                    <a:off x="2861562" y="3146953"/>
                    <a:ext cx="5943073" cy="3143132"/>
                    <a:chOff x="2691880" y="3429001"/>
                    <a:chExt cx="5620463" cy="2725609"/>
                  </a:xfrm>
                </p:grpSpPr>
                <p:sp>
                  <p:nvSpPr>
                    <p:cNvPr id="54" name="Trapezoid 6">
                      <a:extLst>
                        <a:ext uri="{FF2B5EF4-FFF2-40B4-BE49-F238E27FC236}">
                          <a16:creationId xmlns:a16="http://schemas.microsoft.com/office/drawing/2014/main" id="{F7433FEB-DEF7-06A8-7562-2B7515EAD821}"/>
                        </a:ext>
                      </a:extLst>
                    </p:cNvPr>
                    <p:cNvSpPr/>
                    <p:nvPr/>
                  </p:nvSpPr>
                  <p:spPr>
                    <a:xfrm rot="5400000">
                      <a:off x="2482877" y="3666594"/>
                      <a:ext cx="2697019" cy="2279014"/>
                    </a:xfrm>
                    <a:custGeom>
                      <a:avLst/>
                      <a:gdLst>
                        <a:gd name="connsiteX0" fmla="*/ 0 w 2697019"/>
                        <a:gd name="connsiteY0" fmla="*/ 3140249 h 3140249"/>
                        <a:gd name="connsiteX1" fmla="*/ 674255 w 2697019"/>
                        <a:gd name="connsiteY1" fmla="*/ 0 h 3140249"/>
                        <a:gd name="connsiteX2" fmla="*/ 2022764 w 2697019"/>
                        <a:gd name="connsiteY2" fmla="*/ 0 h 3140249"/>
                        <a:gd name="connsiteX3" fmla="*/ 2697019 w 2697019"/>
                        <a:gd name="connsiteY3" fmla="*/ 3140249 h 3140249"/>
                        <a:gd name="connsiteX4" fmla="*/ 0 w 2697019"/>
                        <a:gd name="connsiteY4" fmla="*/ 3140249 h 3140249"/>
                        <a:gd name="connsiteX0" fmla="*/ 0 w 2697019"/>
                        <a:gd name="connsiteY0" fmla="*/ 3140249 h 3140249"/>
                        <a:gd name="connsiteX1" fmla="*/ 905164 w 2697019"/>
                        <a:gd name="connsiteY1" fmla="*/ 46182 h 3140249"/>
                        <a:gd name="connsiteX2" fmla="*/ 2022764 w 2697019"/>
                        <a:gd name="connsiteY2" fmla="*/ 0 h 3140249"/>
                        <a:gd name="connsiteX3" fmla="*/ 2697019 w 2697019"/>
                        <a:gd name="connsiteY3" fmla="*/ 3140249 h 3140249"/>
                        <a:gd name="connsiteX4" fmla="*/ 0 w 2697019"/>
                        <a:gd name="connsiteY4" fmla="*/ 3140249 h 3140249"/>
                        <a:gd name="connsiteX0" fmla="*/ 0 w 2697019"/>
                        <a:gd name="connsiteY0" fmla="*/ 3112540 h 3112540"/>
                        <a:gd name="connsiteX1" fmla="*/ 905164 w 2697019"/>
                        <a:gd name="connsiteY1" fmla="*/ 18473 h 3112540"/>
                        <a:gd name="connsiteX2" fmla="*/ 1717964 w 2697019"/>
                        <a:gd name="connsiteY2" fmla="*/ 0 h 3112540"/>
                        <a:gd name="connsiteX3" fmla="*/ 2697019 w 2697019"/>
                        <a:gd name="connsiteY3" fmla="*/ 3112540 h 3112540"/>
                        <a:gd name="connsiteX4" fmla="*/ 0 w 2697019"/>
                        <a:gd name="connsiteY4" fmla="*/ 3112540 h 3112540"/>
                        <a:gd name="connsiteX0" fmla="*/ 0 w 2697019"/>
                        <a:gd name="connsiteY0" fmla="*/ 3112540 h 3112540"/>
                        <a:gd name="connsiteX1" fmla="*/ 952298 w 2697019"/>
                        <a:gd name="connsiteY1" fmla="*/ 606116 h 3112540"/>
                        <a:gd name="connsiteX2" fmla="*/ 1717964 w 2697019"/>
                        <a:gd name="connsiteY2" fmla="*/ 0 h 3112540"/>
                        <a:gd name="connsiteX3" fmla="*/ 2697019 w 2697019"/>
                        <a:gd name="connsiteY3" fmla="*/ 3112540 h 3112540"/>
                        <a:gd name="connsiteX4" fmla="*/ 0 w 2697019"/>
                        <a:gd name="connsiteY4" fmla="*/ 3112540 h 3112540"/>
                        <a:gd name="connsiteX0" fmla="*/ 0 w 2697019"/>
                        <a:gd name="connsiteY0" fmla="*/ 2573865 h 2573865"/>
                        <a:gd name="connsiteX1" fmla="*/ 952298 w 2697019"/>
                        <a:gd name="connsiteY1" fmla="*/ 67441 h 2573865"/>
                        <a:gd name="connsiteX2" fmla="*/ 1783952 w 2697019"/>
                        <a:gd name="connsiteY2" fmla="*/ 0 h 2573865"/>
                        <a:gd name="connsiteX3" fmla="*/ 2697019 w 2697019"/>
                        <a:gd name="connsiteY3" fmla="*/ 2573865 h 2573865"/>
                        <a:gd name="connsiteX4" fmla="*/ 0 w 2697019"/>
                        <a:gd name="connsiteY4" fmla="*/ 2573865 h 2573865"/>
                        <a:gd name="connsiteX0" fmla="*/ 0 w 2697019"/>
                        <a:gd name="connsiteY0" fmla="*/ 2579881 h 2579881"/>
                        <a:gd name="connsiteX1" fmla="*/ 1159690 w 2697019"/>
                        <a:gd name="connsiteY1" fmla="*/ 1 h 2579881"/>
                        <a:gd name="connsiteX2" fmla="*/ 1783952 w 2697019"/>
                        <a:gd name="connsiteY2" fmla="*/ 6016 h 2579881"/>
                        <a:gd name="connsiteX3" fmla="*/ 2697019 w 2697019"/>
                        <a:gd name="connsiteY3" fmla="*/ 2579881 h 2579881"/>
                        <a:gd name="connsiteX4" fmla="*/ 0 w 2697019"/>
                        <a:gd name="connsiteY4" fmla="*/ 2579881 h 2579881"/>
                        <a:gd name="connsiteX0" fmla="*/ 0 w 2697019"/>
                        <a:gd name="connsiteY0" fmla="*/ 2579880 h 2579880"/>
                        <a:gd name="connsiteX1" fmla="*/ 1159690 w 2697019"/>
                        <a:gd name="connsiteY1" fmla="*/ 0 h 2579880"/>
                        <a:gd name="connsiteX2" fmla="*/ 1614273 w 2697019"/>
                        <a:gd name="connsiteY2" fmla="*/ 30500 h 2579880"/>
                        <a:gd name="connsiteX3" fmla="*/ 2697019 w 2697019"/>
                        <a:gd name="connsiteY3" fmla="*/ 2579880 h 2579880"/>
                        <a:gd name="connsiteX4" fmla="*/ 0 w 2697019"/>
                        <a:gd name="connsiteY4" fmla="*/ 2579880 h 2579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7019" h="2579880">
                          <a:moveTo>
                            <a:pt x="0" y="2579880"/>
                          </a:moveTo>
                          <a:lnTo>
                            <a:pt x="1159690" y="0"/>
                          </a:lnTo>
                          <a:lnTo>
                            <a:pt x="1614273" y="30500"/>
                          </a:lnTo>
                          <a:lnTo>
                            <a:pt x="2697019" y="2579880"/>
                          </a:lnTo>
                          <a:lnTo>
                            <a:pt x="0" y="2579880"/>
                          </a:lnTo>
                          <a:close/>
                        </a:path>
                      </a:pathLst>
                    </a:custGeom>
                    <a:solidFill>
                      <a:schemeClr val="accent2">
                        <a:lumMod val="75000"/>
                      </a:schemeClr>
                    </a:solidFill>
                    <a:ln>
                      <a:solidFill>
                        <a:schemeClr val="accent2">
                          <a:lumMod val="50000"/>
                        </a:schemeClr>
                      </a:solidFill>
                    </a:ln>
                    <a:effectLst>
                      <a:glow>
                        <a:schemeClr val="tx1">
                          <a:alpha val="40000"/>
                        </a:schemeClr>
                      </a:glow>
                      <a:innerShdw blurRad="63500" dist="50800">
                        <a:schemeClr val="tx1">
                          <a:alpha val="50000"/>
                        </a:schemeClr>
                      </a:innerShdw>
                    </a:effectLst>
                    <a:scene3d>
                      <a:camera prst="perspectiveRelaxed"/>
                      <a:lightRig rig="threePt" dir="t"/>
                    </a:scene3d>
                    <a:sp3d extrusionH="660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050" dirty="0"/>
                    </a:p>
                  </p:txBody>
                </p:sp>
                <p:sp>
                  <p:nvSpPr>
                    <p:cNvPr id="55" name="Trapezoid 6">
                      <a:extLst>
                        <a:ext uri="{FF2B5EF4-FFF2-40B4-BE49-F238E27FC236}">
                          <a16:creationId xmlns:a16="http://schemas.microsoft.com/office/drawing/2014/main" id="{E12C7651-CE37-0FAE-3886-CC3E43FD1D00}"/>
                        </a:ext>
                      </a:extLst>
                    </p:cNvPr>
                    <p:cNvSpPr/>
                    <p:nvPr/>
                  </p:nvSpPr>
                  <p:spPr>
                    <a:xfrm rot="16200000" flipH="1">
                      <a:off x="5824326" y="3638004"/>
                      <a:ext cx="2697019" cy="2279014"/>
                    </a:xfrm>
                    <a:custGeom>
                      <a:avLst/>
                      <a:gdLst>
                        <a:gd name="connsiteX0" fmla="*/ 0 w 2697019"/>
                        <a:gd name="connsiteY0" fmla="*/ 3140249 h 3140249"/>
                        <a:gd name="connsiteX1" fmla="*/ 674255 w 2697019"/>
                        <a:gd name="connsiteY1" fmla="*/ 0 h 3140249"/>
                        <a:gd name="connsiteX2" fmla="*/ 2022764 w 2697019"/>
                        <a:gd name="connsiteY2" fmla="*/ 0 h 3140249"/>
                        <a:gd name="connsiteX3" fmla="*/ 2697019 w 2697019"/>
                        <a:gd name="connsiteY3" fmla="*/ 3140249 h 3140249"/>
                        <a:gd name="connsiteX4" fmla="*/ 0 w 2697019"/>
                        <a:gd name="connsiteY4" fmla="*/ 3140249 h 3140249"/>
                        <a:gd name="connsiteX0" fmla="*/ 0 w 2697019"/>
                        <a:gd name="connsiteY0" fmla="*/ 3140249 h 3140249"/>
                        <a:gd name="connsiteX1" fmla="*/ 905164 w 2697019"/>
                        <a:gd name="connsiteY1" fmla="*/ 46182 h 3140249"/>
                        <a:gd name="connsiteX2" fmla="*/ 2022764 w 2697019"/>
                        <a:gd name="connsiteY2" fmla="*/ 0 h 3140249"/>
                        <a:gd name="connsiteX3" fmla="*/ 2697019 w 2697019"/>
                        <a:gd name="connsiteY3" fmla="*/ 3140249 h 3140249"/>
                        <a:gd name="connsiteX4" fmla="*/ 0 w 2697019"/>
                        <a:gd name="connsiteY4" fmla="*/ 3140249 h 3140249"/>
                        <a:gd name="connsiteX0" fmla="*/ 0 w 2697019"/>
                        <a:gd name="connsiteY0" fmla="*/ 3112540 h 3112540"/>
                        <a:gd name="connsiteX1" fmla="*/ 905164 w 2697019"/>
                        <a:gd name="connsiteY1" fmla="*/ 18473 h 3112540"/>
                        <a:gd name="connsiteX2" fmla="*/ 1717964 w 2697019"/>
                        <a:gd name="connsiteY2" fmla="*/ 0 h 3112540"/>
                        <a:gd name="connsiteX3" fmla="*/ 2697019 w 2697019"/>
                        <a:gd name="connsiteY3" fmla="*/ 3112540 h 3112540"/>
                        <a:gd name="connsiteX4" fmla="*/ 0 w 2697019"/>
                        <a:gd name="connsiteY4" fmla="*/ 3112540 h 3112540"/>
                        <a:gd name="connsiteX0" fmla="*/ 0 w 2697019"/>
                        <a:gd name="connsiteY0" fmla="*/ 3112540 h 3112540"/>
                        <a:gd name="connsiteX1" fmla="*/ 952298 w 2697019"/>
                        <a:gd name="connsiteY1" fmla="*/ 606116 h 3112540"/>
                        <a:gd name="connsiteX2" fmla="*/ 1717964 w 2697019"/>
                        <a:gd name="connsiteY2" fmla="*/ 0 h 3112540"/>
                        <a:gd name="connsiteX3" fmla="*/ 2697019 w 2697019"/>
                        <a:gd name="connsiteY3" fmla="*/ 3112540 h 3112540"/>
                        <a:gd name="connsiteX4" fmla="*/ 0 w 2697019"/>
                        <a:gd name="connsiteY4" fmla="*/ 3112540 h 3112540"/>
                        <a:gd name="connsiteX0" fmla="*/ 0 w 2697019"/>
                        <a:gd name="connsiteY0" fmla="*/ 2573865 h 2573865"/>
                        <a:gd name="connsiteX1" fmla="*/ 952298 w 2697019"/>
                        <a:gd name="connsiteY1" fmla="*/ 67441 h 2573865"/>
                        <a:gd name="connsiteX2" fmla="*/ 1783952 w 2697019"/>
                        <a:gd name="connsiteY2" fmla="*/ 0 h 2573865"/>
                        <a:gd name="connsiteX3" fmla="*/ 2697019 w 2697019"/>
                        <a:gd name="connsiteY3" fmla="*/ 2573865 h 2573865"/>
                        <a:gd name="connsiteX4" fmla="*/ 0 w 2697019"/>
                        <a:gd name="connsiteY4" fmla="*/ 2573865 h 2573865"/>
                        <a:gd name="connsiteX0" fmla="*/ 0 w 2697019"/>
                        <a:gd name="connsiteY0" fmla="*/ 2579881 h 2579881"/>
                        <a:gd name="connsiteX1" fmla="*/ 1159690 w 2697019"/>
                        <a:gd name="connsiteY1" fmla="*/ 1 h 2579881"/>
                        <a:gd name="connsiteX2" fmla="*/ 1783952 w 2697019"/>
                        <a:gd name="connsiteY2" fmla="*/ 6016 h 2579881"/>
                        <a:gd name="connsiteX3" fmla="*/ 2697019 w 2697019"/>
                        <a:gd name="connsiteY3" fmla="*/ 2579881 h 2579881"/>
                        <a:gd name="connsiteX4" fmla="*/ 0 w 2697019"/>
                        <a:gd name="connsiteY4" fmla="*/ 2579881 h 2579881"/>
                        <a:gd name="connsiteX0" fmla="*/ 0 w 2697019"/>
                        <a:gd name="connsiteY0" fmla="*/ 2579880 h 2579880"/>
                        <a:gd name="connsiteX1" fmla="*/ 1159690 w 2697019"/>
                        <a:gd name="connsiteY1" fmla="*/ 0 h 2579880"/>
                        <a:gd name="connsiteX2" fmla="*/ 1614273 w 2697019"/>
                        <a:gd name="connsiteY2" fmla="*/ 30500 h 2579880"/>
                        <a:gd name="connsiteX3" fmla="*/ 2697019 w 2697019"/>
                        <a:gd name="connsiteY3" fmla="*/ 2579880 h 2579880"/>
                        <a:gd name="connsiteX4" fmla="*/ 0 w 2697019"/>
                        <a:gd name="connsiteY4" fmla="*/ 2579880 h 2579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7019" h="2579880">
                          <a:moveTo>
                            <a:pt x="0" y="2579880"/>
                          </a:moveTo>
                          <a:lnTo>
                            <a:pt x="1159690" y="0"/>
                          </a:lnTo>
                          <a:lnTo>
                            <a:pt x="1614273" y="30500"/>
                          </a:lnTo>
                          <a:lnTo>
                            <a:pt x="2697019" y="2579880"/>
                          </a:lnTo>
                          <a:lnTo>
                            <a:pt x="0" y="2579880"/>
                          </a:lnTo>
                          <a:close/>
                        </a:path>
                      </a:pathLst>
                    </a:custGeom>
                    <a:solidFill>
                      <a:srgbClr val="2F855E"/>
                    </a:solidFill>
                    <a:ln>
                      <a:solidFill>
                        <a:schemeClr val="accent3"/>
                      </a:solidFill>
                    </a:ln>
                    <a:effectLst>
                      <a:glow>
                        <a:schemeClr val="accent1">
                          <a:alpha val="40000"/>
                        </a:schemeClr>
                      </a:glow>
                    </a:effectLst>
                    <a:scene3d>
                      <a:camera prst="perspectiveRelaxed"/>
                      <a:lightRig rig="threePt" dir="t"/>
                    </a:scene3d>
                    <a:sp3d extrusionH="660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050" dirty="0"/>
                    </a:p>
                  </p:txBody>
                </p:sp>
                <p:sp>
                  <p:nvSpPr>
                    <p:cNvPr id="56" name="Oval 55">
                      <a:extLst>
                        <a:ext uri="{FF2B5EF4-FFF2-40B4-BE49-F238E27FC236}">
                          <a16:creationId xmlns:a16="http://schemas.microsoft.com/office/drawing/2014/main" id="{92275E4D-7FA5-C5FA-DF50-9EC360F37B3C}"/>
                        </a:ext>
                      </a:extLst>
                    </p:cNvPr>
                    <p:cNvSpPr/>
                    <p:nvPr/>
                  </p:nvSpPr>
                  <p:spPr>
                    <a:xfrm>
                      <a:off x="4712266" y="4131774"/>
                      <a:ext cx="1508289" cy="1291473"/>
                    </a:xfrm>
                    <a:prstGeom prst="ellipse">
                      <a:avLst/>
                    </a:prstGeom>
                    <a:solidFill>
                      <a:srgbClr val="C8B6C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050" dirty="0"/>
                    </a:p>
                  </p:txBody>
                </p:sp>
                <p:sp>
                  <p:nvSpPr>
                    <p:cNvPr id="57" name="Rectangle: Rounded Corners 56">
                      <a:extLst>
                        <a:ext uri="{FF2B5EF4-FFF2-40B4-BE49-F238E27FC236}">
                          <a16:creationId xmlns:a16="http://schemas.microsoft.com/office/drawing/2014/main" id="{F97EA8B9-57D0-EF1C-E079-104E2228A817}"/>
                        </a:ext>
                      </a:extLst>
                    </p:cNvPr>
                    <p:cNvSpPr/>
                    <p:nvPr/>
                  </p:nvSpPr>
                  <p:spPr>
                    <a:xfrm>
                      <a:off x="4235604" y="4664156"/>
                      <a:ext cx="1187778" cy="301657"/>
                    </a:xfrm>
                    <a:prstGeom prst="roundRect">
                      <a:avLst/>
                    </a:prstGeom>
                    <a:solidFill>
                      <a:schemeClr val="accent2">
                        <a:lumMod val="75000"/>
                      </a:schemeClr>
                    </a:solidFill>
                    <a:ln>
                      <a:noFill/>
                    </a:ln>
                    <a:effectLst>
                      <a:outerShdw blurRad="50800" dist="50800" dir="5400000" sx="3000" sy="3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t>Services</a:t>
                      </a:r>
                      <a:endParaRPr lang="en-IN" sz="900" dirty="0"/>
                    </a:p>
                  </p:txBody>
                </p:sp>
                <p:sp>
                  <p:nvSpPr>
                    <p:cNvPr id="58" name="Rectangle: Rounded Corners 57">
                      <a:extLst>
                        <a:ext uri="{FF2B5EF4-FFF2-40B4-BE49-F238E27FC236}">
                          <a16:creationId xmlns:a16="http://schemas.microsoft.com/office/drawing/2014/main" id="{50151DAD-44F4-8D35-48B8-855E23842A44}"/>
                        </a:ext>
                      </a:extLst>
                    </p:cNvPr>
                    <p:cNvSpPr/>
                    <p:nvPr/>
                  </p:nvSpPr>
                  <p:spPr>
                    <a:xfrm>
                      <a:off x="5509439" y="4664156"/>
                      <a:ext cx="1187778" cy="301657"/>
                    </a:xfrm>
                    <a:prstGeom prst="roundRect">
                      <a:avLst/>
                    </a:prstGeom>
                    <a:solidFill>
                      <a:schemeClr val="accent3">
                        <a:lumMod val="75000"/>
                      </a:schemeClr>
                    </a:solidFill>
                    <a:ln>
                      <a:noFill/>
                    </a:ln>
                    <a:effectLst>
                      <a:outerShdw blurRad="50800" dist="50800" dir="5400000" sx="3000" sy="3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t>  Area of Focus</a:t>
                      </a:r>
                    </a:p>
                  </p:txBody>
                </p:sp>
                <p:sp>
                  <p:nvSpPr>
                    <p:cNvPr id="59" name="Rectangle: Rounded Corners 58">
                      <a:extLst>
                        <a:ext uri="{FF2B5EF4-FFF2-40B4-BE49-F238E27FC236}">
                          <a16:creationId xmlns:a16="http://schemas.microsoft.com/office/drawing/2014/main" id="{9146C79D-AD0C-CF87-549E-A6E3128AF6A3}"/>
                        </a:ext>
                      </a:extLst>
                    </p:cNvPr>
                    <p:cNvSpPr/>
                    <p:nvPr/>
                  </p:nvSpPr>
                  <p:spPr>
                    <a:xfrm>
                      <a:off x="5288044" y="4764394"/>
                      <a:ext cx="319024" cy="74307"/>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050" dirty="0"/>
                    </a:p>
                  </p:txBody>
                </p:sp>
              </p:grpSp>
              <p:cxnSp>
                <p:nvCxnSpPr>
                  <p:cNvPr id="49" name="Straight Connector 48">
                    <a:extLst>
                      <a:ext uri="{FF2B5EF4-FFF2-40B4-BE49-F238E27FC236}">
                        <a16:creationId xmlns:a16="http://schemas.microsoft.com/office/drawing/2014/main" id="{98C219D7-D0C7-86E3-A6ED-2CD74CF8EB2F}"/>
                      </a:ext>
                    </a:extLst>
                  </p:cNvPr>
                  <p:cNvCxnSpPr>
                    <a:cxnSpLocks/>
                  </p:cNvCxnSpPr>
                  <p:nvPr/>
                </p:nvCxnSpPr>
                <p:spPr>
                  <a:xfrm>
                    <a:off x="2419586" y="4114041"/>
                    <a:ext cx="700029"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DA67C20B-A047-928C-1E48-2C72C5C0D7AF}"/>
                      </a:ext>
                    </a:extLst>
                  </p:cNvPr>
                  <p:cNvCxnSpPr>
                    <a:cxnSpLocks/>
                  </p:cNvCxnSpPr>
                  <p:nvPr/>
                </p:nvCxnSpPr>
                <p:spPr>
                  <a:xfrm>
                    <a:off x="2419586" y="5233391"/>
                    <a:ext cx="700029"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pic>
                <p:nvPicPr>
                  <p:cNvPr id="51" name="Picture 4" descr="Bank icon">
                    <a:extLst>
                      <a:ext uri="{FF2B5EF4-FFF2-40B4-BE49-F238E27FC236}">
                        <a16:creationId xmlns:a16="http://schemas.microsoft.com/office/drawing/2014/main" id="{9F74DB7D-2B42-EB01-46D9-4505B1947D65}"/>
                      </a:ext>
                    </a:extLst>
                  </p:cNvPr>
                  <p:cNvPicPr>
                    <a:picLocks noChangeAspect="1" noChangeArrowheads="1"/>
                  </p:cNvPicPr>
                  <p:nvPr/>
                </p:nvPicPr>
                <p:blipFill>
                  <a:blip r:embed="rId10">
                    <a:lum bright="70000" contrast="-70000"/>
                    <a:extLst>
                      <a:ext uri="{28A0092B-C50C-407E-A947-70E740481C1C}">
                        <a14:useLocalDpi xmlns:a14="http://schemas.microsoft.com/office/drawing/2010/main" val="0"/>
                      </a:ext>
                    </a:extLst>
                  </a:blip>
                  <a:srcRect/>
                  <a:stretch>
                    <a:fillRect/>
                  </a:stretch>
                </p:blipFill>
                <p:spPr bwMode="auto">
                  <a:xfrm>
                    <a:off x="2560294" y="3533452"/>
                    <a:ext cx="459113" cy="459112"/>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4" descr="Bank icon">
                    <a:extLst>
                      <a:ext uri="{FF2B5EF4-FFF2-40B4-BE49-F238E27FC236}">
                        <a16:creationId xmlns:a16="http://schemas.microsoft.com/office/drawing/2014/main" id="{3BC51A46-3677-E9F4-01B6-414C87610539}"/>
                      </a:ext>
                    </a:extLst>
                  </p:cNvPr>
                  <p:cNvPicPr>
                    <a:picLocks noChangeAspect="1" noChangeArrowheads="1"/>
                  </p:cNvPicPr>
                  <p:nvPr/>
                </p:nvPicPr>
                <p:blipFill>
                  <a:blip r:embed="rId10">
                    <a:lum bright="70000" contrast="-70000"/>
                    <a:extLst>
                      <a:ext uri="{28A0092B-C50C-407E-A947-70E740481C1C}">
                        <a14:useLocalDpi xmlns:a14="http://schemas.microsoft.com/office/drawing/2010/main" val="0"/>
                      </a:ext>
                    </a:extLst>
                  </a:blip>
                  <a:srcRect/>
                  <a:stretch>
                    <a:fillRect/>
                  </a:stretch>
                </p:blipFill>
                <p:spPr bwMode="auto">
                  <a:xfrm>
                    <a:off x="2567789" y="4479895"/>
                    <a:ext cx="454134" cy="454133"/>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4" descr="Bank icon">
                    <a:extLst>
                      <a:ext uri="{FF2B5EF4-FFF2-40B4-BE49-F238E27FC236}">
                        <a16:creationId xmlns:a16="http://schemas.microsoft.com/office/drawing/2014/main" id="{E24E948B-E7E3-4BE9-3933-4E2848DD989F}"/>
                      </a:ext>
                    </a:extLst>
                  </p:cNvPr>
                  <p:cNvPicPr>
                    <a:picLocks noChangeAspect="1" noChangeArrowheads="1"/>
                  </p:cNvPicPr>
                  <p:nvPr/>
                </p:nvPicPr>
                <p:blipFill>
                  <a:blip r:embed="rId10">
                    <a:lum bright="70000" contrast="-70000"/>
                    <a:extLst>
                      <a:ext uri="{28A0092B-C50C-407E-A947-70E740481C1C}">
                        <a14:useLocalDpi xmlns:a14="http://schemas.microsoft.com/office/drawing/2010/main" val="0"/>
                      </a:ext>
                    </a:extLst>
                  </a:blip>
                  <a:srcRect/>
                  <a:stretch>
                    <a:fillRect/>
                  </a:stretch>
                </p:blipFill>
                <p:spPr bwMode="auto">
                  <a:xfrm>
                    <a:off x="2564371" y="5326014"/>
                    <a:ext cx="455036" cy="455036"/>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43" name="Straight Connector 42">
                  <a:extLst>
                    <a:ext uri="{FF2B5EF4-FFF2-40B4-BE49-F238E27FC236}">
                      <a16:creationId xmlns:a16="http://schemas.microsoft.com/office/drawing/2014/main" id="{5E40E0E1-7708-8D6B-8BAC-6F0D445484EC}"/>
                    </a:ext>
                  </a:extLst>
                </p:cNvPr>
                <p:cNvCxnSpPr>
                  <a:cxnSpLocks/>
                </p:cNvCxnSpPr>
                <p:nvPr/>
              </p:nvCxnSpPr>
              <p:spPr>
                <a:xfrm>
                  <a:off x="855585" y="4120902"/>
                  <a:ext cx="1262733" cy="0"/>
                </a:xfrm>
                <a:prstGeom prst="line">
                  <a:avLst/>
                </a:prstGeom>
              </p:spPr>
              <p:style>
                <a:lnRef idx="2">
                  <a:schemeClr val="dk1"/>
                </a:lnRef>
                <a:fillRef idx="0">
                  <a:schemeClr val="dk1"/>
                </a:fillRef>
                <a:effectRef idx="1">
                  <a:schemeClr val="dk1"/>
                </a:effectRef>
                <a:fontRef idx="minor">
                  <a:schemeClr val="tx1"/>
                </a:fontRef>
              </p:style>
            </p:cxnSp>
            <p:cxnSp>
              <p:nvCxnSpPr>
                <p:cNvPr id="44" name="Straight Connector 43">
                  <a:extLst>
                    <a:ext uri="{FF2B5EF4-FFF2-40B4-BE49-F238E27FC236}">
                      <a16:creationId xmlns:a16="http://schemas.microsoft.com/office/drawing/2014/main" id="{0122EB77-878F-2D53-D694-E6822883F70D}"/>
                    </a:ext>
                  </a:extLst>
                </p:cNvPr>
                <p:cNvCxnSpPr>
                  <a:cxnSpLocks/>
                </p:cNvCxnSpPr>
                <p:nvPr/>
              </p:nvCxnSpPr>
              <p:spPr>
                <a:xfrm>
                  <a:off x="855586" y="5237403"/>
                  <a:ext cx="1262733" cy="0"/>
                </a:xfrm>
                <a:prstGeom prst="line">
                  <a:avLst/>
                </a:prstGeom>
              </p:spPr>
              <p:style>
                <a:lnRef idx="2">
                  <a:schemeClr val="dk1"/>
                </a:lnRef>
                <a:fillRef idx="0">
                  <a:schemeClr val="dk1"/>
                </a:fillRef>
                <a:effectRef idx="1">
                  <a:schemeClr val="dk1"/>
                </a:effectRef>
                <a:fontRef idx="minor">
                  <a:schemeClr val="tx1"/>
                </a:fontRef>
              </p:style>
            </p:cxnSp>
            <p:sp>
              <p:nvSpPr>
                <p:cNvPr id="45" name="TextBox 44">
                  <a:extLst>
                    <a:ext uri="{FF2B5EF4-FFF2-40B4-BE49-F238E27FC236}">
                      <a16:creationId xmlns:a16="http://schemas.microsoft.com/office/drawing/2014/main" id="{EE283162-AAF6-8B1F-DF6A-6FEC17890D4F}"/>
                    </a:ext>
                  </a:extLst>
                </p:cNvPr>
                <p:cNvSpPr txBox="1"/>
                <p:nvPr/>
              </p:nvSpPr>
              <p:spPr>
                <a:xfrm>
                  <a:off x="252511" y="3656318"/>
                  <a:ext cx="1986411" cy="246473"/>
                </a:xfrm>
                <a:prstGeom prst="rect">
                  <a:avLst/>
                </a:prstGeom>
                <a:noFill/>
              </p:spPr>
              <p:txBody>
                <a:bodyPr wrap="none" rtlCol="0">
                  <a:spAutoFit/>
                </a:bodyPr>
                <a:lstStyle/>
                <a:p>
                  <a:pPr algn="r"/>
                  <a:r>
                    <a:rPr lang="en-IN" sz="800" dirty="0">
                      <a:latin typeface="Poppins" panose="00000500000000000000" pitchFamily="2" charset="0"/>
                      <a:cs typeface="Poppins" panose="00000500000000000000" pitchFamily="2" charset="0"/>
                    </a:rPr>
                    <a:t>Personal Banking</a:t>
                  </a:r>
                </a:p>
              </p:txBody>
            </p:sp>
            <p:sp>
              <p:nvSpPr>
                <p:cNvPr id="46" name="TextBox 45">
                  <a:extLst>
                    <a:ext uri="{FF2B5EF4-FFF2-40B4-BE49-F238E27FC236}">
                      <a16:creationId xmlns:a16="http://schemas.microsoft.com/office/drawing/2014/main" id="{AD747F0C-72A3-E28A-EC02-C01CEC49CB90}"/>
                    </a:ext>
                  </a:extLst>
                </p:cNvPr>
                <p:cNvSpPr txBox="1"/>
                <p:nvPr/>
              </p:nvSpPr>
              <p:spPr>
                <a:xfrm>
                  <a:off x="461000" y="4498918"/>
                  <a:ext cx="1777919" cy="422261"/>
                </a:xfrm>
                <a:prstGeom prst="rect">
                  <a:avLst/>
                </a:prstGeom>
                <a:noFill/>
              </p:spPr>
              <p:txBody>
                <a:bodyPr wrap="square" rtlCol="0">
                  <a:spAutoFit/>
                </a:bodyPr>
                <a:lstStyle/>
                <a:p>
                  <a:pPr algn="r"/>
                  <a:r>
                    <a:rPr lang="en-IN" sz="800" dirty="0">
                      <a:latin typeface="Poppins" panose="00000500000000000000" pitchFamily="2" charset="0"/>
                      <a:cs typeface="Poppins" panose="00000500000000000000" pitchFamily="2" charset="0"/>
                    </a:rPr>
                    <a:t>Banking for Your Business</a:t>
                  </a:r>
                </a:p>
              </p:txBody>
            </p:sp>
            <p:sp>
              <p:nvSpPr>
                <p:cNvPr id="47" name="TextBox 46">
                  <a:extLst>
                    <a:ext uri="{FF2B5EF4-FFF2-40B4-BE49-F238E27FC236}">
                      <a16:creationId xmlns:a16="http://schemas.microsoft.com/office/drawing/2014/main" id="{C53ED594-EBF2-E84C-1B6E-70BAB4BA54E1}"/>
                    </a:ext>
                  </a:extLst>
                </p:cNvPr>
                <p:cNvSpPr txBox="1"/>
                <p:nvPr/>
              </p:nvSpPr>
              <p:spPr>
                <a:xfrm>
                  <a:off x="461000" y="5395356"/>
                  <a:ext cx="1777919" cy="422261"/>
                </a:xfrm>
                <a:prstGeom prst="rect">
                  <a:avLst/>
                </a:prstGeom>
                <a:noFill/>
              </p:spPr>
              <p:txBody>
                <a:bodyPr wrap="square" rtlCol="0">
                  <a:spAutoFit/>
                </a:bodyPr>
                <a:lstStyle/>
                <a:p>
                  <a:pPr algn="r"/>
                  <a:r>
                    <a:rPr lang="en-IN" sz="800" dirty="0">
                      <a:latin typeface="Poppins" panose="00000500000000000000" pitchFamily="2" charset="0"/>
                      <a:cs typeface="Poppins" panose="00000500000000000000" pitchFamily="2" charset="0"/>
                    </a:rPr>
                    <a:t>Private Wealth Management</a:t>
                  </a:r>
                </a:p>
              </p:txBody>
            </p:sp>
          </p:grpSp>
          <p:cxnSp>
            <p:nvCxnSpPr>
              <p:cNvPr id="20" name="Straight Connector 19">
                <a:extLst>
                  <a:ext uri="{FF2B5EF4-FFF2-40B4-BE49-F238E27FC236}">
                    <a16:creationId xmlns:a16="http://schemas.microsoft.com/office/drawing/2014/main" id="{C11F4245-CF47-0265-2F24-925E5828732F}"/>
                  </a:ext>
                </a:extLst>
              </p:cNvPr>
              <p:cNvCxnSpPr>
                <a:cxnSpLocks/>
              </p:cNvCxnSpPr>
              <p:nvPr/>
            </p:nvCxnSpPr>
            <p:spPr>
              <a:xfrm>
                <a:off x="8393145" y="3321049"/>
                <a:ext cx="726471" cy="768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pic>
            <p:nvPicPr>
              <p:cNvPr id="21" name="Picture 4" descr="Bank icon">
                <a:extLst>
                  <a:ext uri="{FF2B5EF4-FFF2-40B4-BE49-F238E27FC236}">
                    <a16:creationId xmlns:a16="http://schemas.microsoft.com/office/drawing/2014/main" id="{E9F2C78F-B5E4-BEA5-1229-3583B0B577E3}"/>
                  </a:ext>
                </a:extLst>
              </p:cNvPr>
              <p:cNvPicPr>
                <a:picLocks noChangeAspect="1" noChangeArrowheads="1"/>
              </p:cNvPicPr>
              <p:nvPr/>
            </p:nvPicPr>
            <p:blipFill>
              <a:blip r:embed="rId10">
                <a:lum bright="70000" contrast="-70000"/>
                <a:extLst>
                  <a:ext uri="{28A0092B-C50C-407E-A947-70E740481C1C}">
                    <a14:useLocalDpi xmlns:a14="http://schemas.microsoft.com/office/drawing/2010/main" val="0"/>
                  </a:ext>
                </a:extLst>
              </a:blip>
              <a:srcRect/>
              <a:stretch>
                <a:fillRect/>
              </a:stretch>
            </p:blipFill>
            <p:spPr bwMode="auto">
              <a:xfrm>
                <a:off x="8486530" y="2882183"/>
                <a:ext cx="539699" cy="381886"/>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Connector 30">
                <a:extLst>
                  <a:ext uri="{FF2B5EF4-FFF2-40B4-BE49-F238E27FC236}">
                    <a16:creationId xmlns:a16="http://schemas.microsoft.com/office/drawing/2014/main" id="{01E6A310-65DE-DFCF-81ED-9E7CC1D8F900}"/>
                  </a:ext>
                </a:extLst>
              </p:cNvPr>
              <p:cNvCxnSpPr>
                <a:cxnSpLocks/>
              </p:cNvCxnSpPr>
              <p:nvPr/>
            </p:nvCxnSpPr>
            <p:spPr>
              <a:xfrm>
                <a:off x="9322959" y="3328729"/>
                <a:ext cx="1262735" cy="0"/>
              </a:xfrm>
              <a:prstGeom prst="line">
                <a:avLst/>
              </a:prstGeom>
            </p:spPr>
            <p:style>
              <a:lnRef idx="2">
                <a:schemeClr val="dk1"/>
              </a:lnRef>
              <a:fillRef idx="0">
                <a:schemeClr val="dk1"/>
              </a:fillRef>
              <a:effectRef idx="1">
                <a:schemeClr val="dk1"/>
              </a:effectRef>
              <a:fontRef idx="minor">
                <a:schemeClr val="tx1"/>
              </a:fontRef>
            </p:style>
          </p:cxnSp>
          <p:sp>
            <p:nvSpPr>
              <p:cNvPr id="32" name="TextBox 31">
                <a:extLst>
                  <a:ext uri="{FF2B5EF4-FFF2-40B4-BE49-F238E27FC236}">
                    <a16:creationId xmlns:a16="http://schemas.microsoft.com/office/drawing/2014/main" id="{A31631CA-886A-396E-4B16-11649F8E2FC7}"/>
                  </a:ext>
                </a:extLst>
              </p:cNvPr>
              <p:cNvSpPr txBox="1"/>
              <p:nvPr/>
            </p:nvSpPr>
            <p:spPr>
              <a:xfrm>
                <a:off x="9202353" y="2991995"/>
                <a:ext cx="2402741" cy="246473"/>
              </a:xfrm>
              <a:prstGeom prst="rect">
                <a:avLst/>
              </a:prstGeom>
              <a:noFill/>
            </p:spPr>
            <p:txBody>
              <a:bodyPr wrap="none" rtlCol="0">
                <a:spAutoFit/>
              </a:bodyPr>
              <a:lstStyle/>
              <a:p>
                <a:r>
                  <a:rPr lang="en-IN" sz="800" dirty="0">
                    <a:latin typeface="Poppins" panose="00000500000000000000" pitchFamily="2" charset="0"/>
                    <a:cs typeface="Poppins" panose="00000500000000000000" pitchFamily="2" charset="0"/>
                  </a:rPr>
                  <a:t>Individuals &amp; Families</a:t>
                </a:r>
              </a:p>
            </p:txBody>
          </p:sp>
          <p:cxnSp>
            <p:nvCxnSpPr>
              <p:cNvPr id="33" name="Straight Connector 32">
                <a:extLst>
                  <a:ext uri="{FF2B5EF4-FFF2-40B4-BE49-F238E27FC236}">
                    <a16:creationId xmlns:a16="http://schemas.microsoft.com/office/drawing/2014/main" id="{1053CFE6-5FD3-67DF-B961-43BDB73B7A4B}"/>
                  </a:ext>
                </a:extLst>
              </p:cNvPr>
              <p:cNvCxnSpPr>
                <a:cxnSpLocks/>
              </p:cNvCxnSpPr>
              <p:nvPr/>
            </p:nvCxnSpPr>
            <p:spPr>
              <a:xfrm>
                <a:off x="9322959" y="3882235"/>
                <a:ext cx="1262735" cy="0"/>
              </a:xfrm>
              <a:prstGeom prst="line">
                <a:avLst/>
              </a:prstGeom>
            </p:spPr>
            <p:style>
              <a:lnRef idx="2">
                <a:schemeClr val="dk1"/>
              </a:lnRef>
              <a:fillRef idx="0">
                <a:schemeClr val="dk1"/>
              </a:fillRef>
              <a:effectRef idx="1">
                <a:schemeClr val="dk1"/>
              </a:effectRef>
              <a:fontRef idx="minor">
                <a:schemeClr val="tx1"/>
              </a:fontRef>
            </p:style>
          </p:cxnSp>
          <p:sp>
            <p:nvSpPr>
              <p:cNvPr id="34" name="TextBox 33">
                <a:extLst>
                  <a:ext uri="{FF2B5EF4-FFF2-40B4-BE49-F238E27FC236}">
                    <a16:creationId xmlns:a16="http://schemas.microsoft.com/office/drawing/2014/main" id="{6815326B-068E-9293-3E79-97D4E76F90DC}"/>
                  </a:ext>
                </a:extLst>
              </p:cNvPr>
              <p:cNvSpPr txBox="1"/>
              <p:nvPr/>
            </p:nvSpPr>
            <p:spPr>
              <a:xfrm>
                <a:off x="9202353" y="3388443"/>
                <a:ext cx="2402739" cy="387314"/>
              </a:xfrm>
              <a:prstGeom prst="rect">
                <a:avLst/>
              </a:prstGeom>
              <a:noFill/>
            </p:spPr>
            <p:txBody>
              <a:bodyPr wrap="square" rtlCol="0">
                <a:spAutoFit/>
              </a:bodyPr>
              <a:lstStyle/>
              <a:p>
                <a:r>
                  <a:rPr lang="en-IN" sz="800" dirty="0">
                    <a:latin typeface="Poppins" panose="00000500000000000000" pitchFamily="2" charset="0"/>
                    <a:cs typeface="Poppins" panose="00000500000000000000" pitchFamily="2" charset="0"/>
                  </a:rPr>
                  <a:t>Private Equity &amp; Venture Capital</a:t>
                </a:r>
              </a:p>
            </p:txBody>
          </p:sp>
          <p:cxnSp>
            <p:nvCxnSpPr>
              <p:cNvPr id="35" name="Straight Connector 34">
                <a:extLst>
                  <a:ext uri="{FF2B5EF4-FFF2-40B4-BE49-F238E27FC236}">
                    <a16:creationId xmlns:a16="http://schemas.microsoft.com/office/drawing/2014/main" id="{7D5D9922-7B73-A454-D044-398F5C919098}"/>
                  </a:ext>
                </a:extLst>
              </p:cNvPr>
              <p:cNvCxnSpPr>
                <a:cxnSpLocks/>
              </p:cNvCxnSpPr>
              <p:nvPr/>
            </p:nvCxnSpPr>
            <p:spPr>
              <a:xfrm>
                <a:off x="9322959" y="4449342"/>
                <a:ext cx="1262735" cy="0"/>
              </a:xfrm>
              <a:prstGeom prst="line">
                <a:avLst/>
              </a:prstGeom>
            </p:spPr>
            <p:style>
              <a:lnRef idx="2">
                <a:schemeClr val="dk1"/>
              </a:lnRef>
              <a:fillRef idx="0">
                <a:schemeClr val="dk1"/>
              </a:fillRef>
              <a:effectRef idx="1">
                <a:schemeClr val="dk1"/>
              </a:effectRef>
              <a:fontRef idx="minor">
                <a:schemeClr val="tx1"/>
              </a:fontRef>
            </p:style>
          </p:cxnSp>
          <p:sp>
            <p:nvSpPr>
              <p:cNvPr id="36" name="TextBox 35">
                <a:extLst>
                  <a:ext uri="{FF2B5EF4-FFF2-40B4-BE49-F238E27FC236}">
                    <a16:creationId xmlns:a16="http://schemas.microsoft.com/office/drawing/2014/main" id="{C81621E7-179D-F9AD-4ED1-205B59644F37}"/>
                  </a:ext>
                </a:extLst>
              </p:cNvPr>
              <p:cNvSpPr txBox="1"/>
              <p:nvPr/>
            </p:nvSpPr>
            <p:spPr>
              <a:xfrm>
                <a:off x="9202353" y="4046989"/>
                <a:ext cx="2178103" cy="246473"/>
              </a:xfrm>
              <a:prstGeom prst="rect">
                <a:avLst/>
              </a:prstGeom>
              <a:noFill/>
            </p:spPr>
            <p:txBody>
              <a:bodyPr wrap="none" rtlCol="0">
                <a:spAutoFit/>
              </a:bodyPr>
              <a:lstStyle/>
              <a:p>
                <a:r>
                  <a:rPr lang="en-IN" sz="800" dirty="0">
                    <a:latin typeface="Poppins" panose="00000500000000000000" pitchFamily="2" charset="0"/>
                    <a:cs typeface="Poppins" panose="00000500000000000000" pitchFamily="2" charset="0"/>
                  </a:rPr>
                  <a:t>Innovation Banking</a:t>
                </a:r>
              </a:p>
            </p:txBody>
          </p:sp>
          <p:cxnSp>
            <p:nvCxnSpPr>
              <p:cNvPr id="37" name="Straight Connector 36">
                <a:extLst>
                  <a:ext uri="{FF2B5EF4-FFF2-40B4-BE49-F238E27FC236}">
                    <a16:creationId xmlns:a16="http://schemas.microsoft.com/office/drawing/2014/main" id="{B7FCFB42-85DD-808A-0D4F-B2BF846F567E}"/>
                  </a:ext>
                </a:extLst>
              </p:cNvPr>
              <p:cNvCxnSpPr>
                <a:cxnSpLocks/>
              </p:cNvCxnSpPr>
              <p:nvPr/>
            </p:nvCxnSpPr>
            <p:spPr>
              <a:xfrm>
                <a:off x="9336455" y="5013217"/>
                <a:ext cx="1262735" cy="0"/>
              </a:xfrm>
              <a:prstGeom prst="line">
                <a:avLst/>
              </a:prstGeom>
            </p:spPr>
            <p:style>
              <a:lnRef idx="2">
                <a:schemeClr val="dk1"/>
              </a:lnRef>
              <a:fillRef idx="0">
                <a:schemeClr val="dk1"/>
              </a:fillRef>
              <a:effectRef idx="1">
                <a:schemeClr val="dk1"/>
              </a:effectRef>
              <a:fontRef idx="minor">
                <a:schemeClr val="tx1"/>
              </a:fontRef>
            </p:style>
          </p:cxnSp>
          <p:sp>
            <p:nvSpPr>
              <p:cNvPr id="38" name="TextBox 37">
                <a:extLst>
                  <a:ext uri="{FF2B5EF4-FFF2-40B4-BE49-F238E27FC236}">
                    <a16:creationId xmlns:a16="http://schemas.microsoft.com/office/drawing/2014/main" id="{AA7A4198-63AF-6218-5D14-86E1937A68AE}"/>
                  </a:ext>
                </a:extLst>
              </p:cNvPr>
              <p:cNvSpPr txBox="1"/>
              <p:nvPr/>
            </p:nvSpPr>
            <p:spPr>
              <a:xfrm>
                <a:off x="9215851" y="4610864"/>
                <a:ext cx="2348830" cy="246473"/>
              </a:xfrm>
              <a:prstGeom prst="rect">
                <a:avLst/>
              </a:prstGeom>
              <a:noFill/>
            </p:spPr>
            <p:txBody>
              <a:bodyPr wrap="none" rtlCol="0">
                <a:spAutoFit/>
              </a:bodyPr>
              <a:lstStyle/>
              <a:p>
                <a:r>
                  <a:rPr lang="en-IN" sz="800" dirty="0">
                    <a:latin typeface="Poppins" panose="00000500000000000000" pitchFamily="2" charset="0"/>
                    <a:cs typeface="Poppins" panose="00000500000000000000" pitchFamily="2" charset="0"/>
                  </a:rPr>
                  <a:t>Professional Services</a:t>
                </a:r>
              </a:p>
            </p:txBody>
          </p:sp>
          <p:cxnSp>
            <p:nvCxnSpPr>
              <p:cNvPr id="39" name="Straight Connector 38">
                <a:extLst>
                  <a:ext uri="{FF2B5EF4-FFF2-40B4-BE49-F238E27FC236}">
                    <a16:creationId xmlns:a16="http://schemas.microsoft.com/office/drawing/2014/main" id="{6D99CFA6-04F6-1DE8-D4F6-2DB2B46A2FD8}"/>
                  </a:ext>
                </a:extLst>
              </p:cNvPr>
              <p:cNvCxnSpPr>
                <a:cxnSpLocks/>
              </p:cNvCxnSpPr>
              <p:nvPr/>
            </p:nvCxnSpPr>
            <p:spPr>
              <a:xfrm>
                <a:off x="9336455" y="5585955"/>
                <a:ext cx="1262735" cy="0"/>
              </a:xfrm>
              <a:prstGeom prst="line">
                <a:avLst/>
              </a:prstGeom>
            </p:spPr>
            <p:style>
              <a:lnRef idx="2">
                <a:schemeClr val="dk1"/>
              </a:lnRef>
              <a:fillRef idx="0">
                <a:schemeClr val="dk1"/>
              </a:fillRef>
              <a:effectRef idx="1">
                <a:schemeClr val="dk1"/>
              </a:effectRef>
              <a:fontRef idx="minor">
                <a:schemeClr val="tx1"/>
              </a:fontRef>
            </p:style>
          </p:cxnSp>
          <p:sp>
            <p:nvSpPr>
              <p:cNvPr id="40" name="TextBox 39">
                <a:extLst>
                  <a:ext uri="{FF2B5EF4-FFF2-40B4-BE49-F238E27FC236}">
                    <a16:creationId xmlns:a16="http://schemas.microsoft.com/office/drawing/2014/main" id="{0CBA0010-7AB0-4A96-587B-F7583A3D4FCF}"/>
                  </a:ext>
                </a:extLst>
              </p:cNvPr>
              <p:cNvSpPr txBox="1"/>
              <p:nvPr/>
            </p:nvSpPr>
            <p:spPr>
              <a:xfrm>
                <a:off x="9215851" y="5183602"/>
                <a:ext cx="2642360" cy="246473"/>
              </a:xfrm>
              <a:prstGeom prst="rect">
                <a:avLst/>
              </a:prstGeom>
              <a:noFill/>
            </p:spPr>
            <p:txBody>
              <a:bodyPr wrap="none" rtlCol="0">
                <a:spAutoFit/>
              </a:bodyPr>
              <a:lstStyle/>
              <a:p>
                <a:r>
                  <a:rPr lang="en-IN" sz="800" dirty="0">
                    <a:latin typeface="Poppins" panose="00000500000000000000" pitchFamily="2" charset="0"/>
                    <a:cs typeface="Poppins" panose="00000500000000000000" pitchFamily="2" charset="0"/>
                  </a:rPr>
                  <a:t>Commercial Real Estate</a:t>
                </a:r>
              </a:p>
            </p:txBody>
          </p:sp>
          <p:sp>
            <p:nvSpPr>
              <p:cNvPr id="41" name="TextBox 40">
                <a:extLst>
                  <a:ext uri="{FF2B5EF4-FFF2-40B4-BE49-F238E27FC236}">
                    <a16:creationId xmlns:a16="http://schemas.microsoft.com/office/drawing/2014/main" id="{C96DEDA6-3A00-4ED8-B8EA-8D3D1C34FBCA}"/>
                  </a:ext>
                </a:extLst>
              </p:cNvPr>
              <p:cNvSpPr txBox="1"/>
              <p:nvPr/>
            </p:nvSpPr>
            <p:spPr>
              <a:xfrm>
                <a:off x="9215851" y="5643695"/>
                <a:ext cx="2261030" cy="388725"/>
              </a:xfrm>
              <a:prstGeom prst="rect">
                <a:avLst/>
              </a:prstGeom>
              <a:noFill/>
            </p:spPr>
            <p:txBody>
              <a:bodyPr wrap="square" rtlCol="0">
                <a:spAutoFit/>
              </a:bodyPr>
              <a:lstStyle/>
              <a:p>
                <a:r>
                  <a:rPr lang="en-IN" sz="800" dirty="0">
                    <a:latin typeface="Poppins" panose="00000500000000000000" pitchFamily="2" charset="0"/>
                    <a:cs typeface="Poppins" panose="00000500000000000000" pitchFamily="2" charset="0"/>
                  </a:rPr>
                  <a:t>Nonprofits &amp; Private Foundations</a:t>
                </a:r>
              </a:p>
            </p:txBody>
          </p:sp>
        </p:grpSp>
        <p:cxnSp>
          <p:nvCxnSpPr>
            <p:cNvPr id="17481" name="Straight Connector 17480">
              <a:extLst>
                <a:ext uri="{FF2B5EF4-FFF2-40B4-BE49-F238E27FC236}">
                  <a16:creationId xmlns:a16="http://schemas.microsoft.com/office/drawing/2014/main" id="{6CE3F31E-19A1-2C43-947F-A2C4CD03ABED}"/>
                </a:ext>
              </a:extLst>
            </p:cNvPr>
            <p:cNvCxnSpPr>
              <a:cxnSpLocks/>
            </p:cNvCxnSpPr>
            <p:nvPr/>
          </p:nvCxnSpPr>
          <p:spPr>
            <a:xfrm>
              <a:off x="10418898" y="4385229"/>
              <a:ext cx="388802" cy="668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pic>
          <p:nvPicPr>
            <p:cNvPr id="17482" name="Picture 4" descr="Bank icon">
              <a:extLst>
                <a:ext uri="{FF2B5EF4-FFF2-40B4-BE49-F238E27FC236}">
                  <a16:creationId xmlns:a16="http://schemas.microsoft.com/office/drawing/2014/main" id="{89B6A2C1-E367-A518-115B-4A9894C579F5}"/>
                </a:ext>
              </a:extLst>
            </p:cNvPr>
            <p:cNvPicPr>
              <a:picLocks noChangeAspect="1" noChangeArrowheads="1"/>
            </p:cNvPicPr>
            <p:nvPr/>
          </p:nvPicPr>
          <p:blipFill>
            <a:blip r:embed="rId10">
              <a:lum bright="70000" contrast="-70000"/>
              <a:extLst>
                <a:ext uri="{28A0092B-C50C-407E-A947-70E740481C1C}">
                  <a14:useLocalDpi xmlns:a14="http://schemas.microsoft.com/office/drawing/2010/main" val="0"/>
                </a:ext>
              </a:extLst>
            </a:blip>
            <a:srcRect/>
            <a:stretch>
              <a:fillRect/>
            </a:stretch>
          </p:blipFill>
          <p:spPr bwMode="auto">
            <a:xfrm>
              <a:off x="10468877" y="4003005"/>
              <a:ext cx="288843" cy="332598"/>
            </a:xfrm>
            <a:prstGeom prst="rect">
              <a:avLst/>
            </a:prstGeom>
            <a:noFill/>
            <a:extLst>
              <a:ext uri="{909E8E84-426E-40DD-AFC4-6F175D3DCCD1}">
                <a14:hiddenFill xmlns:a14="http://schemas.microsoft.com/office/drawing/2010/main">
                  <a:solidFill>
                    <a:srgbClr val="FFFFFF"/>
                  </a:solidFill>
                </a14:hiddenFill>
              </a:ext>
            </a:extLst>
          </p:spPr>
        </p:pic>
        <p:cxnSp>
          <p:nvCxnSpPr>
            <p:cNvPr id="17483" name="Straight Connector 17482">
              <a:extLst>
                <a:ext uri="{FF2B5EF4-FFF2-40B4-BE49-F238E27FC236}">
                  <a16:creationId xmlns:a16="http://schemas.microsoft.com/office/drawing/2014/main" id="{39846ECE-55E0-1B34-6E4D-C79A1905C6BB}"/>
                </a:ext>
              </a:extLst>
            </p:cNvPr>
            <p:cNvCxnSpPr>
              <a:cxnSpLocks/>
            </p:cNvCxnSpPr>
            <p:nvPr/>
          </p:nvCxnSpPr>
          <p:spPr>
            <a:xfrm>
              <a:off x="10424829" y="4877740"/>
              <a:ext cx="388802" cy="668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pic>
          <p:nvPicPr>
            <p:cNvPr id="17484" name="Picture 4" descr="Bank icon">
              <a:extLst>
                <a:ext uri="{FF2B5EF4-FFF2-40B4-BE49-F238E27FC236}">
                  <a16:creationId xmlns:a16="http://schemas.microsoft.com/office/drawing/2014/main" id="{32078247-C015-0770-C05F-21A30C850D35}"/>
                </a:ext>
              </a:extLst>
            </p:cNvPr>
            <p:cNvPicPr>
              <a:picLocks noChangeAspect="1" noChangeArrowheads="1"/>
            </p:cNvPicPr>
            <p:nvPr/>
          </p:nvPicPr>
          <p:blipFill>
            <a:blip r:embed="rId10">
              <a:lum bright="70000" contrast="-70000"/>
              <a:extLst>
                <a:ext uri="{28A0092B-C50C-407E-A947-70E740481C1C}">
                  <a14:useLocalDpi xmlns:a14="http://schemas.microsoft.com/office/drawing/2010/main" val="0"/>
                </a:ext>
              </a:extLst>
            </a:blip>
            <a:srcRect/>
            <a:stretch>
              <a:fillRect/>
            </a:stretch>
          </p:blipFill>
          <p:spPr bwMode="auto">
            <a:xfrm>
              <a:off x="10474808" y="4495516"/>
              <a:ext cx="288843" cy="332598"/>
            </a:xfrm>
            <a:prstGeom prst="rect">
              <a:avLst/>
            </a:prstGeom>
            <a:noFill/>
            <a:extLst>
              <a:ext uri="{909E8E84-426E-40DD-AFC4-6F175D3DCCD1}">
                <a14:hiddenFill xmlns:a14="http://schemas.microsoft.com/office/drawing/2010/main">
                  <a:solidFill>
                    <a:srgbClr val="FFFFFF"/>
                  </a:solidFill>
                </a14:hiddenFill>
              </a:ext>
            </a:extLst>
          </p:spPr>
        </p:pic>
        <p:cxnSp>
          <p:nvCxnSpPr>
            <p:cNvPr id="17485" name="Straight Connector 17484">
              <a:extLst>
                <a:ext uri="{FF2B5EF4-FFF2-40B4-BE49-F238E27FC236}">
                  <a16:creationId xmlns:a16="http://schemas.microsoft.com/office/drawing/2014/main" id="{A2D64872-D5DE-1196-4415-8370DACC8517}"/>
                </a:ext>
              </a:extLst>
            </p:cNvPr>
            <p:cNvCxnSpPr>
              <a:cxnSpLocks/>
            </p:cNvCxnSpPr>
            <p:nvPr/>
          </p:nvCxnSpPr>
          <p:spPr>
            <a:xfrm>
              <a:off x="10427348" y="5381192"/>
              <a:ext cx="388802" cy="668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pic>
          <p:nvPicPr>
            <p:cNvPr id="17486" name="Picture 4" descr="Bank icon">
              <a:extLst>
                <a:ext uri="{FF2B5EF4-FFF2-40B4-BE49-F238E27FC236}">
                  <a16:creationId xmlns:a16="http://schemas.microsoft.com/office/drawing/2014/main" id="{7212EC0C-7BFF-400F-CFB7-E5AFBEDD3105}"/>
                </a:ext>
              </a:extLst>
            </p:cNvPr>
            <p:cNvPicPr>
              <a:picLocks noChangeAspect="1" noChangeArrowheads="1"/>
            </p:cNvPicPr>
            <p:nvPr/>
          </p:nvPicPr>
          <p:blipFill>
            <a:blip r:embed="rId10">
              <a:lum bright="70000" contrast="-70000"/>
              <a:extLst>
                <a:ext uri="{28A0092B-C50C-407E-A947-70E740481C1C}">
                  <a14:useLocalDpi xmlns:a14="http://schemas.microsoft.com/office/drawing/2010/main" val="0"/>
                </a:ext>
              </a:extLst>
            </a:blip>
            <a:srcRect/>
            <a:stretch>
              <a:fillRect/>
            </a:stretch>
          </p:blipFill>
          <p:spPr bwMode="auto">
            <a:xfrm>
              <a:off x="10477327" y="4998968"/>
              <a:ext cx="288843" cy="332598"/>
            </a:xfrm>
            <a:prstGeom prst="rect">
              <a:avLst/>
            </a:prstGeom>
            <a:noFill/>
            <a:extLst>
              <a:ext uri="{909E8E84-426E-40DD-AFC4-6F175D3DCCD1}">
                <a14:hiddenFill xmlns:a14="http://schemas.microsoft.com/office/drawing/2010/main">
                  <a:solidFill>
                    <a:srgbClr val="FFFFFF"/>
                  </a:solidFill>
                </a14:hiddenFill>
              </a:ext>
            </a:extLst>
          </p:spPr>
        </p:pic>
        <p:cxnSp>
          <p:nvCxnSpPr>
            <p:cNvPr id="17487" name="Straight Connector 17486">
              <a:extLst>
                <a:ext uri="{FF2B5EF4-FFF2-40B4-BE49-F238E27FC236}">
                  <a16:creationId xmlns:a16="http://schemas.microsoft.com/office/drawing/2014/main" id="{41D47CDF-8983-E546-0237-29E60121E6CD}"/>
                </a:ext>
              </a:extLst>
            </p:cNvPr>
            <p:cNvCxnSpPr>
              <a:cxnSpLocks/>
            </p:cNvCxnSpPr>
            <p:nvPr/>
          </p:nvCxnSpPr>
          <p:spPr>
            <a:xfrm>
              <a:off x="10418898" y="5877955"/>
              <a:ext cx="388802" cy="668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pic>
          <p:nvPicPr>
            <p:cNvPr id="17488" name="Picture 4" descr="Bank icon">
              <a:extLst>
                <a:ext uri="{FF2B5EF4-FFF2-40B4-BE49-F238E27FC236}">
                  <a16:creationId xmlns:a16="http://schemas.microsoft.com/office/drawing/2014/main" id="{E1A1D073-3FB8-FE62-BB16-A1D30D134143}"/>
                </a:ext>
              </a:extLst>
            </p:cNvPr>
            <p:cNvPicPr>
              <a:picLocks noChangeAspect="1" noChangeArrowheads="1"/>
            </p:cNvPicPr>
            <p:nvPr/>
          </p:nvPicPr>
          <p:blipFill>
            <a:blip r:embed="rId10">
              <a:lum bright="70000" contrast="-70000"/>
              <a:extLst>
                <a:ext uri="{28A0092B-C50C-407E-A947-70E740481C1C}">
                  <a14:useLocalDpi xmlns:a14="http://schemas.microsoft.com/office/drawing/2010/main" val="0"/>
                </a:ext>
              </a:extLst>
            </a:blip>
            <a:srcRect/>
            <a:stretch>
              <a:fillRect/>
            </a:stretch>
          </p:blipFill>
          <p:spPr bwMode="auto">
            <a:xfrm>
              <a:off x="10468877" y="5495731"/>
              <a:ext cx="288843" cy="332598"/>
            </a:xfrm>
            <a:prstGeom prst="rect">
              <a:avLst/>
            </a:prstGeom>
            <a:noFill/>
            <a:extLst>
              <a:ext uri="{909E8E84-426E-40DD-AFC4-6F175D3DCCD1}">
                <a14:hiddenFill xmlns:a14="http://schemas.microsoft.com/office/drawing/2010/main">
                  <a:solidFill>
                    <a:srgbClr val="FFFFFF"/>
                  </a:solidFill>
                </a14:hiddenFill>
              </a:ext>
            </a:extLst>
          </p:spPr>
        </p:pic>
        <p:pic>
          <p:nvPicPr>
            <p:cNvPr id="17490" name="Picture 4" descr="Bank icon">
              <a:extLst>
                <a:ext uri="{FF2B5EF4-FFF2-40B4-BE49-F238E27FC236}">
                  <a16:creationId xmlns:a16="http://schemas.microsoft.com/office/drawing/2014/main" id="{CA8F5111-3C8F-2061-F1C8-70CE2528DE13}"/>
                </a:ext>
              </a:extLst>
            </p:cNvPr>
            <p:cNvPicPr>
              <a:picLocks noChangeAspect="1" noChangeArrowheads="1"/>
            </p:cNvPicPr>
            <p:nvPr/>
          </p:nvPicPr>
          <p:blipFill>
            <a:blip r:embed="rId10">
              <a:lum bright="70000" contrast="-70000"/>
              <a:extLst>
                <a:ext uri="{28A0092B-C50C-407E-A947-70E740481C1C}">
                  <a14:useLocalDpi xmlns:a14="http://schemas.microsoft.com/office/drawing/2010/main" val="0"/>
                </a:ext>
              </a:extLst>
            </a:blip>
            <a:srcRect/>
            <a:stretch>
              <a:fillRect/>
            </a:stretch>
          </p:blipFill>
          <p:spPr bwMode="auto">
            <a:xfrm>
              <a:off x="10477326" y="5928764"/>
              <a:ext cx="288843" cy="33259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17844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17535"/>
                                        </p:tgtEl>
                                        <p:attrNameLst>
                                          <p:attrName>style.visibility</p:attrName>
                                        </p:attrNameLst>
                                      </p:cBhvr>
                                      <p:to>
                                        <p:strVal val="visible"/>
                                      </p:to>
                                    </p:set>
                                    <p:animEffect transition="in" filter="wheel(1)">
                                      <p:cBhvr>
                                        <p:cTn id="14" dur="2000"/>
                                        <p:tgtEl>
                                          <p:spTgt spid="17535"/>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9465"/>
                                        </p:tgtEl>
                                        <p:attrNameLst>
                                          <p:attrName>style.visibility</p:attrName>
                                        </p:attrNameLst>
                                      </p:cBhvr>
                                      <p:to>
                                        <p:strVal val="visible"/>
                                      </p:to>
                                    </p:set>
                                    <p:anim calcmode="lin" valueType="num">
                                      <p:cBhvr>
                                        <p:cTn id="19" dur="1000" fill="hold"/>
                                        <p:tgtEl>
                                          <p:spTgt spid="19465"/>
                                        </p:tgtEl>
                                        <p:attrNameLst>
                                          <p:attrName>ppt_w</p:attrName>
                                        </p:attrNameLst>
                                      </p:cBhvr>
                                      <p:tavLst>
                                        <p:tav tm="0">
                                          <p:val>
                                            <p:fltVal val="0"/>
                                          </p:val>
                                        </p:tav>
                                        <p:tav tm="100000">
                                          <p:val>
                                            <p:strVal val="#ppt_w"/>
                                          </p:val>
                                        </p:tav>
                                      </p:tavLst>
                                    </p:anim>
                                    <p:anim calcmode="lin" valueType="num">
                                      <p:cBhvr>
                                        <p:cTn id="20" dur="1000" fill="hold"/>
                                        <p:tgtEl>
                                          <p:spTgt spid="19465"/>
                                        </p:tgtEl>
                                        <p:attrNameLst>
                                          <p:attrName>ppt_h</p:attrName>
                                        </p:attrNameLst>
                                      </p:cBhvr>
                                      <p:tavLst>
                                        <p:tav tm="0">
                                          <p:val>
                                            <p:fltVal val="0"/>
                                          </p:val>
                                        </p:tav>
                                        <p:tav tm="100000">
                                          <p:val>
                                            <p:strVal val="#ppt_h"/>
                                          </p:val>
                                        </p:tav>
                                      </p:tavLst>
                                    </p:anim>
                                    <p:animEffect transition="in" filter="fade">
                                      <p:cBhvr>
                                        <p:cTn id="21" dur="1000"/>
                                        <p:tgtEl>
                                          <p:spTgt spid="19465"/>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1000"/>
                                        <p:tgtEl>
                                          <p:spTgt spid="17"/>
                                        </p:tgtEl>
                                      </p:cBhvr>
                                    </p:animEffect>
                                    <p:anim calcmode="lin" valueType="num">
                                      <p:cBhvr>
                                        <p:cTn id="27" dur="1000" fill="hold"/>
                                        <p:tgtEl>
                                          <p:spTgt spid="17"/>
                                        </p:tgtEl>
                                        <p:attrNameLst>
                                          <p:attrName>ppt_x</p:attrName>
                                        </p:attrNameLst>
                                      </p:cBhvr>
                                      <p:tavLst>
                                        <p:tav tm="0">
                                          <p:val>
                                            <p:strVal val="#ppt_x"/>
                                          </p:val>
                                        </p:tav>
                                        <p:tav tm="100000">
                                          <p:val>
                                            <p:strVal val="#ppt_x"/>
                                          </p:val>
                                        </p:tav>
                                      </p:tavLst>
                                    </p:anim>
                                    <p:anim calcmode="lin" valueType="num">
                                      <p:cBhvr>
                                        <p:cTn id="2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nodeType="clickEffect">
                                  <p:stCondLst>
                                    <p:cond delay="0"/>
                                  </p:stCondLst>
                                  <p:childTnLst>
                                    <p:set>
                                      <p:cBhvr>
                                        <p:cTn id="32" dur="1" fill="hold">
                                          <p:stCondLst>
                                            <p:cond delay="0"/>
                                          </p:stCondLst>
                                        </p:cTn>
                                        <p:tgtEl>
                                          <p:spTgt spid="17492"/>
                                        </p:tgtEl>
                                        <p:attrNameLst>
                                          <p:attrName>style.visibility</p:attrName>
                                        </p:attrNameLst>
                                      </p:cBhvr>
                                      <p:to>
                                        <p:strVal val="visible"/>
                                      </p:to>
                                    </p:set>
                                    <p:animEffect transition="in" filter="wheel(1)">
                                      <p:cBhvr>
                                        <p:cTn id="33" dur="2000"/>
                                        <p:tgtEl>
                                          <p:spTgt spid="17492"/>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7452"/>
                                        </p:tgtEl>
                                        <p:attrNameLst>
                                          <p:attrName>style.visibility</p:attrName>
                                        </p:attrNameLst>
                                      </p:cBhvr>
                                      <p:to>
                                        <p:strVal val="visible"/>
                                      </p:to>
                                    </p:set>
                                    <p:animEffect transition="in" filter="barn(inVertical)">
                                      <p:cBhvr>
                                        <p:cTn id="38" dur="500"/>
                                        <p:tgtEl>
                                          <p:spTgt spid="17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52" grpId="0"/>
      <p:bldP spid="2"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EE1A6-427C-69B5-AC64-B47B250A04FA}"/>
            </a:ext>
          </a:extLst>
        </p:cNvPr>
        <p:cNvGrpSpPr/>
        <p:nvPr/>
      </p:nvGrpSpPr>
      <p:grpSpPr>
        <a:xfrm>
          <a:off x="0" y="0"/>
          <a:ext cx="0" cy="0"/>
          <a:chOff x="0" y="0"/>
          <a:chExt cx="0" cy="0"/>
        </a:xfrm>
      </p:grpSpPr>
      <p:sp>
        <p:nvSpPr>
          <p:cNvPr id="13" name="Rectangle 12">
            <a:extLst>
              <a:ext uri="{FF2B5EF4-FFF2-40B4-BE49-F238E27FC236}">
                <a16:creationId xmlns:a16="http://schemas.microsoft.com/office/drawing/2014/main" id="{585890E8-98AD-0D61-5768-CD497E8D9EAF}"/>
              </a:ext>
            </a:extLst>
          </p:cNvPr>
          <p:cNvSpPr/>
          <p:nvPr/>
        </p:nvSpPr>
        <p:spPr>
          <a:xfrm>
            <a:off x="0" y="0"/>
            <a:ext cx="12191998" cy="6858000"/>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26" name="Picture 2" descr="About Us | Citizens Financial Group, Inc.">
            <a:extLst>
              <a:ext uri="{FF2B5EF4-FFF2-40B4-BE49-F238E27FC236}">
                <a16:creationId xmlns:a16="http://schemas.microsoft.com/office/drawing/2014/main" id="{2FDC59F1-3EA4-980F-715C-BDBA502293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3336"/>
          <a:stretch/>
        </p:blipFill>
        <p:spPr bwMode="auto">
          <a:xfrm>
            <a:off x="3895345" y="4681728"/>
            <a:ext cx="1103516" cy="1102428"/>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B79D9D8E-F693-93EA-EAC5-4B318520F9A4}"/>
              </a:ext>
            </a:extLst>
          </p:cNvPr>
          <p:cNvSpPr>
            <a:spLocks noGrp="1"/>
          </p:cNvSpPr>
          <p:nvPr>
            <p:ph type="ctrTitle"/>
          </p:nvPr>
        </p:nvSpPr>
        <p:spPr>
          <a:xfrm>
            <a:off x="5281098" y="4060514"/>
            <a:ext cx="6628662" cy="2344855"/>
          </a:xfrm>
        </p:spPr>
        <p:txBody>
          <a:bodyPr anchor="ctr">
            <a:normAutofit/>
          </a:bodyPr>
          <a:lstStyle/>
          <a:p>
            <a:pPr algn="l">
              <a:lnSpc>
                <a:spcPct val="100000"/>
              </a:lnSpc>
            </a:pPr>
            <a:r>
              <a:rPr lang="en-US" sz="4400" b="1" dirty="0">
                <a:solidFill>
                  <a:srgbClr val="287251"/>
                </a:solidFill>
                <a:latin typeface="Berlin Sans FB Demi" panose="020E0802020502020306" pitchFamily="34" charset="0"/>
                <a:cs typeface="Poppins" panose="00000500000000000000" pitchFamily="2" charset="0"/>
              </a:rPr>
              <a:t>EXECUTIVE LEADERSHIP</a:t>
            </a:r>
            <a:endParaRPr lang="en-IN" sz="4400" b="1" dirty="0">
              <a:solidFill>
                <a:srgbClr val="287251"/>
              </a:solidFill>
              <a:latin typeface="Berlin Sans FB Demi" panose="020E0802020502020306" pitchFamily="34" charset="0"/>
              <a:cs typeface="Poppins" panose="00000500000000000000" pitchFamily="2" charset="0"/>
            </a:endParaRPr>
          </a:p>
        </p:txBody>
      </p:sp>
    </p:spTree>
    <p:extLst>
      <p:ext uri="{BB962C8B-B14F-4D97-AF65-F5344CB8AC3E}">
        <p14:creationId xmlns:p14="http://schemas.microsoft.com/office/powerpoint/2010/main" val="330132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F787F-0562-62CC-80CC-B6EBF0FCCC77}"/>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B2DD6A78-7E8A-A303-CAE2-D4050F984FB9}"/>
              </a:ext>
            </a:extLst>
          </p:cNvPr>
          <p:cNvSpPr txBox="1"/>
          <p:nvPr/>
        </p:nvSpPr>
        <p:spPr>
          <a:xfrm>
            <a:off x="340964" y="73780"/>
            <a:ext cx="11468744" cy="369332"/>
          </a:xfrm>
          <a:prstGeom prst="rect">
            <a:avLst/>
          </a:prstGeom>
          <a:noFill/>
        </p:spPr>
        <p:txBody>
          <a:bodyPr wrap="square" rtlCol="0">
            <a:spAutoFit/>
          </a:bodyPr>
          <a:lstStyle/>
          <a:p>
            <a:r>
              <a:rPr lang="en-US" b="1" dirty="0">
                <a:solidFill>
                  <a:srgbClr val="2F855E"/>
                </a:solidFill>
                <a:latin typeface="Poppins" panose="00000500000000000000" pitchFamily="2" charset="0"/>
                <a:cs typeface="Poppins" panose="00000500000000000000" pitchFamily="2" charset="0"/>
              </a:rPr>
              <a:t>EXECUTIVE LEADERSHIP</a:t>
            </a:r>
            <a:endParaRPr lang="en-IN" b="1" dirty="0">
              <a:solidFill>
                <a:srgbClr val="2F855E"/>
              </a:solidFill>
              <a:latin typeface="Poppins" panose="00000500000000000000" pitchFamily="2" charset="0"/>
              <a:cs typeface="Poppins" panose="00000500000000000000" pitchFamily="2" charset="0"/>
            </a:endParaRPr>
          </a:p>
        </p:txBody>
      </p:sp>
      <p:cxnSp>
        <p:nvCxnSpPr>
          <p:cNvPr id="3" name="Straight Connector 2">
            <a:extLst>
              <a:ext uri="{FF2B5EF4-FFF2-40B4-BE49-F238E27FC236}">
                <a16:creationId xmlns:a16="http://schemas.microsoft.com/office/drawing/2014/main" id="{09DA7046-1C0C-FEFA-8FBC-7C9293A9E46E}"/>
              </a:ext>
            </a:extLst>
          </p:cNvPr>
          <p:cNvCxnSpPr>
            <a:cxnSpLocks/>
          </p:cNvCxnSpPr>
          <p:nvPr/>
        </p:nvCxnSpPr>
        <p:spPr>
          <a:xfrm>
            <a:off x="0" y="519792"/>
            <a:ext cx="12192000"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1BC27F48-C13B-2593-EA09-7F118CD9058B}"/>
              </a:ext>
            </a:extLst>
          </p:cNvPr>
          <p:cNvCxnSpPr>
            <a:cxnSpLocks/>
          </p:cNvCxnSpPr>
          <p:nvPr/>
        </p:nvCxnSpPr>
        <p:spPr>
          <a:xfrm>
            <a:off x="0" y="586090"/>
            <a:ext cx="12192000" cy="0"/>
          </a:xfrm>
          <a:prstGeom prst="line">
            <a:avLst/>
          </a:prstGeom>
          <a:ln>
            <a:solidFill>
              <a:srgbClr val="2F855E"/>
            </a:solidFill>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194B3F8E-F8C5-746E-F3F8-8EB0368F909E}"/>
              </a:ext>
            </a:extLst>
          </p:cNvPr>
          <p:cNvSpPr txBox="1"/>
          <p:nvPr/>
        </p:nvSpPr>
        <p:spPr>
          <a:xfrm>
            <a:off x="340964" y="6569249"/>
            <a:ext cx="4236221" cy="223138"/>
          </a:xfrm>
          <a:prstGeom prst="rect">
            <a:avLst/>
          </a:prstGeom>
          <a:noFill/>
        </p:spPr>
        <p:txBody>
          <a:bodyPr wrap="square" rtlCol="0">
            <a:spAutoFit/>
          </a:bodyPr>
          <a:lstStyle/>
          <a:p>
            <a:pPr>
              <a:spcAft>
                <a:spcPts val="1200"/>
              </a:spcAft>
            </a:pPr>
            <a:r>
              <a:rPr lang="en-US" sz="850" i="1" dirty="0">
                <a:latin typeface="Poppins" panose="00000500000000000000" pitchFamily="2" charset="0"/>
                <a:cs typeface="Poppins" panose="00000500000000000000" pitchFamily="2" charset="0"/>
              </a:rPr>
              <a:t>Source: Company Website</a:t>
            </a:r>
          </a:p>
        </p:txBody>
      </p:sp>
      <p:pic>
        <p:nvPicPr>
          <p:cNvPr id="8" name="Picture 2" descr="About Us | Citizens Financial Group, Inc.">
            <a:extLst>
              <a:ext uri="{FF2B5EF4-FFF2-40B4-BE49-F238E27FC236}">
                <a16:creationId xmlns:a16="http://schemas.microsoft.com/office/drawing/2014/main" id="{2B7B9B21-10B9-344F-C71B-75A40458D5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7932" y="122244"/>
            <a:ext cx="1850332" cy="308044"/>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5D822778-05AE-8F23-F2BE-5E77526C99BC}"/>
              </a:ext>
            </a:extLst>
          </p:cNvPr>
          <p:cNvGrpSpPr/>
          <p:nvPr/>
        </p:nvGrpSpPr>
        <p:grpSpPr>
          <a:xfrm>
            <a:off x="5284718" y="779403"/>
            <a:ext cx="1622563" cy="1635227"/>
            <a:chOff x="949981" y="2489585"/>
            <a:chExt cx="1497212" cy="1944858"/>
          </a:xfrm>
        </p:grpSpPr>
        <p:grpSp>
          <p:nvGrpSpPr>
            <p:cNvPr id="15" name="Group 14">
              <a:extLst>
                <a:ext uri="{FF2B5EF4-FFF2-40B4-BE49-F238E27FC236}">
                  <a16:creationId xmlns:a16="http://schemas.microsoft.com/office/drawing/2014/main" id="{BE1B0473-17E3-E430-9DD1-553A06DDE27B}"/>
                </a:ext>
              </a:extLst>
            </p:cNvPr>
            <p:cNvGrpSpPr/>
            <p:nvPr/>
          </p:nvGrpSpPr>
          <p:grpSpPr>
            <a:xfrm>
              <a:off x="949981" y="3837834"/>
              <a:ext cx="1497212" cy="596609"/>
              <a:chOff x="949981" y="3837834"/>
              <a:chExt cx="1497212" cy="596609"/>
            </a:xfrm>
          </p:grpSpPr>
          <p:sp>
            <p:nvSpPr>
              <p:cNvPr id="25" name="TextBox 24">
                <a:extLst>
                  <a:ext uri="{FF2B5EF4-FFF2-40B4-BE49-F238E27FC236}">
                    <a16:creationId xmlns:a16="http://schemas.microsoft.com/office/drawing/2014/main" id="{CB22B8BC-E191-3B88-562E-D4E7820DA87F}"/>
                  </a:ext>
                </a:extLst>
              </p:cNvPr>
              <p:cNvSpPr txBox="1"/>
              <p:nvPr/>
            </p:nvSpPr>
            <p:spPr>
              <a:xfrm>
                <a:off x="949981" y="3837834"/>
                <a:ext cx="1497212" cy="369982"/>
              </a:xfrm>
              <a:prstGeom prst="rect">
                <a:avLst/>
              </a:prstGeom>
              <a:noFill/>
            </p:spPr>
            <p:txBody>
              <a:bodyPr wrap="square" rtlCol="0">
                <a:spAutoFit/>
              </a:bodyPr>
              <a:lstStyle/>
              <a:p>
                <a:pPr algn="ctr"/>
                <a:r>
                  <a:rPr lang="en-IN" sz="1300" b="1" dirty="0">
                    <a:latin typeface="Poppins" panose="00000500000000000000" pitchFamily="2" charset="0"/>
                    <a:cs typeface="Poppins" panose="00000500000000000000" pitchFamily="2" charset="0"/>
                  </a:rPr>
                  <a:t>Bruce Van Saun</a:t>
                </a:r>
                <a:endParaRPr lang="en-IN" sz="1300" dirty="0">
                  <a:latin typeface="Poppins" panose="00000500000000000000" pitchFamily="2" charset="0"/>
                  <a:cs typeface="Poppins" panose="00000500000000000000" pitchFamily="2" charset="0"/>
                </a:endParaRPr>
              </a:p>
            </p:txBody>
          </p:sp>
          <p:sp>
            <p:nvSpPr>
              <p:cNvPr id="10" name="TextBox 9">
                <a:extLst>
                  <a:ext uri="{FF2B5EF4-FFF2-40B4-BE49-F238E27FC236}">
                    <a16:creationId xmlns:a16="http://schemas.microsoft.com/office/drawing/2014/main" id="{F770FAF6-49DD-B121-838A-BE0655DCD25B}"/>
                  </a:ext>
                </a:extLst>
              </p:cNvPr>
              <p:cNvSpPr txBox="1"/>
              <p:nvPr/>
            </p:nvSpPr>
            <p:spPr>
              <a:xfrm>
                <a:off x="1075287" y="4142353"/>
                <a:ext cx="1300808" cy="292090"/>
              </a:xfrm>
              <a:prstGeom prst="rect">
                <a:avLst/>
              </a:prstGeom>
              <a:noFill/>
            </p:spPr>
            <p:txBody>
              <a:bodyPr wrap="square" rtlCol="0">
                <a:spAutoFit/>
              </a:bodyPr>
              <a:lstStyle/>
              <a:p>
                <a:pPr algn="ctr"/>
                <a:r>
                  <a:rPr lang="en-US" sz="900" dirty="0">
                    <a:latin typeface="Poppins" panose="00000500000000000000" pitchFamily="2" charset="0"/>
                    <a:cs typeface="Poppins" panose="00000500000000000000" pitchFamily="2" charset="0"/>
                  </a:rPr>
                  <a:t>Chairman and CEO</a:t>
                </a:r>
                <a:endParaRPr lang="en-IN" sz="900" dirty="0">
                  <a:latin typeface="Poppins" panose="00000500000000000000" pitchFamily="2" charset="0"/>
                  <a:cs typeface="Poppins" panose="00000500000000000000" pitchFamily="2" charset="0"/>
                </a:endParaRPr>
              </a:p>
            </p:txBody>
          </p:sp>
        </p:grpSp>
        <p:pic>
          <p:nvPicPr>
            <p:cNvPr id="14" name="Picture 13">
              <a:extLst>
                <a:ext uri="{FF2B5EF4-FFF2-40B4-BE49-F238E27FC236}">
                  <a16:creationId xmlns:a16="http://schemas.microsoft.com/office/drawing/2014/main" id="{D32B8494-6DB7-84FA-3C59-67FD9E1D1745}"/>
                </a:ext>
              </a:extLst>
            </p:cNvPr>
            <p:cNvPicPr>
              <a:picLocks noChangeAspect="1"/>
            </p:cNvPicPr>
            <p:nvPr/>
          </p:nvPicPr>
          <p:blipFill rotWithShape="1">
            <a:blip r:embed="rId3">
              <a:extLst>
                <a:ext uri="{28A0092B-C50C-407E-A947-70E740481C1C}">
                  <a14:useLocalDpi xmlns:a14="http://schemas.microsoft.com/office/drawing/2010/main" val="0"/>
                </a:ext>
              </a:extLst>
            </a:blip>
            <a:srcRect l="8832" r="8832"/>
            <a:stretch/>
          </p:blipFill>
          <p:spPr>
            <a:xfrm>
              <a:off x="1044275" y="2489585"/>
              <a:ext cx="1260764" cy="1260764"/>
            </a:xfrm>
            <a:prstGeom prst="ellipse">
              <a:avLst/>
            </a:prstGeom>
            <a:ln>
              <a:solidFill>
                <a:srgbClr val="287251"/>
              </a:solidFill>
            </a:ln>
            <a:effectLst>
              <a:outerShdw blurRad="76200" dir="13500000" sy="23000" kx="1200000" algn="br" rotWithShape="0">
                <a:prstClr val="black">
                  <a:alpha val="20000"/>
                </a:prstClr>
              </a:outerShdw>
            </a:effectLst>
          </p:spPr>
        </p:pic>
      </p:grpSp>
      <p:grpSp>
        <p:nvGrpSpPr>
          <p:cNvPr id="19" name="Group 18">
            <a:extLst>
              <a:ext uri="{FF2B5EF4-FFF2-40B4-BE49-F238E27FC236}">
                <a16:creationId xmlns:a16="http://schemas.microsoft.com/office/drawing/2014/main" id="{FE974F96-F098-9E2D-2D4C-B688FF409611}"/>
              </a:ext>
            </a:extLst>
          </p:cNvPr>
          <p:cNvGrpSpPr/>
          <p:nvPr/>
        </p:nvGrpSpPr>
        <p:grpSpPr>
          <a:xfrm>
            <a:off x="795082" y="2503570"/>
            <a:ext cx="2054148" cy="1710695"/>
            <a:chOff x="949981" y="2489585"/>
            <a:chExt cx="1497212" cy="2164675"/>
          </a:xfrm>
        </p:grpSpPr>
        <p:grpSp>
          <p:nvGrpSpPr>
            <p:cNvPr id="20" name="Group 19">
              <a:extLst>
                <a:ext uri="{FF2B5EF4-FFF2-40B4-BE49-F238E27FC236}">
                  <a16:creationId xmlns:a16="http://schemas.microsoft.com/office/drawing/2014/main" id="{16762764-41B5-F5B9-2DCE-92D22F1B35DD}"/>
                </a:ext>
              </a:extLst>
            </p:cNvPr>
            <p:cNvGrpSpPr/>
            <p:nvPr/>
          </p:nvGrpSpPr>
          <p:grpSpPr>
            <a:xfrm>
              <a:off x="949981" y="3837834"/>
              <a:ext cx="1497212" cy="816426"/>
              <a:chOff x="949981" y="3837834"/>
              <a:chExt cx="1497212" cy="816426"/>
            </a:xfrm>
          </p:grpSpPr>
          <p:sp>
            <p:nvSpPr>
              <p:cNvPr id="22" name="TextBox 21">
                <a:extLst>
                  <a:ext uri="{FF2B5EF4-FFF2-40B4-BE49-F238E27FC236}">
                    <a16:creationId xmlns:a16="http://schemas.microsoft.com/office/drawing/2014/main" id="{9AC134C9-45E3-5AC6-2A06-5D29986E3DDF}"/>
                  </a:ext>
                </a:extLst>
              </p:cNvPr>
              <p:cNvSpPr txBox="1"/>
              <p:nvPr/>
            </p:nvSpPr>
            <p:spPr>
              <a:xfrm>
                <a:off x="949981" y="3837834"/>
                <a:ext cx="1497212" cy="369981"/>
              </a:xfrm>
              <a:prstGeom prst="rect">
                <a:avLst/>
              </a:prstGeom>
              <a:noFill/>
            </p:spPr>
            <p:txBody>
              <a:bodyPr wrap="square" rtlCol="0">
                <a:spAutoFit/>
              </a:bodyPr>
              <a:lstStyle/>
              <a:p>
                <a:pPr algn="ctr"/>
                <a:r>
                  <a:rPr lang="en-IN" sz="1300" b="1" dirty="0">
                    <a:latin typeface="Poppins" panose="00000500000000000000" pitchFamily="2" charset="0"/>
                    <a:cs typeface="Poppins" panose="00000500000000000000" pitchFamily="2" charset="0"/>
                  </a:rPr>
                  <a:t>Donald H. McCree</a:t>
                </a:r>
                <a:endParaRPr lang="en-IN" sz="1300" dirty="0">
                  <a:latin typeface="Poppins" panose="00000500000000000000" pitchFamily="2" charset="0"/>
                  <a:cs typeface="Poppins" panose="00000500000000000000" pitchFamily="2" charset="0"/>
                </a:endParaRPr>
              </a:p>
            </p:txBody>
          </p:sp>
          <p:sp>
            <p:nvSpPr>
              <p:cNvPr id="24" name="TextBox 23">
                <a:extLst>
                  <a:ext uri="{FF2B5EF4-FFF2-40B4-BE49-F238E27FC236}">
                    <a16:creationId xmlns:a16="http://schemas.microsoft.com/office/drawing/2014/main" id="{7C654ECA-27F0-2717-6A14-0DADBFB1AD6C}"/>
                  </a:ext>
                </a:extLst>
              </p:cNvPr>
              <p:cNvSpPr txBox="1"/>
              <p:nvPr/>
            </p:nvSpPr>
            <p:spPr>
              <a:xfrm>
                <a:off x="949981" y="4186916"/>
                <a:ext cx="1497212" cy="467344"/>
              </a:xfrm>
              <a:prstGeom prst="rect">
                <a:avLst/>
              </a:prstGeom>
              <a:noFill/>
            </p:spPr>
            <p:txBody>
              <a:bodyPr wrap="square" rtlCol="0">
                <a:spAutoFit/>
              </a:bodyPr>
              <a:lstStyle/>
              <a:p>
                <a:pPr algn="ctr"/>
                <a:r>
                  <a:rPr lang="en-US" sz="900" dirty="0">
                    <a:latin typeface="Poppins" panose="00000500000000000000" pitchFamily="2" charset="0"/>
                    <a:cs typeface="Poppins" panose="00000500000000000000" pitchFamily="2" charset="0"/>
                  </a:rPr>
                  <a:t>Senior Vice Chair and Head of Commercial Banking</a:t>
                </a:r>
                <a:endParaRPr lang="en-IN" sz="900" dirty="0">
                  <a:latin typeface="Poppins" panose="00000500000000000000" pitchFamily="2" charset="0"/>
                  <a:cs typeface="Poppins" panose="00000500000000000000" pitchFamily="2" charset="0"/>
                </a:endParaRPr>
              </a:p>
            </p:txBody>
          </p:sp>
        </p:grpSp>
        <p:pic>
          <p:nvPicPr>
            <p:cNvPr id="21" name="Picture 20">
              <a:extLst>
                <a:ext uri="{FF2B5EF4-FFF2-40B4-BE49-F238E27FC236}">
                  <a16:creationId xmlns:a16="http://schemas.microsoft.com/office/drawing/2014/main" id="{29D586C2-1E86-6110-2963-8443CF71EBC2}"/>
                </a:ext>
              </a:extLst>
            </p:cNvPr>
            <p:cNvPicPr>
              <a:picLocks noChangeAspect="1"/>
            </p:cNvPicPr>
            <p:nvPr/>
          </p:nvPicPr>
          <p:blipFill rotWithShape="1">
            <a:blip r:embed="rId4">
              <a:extLst>
                <a:ext uri="{28A0092B-C50C-407E-A947-70E740481C1C}">
                  <a14:useLocalDpi xmlns:a14="http://schemas.microsoft.com/office/drawing/2010/main" val="0"/>
                </a:ext>
              </a:extLst>
            </a:blip>
            <a:srcRect l="15688" t="3209" r="-4894" b="-1"/>
            <a:stretch/>
          </p:blipFill>
          <p:spPr>
            <a:xfrm>
              <a:off x="1181892" y="2489585"/>
              <a:ext cx="1041379" cy="1307375"/>
            </a:xfrm>
            <a:prstGeom prst="ellipse">
              <a:avLst/>
            </a:prstGeom>
            <a:ln>
              <a:solidFill>
                <a:srgbClr val="287251"/>
              </a:solidFill>
            </a:ln>
            <a:effectLst>
              <a:outerShdw blurRad="76200" dir="13500000" sy="23000" kx="1200000" algn="br" rotWithShape="0">
                <a:prstClr val="black">
                  <a:alpha val="20000"/>
                </a:prstClr>
              </a:outerShdw>
            </a:effectLst>
          </p:spPr>
        </p:pic>
      </p:grpSp>
      <p:grpSp>
        <p:nvGrpSpPr>
          <p:cNvPr id="2087" name="Group 2086">
            <a:extLst>
              <a:ext uri="{FF2B5EF4-FFF2-40B4-BE49-F238E27FC236}">
                <a16:creationId xmlns:a16="http://schemas.microsoft.com/office/drawing/2014/main" id="{58D3F030-8F32-E811-60C0-8FB6443E70BE}"/>
              </a:ext>
            </a:extLst>
          </p:cNvPr>
          <p:cNvGrpSpPr/>
          <p:nvPr/>
        </p:nvGrpSpPr>
        <p:grpSpPr>
          <a:xfrm>
            <a:off x="3644312" y="2540408"/>
            <a:ext cx="2054148" cy="1676125"/>
            <a:chOff x="949981" y="2533329"/>
            <a:chExt cx="1497212" cy="2120931"/>
          </a:xfrm>
        </p:grpSpPr>
        <p:grpSp>
          <p:nvGrpSpPr>
            <p:cNvPr id="2088" name="Group 2087">
              <a:extLst>
                <a:ext uri="{FF2B5EF4-FFF2-40B4-BE49-F238E27FC236}">
                  <a16:creationId xmlns:a16="http://schemas.microsoft.com/office/drawing/2014/main" id="{D357B3D0-A9DB-1BAB-4926-A6C124C77BC7}"/>
                </a:ext>
              </a:extLst>
            </p:cNvPr>
            <p:cNvGrpSpPr/>
            <p:nvPr/>
          </p:nvGrpSpPr>
          <p:grpSpPr>
            <a:xfrm>
              <a:off x="949981" y="3837834"/>
              <a:ext cx="1497212" cy="816426"/>
              <a:chOff x="949981" y="3837834"/>
              <a:chExt cx="1497212" cy="816426"/>
            </a:xfrm>
          </p:grpSpPr>
          <p:sp>
            <p:nvSpPr>
              <p:cNvPr id="2090" name="TextBox 2089">
                <a:extLst>
                  <a:ext uri="{FF2B5EF4-FFF2-40B4-BE49-F238E27FC236}">
                    <a16:creationId xmlns:a16="http://schemas.microsoft.com/office/drawing/2014/main" id="{A9FED07D-F77F-7221-3997-9CF906A52FEC}"/>
                  </a:ext>
                </a:extLst>
              </p:cNvPr>
              <p:cNvSpPr txBox="1"/>
              <p:nvPr/>
            </p:nvSpPr>
            <p:spPr>
              <a:xfrm>
                <a:off x="949981" y="3837834"/>
                <a:ext cx="1497212" cy="369981"/>
              </a:xfrm>
              <a:prstGeom prst="rect">
                <a:avLst/>
              </a:prstGeom>
              <a:noFill/>
            </p:spPr>
            <p:txBody>
              <a:bodyPr wrap="square" rtlCol="0">
                <a:spAutoFit/>
              </a:bodyPr>
              <a:lstStyle/>
              <a:p>
                <a:pPr algn="ctr"/>
                <a:r>
                  <a:rPr lang="en-IN" sz="1300" b="1" dirty="0">
                    <a:latin typeface="Poppins" panose="00000500000000000000" pitchFamily="2" charset="0"/>
                    <a:cs typeface="Poppins" panose="00000500000000000000" pitchFamily="2" charset="0"/>
                  </a:rPr>
                  <a:t>John F. Woods</a:t>
                </a:r>
                <a:endParaRPr lang="en-IN" sz="1300" dirty="0">
                  <a:latin typeface="Poppins" panose="00000500000000000000" pitchFamily="2" charset="0"/>
                  <a:cs typeface="Poppins" panose="00000500000000000000" pitchFamily="2" charset="0"/>
                </a:endParaRPr>
              </a:p>
            </p:txBody>
          </p:sp>
          <p:sp>
            <p:nvSpPr>
              <p:cNvPr id="2091" name="TextBox 2090">
                <a:extLst>
                  <a:ext uri="{FF2B5EF4-FFF2-40B4-BE49-F238E27FC236}">
                    <a16:creationId xmlns:a16="http://schemas.microsoft.com/office/drawing/2014/main" id="{6CB05455-CAC9-9E52-6106-533B3A693132}"/>
                  </a:ext>
                </a:extLst>
              </p:cNvPr>
              <p:cNvSpPr txBox="1"/>
              <p:nvPr/>
            </p:nvSpPr>
            <p:spPr>
              <a:xfrm>
                <a:off x="949981" y="4186916"/>
                <a:ext cx="1497212" cy="467344"/>
              </a:xfrm>
              <a:prstGeom prst="rect">
                <a:avLst/>
              </a:prstGeom>
              <a:noFill/>
            </p:spPr>
            <p:txBody>
              <a:bodyPr wrap="square" rtlCol="0">
                <a:spAutoFit/>
              </a:bodyPr>
              <a:lstStyle/>
              <a:p>
                <a:pPr algn="ctr"/>
                <a:r>
                  <a:rPr lang="en-US" sz="900" dirty="0">
                    <a:latin typeface="Poppins" panose="00000500000000000000" pitchFamily="2" charset="0"/>
                    <a:cs typeface="Poppins" panose="00000500000000000000" pitchFamily="2" charset="0"/>
                  </a:rPr>
                  <a:t>Vice Chair and Chief Financial Officer</a:t>
                </a:r>
                <a:endParaRPr lang="en-IN" sz="900" dirty="0">
                  <a:latin typeface="Poppins" panose="00000500000000000000" pitchFamily="2" charset="0"/>
                  <a:cs typeface="Poppins" panose="00000500000000000000" pitchFamily="2" charset="0"/>
                </a:endParaRPr>
              </a:p>
            </p:txBody>
          </p:sp>
        </p:grpSp>
        <p:pic>
          <p:nvPicPr>
            <p:cNvPr id="2089" name="Picture 2088">
              <a:extLst>
                <a:ext uri="{FF2B5EF4-FFF2-40B4-BE49-F238E27FC236}">
                  <a16:creationId xmlns:a16="http://schemas.microsoft.com/office/drawing/2014/main" id="{44E782ED-147D-F70E-CBAA-E760B9177D2C}"/>
                </a:ext>
              </a:extLst>
            </p:cNvPr>
            <p:cNvPicPr>
              <a:picLocks noChangeAspect="1"/>
            </p:cNvPicPr>
            <p:nvPr/>
          </p:nvPicPr>
          <p:blipFill rotWithShape="1">
            <a:blip r:embed="rId5">
              <a:extLst>
                <a:ext uri="{28A0092B-C50C-407E-A947-70E740481C1C}">
                  <a14:useLocalDpi xmlns:a14="http://schemas.microsoft.com/office/drawing/2010/main" val="0"/>
                </a:ext>
              </a:extLst>
            </a:blip>
            <a:srcRect l="18429" t="4196" r="19796" b="20774"/>
            <a:stretch/>
          </p:blipFill>
          <p:spPr>
            <a:xfrm>
              <a:off x="1203228" y="2533329"/>
              <a:ext cx="1041379" cy="1260761"/>
            </a:xfrm>
            <a:prstGeom prst="ellipse">
              <a:avLst/>
            </a:prstGeom>
            <a:ln>
              <a:solidFill>
                <a:srgbClr val="287251"/>
              </a:solidFill>
            </a:ln>
            <a:effectLst>
              <a:outerShdw blurRad="76200" dir="13500000" sy="23000" kx="1200000" algn="br" rotWithShape="0">
                <a:prstClr val="black">
                  <a:alpha val="20000"/>
                </a:prstClr>
              </a:outerShdw>
            </a:effectLst>
          </p:spPr>
        </p:pic>
      </p:grpSp>
      <p:grpSp>
        <p:nvGrpSpPr>
          <p:cNvPr id="2092" name="Group 2091">
            <a:extLst>
              <a:ext uri="{FF2B5EF4-FFF2-40B4-BE49-F238E27FC236}">
                <a16:creationId xmlns:a16="http://schemas.microsoft.com/office/drawing/2014/main" id="{3123A43F-2249-FF2A-6056-3CE78B4F4A6D}"/>
              </a:ext>
            </a:extLst>
          </p:cNvPr>
          <p:cNvGrpSpPr/>
          <p:nvPr/>
        </p:nvGrpSpPr>
        <p:grpSpPr>
          <a:xfrm>
            <a:off x="6493542" y="2538956"/>
            <a:ext cx="2054148" cy="1675309"/>
            <a:chOff x="949981" y="2534362"/>
            <a:chExt cx="1497212" cy="2119898"/>
          </a:xfrm>
        </p:grpSpPr>
        <p:grpSp>
          <p:nvGrpSpPr>
            <p:cNvPr id="2093" name="Group 2092">
              <a:extLst>
                <a:ext uri="{FF2B5EF4-FFF2-40B4-BE49-F238E27FC236}">
                  <a16:creationId xmlns:a16="http://schemas.microsoft.com/office/drawing/2014/main" id="{78F94FE6-1AC0-4385-06F8-057ECF1F7470}"/>
                </a:ext>
              </a:extLst>
            </p:cNvPr>
            <p:cNvGrpSpPr/>
            <p:nvPr/>
          </p:nvGrpSpPr>
          <p:grpSpPr>
            <a:xfrm>
              <a:off x="949981" y="3837834"/>
              <a:ext cx="1497212" cy="816426"/>
              <a:chOff x="949981" y="3837834"/>
              <a:chExt cx="1497212" cy="816426"/>
            </a:xfrm>
          </p:grpSpPr>
          <p:sp>
            <p:nvSpPr>
              <p:cNvPr id="2095" name="TextBox 2094">
                <a:extLst>
                  <a:ext uri="{FF2B5EF4-FFF2-40B4-BE49-F238E27FC236}">
                    <a16:creationId xmlns:a16="http://schemas.microsoft.com/office/drawing/2014/main" id="{2148E8DE-33BA-495C-586F-FC14456579DC}"/>
                  </a:ext>
                </a:extLst>
              </p:cNvPr>
              <p:cNvSpPr txBox="1"/>
              <p:nvPr/>
            </p:nvSpPr>
            <p:spPr>
              <a:xfrm>
                <a:off x="949981" y="3837834"/>
                <a:ext cx="1497212" cy="369981"/>
              </a:xfrm>
              <a:prstGeom prst="rect">
                <a:avLst/>
              </a:prstGeom>
              <a:noFill/>
            </p:spPr>
            <p:txBody>
              <a:bodyPr wrap="square" rtlCol="0">
                <a:spAutoFit/>
              </a:bodyPr>
              <a:lstStyle/>
              <a:p>
                <a:pPr algn="ctr"/>
                <a:r>
                  <a:rPr lang="en-IN" sz="1300" b="1" dirty="0">
                    <a:latin typeface="Poppins" panose="00000500000000000000" pitchFamily="2" charset="0"/>
                    <a:cs typeface="Poppins" panose="00000500000000000000" pitchFamily="2" charset="0"/>
                  </a:rPr>
                  <a:t>Beth Johnson</a:t>
                </a:r>
                <a:endParaRPr lang="en-IN" sz="1300" dirty="0">
                  <a:latin typeface="Poppins" panose="00000500000000000000" pitchFamily="2" charset="0"/>
                  <a:cs typeface="Poppins" panose="00000500000000000000" pitchFamily="2" charset="0"/>
                </a:endParaRPr>
              </a:p>
            </p:txBody>
          </p:sp>
          <p:sp>
            <p:nvSpPr>
              <p:cNvPr id="2096" name="TextBox 2095">
                <a:extLst>
                  <a:ext uri="{FF2B5EF4-FFF2-40B4-BE49-F238E27FC236}">
                    <a16:creationId xmlns:a16="http://schemas.microsoft.com/office/drawing/2014/main" id="{148F4CA6-2012-ED56-F67C-F1305D2EA43A}"/>
                  </a:ext>
                </a:extLst>
              </p:cNvPr>
              <p:cNvSpPr txBox="1"/>
              <p:nvPr/>
            </p:nvSpPr>
            <p:spPr>
              <a:xfrm>
                <a:off x="949981" y="4186916"/>
                <a:ext cx="1497212" cy="467344"/>
              </a:xfrm>
              <a:prstGeom prst="rect">
                <a:avLst/>
              </a:prstGeom>
              <a:noFill/>
            </p:spPr>
            <p:txBody>
              <a:bodyPr wrap="square" rtlCol="0">
                <a:spAutoFit/>
              </a:bodyPr>
              <a:lstStyle/>
              <a:p>
                <a:pPr algn="ctr"/>
                <a:r>
                  <a:rPr lang="en-US" sz="900" dirty="0">
                    <a:latin typeface="Poppins" panose="00000500000000000000" pitchFamily="2" charset="0"/>
                    <a:cs typeface="Poppins" panose="00000500000000000000" pitchFamily="2" charset="0"/>
                  </a:rPr>
                  <a:t>Vice Chair and Chief Experience Officer</a:t>
                </a:r>
                <a:endParaRPr lang="en-IN" sz="900" dirty="0">
                  <a:latin typeface="Poppins" panose="00000500000000000000" pitchFamily="2" charset="0"/>
                  <a:cs typeface="Poppins" panose="00000500000000000000" pitchFamily="2" charset="0"/>
                </a:endParaRPr>
              </a:p>
            </p:txBody>
          </p:sp>
        </p:grpSp>
        <p:pic>
          <p:nvPicPr>
            <p:cNvPr id="2094" name="Picture 2093">
              <a:extLst>
                <a:ext uri="{FF2B5EF4-FFF2-40B4-BE49-F238E27FC236}">
                  <a16:creationId xmlns:a16="http://schemas.microsoft.com/office/drawing/2014/main" id="{57A51A8D-CAAE-970F-52B1-CC5E18994565}"/>
                </a:ext>
              </a:extLst>
            </p:cNvPr>
            <p:cNvPicPr>
              <a:picLocks noChangeAspect="1"/>
            </p:cNvPicPr>
            <p:nvPr/>
          </p:nvPicPr>
          <p:blipFill rotWithShape="1">
            <a:blip r:embed="rId6">
              <a:extLst>
                <a:ext uri="{28A0092B-C50C-407E-A947-70E740481C1C}">
                  <a14:useLocalDpi xmlns:a14="http://schemas.microsoft.com/office/drawing/2010/main" val="0"/>
                </a:ext>
              </a:extLst>
            </a:blip>
            <a:srcRect l="17969" t="-2784" r="17508" b="24417"/>
            <a:stretch/>
          </p:blipFill>
          <p:spPr>
            <a:xfrm>
              <a:off x="1173902" y="2534362"/>
              <a:ext cx="1041379" cy="1274661"/>
            </a:xfrm>
            <a:prstGeom prst="ellipse">
              <a:avLst/>
            </a:prstGeom>
            <a:ln>
              <a:solidFill>
                <a:srgbClr val="287251"/>
              </a:solidFill>
            </a:ln>
            <a:effectLst>
              <a:outerShdw blurRad="76200" dir="13500000" sy="23000" kx="1200000" algn="br" rotWithShape="0">
                <a:prstClr val="black">
                  <a:alpha val="20000"/>
                </a:prstClr>
              </a:outerShdw>
            </a:effectLst>
          </p:spPr>
        </p:pic>
      </p:grpSp>
      <p:grpSp>
        <p:nvGrpSpPr>
          <p:cNvPr id="2097" name="Group 2096">
            <a:extLst>
              <a:ext uri="{FF2B5EF4-FFF2-40B4-BE49-F238E27FC236}">
                <a16:creationId xmlns:a16="http://schemas.microsoft.com/office/drawing/2014/main" id="{EEFFC5C7-BC34-3443-B54F-21A15BC3FAF8}"/>
              </a:ext>
            </a:extLst>
          </p:cNvPr>
          <p:cNvGrpSpPr/>
          <p:nvPr/>
        </p:nvGrpSpPr>
        <p:grpSpPr>
          <a:xfrm>
            <a:off x="9342772" y="2494847"/>
            <a:ext cx="2054148" cy="1719418"/>
            <a:chOff x="949981" y="2478547"/>
            <a:chExt cx="1497212" cy="2175713"/>
          </a:xfrm>
        </p:grpSpPr>
        <p:grpSp>
          <p:nvGrpSpPr>
            <p:cNvPr id="2098" name="Group 2097">
              <a:extLst>
                <a:ext uri="{FF2B5EF4-FFF2-40B4-BE49-F238E27FC236}">
                  <a16:creationId xmlns:a16="http://schemas.microsoft.com/office/drawing/2014/main" id="{296AB78D-F58A-314C-5A53-B63D5E64DCEA}"/>
                </a:ext>
              </a:extLst>
            </p:cNvPr>
            <p:cNvGrpSpPr/>
            <p:nvPr/>
          </p:nvGrpSpPr>
          <p:grpSpPr>
            <a:xfrm>
              <a:off x="949981" y="3837834"/>
              <a:ext cx="1497212" cy="816426"/>
              <a:chOff x="949981" y="3837834"/>
              <a:chExt cx="1497212" cy="816426"/>
            </a:xfrm>
          </p:grpSpPr>
          <p:sp>
            <p:nvSpPr>
              <p:cNvPr id="2100" name="TextBox 2099">
                <a:extLst>
                  <a:ext uri="{FF2B5EF4-FFF2-40B4-BE49-F238E27FC236}">
                    <a16:creationId xmlns:a16="http://schemas.microsoft.com/office/drawing/2014/main" id="{F6079A89-A162-2351-7D7A-F7A702DF60C0}"/>
                  </a:ext>
                </a:extLst>
              </p:cNvPr>
              <p:cNvSpPr txBox="1"/>
              <p:nvPr/>
            </p:nvSpPr>
            <p:spPr>
              <a:xfrm>
                <a:off x="949981" y="3837834"/>
                <a:ext cx="1497212" cy="369981"/>
              </a:xfrm>
              <a:prstGeom prst="rect">
                <a:avLst/>
              </a:prstGeom>
              <a:noFill/>
            </p:spPr>
            <p:txBody>
              <a:bodyPr wrap="square" rtlCol="0">
                <a:spAutoFit/>
              </a:bodyPr>
              <a:lstStyle/>
              <a:p>
                <a:pPr algn="ctr"/>
                <a:r>
                  <a:rPr lang="en-IN" sz="1300" b="1" dirty="0">
                    <a:latin typeface="Poppins" panose="00000500000000000000" pitchFamily="2" charset="0"/>
                    <a:cs typeface="Poppins" panose="00000500000000000000" pitchFamily="2" charset="0"/>
                  </a:rPr>
                  <a:t>Brendan Coughlin</a:t>
                </a:r>
                <a:endParaRPr lang="en-IN" sz="1300" dirty="0">
                  <a:latin typeface="Poppins" panose="00000500000000000000" pitchFamily="2" charset="0"/>
                  <a:cs typeface="Poppins" panose="00000500000000000000" pitchFamily="2" charset="0"/>
                </a:endParaRPr>
              </a:p>
            </p:txBody>
          </p:sp>
          <p:sp>
            <p:nvSpPr>
              <p:cNvPr id="2101" name="TextBox 2100">
                <a:extLst>
                  <a:ext uri="{FF2B5EF4-FFF2-40B4-BE49-F238E27FC236}">
                    <a16:creationId xmlns:a16="http://schemas.microsoft.com/office/drawing/2014/main" id="{737D478F-7642-7F07-2276-377CF0A3C765}"/>
                  </a:ext>
                </a:extLst>
              </p:cNvPr>
              <p:cNvSpPr txBox="1"/>
              <p:nvPr/>
            </p:nvSpPr>
            <p:spPr>
              <a:xfrm>
                <a:off x="949981" y="4186916"/>
                <a:ext cx="1497212" cy="467344"/>
              </a:xfrm>
              <a:prstGeom prst="rect">
                <a:avLst/>
              </a:prstGeom>
              <a:noFill/>
            </p:spPr>
            <p:txBody>
              <a:bodyPr wrap="square" rtlCol="0">
                <a:spAutoFit/>
              </a:bodyPr>
              <a:lstStyle/>
              <a:p>
                <a:pPr algn="ctr"/>
                <a:r>
                  <a:rPr lang="en-US" sz="900" dirty="0">
                    <a:latin typeface="Poppins" panose="00000500000000000000" pitchFamily="2" charset="0"/>
                    <a:cs typeface="Poppins" panose="00000500000000000000" pitchFamily="2" charset="0"/>
                  </a:rPr>
                  <a:t>Vice Chair and Head of Consumer Banking</a:t>
                </a:r>
                <a:endParaRPr lang="en-IN" sz="900" dirty="0">
                  <a:latin typeface="Poppins" panose="00000500000000000000" pitchFamily="2" charset="0"/>
                  <a:cs typeface="Poppins" panose="00000500000000000000" pitchFamily="2" charset="0"/>
                </a:endParaRPr>
              </a:p>
            </p:txBody>
          </p:sp>
        </p:grpSp>
        <p:pic>
          <p:nvPicPr>
            <p:cNvPr id="2099" name="Picture 2098">
              <a:extLst>
                <a:ext uri="{FF2B5EF4-FFF2-40B4-BE49-F238E27FC236}">
                  <a16:creationId xmlns:a16="http://schemas.microsoft.com/office/drawing/2014/main" id="{B9CBA91B-95C6-A879-50B6-983F321954B8}"/>
                </a:ext>
              </a:extLst>
            </p:cNvPr>
            <p:cNvPicPr>
              <a:picLocks noChangeAspect="1"/>
            </p:cNvPicPr>
            <p:nvPr/>
          </p:nvPicPr>
          <p:blipFill rotWithShape="1">
            <a:blip r:embed="rId7">
              <a:extLst>
                <a:ext uri="{28A0092B-C50C-407E-A947-70E740481C1C}">
                  <a14:useLocalDpi xmlns:a14="http://schemas.microsoft.com/office/drawing/2010/main" val="0"/>
                </a:ext>
              </a:extLst>
            </a:blip>
            <a:srcRect l="14839" r="17595" b="17937"/>
            <a:stretch/>
          </p:blipFill>
          <p:spPr>
            <a:xfrm>
              <a:off x="1173902" y="2478547"/>
              <a:ext cx="1041379" cy="1307378"/>
            </a:xfrm>
            <a:prstGeom prst="ellipse">
              <a:avLst/>
            </a:prstGeom>
            <a:ln>
              <a:solidFill>
                <a:srgbClr val="287251"/>
              </a:solidFill>
            </a:ln>
            <a:effectLst>
              <a:outerShdw blurRad="76200" dir="13500000" sy="23000" kx="1200000" algn="br" rotWithShape="0">
                <a:prstClr val="black">
                  <a:alpha val="20000"/>
                </a:prstClr>
              </a:outerShdw>
            </a:effectLst>
          </p:spPr>
        </p:pic>
      </p:grpSp>
      <p:grpSp>
        <p:nvGrpSpPr>
          <p:cNvPr id="2102" name="Group 2101">
            <a:extLst>
              <a:ext uri="{FF2B5EF4-FFF2-40B4-BE49-F238E27FC236}">
                <a16:creationId xmlns:a16="http://schemas.microsoft.com/office/drawing/2014/main" id="{274AFD62-058A-AF5B-38B1-B76DD527C85F}"/>
              </a:ext>
            </a:extLst>
          </p:cNvPr>
          <p:cNvGrpSpPr/>
          <p:nvPr/>
        </p:nvGrpSpPr>
        <p:grpSpPr>
          <a:xfrm>
            <a:off x="320210" y="4522913"/>
            <a:ext cx="2054148" cy="1751603"/>
            <a:chOff x="949981" y="2437821"/>
            <a:chExt cx="1497212" cy="2216439"/>
          </a:xfrm>
        </p:grpSpPr>
        <p:grpSp>
          <p:nvGrpSpPr>
            <p:cNvPr id="2103" name="Group 2102">
              <a:extLst>
                <a:ext uri="{FF2B5EF4-FFF2-40B4-BE49-F238E27FC236}">
                  <a16:creationId xmlns:a16="http://schemas.microsoft.com/office/drawing/2014/main" id="{60020A16-6DAE-0138-9361-5E2AE600D1FF}"/>
                </a:ext>
              </a:extLst>
            </p:cNvPr>
            <p:cNvGrpSpPr/>
            <p:nvPr/>
          </p:nvGrpSpPr>
          <p:grpSpPr>
            <a:xfrm>
              <a:off x="949981" y="3837834"/>
              <a:ext cx="1497212" cy="816426"/>
              <a:chOff x="949981" y="3837834"/>
              <a:chExt cx="1497212" cy="816426"/>
            </a:xfrm>
          </p:grpSpPr>
          <p:sp>
            <p:nvSpPr>
              <p:cNvPr id="2105" name="TextBox 2104">
                <a:extLst>
                  <a:ext uri="{FF2B5EF4-FFF2-40B4-BE49-F238E27FC236}">
                    <a16:creationId xmlns:a16="http://schemas.microsoft.com/office/drawing/2014/main" id="{600DA60F-FC3B-0E76-3E98-351DFA6BCF5A}"/>
                  </a:ext>
                </a:extLst>
              </p:cNvPr>
              <p:cNvSpPr txBox="1"/>
              <p:nvPr/>
            </p:nvSpPr>
            <p:spPr>
              <a:xfrm>
                <a:off x="949981" y="3837834"/>
                <a:ext cx="1497212" cy="369981"/>
              </a:xfrm>
              <a:prstGeom prst="rect">
                <a:avLst/>
              </a:prstGeom>
              <a:noFill/>
            </p:spPr>
            <p:txBody>
              <a:bodyPr wrap="square" rtlCol="0">
                <a:spAutoFit/>
              </a:bodyPr>
              <a:lstStyle/>
              <a:p>
                <a:pPr algn="ctr"/>
                <a:r>
                  <a:rPr lang="en-IN" sz="1300" b="1" dirty="0">
                    <a:latin typeface="Poppins" panose="00000500000000000000" pitchFamily="2" charset="0"/>
                    <a:cs typeface="Poppins" panose="00000500000000000000" pitchFamily="2" charset="0"/>
                  </a:rPr>
                  <a:t>Polly Klane</a:t>
                </a:r>
                <a:endParaRPr lang="en-IN" sz="1300" dirty="0">
                  <a:latin typeface="Poppins" panose="00000500000000000000" pitchFamily="2" charset="0"/>
                  <a:cs typeface="Poppins" panose="00000500000000000000" pitchFamily="2" charset="0"/>
                </a:endParaRPr>
              </a:p>
            </p:txBody>
          </p:sp>
          <p:sp>
            <p:nvSpPr>
              <p:cNvPr id="2106" name="TextBox 2105">
                <a:extLst>
                  <a:ext uri="{FF2B5EF4-FFF2-40B4-BE49-F238E27FC236}">
                    <a16:creationId xmlns:a16="http://schemas.microsoft.com/office/drawing/2014/main" id="{7C488C77-2A7E-D0B5-E766-5676EF5AF03A}"/>
                  </a:ext>
                </a:extLst>
              </p:cNvPr>
              <p:cNvSpPr txBox="1"/>
              <p:nvPr/>
            </p:nvSpPr>
            <p:spPr>
              <a:xfrm>
                <a:off x="949981" y="4186916"/>
                <a:ext cx="1497212" cy="467344"/>
              </a:xfrm>
              <a:prstGeom prst="rect">
                <a:avLst/>
              </a:prstGeom>
              <a:noFill/>
            </p:spPr>
            <p:txBody>
              <a:bodyPr wrap="square" rtlCol="0">
                <a:spAutoFit/>
              </a:bodyPr>
              <a:lstStyle/>
              <a:p>
                <a:pPr algn="ctr"/>
                <a:r>
                  <a:rPr lang="en-US" sz="900" dirty="0">
                    <a:latin typeface="Poppins" panose="00000500000000000000" pitchFamily="2" charset="0"/>
                    <a:cs typeface="Poppins" panose="00000500000000000000" pitchFamily="2" charset="0"/>
                  </a:rPr>
                  <a:t>Chief Legal Officer and General Counsel</a:t>
                </a:r>
                <a:endParaRPr lang="en-IN" sz="900" dirty="0">
                  <a:latin typeface="Poppins" panose="00000500000000000000" pitchFamily="2" charset="0"/>
                  <a:cs typeface="Poppins" panose="00000500000000000000" pitchFamily="2" charset="0"/>
                </a:endParaRPr>
              </a:p>
            </p:txBody>
          </p:sp>
        </p:grpSp>
        <p:pic>
          <p:nvPicPr>
            <p:cNvPr id="2104" name="Picture 2103">
              <a:extLst>
                <a:ext uri="{FF2B5EF4-FFF2-40B4-BE49-F238E27FC236}">
                  <a16:creationId xmlns:a16="http://schemas.microsoft.com/office/drawing/2014/main" id="{2933AF9C-B94D-4822-04F7-8B328ED6C533}"/>
                </a:ext>
              </a:extLst>
            </p:cNvPr>
            <p:cNvPicPr>
              <a:picLocks noChangeAspect="1"/>
            </p:cNvPicPr>
            <p:nvPr/>
          </p:nvPicPr>
          <p:blipFill rotWithShape="1">
            <a:blip r:embed="rId8">
              <a:extLst>
                <a:ext uri="{28A0092B-C50C-407E-A947-70E740481C1C}">
                  <a14:useLocalDpi xmlns:a14="http://schemas.microsoft.com/office/drawing/2010/main" val="0"/>
                </a:ext>
              </a:extLst>
            </a:blip>
            <a:srcRect l="13158" t="5794" r="19951" b="12965"/>
            <a:stretch/>
          </p:blipFill>
          <p:spPr>
            <a:xfrm>
              <a:off x="1216489" y="2437821"/>
              <a:ext cx="964196" cy="1307375"/>
            </a:xfrm>
            <a:prstGeom prst="ellipse">
              <a:avLst/>
            </a:prstGeom>
            <a:ln>
              <a:solidFill>
                <a:srgbClr val="287251"/>
              </a:solidFill>
            </a:ln>
            <a:effectLst>
              <a:outerShdw blurRad="76200" dir="13500000" sy="23000" kx="1200000" algn="br" rotWithShape="0">
                <a:prstClr val="black">
                  <a:alpha val="20000"/>
                </a:prstClr>
              </a:outerShdw>
            </a:effectLst>
          </p:spPr>
        </p:pic>
      </p:grpSp>
      <p:grpSp>
        <p:nvGrpSpPr>
          <p:cNvPr id="2107" name="Group 2106">
            <a:extLst>
              <a:ext uri="{FF2B5EF4-FFF2-40B4-BE49-F238E27FC236}">
                <a16:creationId xmlns:a16="http://schemas.microsoft.com/office/drawing/2014/main" id="{C628ED52-F48D-4232-3007-26903AE8695A}"/>
              </a:ext>
            </a:extLst>
          </p:cNvPr>
          <p:cNvGrpSpPr/>
          <p:nvPr/>
        </p:nvGrpSpPr>
        <p:grpSpPr>
          <a:xfrm>
            <a:off x="2694568" y="4524074"/>
            <a:ext cx="2054148" cy="1744691"/>
            <a:chOff x="949981" y="2446567"/>
            <a:chExt cx="1497212" cy="2207693"/>
          </a:xfrm>
        </p:grpSpPr>
        <p:grpSp>
          <p:nvGrpSpPr>
            <p:cNvPr id="2108" name="Group 2107">
              <a:extLst>
                <a:ext uri="{FF2B5EF4-FFF2-40B4-BE49-F238E27FC236}">
                  <a16:creationId xmlns:a16="http://schemas.microsoft.com/office/drawing/2014/main" id="{3C58C180-B95E-2482-30BB-B79BF7752D08}"/>
                </a:ext>
              </a:extLst>
            </p:cNvPr>
            <p:cNvGrpSpPr/>
            <p:nvPr/>
          </p:nvGrpSpPr>
          <p:grpSpPr>
            <a:xfrm>
              <a:off x="949981" y="3837834"/>
              <a:ext cx="1497212" cy="816426"/>
              <a:chOff x="949981" y="3837834"/>
              <a:chExt cx="1497212" cy="816426"/>
            </a:xfrm>
          </p:grpSpPr>
          <p:sp>
            <p:nvSpPr>
              <p:cNvPr id="2110" name="TextBox 2109">
                <a:extLst>
                  <a:ext uri="{FF2B5EF4-FFF2-40B4-BE49-F238E27FC236}">
                    <a16:creationId xmlns:a16="http://schemas.microsoft.com/office/drawing/2014/main" id="{F4188837-3079-DB11-6779-3E900CC5CCD0}"/>
                  </a:ext>
                </a:extLst>
              </p:cNvPr>
              <p:cNvSpPr txBox="1"/>
              <p:nvPr/>
            </p:nvSpPr>
            <p:spPr>
              <a:xfrm>
                <a:off x="949981" y="3837834"/>
                <a:ext cx="1497212" cy="369981"/>
              </a:xfrm>
              <a:prstGeom prst="rect">
                <a:avLst/>
              </a:prstGeom>
              <a:noFill/>
            </p:spPr>
            <p:txBody>
              <a:bodyPr wrap="square" rtlCol="0">
                <a:spAutoFit/>
              </a:bodyPr>
              <a:lstStyle/>
              <a:p>
                <a:pPr algn="ctr"/>
                <a:r>
                  <a:rPr lang="en-IN" sz="1300" b="1" dirty="0">
                    <a:latin typeface="Poppins" panose="00000500000000000000" pitchFamily="2" charset="0"/>
                    <a:cs typeface="Poppins" panose="00000500000000000000" pitchFamily="2" charset="0"/>
                  </a:rPr>
                  <a:t>Michael Ruttledge</a:t>
                </a:r>
                <a:endParaRPr lang="en-IN" sz="1300" dirty="0">
                  <a:latin typeface="Poppins" panose="00000500000000000000" pitchFamily="2" charset="0"/>
                  <a:cs typeface="Poppins" panose="00000500000000000000" pitchFamily="2" charset="0"/>
                </a:endParaRPr>
              </a:p>
            </p:txBody>
          </p:sp>
          <p:sp>
            <p:nvSpPr>
              <p:cNvPr id="2111" name="TextBox 2110">
                <a:extLst>
                  <a:ext uri="{FF2B5EF4-FFF2-40B4-BE49-F238E27FC236}">
                    <a16:creationId xmlns:a16="http://schemas.microsoft.com/office/drawing/2014/main" id="{553A1156-7F1E-AF5D-43F5-FCF7A11B5E27}"/>
                  </a:ext>
                </a:extLst>
              </p:cNvPr>
              <p:cNvSpPr txBox="1"/>
              <p:nvPr/>
            </p:nvSpPr>
            <p:spPr>
              <a:xfrm>
                <a:off x="949981" y="4186916"/>
                <a:ext cx="1497212" cy="467344"/>
              </a:xfrm>
              <a:prstGeom prst="rect">
                <a:avLst/>
              </a:prstGeom>
              <a:noFill/>
            </p:spPr>
            <p:txBody>
              <a:bodyPr wrap="square" rtlCol="0">
                <a:spAutoFit/>
              </a:bodyPr>
              <a:lstStyle/>
              <a:p>
                <a:pPr algn="ctr"/>
                <a:r>
                  <a:rPr lang="en-US" sz="900" dirty="0">
                    <a:latin typeface="Poppins" panose="00000500000000000000" pitchFamily="2" charset="0"/>
                    <a:cs typeface="Poppins" panose="00000500000000000000" pitchFamily="2" charset="0"/>
                  </a:rPr>
                  <a:t>Chief Information Officer and Head of Technology Services</a:t>
                </a:r>
                <a:endParaRPr lang="en-IN" sz="900" dirty="0">
                  <a:latin typeface="Poppins" panose="00000500000000000000" pitchFamily="2" charset="0"/>
                  <a:cs typeface="Poppins" panose="00000500000000000000" pitchFamily="2" charset="0"/>
                </a:endParaRPr>
              </a:p>
            </p:txBody>
          </p:sp>
        </p:grpSp>
        <p:pic>
          <p:nvPicPr>
            <p:cNvPr id="2109" name="Picture 2108">
              <a:extLst>
                <a:ext uri="{FF2B5EF4-FFF2-40B4-BE49-F238E27FC236}">
                  <a16:creationId xmlns:a16="http://schemas.microsoft.com/office/drawing/2014/main" id="{5BF230B4-E8E2-C313-5FA1-7743DF0C894D}"/>
                </a:ext>
              </a:extLst>
            </p:cNvPr>
            <p:cNvPicPr>
              <a:picLocks noChangeAspect="1"/>
            </p:cNvPicPr>
            <p:nvPr/>
          </p:nvPicPr>
          <p:blipFill rotWithShape="1">
            <a:blip r:embed="rId9">
              <a:extLst>
                <a:ext uri="{28A0092B-C50C-407E-A947-70E740481C1C}">
                  <a14:useLocalDpi xmlns:a14="http://schemas.microsoft.com/office/drawing/2010/main" val="0"/>
                </a:ext>
              </a:extLst>
            </a:blip>
            <a:srcRect l="16898" t="2032" r="16898" b="17560"/>
            <a:stretch/>
          </p:blipFill>
          <p:spPr>
            <a:xfrm>
              <a:off x="1216489" y="2446567"/>
              <a:ext cx="964196" cy="1307375"/>
            </a:xfrm>
            <a:prstGeom prst="ellipse">
              <a:avLst/>
            </a:prstGeom>
            <a:ln>
              <a:solidFill>
                <a:srgbClr val="287251"/>
              </a:solidFill>
            </a:ln>
            <a:effectLst>
              <a:outerShdw blurRad="76200" dir="13500000" sy="23000" kx="1200000" algn="br" rotWithShape="0">
                <a:prstClr val="black">
                  <a:alpha val="20000"/>
                </a:prstClr>
              </a:outerShdw>
            </a:effectLst>
          </p:spPr>
        </p:pic>
      </p:grpSp>
      <p:grpSp>
        <p:nvGrpSpPr>
          <p:cNvPr id="2112" name="Group 2111">
            <a:extLst>
              <a:ext uri="{FF2B5EF4-FFF2-40B4-BE49-F238E27FC236}">
                <a16:creationId xmlns:a16="http://schemas.microsoft.com/office/drawing/2014/main" id="{A427C401-5BD0-688F-182E-A39DA652C75C}"/>
              </a:ext>
            </a:extLst>
          </p:cNvPr>
          <p:cNvGrpSpPr/>
          <p:nvPr/>
        </p:nvGrpSpPr>
        <p:grpSpPr>
          <a:xfrm>
            <a:off x="5068926" y="4522913"/>
            <a:ext cx="2054148" cy="1608533"/>
            <a:chOff x="949981" y="2443605"/>
            <a:chExt cx="1497212" cy="2035401"/>
          </a:xfrm>
        </p:grpSpPr>
        <p:grpSp>
          <p:nvGrpSpPr>
            <p:cNvPr id="2113" name="Group 2112">
              <a:extLst>
                <a:ext uri="{FF2B5EF4-FFF2-40B4-BE49-F238E27FC236}">
                  <a16:creationId xmlns:a16="http://schemas.microsoft.com/office/drawing/2014/main" id="{251BAFB9-C8DF-D62A-2538-32CBE3A04BEA}"/>
                </a:ext>
              </a:extLst>
            </p:cNvPr>
            <p:cNvGrpSpPr/>
            <p:nvPr/>
          </p:nvGrpSpPr>
          <p:grpSpPr>
            <a:xfrm>
              <a:off x="949981" y="3837834"/>
              <a:ext cx="1497212" cy="641172"/>
              <a:chOff x="949981" y="3837834"/>
              <a:chExt cx="1497212" cy="641172"/>
            </a:xfrm>
          </p:grpSpPr>
          <p:sp>
            <p:nvSpPr>
              <p:cNvPr id="2115" name="TextBox 2114">
                <a:extLst>
                  <a:ext uri="{FF2B5EF4-FFF2-40B4-BE49-F238E27FC236}">
                    <a16:creationId xmlns:a16="http://schemas.microsoft.com/office/drawing/2014/main" id="{6AEEEAF6-897B-F025-00DE-8D92D7A4A90B}"/>
                  </a:ext>
                </a:extLst>
              </p:cNvPr>
              <p:cNvSpPr txBox="1"/>
              <p:nvPr/>
            </p:nvSpPr>
            <p:spPr>
              <a:xfrm>
                <a:off x="949981" y="3837834"/>
                <a:ext cx="1497212" cy="369981"/>
              </a:xfrm>
              <a:prstGeom prst="rect">
                <a:avLst/>
              </a:prstGeom>
              <a:noFill/>
            </p:spPr>
            <p:txBody>
              <a:bodyPr wrap="square" rtlCol="0">
                <a:spAutoFit/>
              </a:bodyPr>
              <a:lstStyle/>
              <a:p>
                <a:pPr algn="ctr"/>
                <a:r>
                  <a:rPr lang="en-IN" sz="1300" b="1" dirty="0">
                    <a:latin typeface="Poppins" panose="00000500000000000000" pitchFamily="2" charset="0"/>
                    <a:cs typeface="Poppins" panose="00000500000000000000" pitchFamily="2" charset="0"/>
                  </a:rPr>
                  <a:t>Richard Stein</a:t>
                </a:r>
                <a:endParaRPr lang="en-IN" sz="1300" dirty="0">
                  <a:latin typeface="Poppins" panose="00000500000000000000" pitchFamily="2" charset="0"/>
                  <a:cs typeface="Poppins" panose="00000500000000000000" pitchFamily="2" charset="0"/>
                </a:endParaRPr>
              </a:p>
            </p:txBody>
          </p:sp>
          <p:sp>
            <p:nvSpPr>
              <p:cNvPr id="2116" name="TextBox 2115">
                <a:extLst>
                  <a:ext uri="{FF2B5EF4-FFF2-40B4-BE49-F238E27FC236}">
                    <a16:creationId xmlns:a16="http://schemas.microsoft.com/office/drawing/2014/main" id="{6E293BC0-349F-4A95-BC8D-7ED2F4630859}"/>
                  </a:ext>
                </a:extLst>
              </p:cNvPr>
              <p:cNvSpPr txBox="1"/>
              <p:nvPr/>
            </p:nvSpPr>
            <p:spPr>
              <a:xfrm>
                <a:off x="949981" y="4186916"/>
                <a:ext cx="1497212" cy="292090"/>
              </a:xfrm>
              <a:prstGeom prst="rect">
                <a:avLst/>
              </a:prstGeom>
              <a:noFill/>
            </p:spPr>
            <p:txBody>
              <a:bodyPr wrap="square" rtlCol="0">
                <a:spAutoFit/>
              </a:bodyPr>
              <a:lstStyle/>
              <a:p>
                <a:pPr algn="ctr"/>
                <a:r>
                  <a:rPr lang="en-US" sz="900" dirty="0">
                    <a:latin typeface="Poppins" panose="00000500000000000000" pitchFamily="2" charset="0"/>
                    <a:cs typeface="Poppins" panose="00000500000000000000" pitchFamily="2" charset="0"/>
                  </a:rPr>
                  <a:t>Chief Risk Officer</a:t>
                </a:r>
                <a:endParaRPr lang="en-IN" sz="900" dirty="0">
                  <a:latin typeface="Poppins" panose="00000500000000000000" pitchFamily="2" charset="0"/>
                  <a:cs typeface="Poppins" panose="00000500000000000000" pitchFamily="2" charset="0"/>
                </a:endParaRPr>
              </a:p>
            </p:txBody>
          </p:sp>
        </p:grpSp>
        <p:pic>
          <p:nvPicPr>
            <p:cNvPr id="2114" name="Picture 2113">
              <a:extLst>
                <a:ext uri="{FF2B5EF4-FFF2-40B4-BE49-F238E27FC236}">
                  <a16:creationId xmlns:a16="http://schemas.microsoft.com/office/drawing/2014/main" id="{6CF95E02-6010-613D-009C-305398DF54D7}"/>
                </a:ext>
              </a:extLst>
            </p:cNvPr>
            <p:cNvPicPr>
              <a:picLocks noChangeAspect="1"/>
            </p:cNvPicPr>
            <p:nvPr/>
          </p:nvPicPr>
          <p:blipFill rotWithShape="1">
            <a:blip r:embed="rId10">
              <a:extLst>
                <a:ext uri="{28A0092B-C50C-407E-A947-70E740481C1C}">
                  <a14:useLocalDpi xmlns:a14="http://schemas.microsoft.com/office/drawing/2010/main" val="0"/>
                </a:ext>
              </a:extLst>
            </a:blip>
            <a:srcRect l="15008" t="1848" r="27293" b="28075"/>
            <a:stretch/>
          </p:blipFill>
          <p:spPr>
            <a:xfrm>
              <a:off x="1216489" y="2443605"/>
              <a:ext cx="964196" cy="1307375"/>
            </a:xfrm>
            <a:prstGeom prst="ellipse">
              <a:avLst/>
            </a:prstGeom>
            <a:ln>
              <a:solidFill>
                <a:srgbClr val="287251"/>
              </a:solidFill>
            </a:ln>
            <a:effectLst>
              <a:outerShdw blurRad="76200" dir="13500000" sy="23000" kx="1200000" algn="br" rotWithShape="0">
                <a:prstClr val="black">
                  <a:alpha val="20000"/>
                </a:prstClr>
              </a:outerShdw>
            </a:effectLst>
          </p:spPr>
        </p:pic>
      </p:grpSp>
      <p:grpSp>
        <p:nvGrpSpPr>
          <p:cNvPr id="2117" name="Group 2116">
            <a:extLst>
              <a:ext uri="{FF2B5EF4-FFF2-40B4-BE49-F238E27FC236}">
                <a16:creationId xmlns:a16="http://schemas.microsoft.com/office/drawing/2014/main" id="{9D57608F-15F8-11A3-3B3E-EB8A4CAC6482}"/>
              </a:ext>
            </a:extLst>
          </p:cNvPr>
          <p:cNvGrpSpPr/>
          <p:nvPr/>
        </p:nvGrpSpPr>
        <p:grpSpPr>
          <a:xfrm>
            <a:off x="7443284" y="4522913"/>
            <a:ext cx="2054148" cy="1608533"/>
            <a:chOff x="949981" y="2443605"/>
            <a:chExt cx="1497212" cy="2035401"/>
          </a:xfrm>
        </p:grpSpPr>
        <p:grpSp>
          <p:nvGrpSpPr>
            <p:cNvPr id="2118" name="Group 2117">
              <a:extLst>
                <a:ext uri="{FF2B5EF4-FFF2-40B4-BE49-F238E27FC236}">
                  <a16:creationId xmlns:a16="http://schemas.microsoft.com/office/drawing/2014/main" id="{C50BBAAA-3BCA-5808-16D5-5FA0F4501C80}"/>
                </a:ext>
              </a:extLst>
            </p:cNvPr>
            <p:cNvGrpSpPr/>
            <p:nvPr/>
          </p:nvGrpSpPr>
          <p:grpSpPr>
            <a:xfrm>
              <a:off x="949981" y="3837834"/>
              <a:ext cx="1497212" cy="641172"/>
              <a:chOff x="949981" y="3837834"/>
              <a:chExt cx="1497212" cy="641172"/>
            </a:xfrm>
          </p:grpSpPr>
          <p:sp>
            <p:nvSpPr>
              <p:cNvPr id="2120" name="TextBox 2119">
                <a:extLst>
                  <a:ext uri="{FF2B5EF4-FFF2-40B4-BE49-F238E27FC236}">
                    <a16:creationId xmlns:a16="http://schemas.microsoft.com/office/drawing/2014/main" id="{92203AF4-5158-B2B1-3FE7-DA190B640BD9}"/>
                  </a:ext>
                </a:extLst>
              </p:cNvPr>
              <p:cNvSpPr txBox="1"/>
              <p:nvPr/>
            </p:nvSpPr>
            <p:spPr>
              <a:xfrm>
                <a:off x="949981" y="3837834"/>
                <a:ext cx="1497212" cy="369981"/>
              </a:xfrm>
              <a:prstGeom prst="rect">
                <a:avLst/>
              </a:prstGeom>
              <a:noFill/>
            </p:spPr>
            <p:txBody>
              <a:bodyPr wrap="square" rtlCol="0">
                <a:spAutoFit/>
              </a:bodyPr>
              <a:lstStyle/>
              <a:p>
                <a:pPr algn="ctr"/>
                <a:r>
                  <a:rPr lang="en-IN" sz="1300" b="1" dirty="0">
                    <a:latin typeface="Poppins" panose="00000500000000000000" pitchFamily="2" charset="0"/>
                    <a:cs typeface="Poppins" panose="00000500000000000000" pitchFamily="2" charset="0"/>
                  </a:rPr>
                  <a:t>Susan LaMonica</a:t>
                </a:r>
                <a:endParaRPr lang="en-IN" sz="1300" dirty="0">
                  <a:latin typeface="Poppins" panose="00000500000000000000" pitchFamily="2" charset="0"/>
                  <a:cs typeface="Poppins" panose="00000500000000000000" pitchFamily="2" charset="0"/>
                </a:endParaRPr>
              </a:p>
            </p:txBody>
          </p:sp>
          <p:sp>
            <p:nvSpPr>
              <p:cNvPr id="2121" name="TextBox 2120">
                <a:extLst>
                  <a:ext uri="{FF2B5EF4-FFF2-40B4-BE49-F238E27FC236}">
                    <a16:creationId xmlns:a16="http://schemas.microsoft.com/office/drawing/2014/main" id="{5233C802-5486-83CE-8198-CAACCCAF3E4A}"/>
                  </a:ext>
                </a:extLst>
              </p:cNvPr>
              <p:cNvSpPr txBox="1"/>
              <p:nvPr/>
            </p:nvSpPr>
            <p:spPr>
              <a:xfrm>
                <a:off x="949981" y="4186916"/>
                <a:ext cx="1497212" cy="292090"/>
              </a:xfrm>
              <a:prstGeom prst="rect">
                <a:avLst/>
              </a:prstGeom>
              <a:noFill/>
            </p:spPr>
            <p:txBody>
              <a:bodyPr wrap="square" rtlCol="0">
                <a:spAutoFit/>
              </a:bodyPr>
              <a:lstStyle/>
              <a:p>
                <a:pPr algn="ctr"/>
                <a:r>
                  <a:rPr lang="en-US" sz="900" dirty="0">
                    <a:latin typeface="Poppins" panose="00000500000000000000" pitchFamily="2" charset="0"/>
                    <a:cs typeface="Poppins" panose="00000500000000000000" pitchFamily="2" charset="0"/>
                  </a:rPr>
                  <a:t>Chief Human Resources Officer</a:t>
                </a:r>
                <a:endParaRPr lang="en-IN" sz="900" dirty="0">
                  <a:latin typeface="Poppins" panose="00000500000000000000" pitchFamily="2" charset="0"/>
                  <a:cs typeface="Poppins" panose="00000500000000000000" pitchFamily="2" charset="0"/>
                </a:endParaRPr>
              </a:p>
            </p:txBody>
          </p:sp>
        </p:grpSp>
        <p:pic>
          <p:nvPicPr>
            <p:cNvPr id="2119" name="Picture 2118">
              <a:extLst>
                <a:ext uri="{FF2B5EF4-FFF2-40B4-BE49-F238E27FC236}">
                  <a16:creationId xmlns:a16="http://schemas.microsoft.com/office/drawing/2014/main" id="{CD54D788-3E28-16B1-AAD8-BBC9084DA1AF}"/>
                </a:ext>
              </a:extLst>
            </p:cNvPr>
            <p:cNvPicPr>
              <a:picLocks noChangeAspect="1"/>
            </p:cNvPicPr>
            <p:nvPr/>
          </p:nvPicPr>
          <p:blipFill rotWithShape="1">
            <a:blip r:embed="rId11">
              <a:extLst>
                <a:ext uri="{28A0092B-C50C-407E-A947-70E740481C1C}">
                  <a14:useLocalDpi xmlns:a14="http://schemas.microsoft.com/office/drawing/2010/main" val="0"/>
                </a:ext>
              </a:extLst>
            </a:blip>
            <a:srcRect l="16613" t="5963" r="25522" b="23755"/>
            <a:stretch/>
          </p:blipFill>
          <p:spPr>
            <a:xfrm>
              <a:off x="1216489" y="2443605"/>
              <a:ext cx="964196" cy="1307375"/>
            </a:xfrm>
            <a:prstGeom prst="ellipse">
              <a:avLst/>
            </a:prstGeom>
            <a:ln>
              <a:solidFill>
                <a:srgbClr val="287251"/>
              </a:solidFill>
            </a:ln>
            <a:effectLst>
              <a:outerShdw blurRad="76200" dir="13500000" sy="23000" kx="1200000" algn="br" rotWithShape="0">
                <a:prstClr val="black">
                  <a:alpha val="20000"/>
                </a:prstClr>
              </a:outerShdw>
            </a:effectLst>
          </p:spPr>
        </p:pic>
      </p:grpSp>
      <p:grpSp>
        <p:nvGrpSpPr>
          <p:cNvPr id="2122" name="Group 2121">
            <a:extLst>
              <a:ext uri="{FF2B5EF4-FFF2-40B4-BE49-F238E27FC236}">
                <a16:creationId xmlns:a16="http://schemas.microsoft.com/office/drawing/2014/main" id="{F49CB904-1A9B-7D8B-C3B0-5C265877835A}"/>
              </a:ext>
            </a:extLst>
          </p:cNvPr>
          <p:cNvGrpSpPr/>
          <p:nvPr/>
        </p:nvGrpSpPr>
        <p:grpSpPr>
          <a:xfrm>
            <a:off x="9817642" y="4522913"/>
            <a:ext cx="2054148" cy="1747033"/>
            <a:chOff x="949981" y="2443605"/>
            <a:chExt cx="1497212" cy="2210656"/>
          </a:xfrm>
        </p:grpSpPr>
        <p:grpSp>
          <p:nvGrpSpPr>
            <p:cNvPr id="2123" name="Group 2122">
              <a:extLst>
                <a:ext uri="{FF2B5EF4-FFF2-40B4-BE49-F238E27FC236}">
                  <a16:creationId xmlns:a16="http://schemas.microsoft.com/office/drawing/2014/main" id="{E82CA474-418A-AFF8-CA03-A1D5AF7D6C47}"/>
                </a:ext>
              </a:extLst>
            </p:cNvPr>
            <p:cNvGrpSpPr/>
            <p:nvPr/>
          </p:nvGrpSpPr>
          <p:grpSpPr>
            <a:xfrm>
              <a:off x="949981" y="3837834"/>
              <a:ext cx="1497212" cy="816427"/>
              <a:chOff x="949981" y="3837834"/>
              <a:chExt cx="1497212" cy="816427"/>
            </a:xfrm>
          </p:grpSpPr>
          <p:sp>
            <p:nvSpPr>
              <p:cNvPr id="2125" name="TextBox 2124">
                <a:extLst>
                  <a:ext uri="{FF2B5EF4-FFF2-40B4-BE49-F238E27FC236}">
                    <a16:creationId xmlns:a16="http://schemas.microsoft.com/office/drawing/2014/main" id="{9D26941F-312F-E685-D4E6-C30333540A94}"/>
                  </a:ext>
                </a:extLst>
              </p:cNvPr>
              <p:cNvSpPr txBox="1"/>
              <p:nvPr/>
            </p:nvSpPr>
            <p:spPr>
              <a:xfrm>
                <a:off x="949981" y="3837834"/>
                <a:ext cx="1497212" cy="369981"/>
              </a:xfrm>
              <a:prstGeom prst="rect">
                <a:avLst/>
              </a:prstGeom>
              <a:noFill/>
            </p:spPr>
            <p:txBody>
              <a:bodyPr wrap="square" rtlCol="0">
                <a:spAutoFit/>
              </a:bodyPr>
              <a:lstStyle/>
              <a:p>
                <a:pPr algn="ctr"/>
                <a:r>
                  <a:rPr lang="en-IN" sz="1300" b="1" dirty="0">
                    <a:latin typeface="Poppins" panose="00000500000000000000" pitchFamily="2" charset="0"/>
                    <a:cs typeface="Poppins" panose="00000500000000000000" pitchFamily="2" charset="0"/>
                  </a:rPr>
                  <a:t>Ted Swimmer</a:t>
                </a:r>
                <a:endParaRPr lang="en-IN" sz="1300" dirty="0">
                  <a:latin typeface="Poppins" panose="00000500000000000000" pitchFamily="2" charset="0"/>
                  <a:cs typeface="Poppins" panose="00000500000000000000" pitchFamily="2" charset="0"/>
                </a:endParaRPr>
              </a:p>
            </p:txBody>
          </p:sp>
          <p:sp>
            <p:nvSpPr>
              <p:cNvPr id="2126" name="TextBox 2125">
                <a:extLst>
                  <a:ext uri="{FF2B5EF4-FFF2-40B4-BE49-F238E27FC236}">
                    <a16:creationId xmlns:a16="http://schemas.microsoft.com/office/drawing/2014/main" id="{45CC9ED0-71AB-44E6-D896-8F3E602BB5CC}"/>
                  </a:ext>
                </a:extLst>
              </p:cNvPr>
              <p:cNvSpPr txBox="1"/>
              <p:nvPr/>
            </p:nvSpPr>
            <p:spPr>
              <a:xfrm>
                <a:off x="949981" y="4186916"/>
                <a:ext cx="1497212" cy="467345"/>
              </a:xfrm>
              <a:prstGeom prst="rect">
                <a:avLst/>
              </a:prstGeom>
              <a:noFill/>
            </p:spPr>
            <p:txBody>
              <a:bodyPr wrap="square" rtlCol="0">
                <a:spAutoFit/>
              </a:bodyPr>
              <a:lstStyle/>
              <a:p>
                <a:pPr algn="ctr"/>
                <a:r>
                  <a:rPr lang="en-US" sz="900" dirty="0">
                    <a:latin typeface="Poppins" panose="00000500000000000000" pitchFamily="2" charset="0"/>
                    <a:cs typeface="Poppins" panose="00000500000000000000" pitchFamily="2" charset="0"/>
                  </a:rPr>
                  <a:t>Head of Capital Markets &amp; Advisory</a:t>
                </a:r>
                <a:endParaRPr lang="en-IN" sz="900" dirty="0">
                  <a:latin typeface="Poppins" panose="00000500000000000000" pitchFamily="2" charset="0"/>
                  <a:cs typeface="Poppins" panose="00000500000000000000" pitchFamily="2" charset="0"/>
                </a:endParaRPr>
              </a:p>
            </p:txBody>
          </p:sp>
        </p:grpSp>
        <p:pic>
          <p:nvPicPr>
            <p:cNvPr id="2124" name="Picture 2123">
              <a:extLst>
                <a:ext uri="{FF2B5EF4-FFF2-40B4-BE49-F238E27FC236}">
                  <a16:creationId xmlns:a16="http://schemas.microsoft.com/office/drawing/2014/main" id="{D75288EF-6DBE-1F94-8052-A694AAFC6F6D}"/>
                </a:ext>
              </a:extLst>
            </p:cNvPr>
            <p:cNvPicPr>
              <a:picLocks noChangeAspect="1"/>
            </p:cNvPicPr>
            <p:nvPr/>
          </p:nvPicPr>
          <p:blipFill>
            <a:blip r:embed="rId12">
              <a:extLst>
                <a:ext uri="{28A0092B-C50C-407E-A947-70E740481C1C}">
                  <a14:useLocalDpi xmlns:a14="http://schemas.microsoft.com/office/drawing/2010/main" val="0"/>
                </a:ext>
              </a:extLst>
            </a:blip>
            <a:srcRect l="13924" r="13924"/>
            <a:stretch/>
          </p:blipFill>
          <p:spPr>
            <a:xfrm>
              <a:off x="1216489" y="2443605"/>
              <a:ext cx="964196" cy="1307375"/>
            </a:xfrm>
            <a:prstGeom prst="ellipse">
              <a:avLst/>
            </a:prstGeom>
            <a:ln>
              <a:solidFill>
                <a:srgbClr val="287251"/>
              </a:solidFill>
            </a:ln>
            <a:effectLst>
              <a:outerShdw blurRad="76200" dir="13500000" sy="23000" kx="1200000" algn="br" rotWithShape="0">
                <a:prstClr val="black">
                  <a:alpha val="20000"/>
                </a:prstClr>
              </a:outerShdw>
            </a:effectLst>
          </p:spPr>
        </p:pic>
      </p:grpSp>
    </p:spTree>
    <p:extLst>
      <p:ext uri="{BB962C8B-B14F-4D97-AF65-F5344CB8AC3E}">
        <p14:creationId xmlns:p14="http://schemas.microsoft.com/office/powerpoint/2010/main" val="77446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087"/>
                                        </p:tgtEl>
                                        <p:attrNameLst>
                                          <p:attrName>style.visibility</p:attrName>
                                        </p:attrNameLst>
                                      </p:cBhvr>
                                      <p:to>
                                        <p:strVal val="visible"/>
                                      </p:to>
                                    </p:set>
                                    <p:animEffect transition="in" filter="fade">
                                      <p:cBhvr>
                                        <p:cTn id="19" dur="1000"/>
                                        <p:tgtEl>
                                          <p:spTgt spid="2087"/>
                                        </p:tgtEl>
                                      </p:cBhvr>
                                    </p:animEffect>
                                    <p:anim calcmode="lin" valueType="num">
                                      <p:cBhvr>
                                        <p:cTn id="20" dur="1000" fill="hold"/>
                                        <p:tgtEl>
                                          <p:spTgt spid="2087"/>
                                        </p:tgtEl>
                                        <p:attrNameLst>
                                          <p:attrName>ppt_x</p:attrName>
                                        </p:attrNameLst>
                                      </p:cBhvr>
                                      <p:tavLst>
                                        <p:tav tm="0">
                                          <p:val>
                                            <p:strVal val="#ppt_x"/>
                                          </p:val>
                                        </p:tav>
                                        <p:tav tm="100000">
                                          <p:val>
                                            <p:strVal val="#ppt_x"/>
                                          </p:val>
                                        </p:tav>
                                      </p:tavLst>
                                    </p:anim>
                                    <p:anim calcmode="lin" valueType="num">
                                      <p:cBhvr>
                                        <p:cTn id="21" dur="1000" fill="hold"/>
                                        <p:tgtEl>
                                          <p:spTgt spid="2087"/>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092"/>
                                        </p:tgtEl>
                                        <p:attrNameLst>
                                          <p:attrName>style.visibility</p:attrName>
                                        </p:attrNameLst>
                                      </p:cBhvr>
                                      <p:to>
                                        <p:strVal val="visible"/>
                                      </p:to>
                                    </p:set>
                                    <p:animEffect transition="in" filter="fade">
                                      <p:cBhvr>
                                        <p:cTn id="24" dur="1000"/>
                                        <p:tgtEl>
                                          <p:spTgt spid="2092"/>
                                        </p:tgtEl>
                                      </p:cBhvr>
                                    </p:animEffect>
                                    <p:anim calcmode="lin" valueType="num">
                                      <p:cBhvr>
                                        <p:cTn id="25" dur="1000" fill="hold"/>
                                        <p:tgtEl>
                                          <p:spTgt spid="2092"/>
                                        </p:tgtEl>
                                        <p:attrNameLst>
                                          <p:attrName>ppt_x</p:attrName>
                                        </p:attrNameLst>
                                      </p:cBhvr>
                                      <p:tavLst>
                                        <p:tav tm="0">
                                          <p:val>
                                            <p:strVal val="#ppt_x"/>
                                          </p:val>
                                        </p:tav>
                                        <p:tav tm="100000">
                                          <p:val>
                                            <p:strVal val="#ppt_x"/>
                                          </p:val>
                                        </p:tav>
                                      </p:tavLst>
                                    </p:anim>
                                    <p:anim calcmode="lin" valueType="num">
                                      <p:cBhvr>
                                        <p:cTn id="26" dur="1000" fill="hold"/>
                                        <p:tgtEl>
                                          <p:spTgt spid="2092"/>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097"/>
                                        </p:tgtEl>
                                        <p:attrNameLst>
                                          <p:attrName>style.visibility</p:attrName>
                                        </p:attrNameLst>
                                      </p:cBhvr>
                                      <p:to>
                                        <p:strVal val="visible"/>
                                      </p:to>
                                    </p:set>
                                    <p:animEffect transition="in" filter="fade">
                                      <p:cBhvr>
                                        <p:cTn id="29" dur="1000"/>
                                        <p:tgtEl>
                                          <p:spTgt spid="2097"/>
                                        </p:tgtEl>
                                      </p:cBhvr>
                                    </p:animEffect>
                                    <p:anim calcmode="lin" valueType="num">
                                      <p:cBhvr>
                                        <p:cTn id="30" dur="1000" fill="hold"/>
                                        <p:tgtEl>
                                          <p:spTgt spid="2097"/>
                                        </p:tgtEl>
                                        <p:attrNameLst>
                                          <p:attrName>ppt_x</p:attrName>
                                        </p:attrNameLst>
                                      </p:cBhvr>
                                      <p:tavLst>
                                        <p:tav tm="0">
                                          <p:val>
                                            <p:strVal val="#ppt_x"/>
                                          </p:val>
                                        </p:tav>
                                        <p:tav tm="100000">
                                          <p:val>
                                            <p:strVal val="#ppt_x"/>
                                          </p:val>
                                        </p:tav>
                                      </p:tavLst>
                                    </p:anim>
                                    <p:anim calcmode="lin" valueType="num">
                                      <p:cBhvr>
                                        <p:cTn id="31" dur="1000" fill="hold"/>
                                        <p:tgtEl>
                                          <p:spTgt spid="2097"/>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2102"/>
                                        </p:tgtEl>
                                        <p:attrNameLst>
                                          <p:attrName>style.visibility</p:attrName>
                                        </p:attrNameLst>
                                      </p:cBhvr>
                                      <p:to>
                                        <p:strVal val="visible"/>
                                      </p:to>
                                    </p:set>
                                    <p:animEffect transition="in" filter="fade">
                                      <p:cBhvr>
                                        <p:cTn id="36" dur="1000"/>
                                        <p:tgtEl>
                                          <p:spTgt spid="2102"/>
                                        </p:tgtEl>
                                      </p:cBhvr>
                                    </p:animEffect>
                                    <p:anim calcmode="lin" valueType="num">
                                      <p:cBhvr>
                                        <p:cTn id="37" dur="1000" fill="hold"/>
                                        <p:tgtEl>
                                          <p:spTgt spid="2102"/>
                                        </p:tgtEl>
                                        <p:attrNameLst>
                                          <p:attrName>ppt_x</p:attrName>
                                        </p:attrNameLst>
                                      </p:cBhvr>
                                      <p:tavLst>
                                        <p:tav tm="0">
                                          <p:val>
                                            <p:strVal val="#ppt_x"/>
                                          </p:val>
                                        </p:tav>
                                        <p:tav tm="100000">
                                          <p:val>
                                            <p:strVal val="#ppt_x"/>
                                          </p:val>
                                        </p:tav>
                                      </p:tavLst>
                                    </p:anim>
                                    <p:anim calcmode="lin" valueType="num">
                                      <p:cBhvr>
                                        <p:cTn id="38" dur="1000" fill="hold"/>
                                        <p:tgtEl>
                                          <p:spTgt spid="2102"/>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2107"/>
                                        </p:tgtEl>
                                        <p:attrNameLst>
                                          <p:attrName>style.visibility</p:attrName>
                                        </p:attrNameLst>
                                      </p:cBhvr>
                                      <p:to>
                                        <p:strVal val="visible"/>
                                      </p:to>
                                    </p:set>
                                    <p:animEffect transition="in" filter="fade">
                                      <p:cBhvr>
                                        <p:cTn id="41" dur="1000"/>
                                        <p:tgtEl>
                                          <p:spTgt spid="2107"/>
                                        </p:tgtEl>
                                      </p:cBhvr>
                                    </p:animEffect>
                                    <p:anim calcmode="lin" valueType="num">
                                      <p:cBhvr>
                                        <p:cTn id="42" dur="1000" fill="hold"/>
                                        <p:tgtEl>
                                          <p:spTgt spid="2107"/>
                                        </p:tgtEl>
                                        <p:attrNameLst>
                                          <p:attrName>ppt_x</p:attrName>
                                        </p:attrNameLst>
                                      </p:cBhvr>
                                      <p:tavLst>
                                        <p:tav tm="0">
                                          <p:val>
                                            <p:strVal val="#ppt_x"/>
                                          </p:val>
                                        </p:tav>
                                        <p:tav tm="100000">
                                          <p:val>
                                            <p:strVal val="#ppt_x"/>
                                          </p:val>
                                        </p:tav>
                                      </p:tavLst>
                                    </p:anim>
                                    <p:anim calcmode="lin" valueType="num">
                                      <p:cBhvr>
                                        <p:cTn id="43" dur="1000" fill="hold"/>
                                        <p:tgtEl>
                                          <p:spTgt spid="2107"/>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2112"/>
                                        </p:tgtEl>
                                        <p:attrNameLst>
                                          <p:attrName>style.visibility</p:attrName>
                                        </p:attrNameLst>
                                      </p:cBhvr>
                                      <p:to>
                                        <p:strVal val="visible"/>
                                      </p:to>
                                    </p:set>
                                    <p:animEffect transition="in" filter="fade">
                                      <p:cBhvr>
                                        <p:cTn id="46" dur="1000"/>
                                        <p:tgtEl>
                                          <p:spTgt spid="2112"/>
                                        </p:tgtEl>
                                      </p:cBhvr>
                                    </p:animEffect>
                                    <p:anim calcmode="lin" valueType="num">
                                      <p:cBhvr>
                                        <p:cTn id="47" dur="1000" fill="hold"/>
                                        <p:tgtEl>
                                          <p:spTgt spid="2112"/>
                                        </p:tgtEl>
                                        <p:attrNameLst>
                                          <p:attrName>ppt_x</p:attrName>
                                        </p:attrNameLst>
                                      </p:cBhvr>
                                      <p:tavLst>
                                        <p:tav tm="0">
                                          <p:val>
                                            <p:strVal val="#ppt_x"/>
                                          </p:val>
                                        </p:tav>
                                        <p:tav tm="100000">
                                          <p:val>
                                            <p:strVal val="#ppt_x"/>
                                          </p:val>
                                        </p:tav>
                                      </p:tavLst>
                                    </p:anim>
                                    <p:anim calcmode="lin" valueType="num">
                                      <p:cBhvr>
                                        <p:cTn id="48" dur="1000" fill="hold"/>
                                        <p:tgtEl>
                                          <p:spTgt spid="2112"/>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2117"/>
                                        </p:tgtEl>
                                        <p:attrNameLst>
                                          <p:attrName>style.visibility</p:attrName>
                                        </p:attrNameLst>
                                      </p:cBhvr>
                                      <p:to>
                                        <p:strVal val="visible"/>
                                      </p:to>
                                    </p:set>
                                    <p:animEffect transition="in" filter="fade">
                                      <p:cBhvr>
                                        <p:cTn id="51" dur="1000"/>
                                        <p:tgtEl>
                                          <p:spTgt spid="2117"/>
                                        </p:tgtEl>
                                      </p:cBhvr>
                                    </p:animEffect>
                                    <p:anim calcmode="lin" valueType="num">
                                      <p:cBhvr>
                                        <p:cTn id="52" dur="1000" fill="hold"/>
                                        <p:tgtEl>
                                          <p:spTgt spid="2117"/>
                                        </p:tgtEl>
                                        <p:attrNameLst>
                                          <p:attrName>ppt_x</p:attrName>
                                        </p:attrNameLst>
                                      </p:cBhvr>
                                      <p:tavLst>
                                        <p:tav tm="0">
                                          <p:val>
                                            <p:strVal val="#ppt_x"/>
                                          </p:val>
                                        </p:tav>
                                        <p:tav tm="100000">
                                          <p:val>
                                            <p:strVal val="#ppt_x"/>
                                          </p:val>
                                        </p:tav>
                                      </p:tavLst>
                                    </p:anim>
                                    <p:anim calcmode="lin" valueType="num">
                                      <p:cBhvr>
                                        <p:cTn id="53" dur="1000" fill="hold"/>
                                        <p:tgtEl>
                                          <p:spTgt spid="2117"/>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122"/>
                                        </p:tgtEl>
                                        <p:attrNameLst>
                                          <p:attrName>style.visibility</p:attrName>
                                        </p:attrNameLst>
                                      </p:cBhvr>
                                      <p:to>
                                        <p:strVal val="visible"/>
                                      </p:to>
                                    </p:set>
                                    <p:animEffect transition="in" filter="fade">
                                      <p:cBhvr>
                                        <p:cTn id="56" dur="1000"/>
                                        <p:tgtEl>
                                          <p:spTgt spid="2122"/>
                                        </p:tgtEl>
                                      </p:cBhvr>
                                    </p:animEffect>
                                    <p:anim calcmode="lin" valueType="num">
                                      <p:cBhvr>
                                        <p:cTn id="57" dur="1000" fill="hold"/>
                                        <p:tgtEl>
                                          <p:spTgt spid="2122"/>
                                        </p:tgtEl>
                                        <p:attrNameLst>
                                          <p:attrName>ppt_x</p:attrName>
                                        </p:attrNameLst>
                                      </p:cBhvr>
                                      <p:tavLst>
                                        <p:tav tm="0">
                                          <p:val>
                                            <p:strVal val="#ppt_x"/>
                                          </p:val>
                                        </p:tav>
                                        <p:tav tm="100000">
                                          <p:val>
                                            <p:strVal val="#ppt_x"/>
                                          </p:val>
                                        </p:tav>
                                      </p:tavLst>
                                    </p:anim>
                                    <p:anim calcmode="lin" valueType="num">
                                      <p:cBhvr>
                                        <p:cTn id="58" dur="1000" fill="hold"/>
                                        <p:tgtEl>
                                          <p:spTgt spid="2122"/>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1000"/>
                                        <p:tgtEl>
                                          <p:spTgt spid="29"/>
                                        </p:tgtEl>
                                      </p:cBhvr>
                                    </p:animEffect>
                                    <p:anim calcmode="lin" valueType="num">
                                      <p:cBhvr>
                                        <p:cTn id="64" dur="1000" fill="hold"/>
                                        <p:tgtEl>
                                          <p:spTgt spid="29"/>
                                        </p:tgtEl>
                                        <p:attrNameLst>
                                          <p:attrName>ppt_x</p:attrName>
                                        </p:attrNameLst>
                                      </p:cBhvr>
                                      <p:tavLst>
                                        <p:tav tm="0">
                                          <p:val>
                                            <p:strVal val="#ppt_x"/>
                                          </p:val>
                                        </p:tav>
                                        <p:tav tm="100000">
                                          <p:val>
                                            <p:strVal val="#ppt_x"/>
                                          </p:val>
                                        </p:tav>
                                      </p:tavLst>
                                    </p:anim>
                                    <p:anim calcmode="lin" valueType="num">
                                      <p:cBhvr>
                                        <p:cTn id="65"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CFFF6-8B59-3B94-48ED-2A6F27462CCF}"/>
            </a:ext>
          </a:extLst>
        </p:cNvPr>
        <p:cNvGrpSpPr/>
        <p:nvPr/>
      </p:nvGrpSpPr>
      <p:grpSpPr>
        <a:xfrm>
          <a:off x="0" y="0"/>
          <a:ext cx="0" cy="0"/>
          <a:chOff x="0" y="0"/>
          <a:chExt cx="0" cy="0"/>
        </a:xfrm>
      </p:grpSpPr>
      <p:sp>
        <p:nvSpPr>
          <p:cNvPr id="13" name="Rectangle 12">
            <a:extLst>
              <a:ext uri="{FF2B5EF4-FFF2-40B4-BE49-F238E27FC236}">
                <a16:creationId xmlns:a16="http://schemas.microsoft.com/office/drawing/2014/main" id="{FEF3598B-23BA-14A9-25D8-C5792A4AB985}"/>
              </a:ext>
            </a:extLst>
          </p:cNvPr>
          <p:cNvSpPr/>
          <p:nvPr/>
        </p:nvSpPr>
        <p:spPr>
          <a:xfrm>
            <a:off x="0" y="0"/>
            <a:ext cx="12191998" cy="6858000"/>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26" name="Picture 2" descr="About Us | Citizens Financial Group, Inc.">
            <a:extLst>
              <a:ext uri="{FF2B5EF4-FFF2-40B4-BE49-F238E27FC236}">
                <a16:creationId xmlns:a16="http://schemas.microsoft.com/office/drawing/2014/main" id="{72C9FD15-D19E-6B07-2EA3-A4982CD408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3336"/>
          <a:stretch/>
        </p:blipFill>
        <p:spPr bwMode="auto">
          <a:xfrm>
            <a:off x="3895345" y="4681728"/>
            <a:ext cx="1103516" cy="1102428"/>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259DCE6A-D14E-2B66-4124-53C5EDC4E0F0}"/>
              </a:ext>
            </a:extLst>
          </p:cNvPr>
          <p:cNvSpPr>
            <a:spLocks noGrp="1"/>
          </p:cNvSpPr>
          <p:nvPr>
            <p:ph type="ctrTitle"/>
          </p:nvPr>
        </p:nvSpPr>
        <p:spPr>
          <a:xfrm>
            <a:off x="5239991" y="4060514"/>
            <a:ext cx="6710877" cy="2344855"/>
          </a:xfrm>
        </p:spPr>
        <p:txBody>
          <a:bodyPr anchor="ctr">
            <a:normAutofit/>
          </a:bodyPr>
          <a:lstStyle/>
          <a:p>
            <a:pPr algn="l">
              <a:lnSpc>
                <a:spcPct val="100000"/>
              </a:lnSpc>
            </a:pPr>
            <a:r>
              <a:rPr lang="en-US" sz="4400" b="1" dirty="0">
                <a:solidFill>
                  <a:srgbClr val="287251"/>
                </a:solidFill>
                <a:latin typeface="Berlin Sans FB Demi" panose="020E0802020502020306" pitchFamily="34" charset="0"/>
                <a:cs typeface="Poppins" panose="00000500000000000000" pitchFamily="2" charset="0"/>
              </a:rPr>
              <a:t>IT STRATEGIES, INVESTMENTS, AND INITIATIVES</a:t>
            </a:r>
            <a:endParaRPr lang="en-IN" sz="4400" b="1" dirty="0">
              <a:solidFill>
                <a:srgbClr val="287251"/>
              </a:solidFill>
              <a:latin typeface="Berlin Sans FB Demi" panose="020E0802020502020306" pitchFamily="34" charset="0"/>
              <a:cs typeface="Poppins" panose="00000500000000000000" pitchFamily="2" charset="0"/>
            </a:endParaRPr>
          </a:p>
        </p:txBody>
      </p:sp>
    </p:spTree>
    <p:extLst>
      <p:ext uri="{BB962C8B-B14F-4D97-AF65-F5344CB8AC3E}">
        <p14:creationId xmlns:p14="http://schemas.microsoft.com/office/powerpoint/2010/main" val="2881140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4EB899-1E8E-2CD6-6C15-12C0D3A4086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FAC5AC71-BC9D-A473-D251-854F59719D1D}"/>
              </a:ext>
            </a:extLst>
          </p:cNvPr>
          <p:cNvSpPr txBox="1"/>
          <p:nvPr/>
        </p:nvSpPr>
        <p:spPr>
          <a:xfrm>
            <a:off x="340964" y="73780"/>
            <a:ext cx="11468744" cy="369332"/>
          </a:xfrm>
          <a:prstGeom prst="rect">
            <a:avLst/>
          </a:prstGeom>
          <a:noFill/>
        </p:spPr>
        <p:txBody>
          <a:bodyPr wrap="square" rtlCol="0">
            <a:spAutoFit/>
          </a:bodyPr>
          <a:lstStyle/>
          <a:p>
            <a:r>
              <a:rPr lang="en-US" b="1" dirty="0">
                <a:solidFill>
                  <a:srgbClr val="2F855E"/>
                </a:solidFill>
                <a:latin typeface="Poppins" panose="00000500000000000000" pitchFamily="2" charset="0"/>
                <a:cs typeface="Poppins" panose="00000500000000000000" pitchFamily="2" charset="0"/>
              </a:rPr>
              <a:t>IT STRATEGIES, INVESTMENTS AND INITIATIVES (1/3)</a:t>
            </a:r>
            <a:endParaRPr lang="en-IN" b="1" dirty="0">
              <a:solidFill>
                <a:srgbClr val="2F855E"/>
              </a:solidFill>
              <a:latin typeface="Poppins" panose="00000500000000000000" pitchFamily="2" charset="0"/>
              <a:cs typeface="Poppins" panose="00000500000000000000" pitchFamily="2" charset="0"/>
            </a:endParaRPr>
          </a:p>
        </p:txBody>
      </p:sp>
      <p:cxnSp>
        <p:nvCxnSpPr>
          <p:cNvPr id="3" name="Straight Connector 2">
            <a:extLst>
              <a:ext uri="{FF2B5EF4-FFF2-40B4-BE49-F238E27FC236}">
                <a16:creationId xmlns:a16="http://schemas.microsoft.com/office/drawing/2014/main" id="{9963A7B2-F27E-EF7D-DB7F-AD5C2B1352FF}"/>
              </a:ext>
            </a:extLst>
          </p:cNvPr>
          <p:cNvCxnSpPr>
            <a:cxnSpLocks/>
          </p:cNvCxnSpPr>
          <p:nvPr/>
        </p:nvCxnSpPr>
        <p:spPr>
          <a:xfrm>
            <a:off x="0" y="519792"/>
            <a:ext cx="12192000"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2FE2BB49-A1A0-D941-3223-EBA098F83769}"/>
              </a:ext>
            </a:extLst>
          </p:cNvPr>
          <p:cNvCxnSpPr>
            <a:cxnSpLocks/>
          </p:cNvCxnSpPr>
          <p:nvPr/>
        </p:nvCxnSpPr>
        <p:spPr>
          <a:xfrm>
            <a:off x="0" y="586090"/>
            <a:ext cx="12192000" cy="0"/>
          </a:xfrm>
          <a:prstGeom prst="line">
            <a:avLst/>
          </a:prstGeom>
          <a:ln>
            <a:solidFill>
              <a:srgbClr val="2F855E"/>
            </a:solidFill>
          </a:ln>
        </p:spPr>
        <p:style>
          <a:lnRef idx="2">
            <a:schemeClr val="accent1"/>
          </a:lnRef>
          <a:fillRef idx="0">
            <a:schemeClr val="accent1"/>
          </a:fillRef>
          <a:effectRef idx="1">
            <a:schemeClr val="accent1"/>
          </a:effectRef>
          <a:fontRef idx="minor">
            <a:schemeClr val="tx1"/>
          </a:fontRef>
        </p:style>
      </p:cxnSp>
      <p:pic>
        <p:nvPicPr>
          <p:cNvPr id="8" name="Picture 2" descr="About Us | Citizens Financial Group, Inc.">
            <a:extLst>
              <a:ext uri="{FF2B5EF4-FFF2-40B4-BE49-F238E27FC236}">
                <a16:creationId xmlns:a16="http://schemas.microsoft.com/office/drawing/2014/main" id="{03341B56-0C7D-E020-C44D-4D5B011EF6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7932" y="122244"/>
            <a:ext cx="1850332" cy="30804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A39BEBA-8B32-6613-43C9-835CB07FD999}"/>
              </a:ext>
            </a:extLst>
          </p:cNvPr>
          <p:cNvSpPr txBox="1"/>
          <p:nvPr/>
        </p:nvSpPr>
        <p:spPr>
          <a:xfrm>
            <a:off x="438417" y="703391"/>
            <a:ext cx="5993380" cy="400110"/>
          </a:xfrm>
          <a:prstGeom prst="rect">
            <a:avLst/>
          </a:prstGeom>
          <a:noFill/>
        </p:spPr>
        <p:txBody>
          <a:bodyPr wrap="square" rtlCol="0">
            <a:spAutoFit/>
          </a:bodyPr>
          <a:lstStyle/>
          <a:p>
            <a:r>
              <a:rPr lang="en-US" sz="2000" dirty="0">
                <a:solidFill>
                  <a:srgbClr val="091B2C"/>
                </a:solidFill>
                <a:latin typeface="Poppins" panose="00000500000000000000" pitchFamily="2" charset="0"/>
                <a:cs typeface="Poppins" panose="00000500000000000000" pitchFamily="2" charset="0"/>
              </a:rPr>
              <a:t>IT STRATEGIES</a:t>
            </a:r>
            <a:endParaRPr lang="en-IN" sz="2000" dirty="0">
              <a:solidFill>
                <a:srgbClr val="091B2C"/>
              </a:solidFill>
              <a:latin typeface="Poppins" panose="00000500000000000000" pitchFamily="2" charset="0"/>
              <a:cs typeface="Poppins" panose="00000500000000000000" pitchFamily="2" charset="0"/>
            </a:endParaRPr>
          </a:p>
        </p:txBody>
      </p:sp>
      <p:grpSp>
        <p:nvGrpSpPr>
          <p:cNvPr id="5" name="Group 4">
            <a:extLst>
              <a:ext uri="{FF2B5EF4-FFF2-40B4-BE49-F238E27FC236}">
                <a16:creationId xmlns:a16="http://schemas.microsoft.com/office/drawing/2014/main" id="{47664075-1866-D2D7-9965-DEB32231065D}"/>
              </a:ext>
            </a:extLst>
          </p:cNvPr>
          <p:cNvGrpSpPr/>
          <p:nvPr/>
        </p:nvGrpSpPr>
        <p:grpSpPr>
          <a:xfrm>
            <a:off x="284839" y="703391"/>
            <a:ext cx="97453" cy="346740"/>
            <a:chOff x="532785" y="906130"/>
            <a:chExt cx="97453" cy="461665"/>
          </a:xfrm>
        </p:grpSpPr>
        <p:sp>
          <p:nvSpPr>
            <p:cNvPr id="7" name="Rectangle 6">
              <a:extLst>
                <a:ext uri="{FF2B5EF4-FFF2-40B4-BE49-F238E27FC236}">
                  <a16:creationId xmlns:a16="http://schemas.microsoft.com/office/drawing/2014/main" id="{B8A95823-BAB4-869D-010B-75B903675B29}"/>
                </a:ext>
              </a:extLst>
            </p:cNvPr>
            <p:cNvSpPr/>
            <p:nvPr/>
          </p:nvSpPr>
          <p:spPr>
            <a:xfrm>
              <a:off x="532785" y="906130"/>
              <a:ext cx="53032" cy="461665"/>
            </a:xfrm>
            <a:prstGeom prst="rect">
              <a:avLst/>
            </a:prstGeom>
            <a:solidFill>
              <a:srgbClr val="287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9" name="Straight Connector 8">
              <a:extLst>
                <a:ext uri="{FF2B5EF4-FFF2-40B4-BE49-F238E27FC236}">
                  <a16:creationId xmlns:a16="http://schemas.microsoft.com/office/drawing/2014/main" id="{1251DF25-8800-E3D8-230A-EF3E449F5B9C}"/>
                </a:ext>
              </a:extLst>
            </p:cNvPr>
            <p:cNvCxnSpPr/>
            <p:nvPr/>
          </p:nvCxnSpPr>
          <p:spPr>
            <a:xfrm>
              <a:off x="630238" y="906130"/>
              <a:ext cx="0" cy="461665"/>
            </a:xfrm>
            <a:prstGeom prst="line">
              <a:avLst/>
            </a:prstGeom>
            <a:ln>
              <a:solidFill>
                <a:srgbClr val="091B2C"/>
              </a:solidFill>
            </a:ln>
          </p:spPr>
          <p:style>
            <a:lnRef idx="2">
              <a:schemeClr val="accent1"/>
            </a:lnRef>
            <a:fillRef idx="0">
              <a:schemeClr val="accent1"/>
            </a:fillRef>
            <a:effectRef idx="1">
              <a:schemeClr val="accent1"/>
            </a:effectRef>
            <a:fontRef idx="minor">
              <a:schemeClr val="tx1"/>
            </a:fontRef>
          </p:style>
        </p:cxnSp>
      </p:grpSp>
      <p:sp>
        <p:nvSpPr>
          <p:cNvPr id="11" name="TextBox 10">
            <a:extLst>
              <a:ext uri="{FF2B5EF4-FFF2-40B4-BE49-F238E27FC236}">
                <a16:creationId xmlns:a16="http://schemas.microsoft.com/office/drawing/2014/main" id="{53A3D8CC-F3AD-95FB-CC48-1BE5DF5DCA0C}"/>
              </a:ext>
            </a:extLst>
          </p:cNvPr>
          <p:cNvSpPr txBox="1"/>
          <p:nvPr/>
        </p:nvSpPr>
        <p:spPr>
          <a:xfrm>
            <a:off x="193674" y="1209700"/>
            <a:ext cx="11724589" cy="1092607"/>
          </a:xfrm>
          <a:prstGeom prst="rect">
            <a:avLst/>
          </a:prstGeom>
          <a:noFill/>
        </p:spPr>
        <p:txBody>
          <a:bodyPr wrap="square" rtlCol="0" anchor="b">
            <a:spAutoFit/>
          </a:bodyPr>
          <a:lstStyle/>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Citizens Bank’s IT strategies play a critical role in driving the growth and transformation of its business. The bank is working to become a digital-first financial institution that meets evolving customer needs by investing in advanced technologies such as cloud computing, AI, cybersecurity, big data analytics, and automation.</a:t>
            </a:r>
          </a:p>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With a constant focus on refining its IT approach, Citizens is leveraging strategic partnerships with technology, cloud, and fintech providers to enhance customer experience, improve operational efficiency, and embrace emerging technologies—key factors in sustaining long-term growth.</a:t>
            </a:r>
          </a:p>
        </p:txBody>
      </p:sp>
      <p:grpSp>
        <p:nvGrpSpPr>
          <p:cNvPr id="60" name="Group 59">
            <a:extLst>
              <a:ext uri="{FF2B5EF4-FFF2-40B4-BE49-F238E27FC236}">
                <a16:creationId xmlns:a16="http://schemas.microsoft.com/office/drawing/2014/main" id="{8DB9B1DB-6A20-64B0-551C-08E0C4E2B14E}"/>
              </a:ext>
            </a:extLst>
          </p:cNvPr>
          <p:cNvGrpSpPr/>
          <p:nvPr/>
        </p:nvGrpSpPr>
        <p:grpSpPr>
          <a:xfrm>
            <a:off x="360097" y="2495747"/>
            <a:ext cx="11620932" cy="4083088"/>
            <a:chOff x="483922" y="2832872"/>
            <a:chExt cx="11620932" cy="4083088"/>
          </a:xfrm>
        </p:grpSpPr>
        <p:grpSp>
          <p:nvGrpSpPr>
            <p:cNvPr id="49" name="Group 48">
              <a:extLst>
                <a:ext uri="{FF2B5EF4-FFF2-40B4-BE49-F238E27FC236}">
                  <a16:creationId xmlns:a16="http://schemas.microsoft.com/office/drawing/2014/main" id="{E5A8660F-2C86-CF0F-F74F-80C8C2F6A6A5}"/>
                </a:ext>
              </a:extLst>
            </p:cNvPr>
            <p:cNvGrpSpPr/>
            <p:nvPr/>
          </p:nvGrpSpPr>
          <p:grpSpPr>
            <a:xfrm>
              <a:off x="483922" y="2832872"/>
              <a:ext cx="11620932" cy="4083088"/>
              <a:chOff x="557617" y="3118622"/>
              <a:chExt cx="11620932" cy="4083088"/>
            </a:xfrm>
          </p:grpSpPr>
          <p:grpSp>
            <p:nvGrpSpPr>
              <p:cNvPr id="13" name="Group 12">
                <a:extLst>
                  <a:ext uri="{FF2B5EF4-FFF2-40B4-BE49-F238E27FC236}">
                    <a16:creationId xmlns:a16="http://schemas.microsoft.com/office/drawing/2014/main" id="{7E915DE1-41CC-9F76-EFC1-EA9543340AF9}"/>
                  </a:ext>
                </a:extLst>
              </p:cNvPr>
              <p:cNvGrpSpPr/>
              <p:nvPr/>
            </p:nvGrpSpPr>
            <p:grpSpPr>
              <a:xfrm>
                <a:off x="557617" y="3118622"/>
                <a:ext cx="11620932" cy="4083088"/>
                <a:chOff x="-911986" y="2505520"/>
                <a:chExt cx="15435921" cy="9173065"/>
              </a:xfrm>
            </p:grpSpPr>
            <p:cxnSp>
              <p:nvCxnSpPr>
                <p:cNvPr id="14" name="Straight Connector 13">
                  <a:extLst>
                    <a:ext uri="{FF2B5EF4-FFF2-40B4-BE49-F238E27FC236}">
                      <a16:creationId xmlns:a16="http://schemas.microsoft.com/office/drawing/2014/main" id="{FC7E4311-5C95-E9A7-F7D7-6E2DC586CD06}"/>
                    </a:ext>
                  </a:extLst>
                </p:cNvPr>
                <p:cNvCxnSpPr>
                  <a:cxnSpLocks/>
                </p:cNvCxnSpPr>
                <p:nvPr/>
              </p:nvCxnSpPr>
              <p:spPr>
                <a:xfrm flipV="1">
                  <a:off x="1899552" y="3469314"/>
                  <a:ext cx="2058385" cy="7674"/>
                </a:xfrm>
                <a:prstGeom prst="line">
                  <a:avLst/>
                </a:prstGeom>
                <a:ln w="28575">
                  <a:solidFill>
                    <a:schemeClr val="accent5">
                      <a:lumMod val="75000"/>
                    </a:schemeClr>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2F52E0B-E2C6-7C89-A66F-A493442BC6DE}"/>
                    </a:ext>
                  </a:extLst>
                </p:cNvPr>
                <p:cNvCxnSpPr>
                  <a:cxnSpLocks/>
                </p:cNvCxnSpPr>
                <p:nvPr/>
              </p:nvCxnSpPr>
              <p:spPr>
                <a:xfrm flipV="1">
                  <a:off x="-618531" y="3471232"/>
                  <a:ext cx="822890" cy="19480"/>
                </a:xfrm>
                <a:prstGeom prst="line">
                  <a:avLst/>
                </a:prstGeom>
                <a:ln w="28575">
                  <a:solidFill>
                    <a:schemeClr val="accent5">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32E5C955-7E86-20DC-C9C1-8D5FA2BE6CC1}"/>
                    </a:ext>
                  </a:extLst>
                </p:cNvPr>
                <p:cNvGrpSpPr/>
                <p:nvPr/>
              </p:nvGrpSpPr>
              <p:grpSpPr>
                <a:xfrm>
                  <a:off x="-911986" y="2505520"/>
                  <a:ext cx="3828546" cy="8822168"/>
                  <a:chOff x="-911986" y="2505520"/>
                  <a:chExt cx="3828546" cy="8822168"/>
                </a:xfrm>
              </p:grpSpPr>
              <p:sp>
                <p:nvSpPr>
                  <p:cNvPr id="41" name="TextBox 40">
                    <a:extLst>
                      <a:ext uri="{FF2B5EF4-FFF2-40B4-BE49-F238E27FC236}">
                        <a16:creationId xmlns:a16="http://schemas.microsoft.com/office/drawing/2014/main" id="{85B5CBC4-FEB0-45B3-2C1E-5E557ECE2EFE}"/>
                      </a:ext>
                    </a:extLst>
                  </p:cNvPr>
                  <p:cNvSpPr txBox="1"/>
                  <p:nvPr/>
                </p:nvSpPr>
                <p:spPr>
                  <a:xfrm>
                    <a:off x="-911986" y="4879909"/>
                    <a:ext cx="3828546" cy="6447779"/>
                  </a:xfrm>
                  <a:prstGeom prst="rect">
                    <a:avLst/>
                  </a:prstGeom>
                  <a:noFill/>
                </p:spPr>
                <p:txBody>
                  <a:bodyPr wrap="square">
                    <a:spAutoFit/>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kumimoji="0" lang="en-US" sz="1100" b="1" i="0" u="none" strike="noStrike" kern="1200" cap="none" spc="0" normalizeH="0" baseline="0" noProof="0" dirty="0">
                        <a:ln>
                          <a:noFill/>
                        </a:ln>
                        <a:solidFill>
                          <a:prstClr val="black">
                            <a:lumMod val="85000"/>
                            <a:lumOff val="15000"/>
                          </a:prstClr>
                        </a:solidFill>
                        <a:effectLst/>
                        <a:uLnTx/>
                        <a:uFillTx/>
                        <a:latin typeface="Poppins" panose="00000500000000000000" pitchFamily="2" charset="0"/>
                        <a:cs typeface="Poppins" panose="00000500000000000000" pitchFamily="2" charset="0"/>
                      </a:rPr>
                      <a:t>Cloud Transformation &amp; Microservices Architecture</a:t>
                    </a:r>
                  </a:p>
                  <a:p>
                    <a:pPr marL="171450" marR="0" lvl="0" indent="-171450" algn="just"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prstClr val="black">
                            <a:lumMod val="85000"/>
                            <a:lumOff val="15000"/>
                          </a:prstClr>
                        </a:solidFill>
                        <a:effectLst/>
                        <a:uLnTx/>
                        <a:uFillTx/>
                        <a:latin typeface="Poppins" panose="00000500000000000000" pitchFamily="2" charset="0"/>
                        <a:cs typeface="Poppins" panose="00000500000000000000" pitchFamily="2" charset="0"/>
                      </a:rPr>
                      <a:t>Modernizing IT infrastructure to enhance scalability, flexibility, and operational efficiency.</a:t>
                    </a:r>
                  </a:p>
                  <a:p>
                    <a:pPr marL="171450" marR="0" lvl="0" indent="-171450" algn="just"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prstClr val="black">
                            <a:lumMod val="85000"/>
                            <a:lumOff val="15000"/>
                          </a:prstClr>
                        </a:solidFill>
                        <a:effectLst/>
                        <a:uLnTx/>
                        <a:uFillTx/>
                        <a:latin typeface="Poppins" panose="00000500000000000000" pitchFamily="2" charset="0"/>
                        <a:cs typeface="Poppins" panose="00000500000000000000" pitchFamily="2" charset="0"/>
                      </a:rPr>
                      <a:t>Shifting to a cloud-based environment to better meet customer demands, streamline operations, and introduce more innovative digital products.</a:t>
                    </a:r>
                  </a:p>
                  <a:p>
                    <a:pPr marL="171450" marR="0" lvl="0" indent="-171450" algn="just"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prstClr val="black">
                            <a:lumMod val="85000"/>
                            <a:lumOff val="15000"/>
                          </a:prstClr>
                        </a:solidFill>
                        <a:effectLst/>
                        <a:uLnTx/>
                        <a:uFillTx/>
                        <a:latin typeface="Poppins" panose="00000500000000000000" pitchFamily="2" charset="0"/>
                        <a:cs typeface="Poppins" panose="00000500000000000000" pitchFamily="2" charset="0"/>
                      </a:rPr>
                      <a:t>Adopting microservices architecture to boost agility in software development and enable faster deployment of new applications and services</a:t>
                    </a:r>
                  </a:p>
                </p:txBody>
              </p:sp>
              <p:grpSp>
                <p:nvGrpSpPr>
                  <p:cNvPr id="42" name="Group 41">
                    <a:extLst>
                      <a:ext uri="{FF2B5EF4-FFF2-40B4-BE49-F238E27FC236}">
                        <a16:creationId xmlns:a16="http://schemas.microsoft.com/office/drawing/2014/main" id="{C0327C22-001D-4F9D-7CC9-918522A3440D}"/>
                      </a:ext>
                    </a:extLst>
                  </p:cNvPr>
                  <p:cNvGrpSpPr/>
                  <p:nvPr/>
                </p:nvGrpSpPr>
                <p:grpSpPr>
                  <a:xfrm>
                    <a:off x="173055" y="2505520"/>
                    <a:ext cx="1658465" cy="2134744"/>
                    <a:chOff x="352104" y="2505520"/>
                    <a:chExt cx="1658465" cy="2134744"/>
                  </a:xfrm>
                </p:grpSpPr>
                <p:sp>
                  <p:nvSpPr>
                    <p:cNvPr id="43" name="Graphic 432">
                      <a:extLst>
                        <a:ext uri="{FF2B5EF4-FFF2-40B4-BE49-F238E27FC236}">
                          <a16:creationId xmlns:a16="http://schemas.microsoft.com/office/drawing/2014/main" id="{01C2CCA5-285D-2FB6-69F1-4DA43F92D638}"/>
                        </a:ext>
                      </a:extLst>
                    </p:cNvPr>
                    <p:cNvSpPr/>
                    <p:nvPr/>
                  </p:nvSpPr>
                  <p:spPr>
                    <a:xfrm>
                      <a:off x="352104" y="2505520"/>
                      <a:ext cx="1658465" cy="2134744"/>
                    </a:xfrm>
                    <a:custGeom>
                      <a:avLst/>
                      <a:gdLst>
                        <a:gd name="connsiteX0" fmla="*/ 941359 w 1898050"/>
                        <a:gd name="connsiteY0" fmla="*/ -4568 h 2134744"/>
                        <a:gd name="connsiteX1" fmla="*/ 1890339 w 1898050"/>
                        <a:gd name="connsiteY1" fmla="*/ 944313 h 2134744"/>
                        <a:gd name="connsiteX2" fmla="*/ 941359 w 1898050"/>
                        <a:gd name="connsiteY2" fmla="*/ 2130176 h 2134744"/>
                        <a:gd name="connsiteX3" fmla="*/ -7615 w 1898050"/>
                        <a:gd name="connsiteY3" fmla="*/ 944313 h 2134744"/>
                        <a:gd name="connsiteX4" fmla="*/ 941359 w 1898050"/>
                        <a:gd name="connsiteY4" fmla="*/ -4568 h 2134744"/>
                        <a:gd name="connsiteX5" fmla="*/ 941359 w 1898050"/>
                        <a:gd name="connsiteY5" fmla="*/ 264611 h 2134744"/>
                        <a:gd name="connsiteX6" fmla="*/ 1614779 w 1898050"/>
                        <a:gd name="connsiteY6" fmla="*/ 937835 h 2134744"/>
                        <a:gd name="connsiteX7" fmla="*/ 941550 w 1898050"/>
                        <a:gd name="connsiteY7" fmla="*/ 1611254 h 2134744"/>
                        <a:gd name="connsiteX8" fmla="*/ 268135 w 1898050"/>
                        <a:gd name="connsiteY8" fmla="*/ 938025 h 2134744"/>
                        <a:gd name="connsiteX9" fmla="*/ 268135 w 1898050"/>
                        <a:gd name="connsiteY9" fmla="*/ 937932 h 2134744"/>
                        <a:gd name="connsiteX10" fmla="*/ 941359 w 1898050"/>
                        <a:gd name="connsiteY10" fmla="*/ 264611 h 213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98050" h="2134744">
                          <a:moveTo>
                            <a:pt x="941359" y="-4568"/>
                          </a:moveTo>
                          <a:cubicBezTo>
                            <a:pt x="1465234" y="-4568"/>
                            <a:pt x="1882623" y="420345"/>
                            <a:pt x="1890339" y="944313"/>
                          </a:cubicBezTo>
                          <a:cubicBezTo>
                            <a:pt x="1901291" y="1700123"/>
                            <a:pt x="975366" y="2130176"/>
                            <a:pt x="941359" y="2130176"/>
                          </a:cubicBezTo>
                          <a:cubicBezTo>
                            <a:pt x="904785" y="2130176"/>
                            <a:pt x="-7615" y="1622877"/>
                            <a:pt x="-7615" y="944313"/>
                          </a:cubicBezTo>
                          <a:cubicBezTo>
                            <a:pt x="-7518" y="420248"/>
                            <a:pt x="417294" y="-4568"/>
                            <a:pt x="941359" y="-4568"/>
                          </a:cubicBezTo>
                          <a:close/>
                          <a:moveTo>
                            <a:pt x="941359" y="264611"/>
                          </a:moveTo>
                          <a:cubicBezTo>
                            <a:pt x="1313216" y="264513"/>
                            <a:pt x="1614686" y="565978"/>
                            <a:pt x="1614779" y="937835"/>
                          </a:cubicBezTo>
                          <a:cubicBezTo>
                            <a:pt x="1614872" y="1309691"/>
                            <a:pt x="1313406" y="1611156"/>
                            <a:pt x="941550" y="1611254"/>
                          </a:cubicBezTo>
                          <a:cubicBezTo>
                            <a:pt x="569694" y="1611347"/>
                            <a:pt x="268228" y="1309882"/>
                            <a:pt x="268135" y="938025"/>
                          </a:cubicBezTo>
                          <a:cubicBezTo>
                            <a:pt x="268135" y="938025"/>
                            <a:pt x="268135" y="937932"/>
                            <a:pt x="268135" y="937932"/>
                          </a:cubicBezTo>
                          <a:cubicBezTo>
                            <a:pt x="268135" y="566076"/>
                            <a:pt x="569503" y="264704"/>
                            <a:pt x="941359" y="264611"/>
                          </a:cubicBezTo>
                          <a:close/>
                        </a:path>
                      </a:pathLst>
                    </a:custGeom>
                    <a:solidFill>
                      <a:srgbClr val="FFC00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Poppins" panose="00000500000000000000" pitchFamily="2" charset="0"/>
                        <a:cs typeface="Poppins" panose="00000500000000000000" pitchFamily="2" charset="0"/>
                      </a:endParaRPr>
                    </a:p>
                  </p:txBody>
                </p:sp>
                <p:sp>
                  <p:nvSpPr>
                    <p:cNvPr id="45" name="Oval 44">
                      <a:extLst>
                        <a:ext uri="{FF2B5EF4-FFF2-40B4-BE49-F238E27FC236}">
                          <a16:creationId xmlns:a16="http://schemas.microsoft.com/office/drawing/2014/main" id="{99FE9380-5259-D80E-8BCE-54AC3A107C3B}"/>
                        </a:ext>
                      </a:extLst>
                    </p:cNvPr>
                    <p:cNvSpPr/>
                    <p:nvPr/>
                  </p:nvSpPr>
                  <p:spPr>
                    <a:xfrm>
                      <a:off x="602063" y="2767197"/>
                      <a:ext cx="1174731" cy="134443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Poppins" panose="00000500000000000000" pitchFamily="2" charset="0"/>
                        <a:cs typeface="Poppins" panose="00000500000000000000" pitchFamily="2" charset="0"/>
                      </a:endParaRPr>
                    </a:p>
                  </p:txBody>
                </p:sp>
              </p:grpSp>
            </p:grpSp>
            <p:grpSp>
              <p:nvGrpSpPr>
                <p:cNvPr id="19" name="Group 18">
                  <a:extLst>
                    <a:ext uri="{FF2B5EF4-FFF2-40B4-BE49-F238E27FC236}">
                      <a16:creationId xmlns:a16="http://schemas.microsoft.com/office/drawing/2014/main" id="{E19AECA9-AE05-408C-38FE-D3C198A6485F}"/>
                    </a:ext>
                  </a:extLst>
                </p:cNvPr>
                <p:cNvGrpSpPr/>
                <p:nvPr/>
              </p:nvGrpSpPr>
              <p:grpSpPr>
                <a:xfrm>
                  <a:off x="2994286" y="2505520"/>
                  <a:ext cx="3828546" cy="8810055"/>
                  <a:chOff x="2994286" y="2505520"/>
                  <a:chExt cx="3828546" cy="8810055"/>
                </a:xfrm>
              </p:grpSpPr>
              <p:sp>
                <p:nvSpPr>
                  <p:cNvPr id="35" name="TextBox 34">
                    <a:extLst>
                      <a:ext uri="{FF2B5EF4-FFF2-40B4-BE49-F238E27FC236}">
                        <a16:creationId xmlns:a16="http://schemas.microsoft.com/office/drawing/2014/main" id="{C026355E-736E-3CAC-5D3E-8689D0960D90}"/>
                      </a:ext>
                    </a:extLst>
                  </p:cNvPr>
                  <p:cNvSpPr txBox="1"/>
                  <p:nvPr/>
                </p:nvSpPr>
                <p:spPr>
                  <a:xfrm>
                    <a:off x="2994286" y="4867796"/>
                    <a:ext cx="3828546" cy="6447779"/>
                  </a:xfrm>
                  <a:prstGeom prst="rect">
                    <a:avLst/>
                  </a:prstGeom>
                  <a:noFill/>
                </p:spPr>
                <p:txBody>
                  <a:bodyPr wrap="square">
                    <a:spAutoFit/>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b="1" dirty="0">
                        <a:solidFill>
                          <a:prstClr val="black">
                            <a:lumMod val="85000"/>
                            <a:lumOff val="15000"/>
                          </a:prstClr>
                        </a:solidFill>
                        <a:latin typeface="Poppins" panose="00000500000000000000" pitchFamily="2" charset="0"/>
                        <a:cs typeface="Poppins" panose="00000500000000000000" pitchFamily="2" charset="0"/>
                      </a:rPr>
                      <a:t>Cybersecurity &amp; Digital Identity Solutions</a:t>
                    </a:r>
                    <a:endParaRPr kumimoji="0" lang="en-US" sz="1100" b="1" i="0" u="none" strike="noStrike" kern="1200" cap="none" spc="0" normalizeH="0" baseline="0" noProof="0" dirty="0">
                      <a:ln>
                        <a:noFill/>
                      </a:ln>
                      <a:solidFill>
                        <a:prstClr val="black">
                          <a:lumMod val="85000"/>
                          <a:lumOff val="15000"/>
                        </a:prstClr>
                      </a:solidFill>
                      <a:effectLst/>
                      <a:uLnTx/>
                      <a:uFillTx/>
                      <a:latin typeface="Poppins" panose="00000500000000000000" pitchFamily="2" charset="0"/>
                      <a:cs typeface="Poppins" panose="00000500000000000000" pitchFamily="2" charset="0"/>
                    </a:endParaRPr>
                  </a:p>
                  <a:p>
                    <a:pPr marL="171450" marR="0" lvl="0" indent="-171450" algn="just"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prstClr val="black">
                            <a:lumMod val="85000"/>
                            <a:lumOff val="15000"/>
                          </a:prstClr>
                        </a:solidFill>
                        <a:effectLst/>
                        <a:uLnTx/>
                        <a:uFillTx/>
                        <a:latin typeface="Poppins" panose="00000500000000000000" pitchFamily="2" charset="0"/>
                        <a:cs typeface="Poppins" panose="00000500000000000000" pitchFamily="2" charset="0"/>
                      </a:rPr>
                      <a:t>Deploying a multi-layered security framework to safeguard sensitive customer data and secure online transactions.</a:t>
                    </a:r>
                  </a:p>
                  <a:p>
                    <a:pPr marL="171450" marR="0" lvl="0" indent="-171450" algn="just"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prstClr val="black">
                            <a:lumMod val="85000"/>
                            <a:lumOff val="15000"/>
                          </a:prstClr>
                        </a:solidFill>
                        <a:effectLst/>
                        <a:uLnTx/>
                        <a:uFillTx/>
                        <a:latin typeface="Poppins" panose="00000500000000000000" pitchFamily="2" charset="0"/>
                        <a:cs typeface="Poppins" panose="00000500000000000000" pitchFamily="2" charset="0"/>
                      </a:rPr>
                      <a:t>Partnering with cybersecurity providers to integrate advanced authentication and fraud prevention tools into digital services, enhancing security and mitigating fraud risks.</a:t>
                    </a:r>
                  </a:p>
                  <a:p>
                    <a:pPr marL="171450" marR="0" lvl="0" indent="-171450" algn="just"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prstClr val="black">
                            <a:lumMod val="85000"/>
                            <a:lumOff val="15000"/>
                          </a:prstClr>
                        </a:solidFill>
                        <a:effectLst/>
                        <a:uLnTx/>
                        <a:uFillTx/>
                        <a:latin typeface="Poppins" panose="00000500000000000000" pitchFamily="2" charset="0"/>
                        <a:cs typeface="Poppins" panose="00000500000000000000" pitchFamily="2" charset="0"/>
                      </a:rPr>
                      <a:t>Ongoing monitoring and real-time threat detection to quickly identify and address potential security vulnerabilities.</a:t>
                    </a:r>
                  </a:p>
                </p:txBody>
              </p:sp>
              <p:grpSp>
                <p:nvGrpSpPr>
                  <p:cNvPr id="36" name="Group 35">
                    <a:extLst>
                      <a:ext uri="{FF2B5EF4-FFF2-40B4-BE49-F238E27FC236}">
                        <a16:creationId xmlns:a16="http://schemas.microsoft.com/office/drawing/2014/main" id="{24B6A24E-9651-B4F6-CE77-A698EF3B4AE0}"/>
                      </a:ext>
                    </a:extLst>
                  </p:cNvPr>
                  <p:cNvGrpSpPr/>
                  <p:nvPr/>
                </p:nvGrpSpPr>
                <p:grpSpPr>
                  <a:xfrm>
                    <a:off x="4043392" y="2505520"/>
                    <a:ext cx="1650292" cy="2134744"/>
                    <a:chOff x="4043392" y="2505520"/>
                    <a:chExt cx="1650292" cy="2134744"/>
                  </a:xfrm>
                </p:grpSpPr>
                <p:sp>
                  <p:nvSpPr>
                    <p:cNvPr id="37" name="Graphic 433">
                      <a:extLst>
                        <a:ext uri="{FF2B5EF4-FFF2-40B4-BE49-F238E27FC236}">
                          <a16:creationId xmlns:a16="http://schemas.microsoft.com/office/drawing/2014/main" id="{35B8A783-60B7-FE05-7CBC-CDA9210C6F4C}"/>
                        </a:ext>
                      </a:extLst>
                    </p:cNvPr>
                    <p:cNvSpPr/>
                    <p:nvPr/>
                  </p:nvSpPr>
                  <p:spPr>
                    <a:xfrm>
                      <a:off x="4043392" y="2505520"/>
                      <a:ext cx="1650292" cy="2134744"/>
                    </a:xfrm>
                    <a:custGeom>
                      <a:avLst/>
                      <a:gdLst>
                        <a:gd name="connsiteX0" fmla="*/ 941359 w 1898050"/>
                        <a:gd name="connsiteY0" fmla="*/ -4568 h 2134744"/>
                        <a:gd name="connsiteX1" fmla="*/ 1890339 w 1898050"/>
                        <a:gd name="connsiteY1" fmla="*/ 944313 h 2134744"/>
                        <a:gd name="connsiteX2" fmla="*/ 941359 w 1898050"/>
                        <a:gd name="connsiteY2" fmla="*/ 2130176 h 2134744"/>
                        <a:gd name="connsiteX3" fmla="*/ -7615 w 1898050"/>
                        <a:gd name="connsiteY3" fmla="*/ 944313 h 2134744"/>
                        <a:gd name="connsiteX4" fmla="*/ 941359 w 1898050"/>
                        <a:gd name="connsiteY4" fmla="*/ -4568 h 2134744"/>
                        <a:gd name="connsiteX5" fmla="*/ 941359 w 1898050"/>
                        <a:gd name="connsiteY5" fmla="*/ 264611 h 2134744"/>
                        <a:gd name="connsiteX6" fmla="*/ 1614779 w 1898050"/>
                        <a:gd name="connsiteY6" fmla="*/ 937835 h 2134744"/>
                        <a:gd name="connsiteX7" fmla="*/ 941550 w 1898050"/>
                        <a:gd name="connsiteY7" fmla="*/ 1611254 h 2134744"/>
                        <a:gd name="connsiteX8" fmla="*/ 268135 w 1898050"/>
                        <a:gd name="connsiteY8" fmla="*/ 938025 h 2134744"/>
                        <a:gd name="connsiteX9" fmla="*/ 268135 w 1898050"/>
                        <a:gd name="connsiteY9" fmla="*/ 937932 h 2134744"/>
                        <a:gd name="connsiteX10" fmla="*/ 941359 w 1898050"/>
                        <a:gd name="connsiteY10" fmla="*/ 264611 h 213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98050" h="2134744">
                          <a:moveTo>
                            <a:pt x="941359" y="-4568"/>
                          </a:moveTo>
                          <a:cubicBezTo>
                            <a:pt x="1465234" y="-4568"/>
                            <a:pt x="1882623" y="420345"/>
                            <a:pt x="1890339" y="944313"/>
                          </a:cubicBezTo>
                          <a:cubicBezTo>
                            <a:pt x="1901291" y="1700123"/>
                            <a:pt x="975366" y="2130176"/>
                            <a:pt x="941359" y="2130176"/>
                          </a:cubicBezTo>
                          <a:cubicBezTo>
                            <a:pt x="904785" y="2130176"/>
                            <a:pt x="-7615" y="1622877"/>
                            <a:pt x="-7615" y="944313"/>
                          </a:cubicBezTo>
                          <a:cubicBezTo>
                            <a:pt x="-7518" y="420248"/>
                            <a:pt x="417294" y="-4568"/>
                            <a:pt x="941359" y="-4568"/>
                          </a:cubicBezTo>
                          <a:close/>
                          <a:moveTo>
                            <a:pt x="941359" y="264611"/>
                          </a:moveTo>
                          <a:cubicBezTo>
                            <a:pt x="1313216" y="264513"/>
                            <a:pt x="1614686" y="565978"/>
                            <a:pt x="1614779" y="937835"/>
                          </a:cubicBezTo>
                          <a:cubicBezTo>
                            <a:pt x="1614872" y="1309691"/>
                            <a:pt x="1313406" y="1611156"/>
                            <a:pt x="941550" y="1611254"/>
                          </a:cubicBezTo>
                          <a:cubicBezTo>
                            <a:pt x="569694" y="1611347"/>
                            <a:pt x="268228" y="1309882"/>
                            <a:pt x="268135" y="938025"/>
                          </a:cubicBezTo>
                          <a:cubicBezTo>
                            <a:pt x="268135" y="938025"/>
                            <a:pt x="268135" y="937932"/>
                            <a:pt x="268135" y="937932"/>
                          </a:cubicBezTo>
                          <a:cubicBezTo>
                            <a:pt x="268135" y="566076"/>
                            <a:pt x="569503" y="264704"/>
                            <a:pt x="941359" y="264611"/>
                          </a:cubicBezTo>
                          <a:close/>
                        </a:path>
                      </a:pathLst>
                    </a:custGeom>
                    <a:solidFill>
                      <a:schemeClr val="accent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Poppins" panose="00000500000000000000" pitchFamily="2" charset="0"/>
                        <a:cs typeface="Poppins" panose="00000500000000000000" pitchFamily="2" charset="0"/>
                      </a:endParaRPr>
                    </a:p>
                  </p:txBody>
                </p:sp>
                <p:sp>
                  <p:nvSpPr>
                    <p:cNvPr id="39" name="Oval 38">
                      <a:extLst>
                        <a:ext uri="{FF2B5EF4-FFF2-40B4-BE49-F238E27FC236}">
                          <a16:creationId xmlns:a16="http://schemas.microsoft.com/office/drawing/2014/main" id="{845DA5C4-2FDA-820E-572D-423D6272A4BF}"/>
                        </a:ext>
                      </a:extLst>
                    </p:cNvPr>
                    <p:cNvSpPr/>
                    <p:nvPr/>
                  </p:nvSpPr>
                  <p:spPr>
                    <a:xfrm>
                      <a:off x="4331922" y="2756782"/>
                      <a:ext cx="1168943" cy="134443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Poppins" panose="00000500000000000000" pitchFamily="2" charset="0"/>
                        <a:cs typeface="Poppins" panose="00000500000000000000" pitchFamily="2" charset="0"/>
                      </a:endParaRPr>
                    </a:p>
                  </p:txBody>
                </p:sp>
              </p:grpSp>
            </p:grpSp>
            <p:grpSp>
              <p:nvGrpSpPr>
                <p:cNvPr id="20" name="Group 19">
                  <a:extLst>
                    <a:ext uri="{FF2B5EF4-FFF2-40B4-BE49-F238E27FC236}">
                      <a16:creationId xmlns:a16="http://schemas.microsoft.com/office/drawing/2014/main" id="{8E0B4228-512A-8E73-B817-F4EB7B5C9D99}"/>
                    </a:ext>
                  </a:extLst>
                </p:cNvPr>
                <p:cNvGrpSpPr/>
                <p:nvPr/>
              </p:nvGrpSpPr>
              <p:grpSpPr>
                <a:xfrm>
                  <a:off x="6836038" y="2505520"/>
                  <a:ext cx="3828546" cy="9173065"/>
                  <a:chOff x="6836038" y="2505520"/>
                  <a:chExt cx="3828546" cy="9173065"/>
                </a:xfrm>
              </p:grpSpPr>
              <p:sp>
                <p:nvSpPr>
                  <p:cNvPr id="28" name="TextBox 27">
                    <a:extLst>
                      <a:ext uri="{FF2B5EF4-FFF2-40B4-BE49-F238E27FC236}">
                        <a16:creationId xmlns:a16="http://schemas.microsoft.com/office/drawing/2014/main" id="{30C9B67B-A555-C1E1-0E04-F2B8B1F12791}"/>
                      </a:ext>
                    </a:extLst>
                  </p:cNvPr>
                  <p:cNvSpPr txBox="1"/>
                  <p:nvPr/>
                </p:nvSpPr>
                <p:spPr>
                  <a:xfrm>
                    <a:off x="6836038" y="4867795"/>
                    <a:ext cx="3828546" cy="6810790"/>
                  </a:xfrm>
                  <a:prstGeom prst="rect">
                    <a:avLst/>
                  </a:prstGeom>
                  <a:noFill/>
                </p:spPr>
                <p:txBody>
                  <a:bodyPr wrap="square">
                    <a:spAutoFit/>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b="1" dirty="0">
                        <a:solidFill>
                          <a:prstClr val="black">
                            <a:lumMod val="85000"/>
                            <a:lumOff val="15000"/>
                          </a:prstClr>
                        </a:solidFill>
                        <a:latin typeface="Poppins" panose="00000500000000000000" pitchFamily="2" charset="0"/>
                        <a:cs typeface="Poppins" panose="00000500000000000000" pitchFamily="2" charset="0"/>
                      </a:rPr>
                      <a:t>Partnership And Fintech Collaboration</a:t>
                    </a:r>
                    <a:endParaRPr kumimoji="0" lang="en-US" sz="1100" b="1" i="0" u="none" strike="noStrike" kern="1200" cap="none" spc="0" normalizeH="0" baseline="0" noProof="0" dirty="0">
                      <a:ln>
                        <a:noFill/>
                      </a:ln>
                      <a:solidFill>
                        <a:prstClr val="black">
                          <a:lumMod val="85000"/>
                          <a:lumOff val="15000"/>
                        </a:prstClr>
                      </a:solidFill>
                      <a:effectLst/>
                      <a:uLnTx/>
                      <a:uFillTx/>
                      <a:latin typeface="Poppins" panose="00000500000000000000" pitchFamily="2" charset="0"/>
                      <a:cs typeface="Poppins" panose="00000500000000000000" pitchFamily="2" charset="0"/>
                    </a:endParaRPr>
                  </a:p>
                  <a:p>
                    <a:pPr marL="171450" marR="0" lvl="0" indent="-171450" algn="just"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050" dirty="0">
                        <a:solidFill>
                          <a:prstClr val="black">
                            <a:lumMod val="85000"/>
                            <a:lumOff val="15000"/>
                          </a:prstClr>
                        </a:solidFill>
                        <a:latin typeface="Poppins" panose="00000500000000000000" pitchFamily="2" charset="0"/>
                        <a:cs typeface="Poppins" panose="00000500000000000000" pitchFamily="2" charset="0"/>
                      </a:rPr>
                      <a:t>Collaborating with fintech and tech companies to seamlessly integrate innovative solutions into its existing infrastructure, avoiding the need to develop everything internally.</a:t>
                    </a:r>
                  </a:p>
                  <a:p>
                    <a:pPr marL="171450" marR="0" lvl="0" indent="-171450" algn="just"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050" dirty="0">
                        <a:solidFill>
                          <a:prstClr val="black">
                            <a:lumMod val="85000"/>
                            <a:lumOff val="15000"/>
                          </a:prstClr>
                        </a:solidFill>
                        <a:latin typeface="Poppins" panose="00000500000000000000" pitchFamily="2" charset="0"/>
                        <a:cs typeface="Poppins" panose="00000500000000000000" pitchFamily="2" charset="0"/>
                      </a:rPr>
                      <a:t>Expanding its offerings in digital payments, cryptocurrency, block-chain, and other emerging financial technologies to stay ahead.</a:t>
                    </a:r>
                  </a:p>
                  <a:p>
                    <a:pPr marL="171450" marR="0" lvl="0" indent="-171450" algn="just"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050" dirty="0">
                        <a:solidFill>
                          <a:prstClr val="black">
                            <a:lumMod val="85000"/>
                            <a:lumOff val="15000"/>
                          </a:prstClr>
                        </a:solidFill>
                        <a:latin typeface="Poppins" panose="00000500000000000000" pitchFamily="2" charset="0"/>
                        <a:cs typeface="Poppins" panose="00000500000000000000" pitchFamily="2" charset="0"/>
                      </a:rPr>
                      <a:t>Strengthening data analytics capabilities, enabling better decision-making, deeper customer insights, and improved operational efficiency.</a:t>
                    </a:r>
                    <a:endParaRPr kumimoji="0" lang="en-US" sz="1050" b="0" i="0" u="none" strike="noStrike" kern="1200" cap="none" spc="0" normalizeH="0" baseline="0" noProof="0" dirty="0">
                      <a:ln>
                        <a:noFill/>
                      </a:ln>
                      <a:solidFill>
                        <a:prstClr val="black">
                          <a:lumMod val="85000"/>
                          <a:lumOff val="15000"/>
                        </a:prstClr>
                      </a:solidFill>
                      <a:effectLst/>
                      <a:uLnTx/>
                      <a:uFillTx/>
                      <a:latin typeface="Poppins" panose="00000500000000000000" pitchFamily="2" charset="0"/>
                      <a:cs typeface="Poppins" panose="00000500000000000000" pitchFamily="2" charset="0"/>
                    </a:endParaRPr>
                  </a:p>
                </p:txBody>
              </p:sp>
              <p:grpSp>
                <p:nvGrpSpPr>
                  <p:cNvPr id="30" name="Group 29">
                    <a:extLst>
                      <a:ext uri="{FF2B5EF4-FFF2-40B4-BE49-F238E27FC236}">
                        <a16:creationId xmlns:a16="http://schemas.microsoft.com/office/drawing/2014/main" id="{2950E8FE-5DE0-D2BF-80C1-1C61219E481A}"/>
                      </a:ext>
                    </a:extLst>
                  </p:cNvPr>
                  <p:cNvGrpSpPr/>
                  <p:nvPr/>
                </p:nvGrpSpPr>
                <p:grpSpPr>
                  <a:xfrm>
                    <a:off x="7884807" y="2505520"/>
                    <a:ext cx="1650292" cy="2134744"/>
                    <a:chOff x="7884807" y="2505520"/>
                    <a:chExt cx="1650292" cy="2134744"/>
                  </a:xfrm>
                </p:grpSpPr>
                <p:sp>
                  <p:nvSpPr>
                    <p:cNvPr id="31" name="Graphic 434">
                      <a:extLst>
                        <a:ext uri="{FF2B5EF4-FFF2-40B4-BE49-F238E27FC236}">
                          <a16:creationId xmlns:a16="http://schemas.microsoft.com/office/drawing/2014/main" id="{70F9698D-EE14-2FB6-DB1A-4B3199F91C26}"/>
                        </a:ext>
                      </a:extLst>
                    </p:cNvPr>
                    <p:cNvSpPr/>
                    <p:nvPr/>
                  </p:nvSpPr>
                  <p:spPr>
                    <a:xfrm>
                      <a:off x="7884807" y="2505520"/>
                      <a:ext cx="1650292" cy="2134744"/>
                    </a:xfrm>
                    <a:custGeom>
                      <a:avLst/>
                      <a:gdLst>
                        <a:gd name="connsiteX0" fmla="*/ 941359 w 1898050"/>
                        <a:gd name="connsiteY0" fmla="*/ -4568 h 2134744"/>
                        <a:gd name="connsiteX1" fmla="*/ 1890339 w 1898050"/>
                        <a:gd name="connsiteY1" fmla="*/ 944313 h 2134744"/>
                        <a:gd name="connsiteX2" fmla="*/ 941359 w 1898050"/>
                        <a:gd name="connsiteY2" fmla="*/ 2130176 h 2134744"/>
                        <a:gd name="connsiteX3" fmla="*/ -7615 w 1898050"/>
                        <a:gd name="connsiteY3" fmla="*/ 944313 h 2134744"/>
                        <a:gd name="connsiteX4" fmla="*/ 941359 w 1898050"/>
                        <a:gd name="connsiteY4" fmla="*/ -4568 h 2134744"/>
                        <a:gd name="connsiteX5" fmla="*/ 941359 w 1898050"/>
                        <a:gd name="connsiteY5" fmla="*/ 264611 h 2134744"/>
                        <a:gd name="connsiteX6" fmla="*/ 1614779 w 1898050"/>
                        <a:gd name="connsiteY6" fmla="*/ 937835 h 2134744"/>
                        <a:gd name="connsiteX7" fmla="*/ 941550 w 1898050"/>
                        <a:gd name="connsiteY7" fmla="*/ 1611254 h 2134744"/>
                        <a:gd name="connsiteX8" fmla="*/ 268135 w 1898050"/>
                        <a:gd name="connsiteY8" fmla="*/ 938025 h 2134744"/>
                        <a:gd name="connsiteX9" fmla="*/ 268135 w 1898050"/>
                        <a:gd name="connsiteY9" fmla="*/ 937932 h 2134744"/>
                        <a:gd name="connsiteX10" fmla="*/ 941359 w 1898050"/>
                        <a:gd name="connsiteY10" fmla="*/ 264611 h 213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98050" h="2134744">
                          <a:moveTo>
                            <a:pt x="941359" y="-4568"/>
                          </a:moveTo>
                          <a:cubicBezTo>
                            <a:pt x="1465234" y="-4568"/>
                            <a:pt x="1882623" y="420345"/>
                            <a:pt x="1890339" y="944313"/>
                          </a:cubicBezTo>
                          <a:cubicBezTo>
                            <a:pt x="1901291" y="1700123"/>
                            <a:pt x="975366" y="2130176"/>
                            <a:pt x="941359" y="2130176"/>
                          </a:cubicBezTo>
                          <a:cubicBezTo>
                            <a:pt x="904785" y="2130176"/>
                            <a:pt x="-7615" y="1622877"/>
                            <a:pt x="-7615" y="944313"/>
                          </a:cubicBezTo>
                          <a:cubicBezTo>
                            <a:pt x="-7518" y="420248"/>
                            <a:pt x="417294" y="-4568"/>
                            <a:pt x="941359" y="-4568"/>
                          </a:cubicBezTo>
                          <a:close/>
                          <a:moveTo>
                            <a:pt x="941359" y="264611"/>
                          </a:moveTo>
                          <a:cubicBezTo>
                            <a:pt x="1313216" y="264513"/>
                            <a:pt x="1614686" y="565978"/>
                            <a:pt x="1614779" y="937835"/>
                          </a:cubicBezTo>
                          <a:cubicBezTo>
                            <a:pt x="1614872" y="1309691"/>
                            <a:pt x="1313406" y="1611156"/>
                            <a:pt x="941550" y="1611254"/>
                          </a:cubicBezTo>
                          <a:cubicBezTo>
                            <a:pt x="569694" y="1611347"/>
                            <a:pt x="268228" y="1309882"/>
                            <a:pt x="268135" y="938025"/>
                          </a:cubicBezTo>
                          <a:cubicBezTo>
                            <a:pt x="268135" y="938025"/>
                            <a:pt x="268135" y="937932"/>
                            <a:pt x="268135" y="937932"/>
                          </a:cubicBezTo>
                          <a:cubicBezTo>
                            <a:pt x="268135" y="566076"/>
                            <a:pt x="569503" y="264704"/>
                            <a:pt x="941359" y="264611"/>
                          </a:cubicBezTo>
                          <a:close/>
                        </a:path>
                      </a:pathLst>
                    </a:custGeom>
                    <a:solidFill>
                      <a:schemeClr val="accent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Poppins" panose="00000500000000000000" pitchFamily="2" charset="0"/>
                        <a:cs typeface="Poppins" panose="00000500000000000000" pitchFamily="2" charset="0"/>
                      </a:endParaRPr>
                    </a:p>
                  </p:txBody>
                </p:sp>
                <p:sp>
                  <p:nvSpPr>
                    <p:cNvPr id="33" name="Oval 32">
                      <a:extLst>
                        <a:ext uri="{FF2B5EF4-FFF2-40B4-BE49-F238E27FC236}">
                          <a16:creationId xmlns:a16="http://schemas.microsoft.com/office/drawing/2014/main" id="{CC66C005-616A-05C9-9DD0-7B92A2DAB895}"/>
                        </a:ext>
                      </a:extLst>
                    </p:cNvPr>
                    <p:cNvSpPr/>
                    <p:nvPr/>
                  </p:nvSpPr>
                  <p:spPr>
                    <a:xfrm>
                      <a:off x="8165840" y="2802952"/>
                      <a:ext cx="1168944" cy="134443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Poppins" panose="00000500000000000000" pitchFamily="2" charset="0"/>
                        <a:cs typeface="Poppins" panose="00000500000000000000" pitchFamily="2" charset="0"/>
                      </a:endParaRPr>
                    </a:p>
                  </p:txBody>
                </p:sp>
              </p:grpSp>
            </p:grpSp>
            <p:grpSp>
              <p:nvGrpSpPr>
                <p:cNvPr id="21" name="Group 20">
                  <a:extLst>
                    <a:ext uri="{FF2B5EF4-FFF2-40B4-BE49-F238E27FC236}">
                      <a16:creationId xmlns:a16="http://schemas.microsoft.com/office/drawing/2014/main" id="{199B52AD-7206-8FD6-FA7E-0C0491A0DB6F}"/>
                    </a:ext>
                  </a:extLst>
                </p:cNvPr>
                <p:cNvGrpSpPr/>
                <p:nvPr/>
              </p:nvGrpSpPr>
              <p:grpSpPr>
                <a:xfrm>
                  <a:off x="10695390" y="2505520"/>
                  <a:ext cx="3828545" cy="8896486"/>
                  <a:chOff x="10695390" y="2505520"/>
                  <a:chExt cx="3828545" cy="8896486"/>
                </a:xfrm>
              </p:grpSpPr>
              <p:sp>
                <p:nvSpPr>
                  <p:cNvPr id="22" name="TextBox 21">
                    <a:extLst>
                      <a:ext uri="{FF2B5EF4-FFF2-40B4-BE49-F238E27FC236}">
                        <a16:creationId xmlns:a16="http://schemas.microsoft.com/office/drawing/2014/main" id="{B26252D7-D904-1036-C14C-0EC94EAE1ADD}"/>
                      </a:ext>
                    </a:extLst>
                  </p:cNvPr>
                  <p:cNvSpPr txBox="1"/>
                  <p:nvPr/>
                </p:nvSpPr>
                <p:spPr>
                  <a:xfrm>
                    <a:off x="10695390" y="4867795"/>
                    <a:ext cx="3828545" cy="6534211"/>
                  </a:xfrm>
                  <a:prstGeom prst="rect">
                    <a:avLst/>
                  </a:prstGeom>
                  <a:noFill/>
                </p:spPr>
                <p:txBody>
                  <a:bodyPr wrap="square">
                    <a:spAutoFit/>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kumimoji="0" lang="en-US" sz="1100" b="1" i="0" u="none" strike="noStrike" kern="1200" cap="none" spc="0" normalizeH="0" baseline="0" noProof="0" dirty="0">
                        <a:ln>
                          <a:noFill/>
                        </a:ln>
                        <a:solidFill>
                          <a:prstClr val="black">
                            <a:lumMod val="85000"/>
                            <a:lumOff val="15000"/>
                          </a:prstClr>
                        </a:solidFill>
                        <a:effectLst/>
                        <a:uLnTx/>
                        <a:uFillTx/>
                        <a:latin typeface="Poppins" panose="00000500000000000000" pitchFamily="2" charset="0"/>
                        <a:cs typeface="Poppins" panose="00000500000000000000" pitchFamily="2" charset="0"/>
                      </a:rPr>
                      <a:t>Automation &amp; Artificial Intelligence</a:t>
                    </a:r>
                    <a:endParaRPr kumimoji="0" lang="en-US" sz="1050" b="1" i="0" u="none" strike="noStrike" kern="1200" cap="none" spc="0" normalizeH="0" baseline="0" noProof="0" dirty="0">
                      <a:ln>
                        <a:noFill/>
                      </a:ln>
                      <a:solidFill>
                        <a:prstClr val="black">
                          <a:lumMod val="85000"/>
                          <a:lumOff val="15000"/>
                        </a:prstClr>
                      </a:solidFill>
                      <a:effectLst/>
                      <a:uLnTx/>
                      <a:uFillTx/>
                      <a:latin typeface="Poppins" panose="00000500000000000000" pitchFamily="2" charset="0"/>
                      <a:cs typeface="Poppins" panose="00000500000000000000" pitchFamily="2" charset="0"/>
                    </a:endParaRPr>
                  </a:p>
                  <a:p>
                    <a:pPr marL="171450" marR="0" lvl="0" indent="-171450" algn="just"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050" dirty="0">
                        <a:solidFill>
                          <a:prstClr val="black">
                            <a:lumMod val="85000"/>
                            <a:lumOff val="15000"/>
                          </a:prstClr>
                        </a:solidFill>
                        <a:latin typeface="Poppins" panose="00000500000000000000" pitchFamily="2" charset="0"/>
                        <a:cs typeface="Poppins" panose="00000500000000000000" pitchFamily="2" charset="0"/>
                      </a:rPr>
                      <a:t>Leveraging automation and AI across multiple business functions to improve operational efficiency and reduce costs.</a:t>
                    </a:r>
                  </a:p>
                  <a:p>
                    <a:pPr marL="171450" marR="0" lvl="0" indent="-171450" algn="just"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050" dirty="0">
                        <a:solidFill>
                          <a:prstClr val="black">
                            <a:lumMod val="85000"/>
                            <a:lumOff val="15000"/>
                          </a:prstClr>
                        </a:solidFill>
                        <a:latin typeface="Poppins" panose="00000500000000000000" pitchFamily="2" charset="0"/>
                        <a:cs typeface="Poppins" panose="00000500000000000000" pitchFamily="2" charset="0"/>
                      </a:rPr>
                      <a:t>Automating repetitive tasks, such as loan approvals, customer service inquiries, and back-office processes, to streamline operations.</a:t>
                    </a:r>
                  </a:p>
                  <a:p>
                    <a:pPr marL="171450" marR="0" lvl="0" indent="-171450" algn="just"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050" dirty="0">
                        <a:solidFill>
                          <a:prstClr val="black">
                            <a:lumMod val="85000"/>
                            <a:lumOff val="15000"/>
                          </a:prstClr>
                        </a:solidFill>
                        <a:latin typeface="Poppins" panose="00000500000000000000" pitchFamily="2" charset="0"/>
                        <a:cs typeface="Poppins" panose="00000500000000000000" pitchFamily="2" charset="0"/>
                      </a:rPr>
                      <a:t>Personalizing financial advice and services by analyzing customer behavior and preferences.</a:t>
                    </a:r>
                  </a:p>
                  <a:p>
                    <a:pPr marL="171450" marR="0" lvl="0" indent="-171450" algn="just"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050" dirty="0">
                        <a:solidFill>
                          <a:prstClr val="black">
                            <a:lumMod val="85000"/>
                            <a:lumOff val="15000"/>
                          </a:prstClr>
                        </a:solidFill>
                        <a:latin typeface="Poppins" panose="00000500000000000000" pitchFamily="2" charset="0"/>
                        <a:cs typeface="Poppins" panose="00000500000000000000" pitchFamily="2" charset="0"/>
                      </a:rPr>
                      <a:t>Utilizing AI-powered chatbots and virtual assistants to handle real-time customer inquiries.</a:t>
                    </a:r>
                    <a:endParaRPr kumimoji="0" lang="en-US" sz="1050" b="0" i="0" u="none" strike="noStrike" kern="1200" cap="none" spc="0" normalizeH="0" baseline="0" noProof="0" dirty="0">
                      <a:ln>
                        <a:noFill/>
                      </a:ln>
                      <a:solidFill>
                        <a:prstClr val="black">
                          <a:lumMod val="85000"/>
                          <a:lumOff val="15000"/>
                        </a:prstClr>
                      </a:solidFill>
                      <a:effectLst/>
                      <a:uLnTx/>
                      <a:uFillTx/>
                      <a:latin typeface="Poppins" panose="00000500000000000000" pitchFamily="2" charset="0"/>
                      <a:cs typeface="Poppins" panose="00000500000000000000" pitchFamily="2" charset="0"/>
                    </a:endParaRPr>
                  </a:p>
                </p:txBody>
              </p:sp>
              <p:grpSp>
                <p:nvGrpSpPr>
                  <p:cNvPr id="23" name="Group 22">
                    <a:extLst>
                      <a:ext uri="{FF2B5EF4-FFF2-40B4-BE49-F238E27FC236}">
                        <a16:creationId xmlns:a16="http://schemas.microsoft.com/office/drawing/2014/main" id="{50DF9254-074E-0BCF-53AE-557BAF99AC5C}"/>
                      </a:ext>
                    </a:extLst>
                  </p:cNvPr>
                  <p:cNvGrpSpPr/>
                  <p:nvPr/>
                </p:nvGrpSpPr>
                <p:grpSpPr>
                  <a:xfrm>
                    <a:off x="11748384" y="2505520"/>
                    <a:ext cx="1650292" cy="2134744"/>
                    <a:chOff x="11748384" y="2505520"/>
                    <a:chExt cx="1650292" cy="2134744"/>
                  </a:xfrm>
                </p:grpSpPr>
                <p:sp>
                  <p:nvSpPr>
                    <p:cNvPr id="24" name="Graphic 435">
                      <a:extLst>
                        <a:ext uri="{FF2B5EF4-FFF2-40B4-BE49-F238E27FC236}">
                          <a16:creationId xmlns:a16="http://schemas.microsoft.com/office/drawing/2014/main" id="{AA63E63A-4329-63BD-8FD8-8DE1939E9EDB}"/>
                        </a:ext>
                      </a:extLst>
                    </p:cNvPr>
                    <p:cNvSpPr/>
                    <p:nvPr/>
                  </p:nvSpPr>
                  <p:spPr>
                    <a:xfrm>
                      <a:off x="11748384" y="2505520"/>
                      <a:ext cx="1650292" cy="2134744"/>
                    </a:xfrm>
                    <a:custGeom>
                      <a:avLst/>
                      <a:gdLst>
                        <a:gd name="connsiteX0" fmla="*/ 941359 w 1898050"/>
                        <a:gd name="connsiteY0" fmla="*/ -4568 h 2134744"/>
                        <a:gd name="connsiteX1" fmla="*/ 1890339 w 1898050"/>
                        <a:gd name="connsiteY1" fmla="*/ 944313 h 2134744"/>
                        <a:gd name="connsiteX2" fmla="*/ 941359 w 1898050"/>
                        <a:gd name="connsiteY2" fmla="*/ 2130176 h 2134744"/>
                        <a:gd name="connsiteX3" fmla="*/ -7615 w 1898050"/>
                        <a:gd name="connsiteY3" fmla="*/ 944313 h 2134744"/>
                        <a:gd name="connsiteX4" fmla="*/ 941359 w 1898050"/>
                        <a:gd name="connsiteY4" fmla="*/ -4568 h 2134744"/>
                        <a:gd name="connsiteX5" fmla="*/ 941359 w 1898050"/>
                        <a:gd name="connsiteY5" fmla="*/ 264611 h 2134744"/>
                        <a:gd name="connsiteX6" fmla="*/ 1614779 w 1898050"/>
                        <a:gd name="connsiteY6" fmla="*/ 937835 h 2134744"/>
                        <a:gd name="connsiteX7" fmla="*/ 941550 w 1898050"/>
                        <a:gd name="connsiteY7" fmla="*/ 1611254 h 2134744"/>
                        <a:gd name="connsiteX8" fmla="*/ 268135 w 1898050"/>
                        <a:gd name="connsiteY8" fmla="*/ 938025 h 2134744"/>
                        <a:gd name="connsiteX9" fmla="*/ 268135 w 1898050"/>
                        <a:gd name="connsiteY9" fmla="*/ 937932 h 2134744"/>
                        <a:gd name="connsiteX10" fmla="*/ 941359 w 1898050"/>
                        <a:gd name="connsiteY10" fmla="*/ 264611 h 213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98050" h="2134744">
                          <a:moveTo>
                            <a:pt x="941359" y="-4568"/>
                          </a:moveTo>
                          <a:cubicBezTo>
                            <a:pt x="1465234" y="-4568"/>
                            <a:pt x="1882623" y="420345"/>
                            <a:pt x="1890339" y="944313"/>
                          </a:cubicBezTo>
                          <a:cubicBezTo>
                            <a:pt x="1901291" y="1700123"/>
                            <a:pt x="975366" y="2130176"/>
                            <a:pt x="941359" y="2130176"/>
                          </a:cubicBezTo>
                          <a:cubicBezTo>
                            <a:pt x="904785" y="2130176"/>
                            <a:pt x="-7615" y="1622877"/>
                            <a:pt x="-7615" y="944313"/>
                          </a:cubicBezTo>
                          <a:cubicBezTo>
                            <a:pt x="-7518" y="420248"/>
                            <a:pt x="417294" y="-4568"/>
                            <a:pt x="941359" y="-4568"/>
                          </a:cubicBezTo>
                          <a:close/>
                          <a:moveTo>
                            <a:pt x="941359" y="264611"/>
                          </a:moveTo>
                          <a:cubicBezTo>
                            <a:pt x="1313216" y="264513"/>
                            <a:pt x="1614686" y="565978"/>
                            <a:pt x="1614779" y="937835"/>
                          </a:cubicBezTo>
                          <a:cubicBezTo>
                            <a:pt x="1614872" y="1309691"/>
                            <a:pt x="1313406" y="1611156"/>
                            <a:pt x="941550" y="1611254"/>
                          </a:cubicBezTo>
                          <a:cubicBezTo>
                            <a:pt x="569694" y="1611347"/>
                            <a:pt x="268228" y="1309882"/>
                            <a:pt x="268135" y="938025"/>
                          </a:cubicBezTo>
                          <a:cubicBezTo>
                            <a:pt x="268135" y="938025"/>
                            <a:pt x="268135" y="937932"/>
                            <a:pt x="268135" y="937932"/>
                          </a:cubicBezTo>
                          <a:cubicBezTo>
                            <a:pt x="268135" y="566076"/>
                            <a:pt x="569503" y="264704"/>
                            <a:pt x="941359" y="264611"/>
                          </a:cubicBezTo>
                          <a:close/>
                        </a:path>
                      </a:pathLst>
                    </a:custGeom>
                    <a:solidFill>
                      <a:schemeClr val="accent1">
                        <a:lumMod val="60000"/>
                        <a:lumOff val="4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Poppins" panose="00000500000000000000" pitchFamily="2" charset="0"/>
                        <a:cs typeface="Poppins" panose="00000500000000000000" pitchFamily="2" charset="0"/>
                      </a:endParaRPr>
                    </a:p>
                  </p:txBody>
                </p:sp>
                <p:sp>
                  <p:nvSpPr>
                    <p:cNvPr id="26" name="Oval 25">
                      <a:extLst>
                        <a:ext uri="{FF2B5EF4-FFF2-40B4-BE49-F238E27FC236}">
                          <a16:creationId xmlns:a16="http://schemas.microsoft.com/office/drawing/2014/main" id="{F564ACE9-69B0-578E-85DE-46AA79026D2C}"/>
                        </a:ext>
                      </a:extLst>
                    </p:cNvPr>
                    <p:cNvSpPr/>
                    <p:nvPr/>
                  </p:nvSpPr>
                  <p:spPr>
                    <a:xfrm>
                      <a:off x="12025191" y="2777615"/>
                      <a:ext cx="1168944" cy="134443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Poppins" panose="00000500000000000000" pitchFamily="2" charset="0"/>
                        <a:cs typeface="Poppins" panose="00000500000000000000" pitchFamily="2" charset="0"/>
                      </a:endParaRPr>
                    </a:p>
                  </p:txBody>
                </p:sp>
              </p:grpSp>
            </p:grpSp>
          </p:grpSp>
          <p:pic>
            <p:nvPicPr>
              <p:cNvPr id="31746" name="Picture 2" descr="Cloud computing icon">
                <a:extLst>
                  <a:ext uri="{FF2B5EF4-FFF2-40B4-BE49-F238E27FC236}">
                    <a16:creationId xmlns:a16="http://schemas.microsoft.com/office/drawing/2014/main" id="{A40ACC30-A9E3-8EBC-63A4-3327BF3596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964" y="3344751"/>
                <a:ext cx="435159" cy="421947"/>
              </a:xfrm>
              <a:prstGeom prst="rect">
                <a:avLst/>
              </a:prstGeom>
              <a:noFill/>
              <a:extLst>
                <a:ext uri="{909E8E84-426E-40DD-AFC4-6F175D3DCCD1}">
                  <a14:hiddenFill xmlns:a14="http://schemas.microsoft.com/office/drawing/2010/main">
                    <a:solidFill>
                      <a:srgbClr val="FFFFFF"/>
                    </a:solidFill>
                  </a14:hiddenFill>
                </a:ext>
              </a:extLst>
            </p:spPr>
          </p:pic>
          <p:pic>
            <p:nvPicPr>
              <p:cNvPr id="31748" name="Picture 4" descr="Lock icon">
                <a:extLst>
                  <a:ext uri="{FF2B5EF4-FFF2-40B4-BE49-F238E27FC236}">
                    <a16:creationId xmlns:a16="http://schemas.microsoft.com/office/drawing/2014/main" id="{397EA073-2B91-E1BA-20B9-39E8FF565B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7605" y="3318950"/>
                <a:ext cx="435365" cy="435365"/>
              </a:xfrm>
              <a:prstGeom prst="rect">
                <a:avLst/>
              </a:prstGeom>
              <a:noFill/>
              <a:extLst>
                <a:ext uri="{909E8E84-426E-40DD-AFC4-6F175D3DCCD1}">
                  <a14:hiddenFill xmlns:a14="http://schemas.microsoft.com/office/drawing/2010/main">
                    <a:solidFill>
                      <a:srgbClr val="FFFFFF"/>
                    </a:solidFill>
                  </a14:hiddenFill>
                </a:ext>
              </a:extLst>
            </p:spPr>
          </p:pic>
          <p:pic>
            <p:nvPicPr>
              <p:cNvPr id="31750" name="Picture 6" descr="Business icon">
                <a:extLst>
                  <a:ext uri="{FF2B5EF4-FFF2-40B4-BE49-F238E27FC236}">
                    <a16:creationId xmlns:a16="http://schemas.microsoft.com/office/drawing/2014/main" id="{BC062609-8A4E-4FEA-C751-D319404F08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4919" y="3318950"/>
                <a:ext cx="464181" cy="464181"/>
              </a:xfrm>
              <a:prstGeom prst="rect">
                <a:avLst/>
              </a:prstGeom>
              <a:noFill/>
              <a:extLst>
                <a:ext uri="{909E8E84-426E-40DD-AFC4-6F175D3DCCD1}">
                  <a14:hiddenFill xmlns:a14="http://schemas.microsoft.com/office/drawing/2010/main">
                    <a:solidFill>
                      <a:srgbClr val="FFFFFF"/>
                    </a:solidFill>
                  </a14:hiddenFill>
                </a:ext>
              </a:extLst>
            </p:spPr>
          </p:pic>
          <p:pic>
            <p:nvPicPr>
              <p:cNvPr id="31752" name="Picture 8" descr="Robot icon">
                <a:extLst>
                  <a:ext uri="{FF2B5EF4-FFF2-40B4-BE49-F238E27FC236}">
                    <a16:creationId xmlns:a16="http://schemas.microsoft.com/office/drawing/2014/main" id="{07CB7575-6C80-D8E9-CEAC-464C5F1719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51985" y="3318949"/>
                <a:ext cx="501712" cy="46418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8" name="Straight Connector 57">
              <a:extLst>
                <a:ext uri="{FF2B5EF4-FFF2-40B4-BE49-F238E27FC236}">
                  <a16:creationId xmlns:a16="http://schemas.microsoft.com/office/drawing/2014/main" id="{DE41279E-E057-43DD-A263-73B7AB7C93CF}"/>
                </a:ext>
              </a:extLst>
            </p:cNvPr>
            <p:cNvCxnSpPr>
              <a:cxnSpLocks/>
            </p:cNvCxnSpPr>
            <p:nvPr/>
          </p:nvCxnSpPr>
          <p:spPr>
            <a:xfrm flipV="1">
              <a:off x="5496071" y="3238633"/>
              <a:ext cx="1549655" cy="3416"/>
            </a:xfrm>
            <a:prstGeom prst="line">
              <a:avLst/>
            </a:prstGeom>
            <a:ln w="28575">
              <a:solidFill>
                <a:schemeClr val="accent5">
                  <a:lumMod val="75000"/>
                </a:schemeClr>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70437A8-AACD-8051-0984-F7343F1C0DED}"/>
                </a:ext>
              </a:extLst>
            </p:cNvPr>
            <p:cNvCxnSpPr>
              <a:cxnSpLocks/>
            </p:cNvCxnSpPr>
            <p:nvPr/>
          </p:nvCxnSpPr>
          <p:spPr>
            <a:xfrm flipV="1">
              <a:off x="8403261" y="3235217"/>
              <a:ext cx="1549655" cy="3416"/>
            </a:xfrm>
            <a:prstGeom prst="line">
              <a:avLst/>
            </a:prstGeom>
            <a:ln w="28575">
              <a:solidFill>
                <a:schemeClr val="accent5">
                  <a:lumMod val="75000"/>
                </a:schemeClr>
              </a:solidFill>
              <a:prstDash val="dash"/>
              <a:tailEnd type="stealt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2414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8" fill="hold" nodeType="clickEffect">
                                  <p:stCondLst>
                                    <p:cond delay="0"/>
                                  </p:stCondLst>
                                  <p:childTnLst>
                                    <p:set>
                                      <p:cBhvr>
                                        <p:cTn id="13" dur="1" fill="hold">
                                          <p:stCondLst>
                                            <p:cond delay="0"/>
                                          </p:stCondLst>
                                        </p:cTn>
                                        <p:tgtEl>
                                          <p:spTgt spid="60"/>
                                        </p:tgtEl>
                                        <p:attrNameLst>
                                          <p:attrName>style.visibility</p:attrName>
                                        </p:attrNameLst>
                                      </p:cBhvr>
                                      <p:to>
                                        <p:strVal val="visible"/>
                                      </p:to>
                                    </p:set>
                                    <p:animEffect transition="in" filter="wheel(8)">
                                      <p:cBhvr>
                                        <p:cTn id="14" dur="2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1F7E95-F3A3-4BBB-2F73-100F4F413877}"/>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E02A0B19-7C37-6A41-B22E-0309A1FFE166}"/>
              </a:ext>
            </a:extLst>
          </p:cNvPr>
          <p:cNvSpPr txBox="1"/>
          <p:nvPr/>
        </p:nvSpPr>
        <p:spPr>
          <a:xfrm>
            <a:off x="340964" y="73780"/>
            <a:ext cx="11468744" cy="369332"/>
          </a:xfrm>
          <a:prstGeom prst="rect">
            <a:avLst/>
          </a:prstGeom>
          <a:noFill/>
        </p:spPr>
        <p:txBody>
          <a:bodyPr wrap="square" rtlCol="0">
            <a:spAutoFit/>
          </a:bodyPr>
          <a:lstStyle/>
          <a:p>
            <a:r>
              <a:rPr lang="en-US" b="1" dirty="0">
                <a:solidFill>
                  <a:srgbClr val="2F855E"/>
                </a:solidFill>
                <a:latin typeface="Poppins" panose="00000500000000000000" pitchFamily="2" charset="0"/>
                <a:cs typeface="Poppins" panose="00000500000000000000" pitchFamily="2" charset="0"/>
              </a:rPr>
              <a:t>IT STRATEGIES, INVESTMENTS AND INITIATIVES (2/3)</a:t>
            </a:r>
            <a:endParaRPr lang="en-IN" b="1" dirty="0">
              <a:solidFill>
                <a:srgbClr val="2F855E"/>
              </a:solidFill>
              <a:latin typeface="Poppins" panose="00000500000000000000" pitchFamily="2" charset="0"/>
              <a:cs typeface="Poppins" panose="00000500000000000000" pitchFamily="2" charset="0"/>
            </a:endParaRPr>
          </a:p>
        </p:txBody>
      </p:sp>
      <p:cxnSp>
        <p:nvCxnSpPr>
          <p:cNvPr id="3" name="Straight Connector 2">
            <a:extLst>
              <a:ext uri="{FF2B5EF4-FFF2-40B4-BE49-F238E27FC236}">
                <a16:creationId xmlns:a16="http://schemas.microsoft.com/office/drawing/2014/main" id="{75F985A0-8852-C007-ABEE-174B03E7AC1B}"/>
              </a:ext>
            </a:extLst>
          </p:cNvPr>
          <p:cNvCxnSpPr>
            <a:cxnSpLocks/>
          </p:cNvCxnSpPr>
          <p:nvPr/>
        </p:nvCxnSpPr>
        <p:spPr>
          <a:xfrm>
            <a:off x="0" y="519792"/>
            <a:ext cx="12192000"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9A4DC25E-7E87-F8AD-ED2F-7C8E80485D7A}"/>
              </a:ext>
            </a:extLst>
          </p:cNvPr>
          <p:cNvCxnSpPr>
            <a:cxnSpLocks/>
          </p:cNvCxnSpPr>
          <p:nvPr/>
        </p:nvCxnSpPr>
        <p:spPr>
          <a:xfrm>
            <a:off x="0" y="586090"/>
            <a:ext cx="12192000" cy="0"/>
          </a:xfrm>
          <a:prstGeom prst="line">
            <a:avLst/>
          </a:prstGeom>
          <a:ln>
            <a:solidFill>
              <a:srgbClr val="2F855E"/>
            </a:solidFill>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3B28E547-756D-C21E-E5E5-8C0FC09768F5}"/>
              </a:ext>
            </a:extLst>
          </p:cNvPr>
          <p:cNvSpPr txBox="1"/>
          <p:nvPr/>
        </p:nvSpPr>
        <p:spPr>
          <a:xfrm>
            <a:off x="207614" y="6512099"/>
            <a:ext cx="4236221" cy="223138"/>
          </a:xfrm>
          <a:prstGeom prst="rect">
            <a:avLst/>
          </a:prstGeom>
          <a:noFill/>
        </p:spPr>
        <p:txBody>
          <a:bodyPr wrap="square" rtlCol="0">
            <a:spAutoFit/>
          </a:bodyPr>
          <a:lstStyle/>
          <a:p>
            <a:pPr>
              <a:spcAft>
                <a:spcPts val="1200"/>
              </a:spcAft>
            </a:pPr>
            <a:r>
              <a:rPr lang="en-US" sz="850" i="1" dirty="0">
                <a:latin typeface="Poppins" panose="00000500000000000000" pitchFamily="2" charset="0"/>
                <a:cs typeface="Poppins" panose="00000500000000000000" pitchFamily="2" charset="0"/>
              </a:rPr>
              <a:t>Source: Press Releases, Newsroom, Company Website</a:t>
            </a:r>
          </a:p>
        </p:txBody>
      </p:sp>
      <p:pic>
        <p:nvPicPr>
          <p:cNvPr id="8" name="Picture 2" descr="About Us | Citizens Financial Group, Inc.">
            <a:extLst>
              <a:ext uri="{FF2B5EF4-FFF2-40B4-BE49-F238E27FC236}">
                <a16:creationId xmlns:a16="http://schemas.microsoft.com/office/drawing/2014/main" id="{25BBDF82-0183-6783-BD81-E5EDFA0F5D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7932" y="122244"/>
            <a:ext cx="1850332" cy="30804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Table 9">
            <a:extLst>
              <a:ext uri="{FF2B5EF4-FFF2-40B4-BE49-F238E27FC236}">
                <a16:creationId xmlns:a16="http://schemas.microsoft.com/office/drawing/2014/main" id="{4CF7ECF1-A3ED-C40A-A65D-257261D8F454}"/>
              </a:ext>
            </a:extLst>
          </p:cNvPr>
          <p:cNvGraphicFramePr>
            <a:graphicFrameLocks noGrp="1"/>
          </p:cNvGraphicFramePr>
          <p:nvPr>
            <p:extLst>
              <p:ext uri="{D42A27DB-BD31-4B8C-83A1-F6EECF244321}">
                <p14:modId xmlns:p14="http://schemas.microsoft.com/office/powerpoint/2010/main" val="1754890495"/>
              </p:ext>
            </p:extLst>
          </p:nvPr>
        </p:nvGraphicFramePr>
        <p:xfrm>
          <a:off x="284837" y="3792217"/>
          <a:ext cx="11440435" cy="2566164"/>
        </p:xfrm>
        <a:graphic>
          <a:graphicData uri="http://schemas.openxmlformats.org/drawingml/2006/table">
            <a:tbl>
              <a:tblPr firstRow="1" bandRow="1">
                <a:tableStyleId>{F5AB1C69-6EDB-4FF4-983F-18BD219EF322}</a:tableStyleId>
              </a:tblPr>
              <a:tblGrid>
                <a:gridCol w="1465616">
                  <a:extLst>
                    <a:ext uri="{9D8B030D-6E8A-4147-A177-3AD203B41FA5}">
                      <a16:colId xmlns:a16="http://schemas.microsoft.com/office/drawing/2014/main" val="911777184"/>
                    </a:ext>
                  </a:extLst>
                </a:gridCol>
                <a:gridCol w="9974819">
                  <a:extLst>
                    <a:ext uri="{9D8B030D-6E8A-4147-A177-3AD203B41FA5}">
                      <a16:colId xmlns:a16="http://schemas.microsoft.com/office/drawing/2014/main" val="23796073"/>
                    </a:ext>
                  </a:extLst>
                </a:gridCol>
              </a:tblGrid>
              <a:tr h="370840">
                <a:tc>
                  <a:txBody>
                    <a:bodyPr/>
                    <a:lstStyle/>
                    <a:p>
                      <a:r>
                        <a:rPr lang="en-IN" sz="1100" dirty="0">
                          <a:latin typeface="Poppins" panose="00000500000000000000" pitchFamily="2" charset="0"/>
                          <a:cs typeface="Poppins" panose="00000500000000000000" pitchFamily="2" charset="0"/>
                        </a:rPr>
                        <a:t>Month &amp; Year</a:t>
                      </a:r>
                    </a:p>
                  </a:txBody>
                  <a:tcPr anchor="ctr"/>
                </a:tc>
                <a:tc>
                  <a:txBody>
                    <a:bodyPr/>
                    <a:lstStyle/>
                    <a:p>
                      <a:r>
                        <a:rPr lang="en-IN" sz="1100" dirty="0">
                          <a:latin typeface="Poppins" panose="00000500000000000000" pitchFamily="2" charset="0"/>
                          <a:cs typeface="Poppins" panose="00000500000000000000" pitchFamily="2" charset="0"/>
                        </a:rPr>
                        <a:t>Description</a:t>
                      </a:r>
                    </a:p>
                  </a:txBody>
                  <a:tcPr anchor="ctr"/>
                </a:tc>
                <a:extLst>
                  <a:ext uri="{0D108BD9-81ED-4DB2-BD59-A6C34878D82A}">
                    <a16:rowId xmlns:a16="http://schemas.microsoft.com/office/drawing/2014/main" val="4103886775"/>
                  </a:ext>
                </a:extLst>
              </a:tr>
              <a:tr h="370840">
                <a:tc>
                  <a:txBody>
                    <a:bodyPr/>
                    <a:lstStyle/>
                    <a:p>
                      <a:pPr marL="0" algn="l" defTabSz="914400" rtl="0" eaLnBrk="1" latinLnBrk="0" hangingPunct="1"/>
                      <a:r>
                        <a:rPr lang="en-IN" sz="1050" kern="1200" dirty="0">
                          <a:solidFill>
                            <a:schemeClr val="dk1"/>
                          </a:solidFill>
                          <a:latin typeface="Poppins" panose="00000500000000000000" pitchFamily="2" charset="0"/>
                          <a:ea typeface="+mn-ea"/>
                          <a:cs typeface="Poppins" panose="00000500000000000000" pitchFamily="2" charset="0"/>
                        </a:rPr>
                        <a:t>June 2024</a:t>
                      </a:r>
                    </a:p>
                  </a:txBody>
                  <a:tcPr anchor="ctr"/>
                </a:tc>
                <a:tc>
                  <a:txBody>
                    <a:bodyPr/>
                    <a:lstStyle/>
                    <a:p>
                      <a:pPr marL="0" algn="just" defTabSz="914400" rtl="0" eaLnBrk="1" latinLnBrk="0" hangingPunct="1">
                        <a:lnSpc>
                          <a:spcPct val="150000"/>
                        </a:lnSpc>
                      </a:pPr>
                      <a:r>
                        <a:rPr lang="en-US" sz="1050" dirty="0">
                          <a:latin typeface="Poppins" panose="00000500000000000000" pitchFamily="2" charset="0"/>
                          <a:cs typeface="Poppins" panose="00000500000000000000" pitchFamily="2" charset="0"/>
                        </a:rPr>
                        <a:t>Citizens Bank partnered with MongoDB, Inc. and Amazon Web Services (AWS) to build a modern technology stack with a microservices-based architecture, cutting costs by $1.5 million annually and streamlining operations.</a:t>
                      </a:r>
                      <a:endParaRPr lang="en-IN" sz="1050" kern="1200" dirty="0">
                        <a:solidFill>
                          <a:schemeClr val="dk1"/>
                        </a:solidFill>
                        <a:latin typeface="Poppins" panose="00000500000000000000" pitchFamily="2" charset="0"/>
                        <a:ea typeface="+mn-ea"/>
                        <a:cs typeface="Poppins" panose="00000500000000000000" pitchFamily="2" charset="0"/>
                      </a:endParaRPr>
                    </a:p>
                  </a:txBody>
                  <a:tcPr anchor="ctr"/>
                </a:tc>
                <a:extLst>
                  <a:ext uri="{0D108BD9-81ED-4DB2-BD59-A6C34878D82A}">
                    <a16:rowId xmlns:a16="http://schemas.microsoft.com/office/drawing/2014/main" val="2285687027"/>
                  </a:ext>
                </a:extLst>
              </a:tr>
              <a:tr h="370840">
                <a:tc>
                  <a:txBody>
                    <a:bodyPr/>
                    <a:lstStyle/>
                    <a:p>
                      <a:r>
                        <a:rPr lang="en-IN" sz="1050" dirty="0">
                          <a:latin typeface="Poppins" panose="00000500000000000000" pitchFamily="2" charset="0"/>
                          <a:cs typeface="Poppins" panose="00000500000000000000" pitchFamily="2" charset="0"/>
                        </a:rPr>
                        <a:t>October 2023</a:t>
                      </a:r>
                    </a:p>
                  </a:txBody>
                  <a:tcPr anchor="ctr"/>
                </a:tc>
                <a:tc>
                  <a:txBody>
                    <a:bodyPr/>
                    <a:lstStyle/>
                    <a:p>
                      <a:pPr algn="just">
                        <a:lnSpc>
                          <a:spcPct val="150000"/>
                        </a:lnSpc>
                      </a:pPr>
                      <a:r>
                        <a:rPr lang="en-US" sz="1050" dirty="0">
                          <a:latin typeface="Poppins" panose="00000500000000000000" pitchFamily="2" charset="0"/>
                          <a:cs typeface="Poppins" panose="00000500000000000000" pitchFamily="2" charset="0"/>
                        </a:rPr>
                        <a:t>Citizens Bank selected the nCino Cloud Banking Platform, including its Commercial Banking, Portfolio Analytics, and Mortgage Solutions, to improve internal processes and enhance client services.</a:t>
                      </a:r>
                    </a:p>
                  </a:txBody>
                  <a:tcPr anchor="ctr"/>
                </a:tc>
                <a:extLst>
                  <a:ext uri="{0D108BD9-81ED-4DB2-BD59-A6C34878D82A}">
                    <a16:rowId xmlns:a16="http://schemas.microsoft.com/office/drawing/2014/main" val="3124654784"/>
                  </a:ext>
                </a:extLst>
              </a:tr>
              <a:tr h="370840">
                <a:tc>
                  <a:txBody>
                    <a:bodyPr/>
                    <a:lstStyle/>
                    <a:p>
                      <a:r>
                        <a:rPr lang="en-IN" sz="1050" dirty="0">
                          <a:latin typeface="Poppins" panose="00000500000000000000" pitchFamily="2" charset="0"/>
                          <a:cs typeface="Poppins" panose="00000500000000000000" pitchFamily="2" charset="0"/>
                        </a:rPr>
                        <a:t>January 2023</a:t>
                      </a:r>
                    </a:p>
                  </a:txBody>
                  <a:tcPr anchor="ctr"/>
                </a:tc>
                <a:tc>
                  <a:txBody>
                    <a:bodyPr/>
                    <a:lstStyle/>
                    <a:p>
                      <a:pPr algn="just">
                        <a:lnSpc>
                          <a:spcPct val="150000"/>
                        </a:lnSpc>
                      </a:pPr>
                      <a:r>
                        <a:rPr lang="en-US" sz="1050" dirty="0">
                          <a:latin typeface="Poppins" panose="00000500000000000000" pitchFamily="2" charset="0"/>
                          <a:cs typeface="Poppins" panose="00000500000000000000" pitchFamily="2" charset="0"/>
                        </a:rPr>
                        <a:t>Citizens teamed up with Mastercard Inc. (U.S.) to provide advanced authentication and fraud prevention tools, leveraging Mastercard's digital identity solutions for both consumer and business customers. </a:t>
                      </a:r>
                    </a:p>
                  </a:txBody>
                  <a:tcPr anchor="ctr"/>
                </a:tc>
                <a:extLst>
                  <a:ext uri="{0D108BD9-81ED-4DB2-BD59-A6C34878D82A}">
                    <a16:rowId xmlns:a16="http://schemas.microsoft.com/office/drawing/2014/main" val="3911453864"/>
                  </a:ext>
                </a:extLst>
              </a:tr>
              <a:tr h="370840">
                <a:tc>
                  <a:txBody>
                    <a:bodyPr/>
                    <a:lstStyle/>
                    <a:p>
                      <a:pPr marL="0" algn="l" defTabSz="914400" rtl="0" eaLnBrk="1" latinLnBrk="0" hangingPunct="1"/>
                      <a:r>
                        <a:rPr lang="en-IN" sz="1050" kern="1200" dirty="0">
                          <a:solidFill>
                            <a:schemeClr val="dk1"/>
                          </a:solidFill>
                          <a:latin typeface="Poppins" panose="00000500000000000000" pitchFamily="2" charset="0"/>
                          <a:ea typeface="+mn-ea"/>
                          <a:cs typeface="Poppins" panose="00000500000000000000" pitchFamily="2" charset="0"/>
                        </a:rPr>
                        <a:t>March 2022</a:t>
                      </a:r>
                    </a:p>
                  </a:txBody>
                  <a:tcPr anchor="ctr"/>
                </a:tc>
                <a:tc>
                  <a:txBody>
                    <a:bodyPr/>
                    <a:lstStyle/>
                    <a:p>
                      <a:pPr marL="0" algn="just" defTabSz="914400" rtl="0" eaLnBrk="1" latinLnBrk="0" hangingPunct="1">
                        <a:lnSpc>
                          <a:spcPct val="150000"/>
                        </a:lnSpc>
                      </a:pPr>
                      <a:r>
                        <a:rPr lang="en-IN" sz="1050" kern="1200" dirty="0">
                          <a:solidFill>
                            <a:schemeClr val="dk1"/>
                          </a:solidFill>
                          <a:latin typeface="Poppins" panose="00000500000000000000" pitchFamily="2" charset="0"/>
                          <a:ea typeface="+mn-ea"/>
                          <a:cs typeface="Poppins" panose="00000500000000000000" pitchFamily="2" charset="0"/>
                        </a:rPr>
                        <a:t>Citizens </a:t>
                      </a:r>
                      <a:r>
                        <a:rPr lang="en-US" sz="1050" kern="1200" dirty="0">
                          <a:solidFill>
                            <a:schemeClr val="dk1"/>
                          </a:solidFill>
                          <a:latin typeface="Poppins" panose="00000500000000000000" pitchFamily="2" charset="0"/>
                          <a:ea typeface="+mn-ea"/>
                          <a:cs typeface="Poppins" panose="00000500000000000000" pitchFamily="2" charset="0"/>
                        </a:rPr>
                        <a:t>broadened its partnership with FIS, enabling Worldpay from FIS (U.S.) to process Card-to-Crypto transactions for top digital asset companies, including crypto exchanges, wallets, and brokers, across the United States.</a:t>
                      </a:r>
                      <a:endParaRPr lang="en-IN" sz="1050" kern="1200" dirty="0">
                        <a:solidFill>
                          <a:schemeClr val="dk1"/>
                        </a:solidFill>
                        <a:latin typeface="Poppins" panose="00000500000000000000" pitchFamily="2" charset="0"/>
                        <a:ea typeface="+mn-ea"/>
                        <a:cs typeface="Poppins" panose="00000500000000000000" pitchFamily="2" charset="0"/>
                      </a:endParaRPr>
                    </a:p>
                  </a:txBody>
                  <a:tcPr anchor="ctr"/>
                </a:tc>
                <a:extLst>
                  <a:ext uri="{0D108BD9-81ED-4DB2-BD59-A6C34878D82A}">
                    <a16:rowId xmlns:a16="http://schemas.microsoft.com/office/drawing/2014/main" val="257563132"/>
                  </a:ext>
                </a:extLst>
              </a:tr>
            </a:tbl>
          </a:graphicData>
        </a:graphic>
      </p:graphicFrame>
      <p:sp>
        <p:nvSpPr>
          <p:cNvPr id="12" name="TextBox 11">
            <a:extLst>
              <a:ext uri="{FF2B5EF4-FFF2-40B4-BE49-F238E27FC236}">
                <a16:creationId xmlns:a16="http://schemas.microsoft.com/office/drawing/2014/main" id="{AF3307DF-2D39-1483-D20A-CDC798EBE41C}"/>
              </a:ext>
            </a:extLst>
          </p:cNvPr>
          <p:cNvSpPr txBox="1"/>
          <p:nvPr/>
        </p:nvSpPr>
        <p:spPr>
          <a:xfrm>
            <a:off x="193674" y="3435096"/>
            <a:ext cx="11724589" cy="261610"/>
          </a:xfrm>
          <a:prstGeom prst="rect">
            <a:avLst/>
          </a:prstGeom>
          <a:noFill/>
        </p:spPr>
        <p:txBody>
          <a:bodyPr wrap="square" rtlCol="0" anchor="b">
            <a:spAutoFit/>
          </a:bodyPr>
          <a:lstStyle/>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Here are some of the recent strategic developments:</a:t>
            </a:r>
          </a:p>
        </p:txBody>
      </p:sp>
      <p:grpSp>
        <p:nvGrpSpPr>
          <p:cNvPr id="42" name="Group 41">
            <a:extLst>
              <a:ext uri="{FF2B5EF4-FFF2-40B4-BE49-F238E27FC236}">
                <a16:creationId xmlns:a16="http://schemas.microsoft.com/office/drawing/2014/main" id="{D0F1CCA8-C05A-C5EA-1E75-A1D2909293E4}"/>
              </a:ext>
            </a:extLst>
          </p:cNvPr>
          <p:cNvGrpSpPr/>
          <p:nvPr/>
        </p:nvGrpSpPr>
        <p:grpSpPr>
          <a:xfrm>
            <a:off x="-304579" y="1113949"/>
            <a:ext cx="2882320" cy="1313099"/>
            <a:chOff x="-304579" y="1113949"/>
            <a:chExt cx="2882320" cy="1313099"/>
          </a:xfrm>
        </p:grpSpPr>
        <p:grpSp>
          <p:nvGrpSpPr>
            <p:cNvPr id="20" name="Group 19">
              <a:extLst>
                <a:ext uri="{FF2B5EF4-FFF2-40B4-BE49-F238E27FC236}">
                  <a16:creationId xmlns:a16="http://schemas.microsoft.com/office/drawing/2014/main" id="{2FCF8C06-37DC-C617-BA20-C6705E575A99}"/>
                </a:ext>
              </a:extLst>
            </p:cNvPr>
            <p:cNvGrpSpPr/>
            <p:nvPr/>
          </p:nvGrpSpPr>
          <p:grpSpPr>
            <a:xfrm>
              <a:off x="-304579" y="1113949"/>
              <a:ext cx="2882320" cy="1313099"/>
              <a:chOff x="522062" y="1270207"/>
              <a:chExt cx="2882320" cy="1313099"/>
            </a:xfrm>
          </p:grpSpPr>
          <p:sp>
            <p:nvSpPr>
              <p:cNvPr id="14" name="TextBox 13">
                <a:extLst>
                  <a:ext uri="{FF2B5EF4-FFF2-40B4-BE49-F238E27FC236}">
                    <a16:creationId xmlns:a16="http://schemas.microsoft.com/office/drawing/2014/main" id="{964B3950-97B1-88E8-7363-20DFF072CB44}"/>
                  </a:ext>
                </a:extLst>
              </p:cNvPr>
              <p:cNvSpPr txBox="1"/>
              <p:nvPr/>
            </p:nvSpPr>
            <p:spPr>
              <a:xfrm>
                <a:off x="522062" y="2321696"/>
                <a:ext cx="2882320"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kumimoji="0" lang="en-US" sz="1100" b="1" i="0" u="none" strike="noStrike" kern="1200" cap="none" spc="0" normalizeH="0" baseline="0" noProof="0" dirty="0">
                    <a:ln>
                      <a:noFill/>
                    </a:ln>
                    <a:solidFill>
                      <a:prstClr val="black">
                        <a:lumMod val="85000"/>
                        <a:lumOff val="15000"/>
                      </a:prstClr>
                    </a:solidFill>
                    <a:effectLst/>
                    <a:uLnTx/>
                    <a:uFillTx/>
                    <a:latin typeface="Poppins" panose="00000500000000000000" pitchFamily="2" charset="0"/>
                    <a:cs typeface="Poppins" panose="00000500000000000000" pitchFamily="2" charset="0"/>
                  </a:rPr>
                  <a:t>Digital Transformation</a:t>
                </a:r>
                <a:endParaRPr kumimoji="0" lang="en-US" sz="1050" b="1" i="0" u="none" strike="noStrike" kern="1200" cap="none" spc="0" normalizeH="0" baseline="0" noProof="0" dirty="0">
                  <a:ln>
                    <a:noFill/>
                  </a:ln>
                  <a:solidFill>
                    <a:prstClr val="black">
                      <a:lumMod val="85000"/>
                      <a:lumOff val="15000"/>
                    </a:prstClr>
                  </a:solidFill>
                  <a:effectLst/>
                  <a:uLnTx/>
                  <a:uFillTx/>
                  <a:latin typeface="Poppins" panose="00000500000000000000" pitchFamily="2" charset="0"/>
                  <a:cs typeface="Poppins" panose="00000500000000000000" pitchFamily="2" charset="0"/>
                </a:endParaRPr>
              </a:p>
            </p:txBody>
          </p:sp>
          <p:sp>
            <p:nvSpPr>
              <p:cNvPr id="15" name="Graphic 435">
                <a:extLst>
                  <a:ext uri="{FF2B5EF4-FFF2-40B4-BE49-F238E27FC236}">
                    <a16:creationId xmlns:a16="http://schemas.microsoft.com/office/drawing/2014/main" id="{0620DBE2-7292-A7E6-4E53-A0A94C1D7D2B}"/>
                  </a:ext>
                </a:extLst>
              </p:cNvPr>
              <p:cNvSpPr/>
              <p:nvPr/>
            </p:nvSpPr>
            <p:spPr>
              <a:xfrm>
                <a:off x="1314809" y="1270207"/>
                <a:ext cx="1242422" cy="950211"/>
              </a:xfrm>
              <a:custGeom>
                <a:avLst/>
                <a:gdLst>
                  <a:gd name="connsiteX0" fmla="*/ 941359 w 1898050"/>
                  <a:gd name="connsiteY0" fmla="*/ -4568 h 2134744"/>
                  <a:gd name="connsiteX1" fmla="*/ 1890339 w 1898050"/>
                  <a:gd name="connsiteY1" fmla="*/ 944313 h 2134744"/>
                  <a:gd name="connsiteX2" fmla="*/ 941359 w 1898050"/>
                  <a:gd name="connsiteY2" fmla="*/ 2130176 h 2134744"/>
                  <a:gd name="connsiteX3" fmla="*/ -7615 w 1898050"/>
                  <a:gd name="connsiteY3" fmla="*/ 944313 h 2134744"/>
                  <a:gd name="connsiteX4" fmla="*/ 941359 w 1898050"/>
                  <a:gd name="connsiteY4" fmla="*/ -4568 h 2134744"/>
                  <a:gd name="connsiteX5" fmla="*/ 941359 w 1898050"/>
                  <a:gd name="connsiteY5" fmla="*/ 264611 h 2134744"/>
                  <a:gd name="connsiteX6" fmla="*/ 1614779 w 1898050"/>
                  <a:gd name="connsiteY6" fmla="*/ 937835 h 2134744"/>
                  <a:gd name="connsiteX7" fmla="*/ 941550 w 1898050"/>
                  <a:gd name="connsiteY7" fmla="*/ 1611254 h 2134744"/>
                  <a:gd name="connsiteX8" fmla="*/ 268135 w 1898050"/>
                  <a:gd name="connsiteY8" fmla="*/ 938025 h 2134744"/>
                  <a:gd name="connsiteX9" fmla="*/ 268135 w 1898050"/>
                  <a:gd name="connsiteY9" fmla="*/ 937932 h 2134744"/>
                  <a:gd name="connsiteX10" fmla="*/ 941359 w 1898050"/>
                  <a:gd name="connsiteY10" fmla="*/ 264611 h 213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98050" h="2134744">
                    <a:moveTo>
                      <a:pt x="941359" y="-4568"/>
                    </a:moveTo>
                    <a:cubicBezTo>
                      <a:pt x="1465234" y="-4568"/>
                      <a:pt x="1882623" y="420345"/>
                      <a:pt x="1890339" y="944313"/>
                    </a:cubicBezTo>
                    <a:cubicBezTo>
                      <a:pt x="1901291" y="1700123"/>
                      <a:pt x="975366" y="2130176"/>
                      <a:pt x="941359" y="2130176"/>
                    </a:cubicBezTo>
                    <a:cubicBezTo>
                      <a:pt x="904785" y="2130176"/>
                      <a:pt x="-7615" y="1622877"/>
                      <a:pt x="-7615" y="944313"/>
                    </a:cubicBezTo>
                    <a:cubicBezTo>
                      <a:pt x="-7518" y="420248"/>
                      <a:pt x="417294" y="-4568"/>
                      <a:pt x="941359" y="-4568"/>
                    </a:cubicBezTo>
                    <a:close/>
                    <a:moveTo>
                      <a:pt x="941359" y="264611"/>
                    </a:moveTo>
                    <a:cubicBezTo>
                      <a:pt x="1313216" y="264513"/>
                      <a:pt x="1614686" y="565978"/>
                      <a:pt x="1614779" y="937835"/>
                    </a:cubicBezTo>
                    <a:cubicBezTo>
                      <a:pt x="1614872" y="1309691"/>
                      <a:pt x="1313406" y="1611156"/>
                      <a:pt x="941550" y="1611254"/>
                    </a:cubicBezTo>
                    <a:cubicBezTo>
                      <a:pt x="569694" y="1611347"/>
                      <a:pt x="268228" y="1309882"/>
                      <a:pt x="268135" y="938025"/>
                    </a:cubicBezTo>
                    <a:cubicBezTo>
                      <a:pt x="268135" y="938025"/>
                      <a:pt x="268135" y="937932"/>
                      <a:pt x="268135" y="937932"/>
                    </a:cubicBezTo>
                    <a:cubicBezTo>
                      <a:pt x="268135" y="566076"/>
                      <a:pt x="569503" y="264704"/>
                      <a:pt x="941359" y="264611"/>
                    </a:cubicBezTo>
                    <a:close/>
                  </a:path>
                </a:pathLst>
              </a:custGeom>
              <a:solidFill>
                <a:schemeClr val="accent5">
                  <a:lumMod val="60000"/>
                  <a:lumOff val="4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Poppins" panose="00000500000000000000" pitchFamily="2" charset="0"/>
                  <a:cs typeface="Poppins" panose="00000500000000000000" pitchFamily="2" charset="0"/>
                </a:endParaRPr>
              </a:p>
            </p:txBody>
          </p:sp>
          <p:sp>
            <p:nvSpPr>
              <p:cNvPr id="16" name="Oval 15">
                <a:extLst>
                  <a:ext uri="{FF2B5EF4-FFF2-40B4-BE49-F238E27FC236}">
                    <a16:creationId xmlns:a16="http://schemas.microsoft.com/office/drawing/2014/main" id="{4D1C0456-8344-9E81-8FA6-19EC93839869}"/>
                  </a:ext>
                </a:extLst>
              </p:cNvPr>
              <p:cNvSpPr/>
              <p:nvPr/>
            </p:nvSpPr>
            <p:spPr>
              <a:xfrm>
                <a:off x="1523203" y="1391321"/>
                <a:ext cx="880039" cy="598431"/>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Poppins" panose="00000500000000000000" pitchFamily="2" charset="0"/>
                  <a:cs typeface="Poppins" panose="00000500000000000000" pitchFamily="2" charset="0"/>
                </a:endParaRPr>
              </a:p>
            </p:txBody>
          </p:sp>
          <p:pic>
            <p:nvPicPr>
              <p:cNvPr id="23554" name="Picture 2" descr="Digital transformation icon">
                <a:extLst>
                  <a:ext uri="{FF2B5EF4-FFF2-40B4-BE49-F238E27FC236}">
                    <a16:creationId xmlns:a16="http://schemas.microsoft.com/office/drawing/2014/main" id="{667CE08F-5C15-68C5-A95F-736278ABEF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7342" y="1479651"/>
                <a:ext cx="457355" cy="45735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1" name="Straight Connector 20">
              <a:extLst>
                <a:ext uri="{FF2B5EF4-FFF2-40B4-BE49-F238E27FC236}">
                  <a16:creationId xmlns:a16="http://schemas.microsoft.com/office/drawing/2014/main" id="{DB779407-D55A-B4F2-9052-441DE2DABD5D}"/>
                </a:ext>
              </a:extLst>
            </p:cNvPr>
            <p:cNvCxnSpPr>
              <a:cxnSpLocks/>
            </p:cNvCxnSpPr>
            <p:nvPr/>
          </p:nvCxnSpPr>
          <p:spPr>
            <a:xfrm>
              <a:off x="1921225" y="1646951"/>
              <a:ext cx="551741" cy="0"/>
            </a:xfrm>
            <a:prstGeom prst="line">
              <a:avLst/>
            </a:prstGeom>
            <a:ln w="28575">
              <a:solidFill>
                <a:schemeClr val="accent5">
                  <a:lumMod val="75000"/>
                </a:schemeClr>
              </a:solidFill>
              <a:prstDash val="dash"/>
              <a:tailEnd type="stealth"/>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03C7B807-2297-90F9-6283-FDBC1167332B}"/>
              </a:ext>
            </a:extLst>
          </p:cNvPr>
          <p:cNvGrpSpPr/>
          <p:nvPr/>
        </p:nvGrpSpPr>
        <p:grpSpPr>
          <a:xfrm>
            <a:off x="2500833" y="850972"/>
            <a:ext cx="9542301" cy="2389138"/>
            <a:chOff x="2500833" y="850972"/>
            <a:chExt cx="9542301" cy="2389138"/>
          </a:xfrm>
        </p:grpSpPr>
        <p:grpSp>
          <p:nvGrpSpPr>
            <p:cNvPr id="40" name="Group 39">
              <a:extLst>
                <a:ext uri="{FF2B5EF4-FFF2-40B4-BE49-F238E27FC236}">
                  <a16:creationId xmlns:a16="http://schemas.microsoft.com/office/drawing/2014/main" id="{E5D992BC-2CDA-2E67-A0E5-C045E2AF2B9A}"/>
                </a:ext>
              </a:extLst>
            </p:cNvPr>
            <p:cNvGrpSpPr/>
            <p:nvPr/>
          </p:nvGrpSpPr>
          <p:grpSpPr>
            <a:xfrm>
              <a:off x="2500833" y="850972"/>
              <a:ext cx="9542301" cy="2389138"/>
              <a:chOff x="2577033" y="728708"/>
              <a:chExt cx="9542301" cy="2389138"/>
            </a:xfrm>
          </p:grpSpPr>
          <p:grpSp>
            <p:nvGrpSpPr>
              <p:cNvPr id="36" name="Group 35">
                <a:extLst>
                  <a:ext uri="{FF2B5EF4-FFF2-40B4-BE49-F238E27FC236}">
                    <a16:creationId xmlns:a16="http://schemas.microsoft.com/office/drawing/2014/main" id="{B3D65A35-A33E-6F6A-0A2A-650BC1BE1568}"/>
                  </a:ext>
                </a:extLst>
              </p:cNvPr>
              <p:cNvGrpSpPr/>
              <p:nvPr/>
            </p:nvGrpSpPr>
            <p:grpSpPr>
              <a:xfrm>
                <a:off x="2577033" y="729317"/>
                <a:ext cx="2280009" cy="2226946"/>
                <a:chOff x="2577033" y="729317"/>
                <a:chExt cx="2280009" cy="2226946"/>
              </a:xfrm>
            </p:grpSpPr>
            <p:sp>
              <p:nvSpPr>
                <p:cNvPr id="23" name="TextBox 22">
                  <a:extLst>
                    <a:ext uri="{FF2B5EF4-FFF2-40B4-BE49-F238E27FC236}">
                      <a16:creationId xmlns:a16="http://schemas.microsoft.com/office/drawing/2014/main" id="{6C087633-2824-3481-C6C9-85B1035BCA0B}"/>
                    </a:ext>
                  </a:extLst>
                </p:cNvPr>
                <p:cNvSpPr txBox="1"/>
                <p:nvPr/>
              </p:nvSpPr>
              <p:spPr>
                <a:xfrm>
                  <a:off x="2577033" y="1394297"/>
                  <a:ext cx="2280009" cy="1561966"/>
                </a:xfrm>
                <a:prstGeom prst="rect">
                  <a:avLst/>
                </a:prstGeom>
                <a:noFill/>
              </p:spPr>
              <p:txBody>
                <a:bodyPr wrap="square">
                  <a:spAutoFit/>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b="1" dirty="0">
                      <a:solidFill>
                        <a:prstClr val="black">
                          <a:lumMod val="85000"/>
                          <a:lumOff val="15000"/>
                        </a:prstClr>
                      </a:solidFill>
                      <a:latin typeface="Poppins" panose="00000500000000000000" pitchFamily="2" charset="0"/>
                      <a:cs typeface="Poppins" panose="00000500000000000000" pitchFamily="2" charset="0"/>
                    </a:rPr>
                    <a:t>Mobile Banking</a:t>
                  </a:r>
                  <a:endParaRPr kumimoji="0" lang="en-US" sz="1100" b="1" i="0" u="none" strike="noStrike" kern="1200" cap="none" spc="0" normalizeH="0" baseline="0" noProof="0" dirty="0">
                    <a:ln>
                      <a:noFill/>
                    </a:ln>
                    <a:solidFill>
                      <a:prstClr val="black">
                        <a:lumMod val="85000"/>
                        <a:lumOff val="15000"/>
                      </a:prstClr>
                    </a:solidFill>
                    <a:effectLst/>
                    <a:uLnTx/>
                    <a:uFillTx/>
                    <a:latin typeface="Poppins" panose="00000500000000000000" pitchFamily="2" charset="0"/>
                    <a:cs typeface="Poppins" panose="00000500000000000000" pitchFamily="2" charset="0"/>
                  </a:endParaRPr>
                </a:p>
                <a:p>
                  <a:pPr marR="0" lvl="0" algn="just" defTabSz="914400" rtl="0" eaLnBrk="1" fontAlgn="auto" latinLnBrk="0" hangingPunct="1">
                    <a:lnSpc>
                      <a:spcPct val="100000"/>
                    </a:lnSpc>
                    <a:spcBef>
                      <a:spcPts val="600"/>
                    </a:spcBef>
                    <a:spcAft>
                      <a:spcPts val="0"/>
                    </a:spcAft>
                    <a:buClrTx/>
                    <a:buSzTx/>
                    <a:tabLst/>
                    <a:defRPr/>
                  </a:pPr>
                  <a:r>
                    <a:rPr kumimoji="0" lang="en-US" sz="1050" b="0" i="0" u="none" strike="noStrike" kern="1200" cap="none" spc="0" normalizeH="0" baseline="0" noProof="0" dirty="0">
                      <a:ln>
                        <a:noFill/>
                      </a:ln>
                      <a:solidFill>
                        <a:prstClr val="black">
                          <a:lumMod val="85000"/>
                          <a:lumOff val="15000"/>
                        </a:prstClr>
                      </a:solidFill>
                      <a:effectLst/>
                      <a:uLnTx/>
                      <a:uFillTx/>
                      <a:latin typeface="Poppins" panose="00000500000000000000" pitchFamily="2" charset="0"/>
                      <a:cs typeface="Poppins" panose="00000500000000000000" pitchFamily="2" charset="0"/>
                    </a:rPr>
                    <a:t>Citizens offers a comprehensive mobile banking app that provides convenient and secure access to account information, payments, transfers, and other banking services.</a:t>
                  </a:r>
                </a:p>
              </p:txBody>
            </p:sp>
            <p:pic>
              <p:nvPicPr>
                <p:cNvPr id="23556" name="Picture 4" descr="Bank icon">
                  <a:extLst>
                    <a:ext uri="{FF2B5EF4-FFF2-40B4-BE49-F238E27FC236}">
                      <a16:creationId xmlns:a16="http://schemas.microsoft.com/office/drawing/2014/main" id="{C2CA4261-5E09-730D-B1B4-262EA425DA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5576" y="729317"/>
                  <a:ext cx="521754" cy="5217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 name="Group 36">
                <a:extLst>
                  <a:ext uri="{FF2B5EF4-FFF2-40B4-BE49-F238E27FC236}">
                    <a16:creationId xmlns:a16="http://schemas.microsoft.com/office/drawing/2014/main" id="{0925B79F-C72D-0980-0057-62801D4A99DC}"/>
                  </a:ext>
                </a:extLst>
              </p:cNvPr>
              <p:cNvGrpSpPr/>
              <p:nvPr/>
            </p:nvGrpSpPr>
            <p:grpSpPr>
              <a:xfrm>
                <a:off x="5054241" y="729317"/>
                <a:ext cx="2280009" cy="2226946"/>
                <a:chOff x="5054241" y="729317"/>
                <a:chExt cx="2280009" cy="2226946"/>
              </a:xfrm>
            </p:grpSpPr>
            <p:sp>
              <p:nvSpPr>
                <p:cNvPr id="24" name="TextBox 23">
                  <a:extLst>
                    <a:ext uri="{FF2B5EF4-FFF2-40B4-BE49-F238E27FC236}">
                      <a16:creationId xmlns:a16="http://schemas.microsoft.com/office/drawing/2014/main" id="{6200FA31-5A2D-18DB-C37E-4322660CDFD9}"/>
                    </a:ext>
                  </a:extLst>
                </p:cNvPr>
                <p:cNvSpPr txBox="1"/>
                <p:nvPr/>
              </p:nvSpPr>
              <p:spPr>
                <a:xfrm>
                  <a:off x="5054241" y="1394297"/>
                  <a:ext cx="2280009" cy="1561966"/>
                </a:xfrm>
                <a:prstGeom prst="rect">
                  <a:avLst/>
                </a:prstGeom>
                <a:noFill/>
              </p:spPr>
              <p:txBody>
                <a:bodyPr wrap="square">
                  <a:spAutoFit/>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b="1" dirty="0">
                      <a:solidFill>
                        <a:prstClr val="black">
                          <a:lumMod val="85000"/>
                          <a:lumOff val="15000"/>
                        </a:prstClr>
                      </a:solidFill>
                      <a:latin typeface="Poppins" panose="00000500000000000000" pitchFamily="2" charset="0"/>
                      <a:cs typeface="Poppins" panose="00000500000000000000" pitchFamily="2" charset="0"/>
                    </a:rPr>
                    <a:t>Online Banking</a:t>
                  </a:r>
                  <a:endParaRPr kumimoji="0" lang="en-US" sz="1100" b="1" i="0" u="none" strike="noStrike" kern="1200" cap="none" spc="0" normalizeH="0" baseline="0" noProof="0" dirty="0">
                    <a:ln>
                      <a:noFill/>
                    </a:ln>
                    <a:solidFill>
                      <a:prstClr val="black">
                        <a:lumMod val="85000"/>
                        <a:lumOff val="15000"/>
                      </a:prstClr>
                    </a:solidFill>
                    <a:effectLst/>
                    <a:uLnTx/>
                    <a:uFillTx/>
                    <a:latin typeface="Poppins" panose="00000500000000000000" pitchFamily="2" charset="0"/>
                    <a:cs typeface="Poppins" panose="00000500000000000000" pitchFamily="2" charset="0"/>
                  </a:endParaRPr>
                </a:p>
                <a:p>
                  <a:pPr marR="0" lvl="0" algn="just" defTabSz="914400" rtl="0" eaLnBrk="1" fontAlgn="auto" latinLnBrk="0" hangingPunct="1">
                    <a:lnSpc>
                      <a:spcPct val="100000"/>
                    </a:lnSpc>
                    <a:spcBef>
                      <a:spcPts val="600"/>
                    </a:spcBef>
                    <a:spcAft>
                      <a:spcPts val="0"/>
                    </a:spcAft>
                    <a:buClrTx/>
                    <a:buSzTx/>
                    <a:tabLst/>
                    <a:defRPr/>
                  </a:pPr>
                  <a:r>
                    <a:rPr kumimoji="0" lang="en-US" sz="1050" b="0" i="0" u="none" strike="noStrike" kern="1200" cap="none" spc="0" normalizeH="0" baseline="0" noProof="0" dirty="0">
                      <a:ln>
                        <a:noFill/>
                      </a:ln>
                      <a:solidFill>
                        <a:prstClr val="black">
                          <a:lumMod val="85000"/>
                          <a:lumOff val="15000"/>
                        </a:prstClr>
                      </a:solidFill>
                      <a:effectLst/>
                      <a:uLnTx/>
                      <a:uFillTx/>
                      <a:latin typeface="Poppins" panose="00000500000000000000" pitchFamily="2" charset="0"/>
                      <a:cs typeface="Poppins" panose="00000500000000000000" pitchFamily="2" charset="0"/>
                    </a:rPr>
                    <a:t>Citizens' online banking platform enables customers to manage their finances, pay bills, transfer funds, and access various financial tools, all from the convenience of their computer or mobile device.</a:t>
                  </a:r>
                </a:p>
              </p:txBody>
            </p:sp>
            <p:pic>
              <p:nvPicPr>
                <p:cNvPr id="23558" name="Picture 6" descr="Payment method icon">
                  <a:extLst>
                    <a:ext uri="{FF2B5EF4-FFF2-40B4-BE49-F238E27FC236}">
                      <a16:creationId xmlns:a16="http://schemas.microsoft.com/office/drawing/2014/main" id="{13251158-87FB-1A13-A82E-98C338DEA8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4438" y="729317"/>
                  <a:ext cx="547548" cy="5897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37">
                <a:extLst>
                  <a:ext uri="{FF2B5EF4-FFF2-40B4-BE49-F238E27FC236}">
                    <a16:creationId xmlns:a16="http://schemas.microsoft.com/office/drawing/2014/main" id="{AE7854B6-0000-9BCC-8D42-B738B5F66EAE}"/>
                  </a:ext>
                </a:extLst>
              </p:cNvPr>
              <p:cNvGrpSpPr/>
              <p:nvPr/>
            </p:nvGrpSpPr>
            <p:grpSpPr>
              <a:xfrm>
                <a:off x="7473591" y="728708"/>
                <a:ext cx="2280009" cy="2065972"/>
                <a:chOff x="7473591" y="728708"/>
                <a:chExt cx="2280009" cy="2065972"/>
              </a:xfrm>
            </p:grpSpPr>
            <p:sp>
              <p:nvSpPr>
                <p:cNvPr id="32" name="TextBox 31">
                  <a:extLst>
                    <a:ext uri="{FF2B5EF4-FFF2-40B4-BE49-F238E27FC236}">
                      <a16:creationId xmlns:a16="http://schemas.microsoft.com/office/drawing/2014/main" id="{0D8027DA-CAD3-456B-EC6C-78A105B015A9}"/>
                    </a:ext>
                  </a:extLst>
                </p:cNvPr>
                <p:cNvSpPr txBox="1"/>
                <p:nvPr/>
              </p:nvSpPr>
              <p:spPr>
                <a:xfrm>
                  <a:off x="7473591" y="1394297"/>
                  <a:ext cx="2280009" cy="1400383"/>
                </a:xfrm>
                <a:prstGeom prst="rect">
                  <a:avLst/>
                </a:prstGeom>
                <a:noFill/>
              </p:spPr>
              <p:txBody>
                <a:bodyPr wrap="square">
                  <a:spAutoFit/>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b="1" dirty="0">
                      <a:solidFill>
                        <a:prstClr val="black">
                          <a:lumMod val="85000"/>
                          <a:lumOff val="15000"/>
                        </a:prstClr>
                      </a:solidFill>
                      <a:latin typeface="Poppins" panose="00000500000000000000" pitchFamily="2" charset="0"/>
                      <a:cs typeface="Poppins" panose="00000500000000000000" pitchFamily="2" charset="0"/>
                    </a:rPr>
                    <a:t>Virtual Assistants</a:t>
                  </a:r>
                  <a:endParaRPr kumimoji="0" lang="en-US" sz="1100" b="1" i="0" u="none" strike="noStrike" kern="1200" cap="none" spc="0" normalizeH="0" baseline="0" noProof="0" dirty="0">
                    <a:ln>
                      <a:noFill/>
                    </a:ln>
                    <a:solidFill>
                      <a:prstClr val="black">
                        <a:lumMod val="85000"/>
                        <a:lumOff val="15000"/>
                      </a:prstClr>
                    </a:solidFill>
                    <a:effectLst/>
                    <a:uLnTx/>
                    <a:uFillTx/>
                    <a:latin typeface="Poppins" panose="00000500000000000000" pitchFamily="2" charset="0"/>
                    <a:cs typeface="Poppins" panose="00000500000000000000" pitchFamily="2" charset="0"/>
                  </a:endParaRPr>
                </a:p>
                <a:p>
                  <a:pPr marR="0" lvl="0" algn="just" defTabSz="914400" rtl="0" eaLnBrk="1" fontAlgn="auto" latinLnBrk="0" hangingPunct="1">
                    <a:lnSpc>
                      <a:spcPct val="100000"/>
                    </a:lnSpc>
                    <a:spcBef>
                      <a:spcPts val="600"/>
                    </a:spcBef>
                    <a:spcAft>
                      <a:spcPts val="0"/>
                    </a:spcAft>
                    <a:buClrTx/>
                    <a:buSzTx/>
                    <a:tabLst/>
                    <a:defRPr/>
                  </a:pPr>
                  <a:r>
                    <a:rPr kumimoji="0" lang="en-US" sz="1050" b="0" i="0" u="none" strike="noStrike" kern="1200" cap="none" spc="0" normalizeH="0" baseline="0" noProof="0" dirty="0">
                      <a:ln>
                        <a:noFill/>
                      </a:ln>
                      <a:solidFill>
                        <a:prstClr val="black">
                          <a:lumMod val="85000"/>
                          <a:lumOff val="15000"/>
                        </a:prstClr>
                      </a:solidFill>
                      <a:effectLst/>
                      <a:uLnTx/>
                      <a:uFillTx/>
                      <a:latin typeface="Poppins" panose="00000500000000000000" pitchFamily="2" charset="0"/>
                      <a:cs typeface="Poppins" panose="00000500000000000000" pitchFamily="2" charset="0"/>
                    </a:rPr>
                    <a:t>Citizens is integrating virtual assistants into its customer service channels, providing quick and efficient support through automated responses and personalized interactions.</a:t>
                  </a:r>
                </a:p>
              </p:txBody>
            </p:sp>
            <p:pic>
              <p:nvPicPr>
                <p:cNvPr id="23560" name="Picture 8" descr="Customer service icon">
                  <a:extLst>
                    <a:ext uri="{FF2B5EF4-FFF2-40B4-BE49-F238E27FC236}">
                      <a16:creationId xmlns:a16="http://schemas.microsoft.com/office/drawing/2014/main" id="{E4CBD80D-9B34-2F1C-B443-7CC45ACCE7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52109" y="728708"/>
                  <a:ext cx="522971" cy="522971"/>
                </a:xfrm>
                <a:prstGeom prst="rect">
                  <a:avLst/>
                </a:prstGeom>
                <a:noFill/>
                <a:extLst>
                  <a:ext uri="{909E8E84-426E-40DD-AFC4-6F175D3DCCD1}">
                    <a14:hiddenFill xmlns:a14="http://schemas.microsoft.com/office/drawing/2010/main">
                      <a:solidFill>
                        <a:srgbClr val="FFFFFF"/>
                      </a:solidFill>
                    </a14:hiddenFill>
                  </a:ext>
                </a:extLst>
              </p:spPr>
            </p:pic>
          </p:grpSp>
          <p:sp>
            <p:nvSpPr>
              <p:cNvPr id="34" name="TextBox 33">
                <a:extLst>
                  <a:ext uri="{FF2B5EF4-FFF2-40B4-BE49-F238E27FC236}">
                    <a16:creationId xmlns:a16="http://schemas.microsoft.com/office/drawing/2014/main" id="{E706DC8B-A6E0-2033-FD91-1EBE462A7E26}"/>
                  </a:ext>
                </a:extLst>
              </p:cNvPr>
              <p:cNvSpPr txBox="1"/>
              <p:nvPr/>
            </p:nvSpPr>
            <p:spPr>
              <a:xfrm>
                <a:off x="9839325" y="1394297"/>
                <a:ext cx="2280009" cy="1723549"/>
              </a:xfrm>
              <a:prstGeom prst="rect">
                <a:avLst/>
              </a:prstGeom>
              <a:noFill/>
            </p:spPr>
            <p:txBody>
              <a:bodyPr wrap="square">
                <a:spAutoFit/>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b="1" dirty="0">
                    <a:solidFill>
                      <a:prstClr val="black">
                        <a:lumMod val="85000"/>
                        <a:lumOff val="15000"/>
                      </a:prstClr>
                    </a:solidFill>
                    <a:latin typeface="Poppins" panose="00000500000000000000" pitchFamily="2" charset="0"/>
                    <a:cs typeface="Poppins" panose="00000500000000000000" pitchFamily="2" charset="0"/>
                  </a:rPr>
                  <a:t>Data Analytics</a:t>
                </a:r>
                <a:endParaRPr kumimoji="0" lang="en-US" sz="1100" b="1" i="0" u="none" strike="noStrike" kern="1200" cap="none" spc="0" normalizeH="0" baseline="0" noProof="0" dirty="0">
                  <a:ln>
                    <a:noFill/>
                  </a:ln>
                  <a:solidFill>
                    <a:prstClr val="black">
                      <a:lumMod val="85000"/>
                      <a:lumOff val="15000"/>
                    </a:prstClr>
                  </a:solidFill>
                  <a:effectLst/>
                  <a:uLnTx/>
                  <a:uFillTx/>
                  <a:latin typeface="Poppins" panose="00000500000000000000" pitchFamily="2" charset="0"/>
                  <a:cs typeface="Poppins" panose="00000500000000000000" pitchFamily="2" charset="0"/>
                </a:endParaRPr>
              </a:p>
              <a:p>
                <a:pPr marR="0" lvl="0" algn="just" defTabSz="914400" rtl="0" eaLnBrk="1" fontAlgn="auto" latinLnBrk="0" hangingPunct="1">
                  <a:lnSpc>
                    <a:spcPct val="100000"/>
                  </a:lnSpc>
                  <a:spcBef>
                    <a:spcPts val="600"/>
                  </a:spcBef>
                  <a:spcAft>
                    <a:spcPts val="0"/>
                  </a:spcAft>
                  <a:buClrTx/>
                  <a:buSzTx/>
                  <a:tabLst/>
                  <a:defRPr/>
                </a:pPr>
                <a:r>
                  <a:rPr kumimoji="0" lang="en-US" sz="1050" b="0" i="0" u="none" strike="noStrike" kern="1200" cap="none" spc="0" normalizeH="0" baseline="0" noProof="0" dirty="0">
                    <a:ln>
                      <a:noFill/>
                    </a:ln>
                    <a:solidFill>
                      <a:prstClr val="black">
                        <a:lumMod val="85000"/>
                        <a:lumOff val="15000"/>
                      </a:prstClr>
                    </a:solidFill>
                    <a:effectLst/>
                    <a:uLnTx/>
                    <a:uFillTx/>
                    <a:latin typeface="Poppins" panose="00000500000000000000" pitchFamily="2" charset="0"/>
                    <a:cs typeface="Poppins" panose="00000500000000000000" pitchFamily="2" charset="0"/>
                  </a:rPr>
                  <a:t>Citizens is leveraging data analytics to gain insights into customer behavior, improve risk management, and personalize product offerings, enabling the bank to make informed decisions and enhance its services.</a:t>
                </a:r>
              </a:p>
            </p:txBody>
          </p:sp>
        </p:grpSp>
        <p:pic>
          <p:nvPicPr>
            <p:cNvPr id="23562" name="Picture 10" descr="Monitor icon">
              <a:extLst>
                <a:ext uri="{FF2B5EF4-FFF2-40B4-BE49-F238E27FC236}">
                  <a16:creationId xmlns:a16="http://schemas.microsoft.com/office/drawing/2014/main" id="{A69E25C8-E60B-786D-E00D-1DDD6685A79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30565" y="854438"/>
              <a:ext cx="553552" cy="58687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7316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1000"/>
                                        <p:tgtEl>
                                          <p:spTgt spid="42"/>
                                        </p:tgtEl>
                                      </p:cBhvr>
                                    </p:animEffect>
                                    <p:anim calcmode="lin" valueType="num">
                                      <p:cBhvr>
                                        <p:cTn id="13" dur="1000" fill="hold"/>
                                        <p:tgtEl>
                                          <p:spTgt spid="42"/>
                                        </p:tgtEl>
                                        <p:attrNameLst>
                                          <p:attrName>ppt_x</p:attrName>
                                        </p:attrNameLst>
                                      </p:cBhvr>
                                      <p:tavLst>
                                        <p:tav tm="0">
                                          <p:val>
                                            <p:strVal val="#ppt_x"/>
                                          </p:val>
                                        </p:tav>
                                        <p:tav tm="100000">
                                          <p:val>
                                            <p:strVal val="#ppt_x"/>
                                          </p:val>
                                        </p:tav>
                                      </p:tavLst>
                                    </p:anim>
                                    <p:anim calcmode="lin" valueType="num">
                                      <p:cBhvr>
                                        <p:cTn id="14"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1000"/>
                                        <p:tgtEl>
                                          <p:spTgt spid="29"/>
                                        </p:tgtEl>
                                      </p:cBhvr>
                                    </p:animEffect>
                                    <p:anim calcmode="lin" valueType="num">
                                      <p:cBhvr>
                                        <p:cTn id="34" dur="1000" fill="hold"/>
                                        <p:tgtEl>
                                          <p:spTgt spid="29"/>
                                        </p:tgtEl>
                                        <p:attrNameLst>
                                          <p:attrName>ppt_x</p:attrName>
                                        </p:attrNameLst>
                                      </p:cBhvr>
                                      <p:tavLst>
                                        <p:tav tm="0">
                                          <p:val>
                                            <p:strVal val="#ppt_x"/>
                                          </p:val>
                                        </p:tav>
                                        <p:tav tm="100000">
                                          <p:val>
                                            <p:strVal val="#ppt_x"/>
                                          </p:val>
                                        </p:tav>
                                      </p:tavLst>
                                    </p:anim>
                                    <p:anim calcmode="lin" valueType="num">
                                      <p:cBhvr>
                                        <p:cTn id="35"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D5D4C7-CD90-F44A-7B87-FC72AF0F251C}"/>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05986599-F8F2-513D-5B4A-C80511ECB06C}"/>
              </a:ext>
            </a:extLst>
          </p:cNvPr>
          <p:cNvSpPr txBox="1"/>
          <p:nvPr/>
        </p:nvSpPr>
        <p:spPr>
          <a:xfrm>
            <a:off x="340964" y="73780"/>
            <a:ext cx="11468744" cy="369332"/>
          </a:xfrm>
          <a:prstGeom prst="rect">
            <a:avLst/>
          </a:prstGeom>
          <a:noFill/>
        </p:spPr>
        <p:txBody>
          <a:bodyPr wrap="square" rtlCol="0">
            <a:spAutoFit/>
          </a:bodyPr>
          <a:lstStyle/>
          <a:p>
            <a:r>
              <a:rPr lang="en-US" b="1" dirty="0">
                <a:solidFill>
                  <a:srgbClr val="2F855E"/>
                </a:solidFill>
                <a:latin typeface="Poppins" panose="00000500000000000000" pitchFamily="2" charset="0"/>
                <a:cs typeface="Poppins" panose="00000500000000000000" pitchFamily="2" charset="0"/>
              </a:rPr>
              <a:t>IT STRATEGIES, INVESTMENTS AND INITIATIVES (3/3)</a:t>
            </a:r>
            <a:endParaRPr lang="en-IN" b="1" dirty="0">
              <a:solidFill>
                <a:srgbClr val="2F855E"/>
              </a:solidFill>
              <a:latin typeface="Poppins" panose="00000500000000000000" pitchFamily="2" charset="0"/>
              <a:cs typeface="Poppins" panose="00000500000000000000" pitchFamily="2" charset="0"/>
            </a:endParaRPr>
          </a:p>
        </p:txBody>
      </p:sp>
      <p:cxnSp>
        <p:nvCxnSpPr>
          <p:cNvPr id="3" name="Straight Connector 2">
            <a:extLst>
              <a:ext uri="{FF2B5EF4-FFF2-40B4-BE49-F238E27FC236}">
                <a16:creationId xmlns:a16="http://schemas.microsoft.com/office/drawing/2014/main" id="{3731E65A-7D71-E544-2D4D-71809E2E9C2B}"/>
              </a:ext>
            </a:extLst>
          </p:cNvPr>
          <p:cNvCxnSpPr>
            <a:cxnSpLocks/>
          </p:cNvCxnSpPr>
          <p:nvPr/>
        </p:nvCxnSpPr>
        <p:spPr>
          <a:xfrm>
            <a:off x="0" y="519792"/>
            <a:ext cx="12192000"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311A523E-D176-77F1-6464-DF0427F9FB93}"/>
              </a:ext>
            </a:extLst>
          </p:cNvPr>
          <p:cNvCxnSpPr>
            <a:cxnSpLocks/>
          </p:cNvCxnSpPr>
          <p:nvPr/>
        </p:nvCxnSpPr>
        <p:spPr>
          <a:xfrm>
            <a:off x="0" y="586090"/>
            <a:ext cx="12192000" cy="0"/>
          </a:xfrm>
          <a:prstGeom prst="line">
            <a:avLst/>
          </a:prstGeom>
          <a:ln>
            <a:solidFill>
              <a:srgbClr val="2F855E"/>
            </a:solidFill>
          </a:ln>
        </p:spPr>
        <p:style>
          <a:lnRef idx="2">
            <a:schemeClr val="accent1"/>
          </a:lnRef>
          <a:fillRef idx="0">
            <a:schemeClr val="accent1"/>
          </a:fillRef>
          <a:effectRef idx="1">
            <a:schemeClr val="accent1"/>
          </a:effectRef>
          <a:fontRef idx="minor">
            <a:schemeClr val="tx1"/>
          </a:fontRef>
        </p:style>
      </p:cxnSp>
      <p:pic>
        <p:nvPicPr>
          <p:cNvPr id="8" name="Picture 2" descr="About Us | Citizens Financial Group, Inc.">
            <a:extLst>
              <a:ext uri="{FF2B5EF4-FFF2-40B4-BE49-F238E27FC236}">
                <a16:creationId xmlns:a16="http://schemas.microsoft.com/office/drawing/2014/main" id="{CCBA5F3D-581F-7DAA-4F87-F288FDAD78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7932" y="122244"/>
            <a:ext cx="1850332" cy="30804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B7FFFE3-AC5B-8E5A-DAA7-BD23858358B7}"/>
              </a:ext>
            </a:extLst>
          </p:cNvPr>
          <p:cNvSpPr txBox="1"/>
          <p:nvPr/>
        </p:nvSpPr>
        <p:spPr>
          <a:xfrm>
            <a:off x="467906" y="646241"/>
            <a:ext cx="5993380" cy="400110"/>
          </a:xfrm>
          <a:prstGeom prst="rect">
            <a:avLst/>
          </a:prstGeom>
          <a:noFill/>
        </p:spPr>
        <p:txBody>
          <a:bodyPr wrap="square" rtlCol="0">
            <a:spAutoFit/>
          </a:bodyPr>
          <a:lstStyle/>
          <a:p>
            <a:r>
              <a:rPr lang="en-US" sz="2000" dirty="0">
                <a:solidFill>
                  <a:srgbClr val="091B2C"/>
                </a:solidFill>
                <a:latin typeface="Poppins" panose="00000500000000000000" pitchFamily="2" charset="0"/>
                <a:cs typeface="Poppins" panose="00000500000000000000" pitchFamily="2" charset="0"/>
              </a:rPr>
              <a:t>INVESTMENTS AND INITIATIVES</a:t>
            </a:r>
            <a:endParaRPr lang="en-IN" sz="2000" dirty="0">
              <a:solidFill>
                <a:srgbClr val="091B2C"/>
              </a:solidFill>
              <a:latin typeface="Poppins" panose="00000500000000000000" pitchFamily="2" charset="0"/>
              <a:cs typeface="Poppins" panose="00000500000000000000" pitchFamily="2" charset="0"/>
            </a:endParaRPr>
          </a:p>
        </p:txBody>
      </p:sp>
      <p:grpSp>
        <p:nvGrpSpPr>
          <p:cNvPr id="5" name="Group 4">
            <a:extLst>
              <a:ext uri="{FF2B5EF4-FFF2-40B4-BE49-F238E27FC236}">
                <a16:creationId xmlns:a16="http://schemas.microsoft.com/office/drawing/2014/main" id="{7CF1A42B-989F-7F2B-5E93-21A97C585FFC}"/>
              </a:ext>
            </a:extLst>
          </p:cNvPr>
          <p:cNvGrpSpPr/>
          <p:nvPr/>
        </p:nvGrpSpPr>
        <p:grpSpPr>
          <a:xfrm>
            <a:off x="314328" y="646241"/>
            <a:ext cx="97453" cy="346740"/>
            <a:chOff x="532785" y="906130"/>
            <a:chExt cx="97453" cy="461665"/>
          </a:xfrm>
        </p:grpSpPr>
        <p:sp>
          <p:nvSpPr>
            <p:cNvPr id="7" name="Rectangle 6">
              <a:extLst>
                <a:ext uri="{FF2B5EF4-FFF2-40B4-BE49-F238E27FC236}">
                  <a16:creationId xmlns:a16="http://schemas.microsoft.com/office/drawing/2014/main" id="{8016CCD2-AB7D-D7EF-44FC-6ADC0D684906}"/>
                </a:ext>
              </a:extLst>
            </p:cNvPr>
            <p:cNvSpPr/>
            <p:nvPr/>
          </p:nvSpPr>
          <p:spPr>
            <a:xfrm>
              <a:off x="532785" y="906130"/>
              <a:ext cx="53032" cy="461665"/>
            </a:xfrm>
            <a:prstGeom prst="rect">
              <a:avLst/>
            </a:prstGeom>
            <a:solidFill>
              <a:srgbClr val="287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9" name="Straight Connector 8">
              <a:extLst>
                <a:ext uri="{FF2B5EF4-FFF2-40B4-BE49-F238E27FC236}">
                  <a16:creationId xmlns:a16="http://schemas.microsoft.com/office/drawing/2014/main" id="{2FEDD9D9-FD22-98CF-F9EC-7896F992D784}"/>
                </a:ext>
              </a:extLst>
            </p:cNvPr>
            <p:cNvCxnSpPr/>
            <p:nvPr/>
          </p:nvCxnSpPr>
          <p:spPr>
            <a:xfrm>
              <a:off x="630238" y="906130"/>
              <a:ext cx="0" cy="461665"/>
            </a:xfrm>
            <a:prstGeom prst="line">
              <a:avLst/>
            </a:prstGeom>
            <a:ln>
              <a:solidFill>
                <a:srgbClr val="091B2C"/>
              </a:solidFill>
            </a:ln>
          </p:spPr>
          <p:style>
            <a:lnRef idx="2">
              <a:schemeClr val="accent1"/>
            </a:lnRef>
            <a:fillRef idx="0">
              <a:schemeClr val="accent1"/>
            </a:fillRef>
            <a:effectRef idx="1">
              <a:schemeClr val="accent1"/>
            </a:effectRef>
            <a:fontRef idx="minor">
              <a:schemeClr val="tx1"/>
            </a:fontRef>
          </p:style>
        </p:cxnSp>
      </p:grpSp>
      <p:graphicFrame>
        <p:nvGraphicFramePr>
          <p:cNvPr id="13" name="Table 12">
            <a:extLst>
              <a:ext uri="{FF2B5EF4-FFF2-40B4-BE49-F238E27FC236}">
                <a16:creationId xmlns:a16="http://schemas.microsoft.com/office/drawing/2014/main" id="{DE2975EC-662B-9FC8-D408-1578ADF938B4}"/>
              </a:ext>
            </a:extLst>
          </p:cNvPr>
          <p:cNvGraphicFramePr>
            <a:graphicFrameLocks noGrp="1"/>
          </p:cNvGraphicFramePr>
          <p:nvPr>
            <p:extLst>
              <p:ext uri="{D42A27DB-BD31-4B8C-83A1-F6EECF244321}">
                <p14:modId xmlns:p14="http://schemas.microsoft.com/office/powerpoint/2010/main" val="3597879748"/>
              </p:ext>
            </p:extLst>
          </p:nvPr>
        </p:nvGraphicFramePr>
        <p:xfrm>
          <a:off x="284838" y="1180922"/>
          <a:ext cx="11524870" cy="5310319"/>
        </p:xfrm>
        <a:graphic>
          <a:graphicData uri="http://schemas.openxmlformats.org/drawingml/2006/table">
            <a:tbl>
              <a:tblPr firstRow="1" bandRow="1">
                <a:tableStyleId>{F5AB1C69-6EDB-4FF4-983F-18BD219EF322}</a:tableStyleId>
              </a:tblPr>
              <a:tblGrid>
                <a:gridCol w="1315362">
                  <a:extLst>
                    <a:ext uri="{9D8B030D-6E8A-4147-A177-3AD203B41FA5}">
                      <a16:colId xmlns:a16="http://schemas.microsoft.com/office/drawing/2014/main" val="911777184"/>
                    </a:ext>
                  </a:extLst>
                </a:gridCol>
                <a:gridCol w="1123950">
                  <a:extLst>
                    <a:ext uri="{9D8B030D-6E8A-4147-A177-3AD203B41FA5}">
                      <a16:colId xmlns:a16="http://schemas.microsoft.com/office/drawing/2014/main" val="2409743173"/>
                    </a:ext>
                  </a:extLst>
                </a:gridCol>
                <a:gridCol w="9085558">
                  <a:extLst>
                    <a:ext uri="{9D8B030D-6E8A-4147-A177-3AD203B41FA5}">
                      <a16:colId xmlns:a16="http://schemas.microsoft.com/office/drawing/2014/main" val="23796073"/>
                    </a:ext>
                  </a:extLst>
                </a:gridCol>
              </a:tblGrid>
              <a:tr h="370840">
                <a:tc>
                  <a:txBody>
                    <a:bodyPr/>
                    <a:lstStyle/>
                    <a:p>
                      <a:r>
                        <a:rPr lang="en-IN" sz="1100" dirty="0">
                          <a:latin typeface="Poppins" panose="00000500000000000000" pitchFamily="2" charset="0"/>
                          <a:cs typeface="Poppins" panose="00000500000000000000" pitchFamily="2" charset="0"/>
                        </a:rPr>
                        <a:t>Month &amp; Year</a:t>
                      </a:r>
                    </a:p>
                  </a:txBody>
                  <a:tcPr anchor="ctr"/>
                </a:tc>
                <a:tc>
                  <a:txBody>
                    <a:bodyPr/>
                    <a:lstStyle/>
                    <a:p>
                      <a:r>
                        <a:rPr lang="en-IN" sz="1100" dirty="0">
                          <a:latin typeface="Poppins" panose="00000500000000000000" pitchFamily="2" charset="0"/>
                          <a:cs typeface="Poppins" panose="00000500000000000000" pitchFamily="2" charset="0"/>
                        </a:rPr>
                        <a:t>Approach</a:t>
                      </a:r>
                    </a:p>
                  </a:txBody>
                  <a:tcPr anchor="ctr"/>
                </a:tc>
                <a:tc>
                  <a:txBody>
                    <a:bodyPr/>
                    <a:lstStyle/>
                    <a:p>
                      <a:r>
                        <a:rPr lang="en-IN" sz="1100" dirty="0">
                          <a:latin typeface="Poppins" panose="00000500000000000000" pitchFamily="2" charset="0"/>
                          <a:cs typeface="Poppins" panose="00000500000000000000" pitchFamily="2" charset="0"/>
                        </a:rPr>
                        <a:t>Description</a:t>
                      </a:r>
                    </a:p>
                  </a:txBody>
                  <a:tcPr anchor="ctr"/>
                </a:tc>
                <a:extLst>
                  <a:ext uri="{0D108BD9-81ED-4DB2-BD59-A6C34878D82A}">
                    <a16:rowId xmlns:a16="http://schemas.microsoft.com/office/drawing/2014/main" val="4103886775"/>
                  </a:ext>
                </a:extLst>
              </a:tr>
              <a:tr h="410388">
                <a:tc>
                  <a:txBody>
                    <a:bodyPr/>
                    <a:lstStyle/>
                    <a:p>
                      <a:r>
                        <a:rPr lang="en-IN" sz="1050" dirty="0">
                          <a:latin typeface="Poppins" panose="00000500000000000000" pitchFamily="2" charset="0"/>
                          <a:cs typeface="Poppins" panose="00000500000000000000" pitchFamily="2" charset="0"/>
                        </a:rPr>
                        <a:t>September 2024</a:t>
                      </a:r>
                    </a:p>
                  </a:txBody>
                  <a:tcPr anchor="ctr"/>
                </a:tc>
                <a:tc>
                  <a:txBody>
                    <a:bodyPr/>
                    <a:lstStyle/>
                    <a:p>
                      <a:r>
                        <a:rPr lang="en-IN" sz="1050" dirty="0">
                          <a:latin typeface="Poppins" panose="00000500000000000000" pitchFamily="2" charset="0"/>
                          <a:cs typeface="Poppins" panose="00000500000000000000" pitchFamily="2" charset="0"/>
                        </a:rPr>
                        <a:t>Initiative/ Investment</a:t>
                      </a:r>
                    </a:p>
                  </a:txBody>
                  <a:tcPr anchor="ctr"/>
                </a:tc>
                <a:tc>
                  <a:txBody>
                    <a:bodyPr/>
                    <a:lstStyle/>
                    <a:p>
                      <a:pPr algn="just">
                        <a:lnSpc>
                          <a:spcPct val="150000"/>
                        </a:lnSpc>
                      </a:pPr>
                      <a:r>
                        <a:rPr lang="en-US" sz="1050" dirty="0">
                          <a:latin typeface="Poppins" panose="00000500000000000000" pitchFamily="2" charset="0"/>
                          <a:cs typeface="Poppins" panose="00000500000000000000" pitchFamily="2" charset="0"/>
                        </a:rPr>
                        <a:t>Citizens committed $10 million over two years to support workforce development, aiming to strengthen talent pipelines and boost economic growth across its footprint.</a:t>
                      </a:r>
                    </a:p>
                  </a:txBody>
                  <a:tcPr anchor="ctr"/>
                </a:tc>
                <a:extLst>
                  <a:ext uri="{0D108BD9-81ED-4DB2-BD59-A6C34878D82A}">
                    <a16:rowId xmlns:a16="http://schemas.microsoft.com/office/drawing/2014/main" val="2447763867"/>
                  </a:ext>
                </a:extLst>
              </a:tr>
              <a:tr h="283641">
                <a:tc>
                  <a:txBody>
                    <a:bodyPr/>
                    <a:lstStyle/>
                    <a:p>
                      <a:pPr marL="0" algn="l" defTabSz="914400" rtl="0" eaLnBrk="1" latinLnBrk="0" hangingPunct="1"/>
                      <a:r>
                        <a:rPr lang="en-IN" sz="1050" kern="1200" dirty="0">
                          <a:solidFill>
                            <a:schemeClr val="dk1"/>
                          </a:solidFill>
                          <a:latin typeface="Poppins" panose="00000500000000000000" pitchFamily="2" charset="0"/>
                          <a:ea typeface="+mn-ea"/>
                          <a:cs typeface="Poppins" panose="00000500000000000000" pitchFamily="2" charset="0"/>
                        </a:rPr>
                        <a:t>June 2024</a:t>
                      </a:r>
                    </a:p>
                  </a:txBody>
                  <a:tcPr anchor="ctr"/>
                </a:tc>
                <a:tc>
                  <a:txBody>
                    <a:bodyPr/>
                    <a:lstStyle/>
                    <a:p>
                      <a:pPr marL="0" algn="l" defTabSz="914400" rtl="0" eaLnBrk="1" latinLnBrk="0" hangingPunct="1"/>
                      <a:r>
                        <a:rPr lang="en-IN" sz="1050" kern="1200" dirty="0">
                          <a:solidFill>
                            <a:schemeClr val="dk1"/>
                          </a:solidFill>
                          <a:latin typeface="Poppins" panose="00000500000000000000" pitchFamily="2" charset="0"/>
                          <a:ea typeface="+mn-ea"/>
                          <a:cs typeface="Poppins" panose="00000500000000000000" pitchFamily="2" charset="0"/>
                        </a:rPr>
                        <a:t>Initiative</a:t>
                      </a:r>
                    </a:p>
                  </a:txBody>
                  <a:tcPr anchor="ctr"/>
                </a:tc>
                <a:tc>
                  <a:txBody>
                    <a:bodyPr/>
                    <a:lstStyle/>
                    <a:p>
                      <a:pPr marL="0" algn="just" defTabSz="914400" rtl="0" eaLnBrk="1" latinLnBrk="0" hangingPunct="1">
                        <a:lnSpc>
                          <a:spcPct val="150000"/>
                        </a:lnSpc>
                      </a:pPr>
                      <a:r>
                        <a:rPr lang="en-US" sz="1050" kern="1200" dirty="0">
                          <a:solidFill>
                            <a:schemeClr val="dk1"/>
                          </a:solidFill>
                          <a:latin typeface="Poppins" panose="00000500000000000000" pitchFamily="2" charset="0"/>
                          <a:ea typeface="+mn-ea"/>
                          <a:cs typeface="Poppins" panose="00000500000000000000" pitchFamily="2" charset="0"/>
                        </a:rPr>
                        <a:t>Citizens awarded its Small Business Community Champions a one-year Luminary Fellowship, providing access to a global professional education and networking platform supporting entrepreneurs at all stages.</a:t>
                      </a:r>
                      <a:endParaRPr lang="en-IN" sz="1050" kern="1200" dirty="0">
                        <a:solidFill>
                          <a:schemeClr val="dk1"/>
                        </a:solidFill>
                        <a:latin typeface="Poppins" panose="00000500000000000000" pitchFamily="2" charset="0"/>
                        <a:ea typeface="+mn-ea"/>
                        <a:cs typeface="Poppins" panose="00000500000000000000" pitchFamily="2" charset="0"/>
                      </a:endParaRPr>
                    </a:p>
                  </a:txBody>
                  <a:tcPr anchor="ctr"/>
                </a:tc>
                <a:extLst>
                  <a:ext uri="{0D108BD9-81ED-4DB2-BD59-A6C34878D82A}">
                    <a16:rowId xmlns:a16="http://schemas.microsoft.com/office/drawing/2014/main" val="2285687027"/>
                  </a:ext>
                </a:extLst>
              </a:tr>
              <a:tr h="370840">
                <a:tc>
                  <a:txBody>
                    <a:bodyPr/>
                    <a:lstStyle/>
                    <a:p>
                      <a:pPr marL="0" algn="l" defTabSz="914400" rtl="0" eaLnBrk="1" latinLnBrk="0" hangingPunct="1"/>
                      <a:r>
                        <a:rPr lang="en-IN" sz="1050" kern="1200" dirty="0">
                          <a:solidFill>
                            <a:schemeClr val="dk1"/>
                          </a:solidFill>
                          <a:latin typeface="Poppins" panose="00000500000000000000" pitchFamily="2" charset="0"/>
                          <a:ea typeface="+mn-ea"/>
                          <a:cs typeface="Poppins" panose="00000500000000000000" pitchFamily="2" charset="0"/>
                        </a:rPr>
                        <a:t>June 2024</a:t>
                      </a:r>
                    </a:p>
                  </a:txBody>
                  <a:tcPr anchor="ctr"/>
                </a:tc>
                <a:tc>
                  <a:txBody>
                    <a:bodyPr/>
                    <a:lstStyle/>
                    <a:p>
                      <a:pPr marL="0" algn="l" defTabSz="914400" rtl="0" eaLnBrk="1" latinLnBrk="0" hangingPunct="1"/>
                      <a:r>
                        <a:rPr lang="en-IN" sz="1050" kern="1200" dirty="0">
                          <a:solidFill>
                            <a:schemeClr val="dk1"/>
                          </a:solidFill>
                          <a:latin typeface="Poppins" panose="00000500000000000000" pitchFamily="2" charset="0"/>
                          <a:ea typeface="+mn-ea"/>
                          <a:cs typeface="Poppins" panose="00000500000000000000" pitchFamily="2" charset="0"/>
                        </a:rPr>
                        <a:t>Initiative</a:t>
                      </a:r>
                    </a:p>
                  </a:txBody>
                  <a:tcPr anchor="ctr"/>
                </a:tc>
                <a:tc>
                  <a:txBody>
                    <a:bodyPr/>
                    <a:lstStyle/>
                    <a:p>
                      <a:pPr marL="0" algn="just" defTabSz="914400" rtl="0" eaLnBrk="1" latinLnBrk="0" hangingPunct="1">
                        <a:lnSpc>
                          <a:spcPct val="150000"/>
                        </a:lnSpc>
                      </a:pPr>
                      <a:r>
                        <a:rPr lang="en-US" sz="1050" kern="1200" dirty="0">
                          <a:solidFill>
                            <a:schemeClr val="dk1"/>
                          </a:solidFill>
                          <a:latin typeface="Poppins" panose="00000500000000000000" pitchFamily="2" charset="0"/>
                          <a:ea typeface="+mn-ea"/>
                          <a:cs typeface="Poppins" panose="00000500000000000000" pitchFamily="2" charset="0"/>
                        </a:rPr>
                        <a:t>Citizens named seven nonprofits as its 2024 Champions in Action, each receiving $50,000 in funding and support to help prepare youth and workers for in-demand digital and tech jobs.</a:t>
                      </a:r>
                      <a:endParaRPr lang="en-IN" sz="1050" kern="1200" dirty="0">
                        <a:solidFill>
                          <a:schemeClr val="dk1"/>
                        </a:solidFill>
                        <a:latin typeface="Poppins" panose="00000500000000000000" pitchFamily="2" charset="0"/>
                        <a:ea typeface="+mn-ea"/>
                        <a:cs typeface="Poppins" panose="00000500000000000000" pitchFamily="2" charset="0"/>
                      </a:endParaRPr>
                    </a:p>
                  </a:txBody>
                  <a:tcPr anchor="ctr"/>
                </a:tc>
                <a:extLst>
                  <a:ext uri="{0D108BD9-81ED-4DB2-BD59-A6C34878D82A}">
                    <a16:rowId xmlns:a16="http://schemas.microsoft.com/office/drawing/2014/main" val="3124654784"/>
                  </a:ext>
                </a:extLst>
              </a:tr>
              <a:tr h="370840">
                <a:tc>
                  <a:txBody>
                    <a:bodyPr/>
                    <a:lstStyle/>
                    <a:p>
                      <a:pPr marL="0" algn="l" defTabSz="914400" rtl="0" eaLnBrk="1" latinLnBrk="0" hangingPunct="1"/>
                      <a:r>
                        <a:rPr lang="en-IN" sz="1050" kern="1200" dirty="0">
                          <a:solidFill>
                            <a:schemeClr val="dk1"/>
                          </a:solidFill>
                          <a:latin typeface="Poppins" panose="00000500000000000000" pitchFamily="2" charset="0"/>
                          <a:ea typeface="+mn-ea"/>
                          <a:cs typeface="Poppins" panose="00000500000000000000" pitchFamily="2" charset="0"/>
                        </a:rPr>
                        <a:t>March 2024</a:t>
                      </a:r>
                    </a:p>
                  </a:txBody>
                  <a:tcPr anchor="ctr"/>
                </a:tc>
                <a:tc>
                  <a:txBody>
                    <a:bodyPr/>
                    <a:lstStyle/>
                    <a:p>
                      <a:pPr marL="0" algn="l" defTabSz="914400" rtl="0" eaLnBrk="1" latinLnBrk="0" hangingPunct="1"/>
                      <a:r>
                        <a:rPr lang="en-IN" sz="1050" kern="1200" dirty="0">
                          <a:solidFill>
                            <a:schemeClr val="dk1"/>
                          </a:solidFill>
                          <a:latin typeface="Poppins" panose="00000500000000000000" pitchFamily="2" charset="0"/>
                          <a:ea typeface="+mn-ea"/>
                          <a:cs typeface="Poppins" panose="00000500000000000000" pitchFamily="2" charset="0"/>
                        </a:rPr>
                        <a:t>Initiative</a:t>
                      </a:r>
                    </a:p>
                  </a:txBody>
                  <a:tcPr anchor="ctr"/>
                </a:tc>
                <a:tc>
                  <a:txBody>
                    <a:bodyPr/>
                    <a:lstStyle/>
                    <a:p>
                      <a:pPr marL="0" algn="just" defTabSz="914400" rtl="0" eaLnBrk="1" latinLnBrk="0" hangingPunct="1">
                        <a:lnSpc>
                          <a:spcPct val="150000"/>
                        </a:lnSpc>
                      </a:pPr>
                      <a:r>
                        <a:rPr lang="en-US" sz="1050" kern="1200" dirty="0">
                          <a:solidFill>
                            <a:schemeClr val="dk1"/>
                          </a:solidFill>
                          <a:latin typeface="Poppins" panose="00000500000000000000" pitchFamily="2" charset="0"/>
                          <a:ea typeface="+mn-ea"/>
                          <a:cs typeface="Poppins" panose="00000500000000000000" pitchFamily="2" charset="0"/>
                        </a:rPr>
                        <a:t>Citizens granted $2.4 million in financial empowerment grants to 137 nonprofits, including $415,000 to Junior Achievement for its "Citizens Helping Citizens Manage Money" program, supporting efforts from the Teen Financial Health Survey.</a:t>
                      </a:r>
                      <a:endParaRPr lang="en-IN" sz="1050" kern="1200" dirty="0">
                        <a:solidFill>
                          <a:schemeClr val="dk1"/>
                        </a:solidFill>
                        <a:latin typeface="Poppins" panose="00000500000000000000" pitchFamily="2" charset="0"/>
                        <a:ea typeface="+mn-ea"/>
                        <a:cs typeface="Poppins" panose="00000500000000000000" pitchFamily="2" charset="0"/>
                      </a:endParaRPr>
                    </a:p>
                  </a:txBody>
                  <a:tcPr anchor="ctr"/>
                </a:tc>
                <a:extLst>
                  <a:ext uri="{0D108BD9-81ED-4DB2-BD59-A6C34878D82A}">
                    <a16:rowId xmlns:a16="http://schemas.microsoft.com/office/drawing/2014/main" val="219966148"/>
                  </a:ext>
                </a:extLst>
              </a:tr>
              <a:tr h="212392">
                <a:tc>
                  <a:txBody>
                    <a:bodyPr/>
                    <a:lstStyle/>
                    <a:p>
                      <a:pPr marL="0" algn="l" defTabSz="914400" rtl="0" eaLnBrk="1" latinLnBrk="0" hangingPunct="1"/>
                      <a:r>
                        <a:rPr lang="en-IN" sz="1050" kern="1200" dirty="0">
                          <a:solidFill>
                            <a:schemeClr val="dk1"/>
                          </a:solidFill>
                          <a:latin typeface="Poppins" panose="00000500000000000000" pitchFamily="2" charset="0"/>
                          <a:ea typeface="+mn-ea"/>
                          <a:cs typeface="Poppins" panose="00000500000000000000" pitchFamily="2" charset="0"/>
                        </a:rPr>
                        <a:t>March 2024</a:t>
                      </a:r>
                    </a:p>
                  </a:txBody>
                  <a:tcPr anchor="ctr"/>
                </a:tc>
                <a:tc>
                  <a:txBody>
                    <a:bodyPr/>
                    <a:lstStyle/>
                    <a:p>
                      <a:pPr marL="0" algn="l" defTabSz="914400" rtl="0" eaLnBrk="1" latinLnBrk="0" hangingPunct="1"/>
                      <a:r>
                        <a:rPr lang="en-IN" sz="1050" kern="1200" dirty="0">
                          <a:solidFill>
                            <a:schemeClr val="dk1"/>
                          </a:solidFill>
                          <a:latin typeface="Poppins" panose="00000500000000000000" pitchFamily="2" charset="0"/>
                          <a:ea typeface="+mn-ea"/>
                          <a:cs typeface="Poppins" panose="00000500000000000000" pitchFamily="2" charset="0"/>
                        </a:rPr>
                        <a:t>Initiative</a:t>
                      </a:r>
                    </a:p>
                  </a:txBody>
                  <a:tcPr anchor="ctr"/>
                </a:tc>
                <a:tc>
                  <a:txBody>
                    <a:bodyPr/>
                    <a:lstStyle/>
                    <a:p>
                      <a:pPr algn="just">
                        <a:lnSpc>
                          <a:spcPct val="150000"/>
                        </a:lnSpc>
                      </a:pPr>
                      <a:r>
                        <a:rPr lang="en-US" sz="1050" dirty="0">
                          <a:latin typeface="Poppins" panose="00000500000000000000" pitchFamily="2" charset="0"/>
                          <a:cs typeface="Poppins" panose="00000500000000000000" pitchFamily="2" charset="0"/>
                        </a:rPr>
                        <a:t>Citizens extended its partnership with The Andy Warhol Museum, granting $200,000 to The Warhol Academy to support economic mobility and workforce development in Pittsburgh's arts and culture sector.</a:t>
                      </a:r>
                    </a:p>
                  </a:txBody>
                  <a:tcPr anchor="ctr"/>
                </a:tc>
                <a:extLst>
                  <a:ext uri="{0D108BD9-81ED-4DB2-BD59-A6C34878D82A}">
                    <a16:rowId xmlns:a16="http://schemas.microsoft.com/office/drawing/2014/main" val="1065426289"/>
                  </a:ext>
                </a:extLst>
              </a:tr>
              <a:tr h="370840">
                <a:tc>
                  <a:txBody>
                    <a:bodyPr/>
                    <a:lstStyle/>
                    <a:p>
                      <a:pPr marL="0" algn="l" defTabSz="914400" rtl="0" eaLnBrk="1" latinLnBrk="0" hangingPunct="1"/>
                      <a:r>
                        <a:rPr lang="en-IN" sz="1050" kern="1200" dirty="0">
                          <a:solidFill>
                            <a:schemeClr val="dk1"/>
                          </a:solidFill>
                          <a:latin typeface="Poppins" panose="00000500000000000000" pitchFamily="2" charset="0"/>
                          <a:ea typeface="+mn-ea"/>
                          <a:cs typeface="Poppins" panose="00000500000000000000" pitchFamily="2" charset="0"/>
                        </a:rPr>
                        <a:t>February 2024</a:t>
                      </a:r>
                    </a:p>
                  </a:txBody>
                  <a:tcPr anchor="ctr"/>
                </a:tc>
                <a:tc>
                  <a:txBody>
                    <a:bodyPr/>
                    <a:lstStyle/>
                    <a:p>
                      <a:pPr marL="0" algn="l" defTabSz="914400" rtl="0" eaLnBrk="1" latinLnBrk="0" hangingPunct="1"/>
                      <a:r>
                        <a:rPr lang="en-IN" sz="1050" kern="1200" dirty="0">
                          <a:solidFill>
                            <a:schemeClr val="dk1"/>
                          </a:solidFill>
                          <a:latin typeface="Poppins" panose="00000500000000000000" pitchFamily="2" charset="0"/>
                          <a:ea typeface="+mn-ea"/>
                          <a:cs typeface="Poppins" panose="00000500000000000000" pitchFamily="2" charset="0"/>
                        </a:rPr>
                        <a:t>Initiative</a:t>
                      </a:r>
                    </a:p>
                  </a:txBody>
                  <a:tcPr anchor="ctr"/>
                </a:tc>
                <a:tc>
                  <a:txBody>
                    <a:bodyPr/>
                    <a:lstStyle/>
                    <a:p>
                      <a:pPr marL="0" algn="just" defTabSz="914400" rtl="0" eaLnBrk="1" latinLnBrk="0" hangingPunct="1">
                        <a:lnSpc>
                          <a:spcPct val="150000"/>
                        </a:lnSpc>
                      </a:pPr>
                      <a:r>
                        <a:rPr lang="en-US" sz="1050" kern="1200" dirty="0">
                          <a:solidFill>
                            <a:schemeClr val="dk1"/>
                          </a:solidFill>
                          <a:latin typeface="Poppins" panose="00000500000000000000" pitchFamily="2" charset="0"/>
                          <a:ea typeface="+mn-ea"/>
                          <a:cs typeface="Poppins" panose="00000500000000000000" pitchFamily="2" charset="0"/>
                        </a:rPr>
                        <a:t>Citizens selected seven nonprofits as its 2024 Champions in Action, each receiving $50,000 in funding, along with promotional and volunteer support, to boost energy efficiency or expand access to clean energy in their communities.</a:t>
                      </a:r>
                      <a:endParaRPr lang="en-IN" sz="1050" kern="1200" dirty="0">
                        <a:solidFill>
                          <a:schemeClr val="dk1"/>
                        </a:solidFill>
                        <a:latin typeface="Poppins" panose="00000500000000000000" pitchFamily="2" charset="0"/>
                        <a:ea typeface="+mn-ea"/>
                        <a:cs typeface="Poppins" panose="00000500000000000000" pitchFamily="2" charset="0"/>
                      </a:endParaRPr>
                    </a:p>
                  </a:txBody>
                  <a:tcPr anchor="ctr"/>
                </a:tc>
                <a:extLst>
                  <a:ext uri="{0D108BD9-81ED-4DB2-BD59-A6C34878D82A}">
                    <a16:rowId xmlns:a16="http://schemas.microsoft.com/office/drawing/2014/main" val="31046512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kern="1200" dirty="0">
                          <a:solidFill>
                            <a:schemeClr val="dk1"/>
                          </a:solidFill>
                          <a:latin typeface="Poppins" panose="00000500000000000000" pitchFamily="2" charset="0"/>
                          <a:ea typeface="+mn-ea"/>
                          <a:cs typeface="Poppins" panose="00000500000000000000" pitchFamily="2" charset="0"/>
                        </a:rPr>
                        <a:t>October 2023</a:t>
                      </a:r>
                    </a:p>
                  </a:txBody>
                  <a:tcPr anchor="ctr"/>
                </a:tc>
                <a:tc>
                  <a:txBody>
                    <a:bodyPr/>
                    <a:lstStyle/>
                    <a:p>
                      <a:pPr marL="0" algn="l" defTabSz="914400" rtl="0" eaLnBrk="1" latinLnBrk="0" hangingPunct="1"/>
                      <a:r>
                        <a:rPr lang="en-IN" sz="1050" kern="1200" dirty="0">
                          <a:solidFill>
                            <a:schemeClr val="dk1"/>
                          </a:solidFill>
                          <a:latin typeface="Poppins" panose="00000500000000000000" pitchFamily="2" charset="0"/>
                          <a:ea typeface="+mn-ea"/>
                          <a:cs typeface="Poppins" panose="00000500000000000000" pitchFamily="2" charset="0"/>
                        </a:rPr>
                        <a:t>Initiative</a:t>
                      </a:r>
                    </a:p>
                  </a:txBody>
                  <a:tcPr anchor="ctr"/>
                </a:tc>
                <a:tc>
                  <a:txBody>
                    <a:bodyPr/>
                    <a:lstStyle/>
                    <a:p>
                      <a:pPr marL="0" algn="just" defTabSz="914400" rtl="0" eaLnBrk="1" latinLnBrk="0" hangingPunct="1">
                        <a:lnSpc>
                          <a:spcPct val="150000"/>
                        </a:lnSpc>
                      </a:pPr>
                      <a:r>
                        <a:rPr lang="en-IN" sz="1050" kern="1200" dirty="0">
                          <a:solidFill>
                            <a:schemeClr val="dk1"/>
                          </a:solidFill>
                          <a:latin typeface="Poppins" panose="00000500000000000000" pitchFamily="2" charset="0"/>
                          <a:ea typeface="+mn-ea"/>
                          <a:cs typeface="Poppins" panose="00000500000000000000" pitchFamily="2" charset="0"/>
                        </a:rPr>
                        <a:t>Citizens </a:t>
                      </a:r>
                      <a:r>
                        <a:rPr lang="en-US" sz="1050" kern="1200" dirty="0">
                          <a:solidFill>
                            <a:schemeClr val="dk1"/>
                          </a:solidFill>
                          <a:latin typeface="Poppins" panose="00000500000000000000" pitchFamily="2" charset="0"/>
                          <a:ea typeface="+mn-ea"/>
                          <a:cs typeface="Poppins" panose="00000500000000000000" pitchFamily="2" charset="0"/>
                        </a:rPr>
                        <a:t>announced a $200,000 grant to the Pittsburgh Film Office to support the growth and expansion of the film industry across the 10 counties of Southwestern Pennsylvania.</a:t>
                      </a:r>
                      <a:endParaRPr lang="en-IN" sz="1050" kern="1200" dirty="0">
                        <a:solidFill>
                          <a:schemeClr val="dk1"/>
                        </a:solidFill>
                        <a:latin typeface="Poppins" panose="00000500000000000000" pitchFamily="2" charset="0"/>
                        <a:ea typeface="+mn-ea"/>
                        <a:cs typeface="Poppins" panose="00000500000000000000" pitchFamily="2" charset="0"/>
                      </a:endParaRPr>
                    </a:p>
                  </a:txBody>
                  <a:tcPr anchor="ctr"/>
                </a:tc>
                <a:extLst>
                  <a:ext uri="{0D108BD9-81ED-4DB2-BD59-A6C34878D82A}">
                    <a16:rowId xmlns:a16="http://schemas.microsoft.com/office/drawing/2014/main" val="3513375155"/>
                  </a:ext>
                </a:extLst>
              </a:tr>
              <a:tr h="223249">
                <a:tc>
                  <a:txBody>
                    <a:bodyPr/>
                    <a:lstStyle/>
                    <a:p>
                      <a:pPr marL="0" algn="l" defTabSz="914400" rtl="0" eaLnBrk="1" latinLnBrk="0" hangingPunct="1"/>
                      <a:r>
                        <a:rPr lang="en-IN" sz="1050" kern="1200" dirty="0">
                          <a:solidFill>
                            <a:schemeClr val="dk1"/>
                          </a:solidFill>
                          <a:latin typeface="Poppins" panose="00000500000000000000" pitchFamily="2" charset="0"/>
                          <a:ea typeface="+mn-ea"/>
                          <a:cs typeface="Poppins" panose="00000500000000000000" pitchFamily="2" charset="0"/>
                        </a:rPr>
                        <a:t>May 2023</a:t>
                      </a:r>
                    </a:p>
                  </a:txBody>
                  <a:tcPr anchor="ctr"/>
                </a:tc>
                <a:tc>
                  <a:txBody>
                    <a:bodyPr/>
                    <a:lstStyle/>
                    <a:p>
                      <a:pPr marL="0" algn="l" defTabSz="914400" rtl="0" eaLnBrk="1" latinLnBrk="0" hangingPunct="1"/>
                      <a:r>
                        <a:rPr lang="en-IN" sz="1050" kern="1200" dirty="0">
                          <a:solidFill>
                            <a:schemeClr val="dk1"/>
                          </a:solidFill>
                          <a:latin typeface="Poppins" panose="00000500000000000000" pitchFamily="2" charset="0"/>
                          <a:ea typeface="+mn-ea"/>
                          <a:cs typeface="Poppins" panose="00000500000000000000" pitchFamily="2" charset="0"/>
                        </a:rPr>
                        <a:t>Investment</a:t>
                      </a:r>
                    </a:p>
                  </a:txBody>
                  <a:tcPr anchor="ctr"/>
                </a:tc>
                <a:tc>
                  <a:txBody>
                    <a:bodyPr/>
                    <a:lstStyle/>
                    <a:p>
                      <a:pPr marL="0" algn="just" defTabSz="914400" rtl="0" eaLnBrk="1" latinLnBrk="0" hangingPunct="1">
                        <a:lnSpc>
                          <a:spcPct val="150000"/>
                        </a:lnSpc>
                      </a:pPr>
                      <a:r>
                        <a:rPr lang="en-US" sz="1050" kern="1200" dirty="0">
                          <a:solidFill>
                            <a:schemeClr val="dk1"/>
                          </a:solidFill>
                          <a:latin typeface="Poppins" panose="00000500000000000000" pitchFamily="2" charset="0"/>
                          <a:ea typeface="+mn-ea"/>
                          <a:cs typeface="Poppins" panose="00000500000000000000" pitchFamily="2" charset="0"/>
                        </a:rPr>
                        <a:t>Citizens invested an additional $400,000 in the Education Design Lab’s Community College Growth Engine, with $100,000 each for four CUNY colleges—LaGuardia, Borough of Manhattan, Kingsborough, and Queensborough—to support their growth.</a:t>
                      </a:r>
                      <a:endParaRPr lang="en-IN" sz="1050" kern="1200" dirty="0">
                        <a:solidFill>
                          <a:schemeClr val="dk1"/>
                        </a:solidFill>
                        <a:latin typeface="Poppins" panose="00000500000000000000" pitchFamily="2" charset="0"/>
                        <a:ea typeface="+mn-ea"/>
                        <a:cs typeface="Poppins" panose="00000500000000000000" pitchFamily="2" charset="0"/>
                      </a:endParaRPr>
                    </a:p>
                  </a:txBody>
                  <a:tcPr anchor="ctr"/>
                </a:tc>
                <a:extLst>
                  <a:ext uri="{0D108BD9-81ED-4DB2-BD59-A6C34878D82A}">
                    <a16:rowId xmlns:a16="http://schemas.microsoft.com/office/drawing/2014/main" val="2193784368"/>
                  </a:ext>
                </a:extLst>
              </a:tr>
              <a:tr h="370840">
                <a:tc>
                  <a:txBody>
                    <a:bodyPr/>
                    <a:lstStyle/>
                    <a:p>
                      <a:pPr marL="0" algn="l" defTabSz="914400" rtl="0" eaLnBrk="1" latinLnBrk="0" hangingPunct="1"/>
                      <a:r>
                        <a:rPr lang="en-IN" sz="1050" kern="1200" dirty="0">
                          <a:solidFill>
                            <a:schemeClr val="dk1"/>
                          </a:solidFill>
                          <a:latin typeface="Poppins" panose="00000500000000000000" pitchFamily="2" charset="0"/>
                          <a:ea typeface="+mn-ea"/>
                          <a:cs typeface="Poppins" panose="00000500000000000000" pitchFamily="2" charset="0"/>
                        </a:rPr>
                        <a:t>March 2023</a:t>
                      </a:r>
                    </a:p>
                  </a:txBody>
                  <a:tcPr anchor="ctr"/>
                </a:tc>
                <a:tc>
                  <a:txBody>
                    <a:bodyPr/>
                    <a:lstStyle/>
                    <a:p>
                      <a:pPr marL="0" algn="l" defTabSz="914400" rtl="0" eaLnBrk="1" latinLnBrk="0" hangingPunct="1"/>
                      <a:r>
                        <a:rPr lang="en-IN" sz="1050" kern="1200" dirty="0">
                          <a:solidFill>
                            <a:schemeClr val="dk1"/>
                          </a:solidFill>
                          <a:latin typeface="Poppins" panose="00000500000000000000" pitchFamily="2" charset="0"/>
                          <a:ea typeface="+mn-ea"/>
                          <a:cs typeface="Poppins" panose="00000500000000000000" pitchFamily="2" charset="0"/>
                        </a:rPr>
                        <a:t>Investment</a:t>
                      </a:r>
                    </a:p>
                  </a:txBody>
                  <a:tcPr anchor="ctr"/>
                </a:tc>
                <a:tc>
                  <a:txBody>
                    <a:bodyPr/>
                    <a:lstStyle/>
                    <a:p>
                      <a:pPr marL="0" algn="just" defTabSz="914400" rtl="0" eaLnBrk="1" latinLnBrk="0" hangingPunct="1">
                        <a:lnSpc>
                          <a:spcPct val="150000"/>
                        </a:lnSpc>
                      </a:pPr>
                      <a:r>
                        <a:rPr lang="en-IN" sz="1050" kern="1200" dirty="0">
                          <a:solidFill>
                            <a:schemeClr val="dk1"/>
                          </a:solidFill>
                          <a:latin typeface="Poppins" panose="00000500000000000000" pitchFamily="2" charset="0"/>
                          <a:ea typeface="+mn-ea"/>
                          <a:cs typeface="Poppins" panose="00000500000000000000" pitchFamily="2" charset="0"/>
                        </a:rPr>
                        <a:t>Citizens </a:t>
                      </a:r>
                      <a:r>
                        <a:rPr lang="en-US" sz="1050" kern="1200" dirty="0">
                          <a:solidFill>
                            <a:schemeClr val="dk1"/>
                          </a:solidFill>
                          <a:latin typeface="Poppins" panose="00000500000000000000" pitchFamily="2" charset="0"/>
                          <a:ea typeface="+mn-ea"/>
                          <a:cs typeface="Poppins" panose="00000500000000000000" pitchFamily="2" charset="0"/>
                        </a:rPr>
                        <a:t>committed $340,000 through its Charitable and Philanthropic Foundations to support workforce development, including technical training and career counseling, across New Jersey.</a:t>
                      </a:r>
                      <a:endParaRPr lang="en-IN" sz="1050" kern="1200" dirty="0">
                        <a:solidFill>
                          <a:schemeClr val="dk1"/>
                        </a:solidFill>
                        <a:latin typeface="Poppins" panose="00000500000000000000" pitchFamily="2" charset="0"/>
                        <a:ea typeface="+mn-ea"/>
                        <a:cs typeface="Poppins" panose="00000500000000000000" pitchFamily="2" charset="0"/>
                      </a:endParaRPr>
                    </a:p>
                  </a:txBody>
                  <a:tcPr anchor="ctr"/>
                </a:tc>
                <a:extLst>
                  <a:ext uri="{0D108BD9-81ED-4DB2-BD59-A6C34878D82A}">
                    <a16:rowId xmlns:a16="http://schemas.microsoft.com/office/drawing/2014/main" val="2358477297"/>
                  </a:ext>
                </a:extLst>
              </a:tr>
            </a:tbl>
          </a:graphicData>
        </a:graphic>
      </p:graphicFrame>
      <p:sp>
        <p:nvSpPr>
          <p:cNvPr id="11" name="TextBox 10">
            <a:extLst>
              <a:ext uri="{FF2B5EF4-FFF2-40B4-BE49-F238E27FC236}">
                <a16:creationId xmlns:a16="http://schemas.microsoft.com/office/drawing/2014/main" id="{33DF5046-1137-EAA1-7FA8-D847B23235CD}"/>
              </a:ext>
            </a:extLst>
          </p:cNvPr>
          <p:cNvSpPr txBox="1"/>
          <p:nvPr/>
        </p:nvSpPr>
        <p:spPr>
          <a:xfrm>
            <a:off x="217139" y="6575323"/>
            <a:ext cx="4236221" cy="223138"/>
          </a:xfrm>
          <a:prstGeom prst="rect">
            <a:avLst/>
          </a:prstGeom>
          <a:noFill/>
        </p:spPr>
        <p:txBody>
          <a:bodyPr wrap="square" rtlCol="0">
            <a:spAutoFit/>
          </a:bodyPr>
          <a:lstStyle/>
          <a:p>
            <a:pPr>
              <a:spcAft>
                <a:spcPts val="1200"/>
              </a:spcAft>
            </a:pPr>
            <a:r>
              <a:rPr lang="en-US" sz="850" i="1" dirty="0">
                <a:latin typeface="Poppins" panose="00000500000000000000" pitchFamily="2" charset="0"/>
                <a:cs typeface="Poppins" panose="00000500000000000000" pitchFamily="2" charset="0"/>
              </a:rPr>
              <a:t>Source: Press Releases, Newsroom, Company Website</a:t>
            </a:r>
          </a:p>
        </p:txBody>
      </p:sp>
    </p:spTree>
    <p:extLst>
      <p:ext uri="{BB962C8B-B14F-4D97-AF65-F5344CB8AC3E}">
        <p14:creationId xmlns:p14="http://schemas.microsoft.com/office/powerpoint/2010/main" val="2589848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9B27DB-2C2F-D44B-9C46-05D028AE92FE}"/>
            </a:ext>
          </a:extLst>
        </p:cNvPr>
        <p:cNvGrpSpPr/>
        <p:nvPr/>
      </p:nvGrpSpPr>
      <p:grpSpPr>
        <a:xfrm>
          <a:off x="0" y="0"/>
          <a:ext cx="0" cy="0"/>
          <a:chOff x="0" y="0"/>
          <a:chExt cx="0" cy="0"/>
        </a:xfrm>
      </p:grpSpPr>
      <p:sp>
        <p:nvSpPr>
          <p:cNvPr id="13" name="Rectangle 12">
            <a:extLst>
              <a:ext uri="{FF2B5EF4-FFF2-40B4-BE49-F238E27FC236}">
                <a16:creationId xmlns:a16="http://schemas.microsoft.com/office/drawing/2014/main" id="{0AFCF45C-FAE0-0848-918B-EDCC9B8081DD}"/>
              </a:ext>
            </a:extLst>
          </p:cNvPr>
          <p:cNvSpPr/>
          <p:nvPr/>
        </p:nvSpPr>
        <p:spPr>
          <a:xfrm>
            <a:off x="0" y="0"/>
            <a:ext cx="12191998" cy="6858000"/>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26" name="Picture 2" descr="About Us | Citizens Financial Group, Inc.">
            <a:extLst>
              <a:ext uri="{FF2B5EF4-FFF2-40B4-BE49-F238E27FC236}">
                <a16:creationId xmlns:a16="http://schemas.microsoft.com/office/drawing/2014/main" id="{78ECC774-E19D-A3DB-3D83-F1C9A413E6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3336"/>
          <a:stretch/>
        </p:blipFill>
        <p:spPr bwMode="auto">
          <a:xfrm>
            <a:off x="3895345" y="4681728"/>
            <a:ext cx="1103516" cy="1102428"/>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B19038A1-6E3F-0C73-7C00-035C9E86CE16}"/>
              </a:ext>
            </a:extLst>
          </p:cNvPr>
          <p:cNvSpPr>
            <a:spLocks noGrp="1"/>
          </p:cNvSpPr>
          <p:nvPr>
            <p:ph type="ctrTitle"/>
          </p:nvPr>
        </p:nvSpPr>
        <p:spPr>
          <a:xfrm>
            <a:off x="5281098" y="4060514"/>
            <a:ext cx="6720402" cy="2344855"/>
          </a:xfrm>
        </p:spPr>
        <p:txBody>
          <a:bodyPr anchor="ctr">
            <a:normAutofit/>
          </a:bodyPr>
          <a:lstStyle/>
          <a:p>
            <a:pPr algn="l">
              <a:lnSpc>
                <a:spcPct val="100000"/>
              </a:lnSpc>
            </a:pPr>
            <a:r>
              <a:rPr lang="en-US" sz="4400" b="1" dirty="0">
                <a:solidFill>
                  <a:srgbClr val="287251"/>
                </a:solidFill>
                <a:latin typeface="Berlin Sans FB Demi" panose="020E0802020502020306" pitchFamily="34" charset="0"/>
                <a:cs typeface="Poppins" panose="00000500000000000000" pitchFamily="2" charset="0"/>
              </a:rPr>
              <a:t>BUSINESS UPDATES AND NEWS</a:t>
            </a:r>
            <a:endParaRPr lang="en-IN" sz="4400" b="1" dirty="0">
              <a:solidFill>
                <a:srgbClr val="287251"/>
              </a:solidFill>
              <a:latin typeface="Berlin Sans FB Demi" panose="020E0802020502020306" pitchFamily="34" charset="0"/>
              <a:cs typeface="Poppins" panose="00000500000000000000" pitchFamily="2" charset="0"/>
            </a:endParaRPr>
          </a:p>
        </p:txBody>
      </p:sp>
    </p:spTree>
    <p:extLst>
      <p:ext uri="{BB962C8B-B14F-4D97-AF65-F5344CB8AC3E}">
        <p14:creationId xmlns:p14="http://schemas.microsoft.com/office/powerpoint/2010/main" val="182891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792E63-6162-341F-1913-90D578020920}"/>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AC619CF8-9B2D-56B3-FCCA-4940375EF5B4}"/>
              </a:ext>
            </a:extLst>
          </p:cNvPr>
          <p:cNvSpPr txBox="1"/>
          <p:nvPr/>
        </p:nvSpPr>
        <p:spPr>
          <a:xfrm>
            <a:off x="340964" y="73780"/>
            <a:ext cx="11468744" cy="369332"/>
          </a:xfrm>
          <a:prstGeom prst="rect">
            <a:avLst/>
          </a:prstGeom>
          <a:noFill/>
        </p:spPr>
        <p:txBody>
          <a:bodyPr wrap="square" rtlCol="0">
            <a:spAutoFit/>
          </a:bodyPr>
          <a:lstStyle/>
          <a:p>
            <a:r>
              <a:rPr lang="en-US" b="1" dirty="0">
                <a:solidFill>
                  <a:srgbClr val="2F855E"/>
                </a:solidFill>
                <a:latin typeface="Poppins" panose="00000500000000000000" pitchFamily="2" charset="0"/>
                <a:cs typeface="Poppins" panose="00000500000000000000" pitchFamily="2" charset="0"/>
              </a:rPr>
              <a:t>BUSINESS UPDATES AND NEWS (1/2)</a:t>
            </a:r>
            <a:endParaRPr lang="en-IN" b="1" dirty="0">
              <a:solidFill>
                <a:srgbClr val="2F855E"/>
              </a:solidFill>
              <a:latin typeface="Poppins" panose="00000500000000000000" pitchFamily="2" charset="0"/>
              <a:cs typeface="Poppins" panose="00000500000000000000" pitchFamily="2" charset="0"/>
            </a:endParaRPr>
          </a:p>
        </p:txBody>
      </p:sp>
      <p:cxnSp>
        <p:nvCxnSpPr>
          <p:cNvPr id="3" name="Straight Connector 2">
            <a:extLst>
              <a:ext uri="{FF2B5EF4-FFF2-40B4-BE49-F238E27FC236}">
                <a16:creationId xmlns:a16="http://schemas.microsoft.com/office/drawing/2014/main" id="{4C6AF979-9927-9159-4735-490F1F934173}"/>
              </a:ext>
            </a:extLst>
          </p:cNvPr>
          <p:cNvCxnSpPr>
            <a:cxnSpLocks/>
          </p:cNvCxnSpPr>
          <p:nvPr/>
        </p:nvCxnSpPr>
        <p:spPr>
          <a:xfrm>
            <a:off x="0" y="519792"/>
            <a:ext cx="12192000"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C9A53387-D903-0DAE-CEA8-B7BD31E85279}"/>
              </a:ext>
            </a:extLst>
          </p:cNvPr>
          <p:cNvCxnSpPr>
            <a:cxnSpLocks/>
          </p:cNvCxnSpPr>
          <p:nvPr/>
        </p:nvCxnSpPr>
        <p:spPr>
          <a:xfrm>
            <a:off x="0" y="586090"/>
            <a:ext cx="12192000" cy="0"/>
          </a:xfrm>
          <a:prstGeom prst="line">
            <a:avLst/>
          </a:prstGeom>
          <a:ln>
            <a:solidFill>
              <a:srgbClr val="2F855E"/>
            </a:solidFill>
          </a:ln>
        </p:spPr>
        <p:style>
          <a:lnRef idx="2">
            <a:schemeClr val="accent1"/>
          </a:lnRef>
          <a:fillRef idx="0">
            <a:schemeClr val="accent1"/>
          </a:fillRef>
          <a:effectRef idx="1">
            <a:schemeClr val="accent1"/>
          </a:effectRef>
          <a:fontRef idx="minor">
            <a:schemeClr val="tx1"/>
          </a:fontRef>
        </p:style>
      </p:cxnSp>
      <p:pic>
        <p:nvPicPr>
          <p:cNvPr id="8" name="Picture 2" descr="About Us | Citizens Financial Group, Inc.">
            <a:extLst>
              <a:ext uri="{FF2B5EF4-FFF2-40B4-BE49-F238E27FC236}">
                <a16:creationId xmlns:a16="http://schemas.microsoft.com/office/drawing/2014/main" id="{89A70BAE-A22F-7764-3130-ADBFCF0D79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7932" y="122244"/>
            <a:ext cx="1850332" cy="30804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AF31387-BDB8-D79C-5B6C-D7D37F1D3003}"/>
              </a:ext>
            </a:extLst>
          </p:cNvPr>
          <p:cNvSpPr txBox="1"/>
          <p:nvPr/>
        </p:nvSpPr>
        <p:spPr>
          <a:xfrm>
            <a:off x="438417" y="703391"/>
            <a:ext cx="5993380" cy="400110"/>
          </a:xfrm>
          <a:prstGeom prst="rect">
            <a:avLst/>
          </a:prstGeom>
          <a:noFill/>
        </p:spPr>
        <p:txBody>
          <a:bodyPr wrap="square" rtlCol="0">
            <a:spAutoFit/>
          </a:bodyPr>
          <a:lstStyle/>
          <a:p>
            <a:r>
              <a:rPr lang="en-US" sz="2000" dirty="0">
                <a:solidFill>
                  <a:srgbClr val="091B2C"/>
                </a:solidFill>
                <a:latin typeface="Poppins" panose="00000500000000000000" pitchFamily="2" charset="0"/>
                <a:cs typeface="Poppins" panose="00000500000000000000" pitchFamily="2" charset="0"/>
              </a:rPr>
              <a:t>RECENT BUSINESS UPDATES AND NEWS</a:t>
            </a:r>
            <a:endParaRPr lang="en-IN" sz="2000" dirty="0">
              <a:solidFill>
                <a:srgbClr val="091B2C"/>
              </a:solidFill>
              <a:latin typeface="Poppins" panose="00000500000000000000" pitchFamily="2" charset="0"/>
              <a:cs typeface="Poppins" panose="00000500000000000000" pitchFamily="2" charset="0"/>
            </a:endParaRPr>
          </a:p>
        </p:txBody>
      </p:sp>
      <p:grpSp>
        <p:nvGrpSpPr>
          <p:cNvPr id="5" name="Group 4">
            <a:extLst>
              <a:ext uri="{FF2B5EF4-FFF2-40B4-BE49-F238E27FC236}">
                <a16:creationId xmlns:a16="http://schemas.microsoft.com/office/drawing/2014/main" id="{0D787939-76F1-E483-FAD2-516E4A6A318B}"/>
              </a:ext>
            </a:extLst>
          </p:cNvPr>
          <p:cNvGrpSpPr/>
          <p:nvPr/>
        </p:nvGrpSpPr>
        <p:grpSpPr>
          <a:xfrm>
            <a:off x="284839" y="703391"/>
            <a:ext cx="97453" cy="346740"/>
            <a:chOff x="532785" y="906130"/>
            <a:chExt cx="97453" cy="461665"/>
          </a:xfrm>
        </p:grpSpPr>
        <p:sp>
          <p:nvSpPr>
            <p:cNvPr id="7" name="Rectangle 6">
              <a:extLst>
                <a:ext uri="{FF2B5EF4-FFF2-40B4-BE49-F238E27FC236}">
                  <a16:creationId xmlns:a16="http://schemas.microsoft.com/office/drawing/2014/main" id="{869C9F68-165F-4A3D-2A6F-82C131709B55}"/>
                </a:ext>
              </a:extLst>
            </p:cNvPr>
            <p:cNvSpPr/>
            <p:nvPr/>
          </p:nvSpPr>
          <p:spPr>
            <a:xfrm>
              <a:off x="532785" y="906130"/>
              <a:ext cx="53032" cy="461665"/>
            </a:xfrm>
            <a:prstGeom prst="rect">
              <a:avLst/>
            </a:prstGeom>
            <a:solidFill>
              <a:srgbClr val="287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9" name="Straight Connector 8">
              <a:extLst>
                <a:ext uri="{FF2B5EF4-FFF2-40B4-BE49-F238E27FC236}">
                  <a16:creationId xmlns:a16="http://schemas.microsoft.com/office/drawing/2014/main" id="{17B71423-7715-524C-F8FE-BF268F413B69}"/>
                </a:ext>
              </a:extLst>
            </p:cNvPr>
            <p:cNvCxnSpPr/>
            <p:nvPr/>
          </p:nvCxnSpPr>
          <p:spPr>
            <a:xfrm>
              <a:off x="630238" y="906130"/>
              <a:ext cx="0" cy="461665"/>
            </a:xfrm>
            <a:prstGeom prst="line">
              <a:avLst/>
            </a:prstGeom>
            <a:ln>
              <a:solidFill>
                <a:srgbClr val="091B2C"/>
              </a:solidFill>
            </a:ln>
          </p:spPr>
          <p:style>
            <a:lnRef idx="2">
              <a:schemeClr val="accent1"/>
            </a:lnRef>
            <a:fillRef idx="0">
              <a:schemeClr val="accent1"/>
            </a:fillRef>
            <a:effectRef idx="1">
              <a:schemeClr val="accent1"/>
            </a:effectRef>
            <a:fontRef idx="minor">
              <a:schemeClr val="tx1"/>
            </a:fontRef>
          </p:style>
        </p:cxnSp>
      </p:grpSp>
      <p:graphicFrame>
        <p:nvGraphicFramePr>
          <p:cNvPr id="12" name="Table 11">
            <a:extLst>
              <a:ext uri="{FF2B5EF4-FFF2-40B4-BE49-F238E27FC236}">
                <a16:creationId xmlns:a16="http://schemas.microsoft.com/office/drawing/2014/main" id="{41936CDA-A22B-0098-99ED-F319EB69E321}"/>
              </a:ext>
            </a:extLst>
          </p:cNvPr>
          <p:cNvGraphicFramePr>
            <a:graphicFrameLocks noGrp="1"/>
          </p:cNvGraphicFramePr>
          <p:nvPr>
            <p:extLst>
              <p:ext uri="{D42A27DB-BD31-4B8C-83A1-F6EECF244321}">
                <p14:modId xmlns:p14="http://schemas.microsoft.com/office/powerpoint/2010/main" val="1617721646"/>
              </p:ext>
            </p:extLst>
          </p:nvPr>
        </p:nvGraphicFramePr>
        <p:xfrm>
          <a:off x="273255" y="1157906"/>
          <a:ext cx="11633425" cy="5575892"/>
        </p:xfrm>
        <a:graphic>
          <a:graphicData uri="http://schemas.openxmlformats.org/drawingml/2006/table">
            <a:tbl>
              <a:tblPr firstRow="1" bandRow="1">
                <a:tableStyleId>{F5AB1C69-6EDB-4FF4-983F-18BD219EF322}</a:tableStyleId>
              </a:tblPr>
              <a:tblGrid>
                <a:gridCol w="1515388">
                  <a:extLst>
                    <a:ext uri="{9D8B030D-6E8A-4147-A177-3AD203B41FA5}">
                      <a16:colId xmlns:a16="http://schemas.microsoft.com/office/drawing/2014/main" val="911777184"/>
                    </a:ext>
                  </a:extLst>
                </a:gridCol>
                <a:gridCol w="1268882">
                  <a:extLst>
                    <a:ext uri="{9D8B030D-6E8A-4147-A177-3AD203B41FA5}">
                      <a16:colId xmlns:a16="http://schemas.microsoft.com/office/drawing/2014/main" val="2409743173"/>
                    </a:ext>
                  </a:extLst>
                </a:gridCol>
                <a:gridCol w="8849155">
                  <a:extLst>
                    <a:ext uri="{9D8B030D-6E8A-4147-A177-3AD203B41FA5}">
                      <a16:colId xmlns:a16="http://schemas.microsoft.com/office/drawing/2014/main" val="23796073"/>
                    </a:ext>
                  </a:extLst>
                </a:gridCol>
              </a:tblGrid>
              <a:tr h="300788">
                <a:tc>
                  <a:txBody>
                    <a:bodyPr/>
                    <a:lstStyle/>
                    <a:p>
                      <a:r>
                        <a:rPr lang="en-IN" sz="1100" dirty="0">
                          <a:latin typeface="Poppins" panose="00000500000000000000" pitchFamily="2" charset="0"/>
                          <a:cs typeface="Poppins" panose="00000500000000000000" pitchFamily="2" charset="0"/>
                        </a:rPr>
                        <a:t>Month &amp; Year</a:t>
                      </a:r>
                    </a:p>
                  </a:txBody>
                  <a:tcPr anchor="ctr"/>
                </a:tc>
                <a:tc>
                  <a:txBody>
                    <a:bodyPr/>
                    <a:lstStyle/>
                    <a:p>
                      <a:r>
                        <a:rPr lang="en-IN" sz="1100" dirty="0">
                          <a:latin typeface="Poppins" panose="00000500000000000000" pitchFamily="2" charset="0"/>
                          <a:cs typeface="Poppins" panose="00000500000000000000" pitchFamily="2" charset="0"/>
                        </a:rPr>
                        <a:t>Approach</a:t>
                      </a:r>
                    </a:p>
                  </a:txBody>
                  <a:tcPr anchor="ctr"/>
                </a:tc>
                <a:tc>
                  <a:txBody>
                    <a:bodyPr/>
                    <a:lstStyle/>
                    <a:p>
                      <a:r>
                        <a:rPr lang="en-IN" sz="1100" dirty="0">
                          <a:latin typeface="Poppins" panose="00000500000000000000" pitchFamily="2" charset="0"/>
                          <a:cs typeface="Poppins" panose="00000500000000000000" pitchFamily="2" charset="0"/>
                        </a:rPr>
                        <a:t>Description</a:t>
                      </a:r>
                    </a:p>
                  </a:txBody>
                  <a:tcPr anchor="ctr"/>
                </a:tc>
                <a:extLst>
                  <a:ext uri="{0D108BD9-81ED-4DB2-BD59-A6C34878D82A}">
                    <a16:rowId xmlns:a16="http://schemas.microsoft.com/office/drawing/2014/main" val="4103886775"/>
                  </a:ext>
                </a:extLst>
              </a:tr>
              <a:tr h="420272">
                <a:tc>
                  <a:txBody>
                    <a:bodyPr/>
                    <a:lstStyle/>
                    <a:p>
                      <a:r>
                        <a:rPr lang="en-IN" sz="1050" dirty="0">
                          <a:latin typeface="Poppins" panose="00000500000000000000" pitchFamily="2" charset="0"/>
                          <a:cs typeface="Poppins" panose="00000500000000000000" pitchFamily="2" charset="0"/>
                        </a:rPr>
                        <a:t>October 2024</a:t>
                      </a:r>
                    </a:p>
                  </a:txBody>
                  <a:tcPr anchor="ctr"/>
                </a:tc>
                <a:tc>
                  <a:txBody>
                    <a:bodyPr/>
                    <a:lstStyle/>
                    <a:p>
                      <a:r>
                        <a:rPr lang="en-IN" sz="1050" dirty="0">
                          <a:latin typeface="Poppins" panose="00000500000000000000" pitchFamily="2" charset="0"/>
                          <a:cs typeface="Poppins" panose="00000500000000000000" pitchFamily="2" charset="0"/>
                        </a:rPr>
                        <a:t>Expansion</a:t>
                      </a:r>
                    </a:p>
                  </a:txBody>
                  <a:tcPr anchor="ctr"/>
                </a:tc>
                <a:tc>
                  <a:txBody>
                    <a:bodyPr/>
                    <a:lstStyle/>
                    <a:p>
                      <a:pPr algn="just">
                        <a:lnSpc>
                          <a:spcPct val="150000"/>
                        </a:lnSpc>
                      </a:pPr>
                      <a:r>
                        <a:rPr lang="en-US" sz="1050" dirty="0">
                          <a:latin typeface="Poppins" panose="00000500000000000000" pitchFamily="2" charset="0"/>
                          <a:cs typeface="Poppins" panose="00000500000000000000" pitchFamily="2" charset="0"/>
                        </a:rPr>
                        <a:t>Citizens announced the next phase of its West Coast expansion, adding a top Private Banking team in Southern California (SoCal) and planning new office openings in the region.</a:t>
                      </a:r>
                      <a:endParaRPr lang="en-IN" sz="1050" dirty="0">
                        <a:latin typeface="Poppins" panose="00000500000000000000" pitchFamily="2" charset="0"/>
                        <a:cs typeface="Poppins" panose="00000500000000000000" pitchFamily="2" charset="0"/>
                      </a:endParaRPr>
                    </a:p>
                  </a:txBody>
                  <a:tcPr anchor="ctr"/>
                </a:tc>
                <a:extLst>
                  <a:ext uri="{0D108BD9-81ED-4DB2-BD59-A6C34878D82A}">
                    <a16:rowId xmlns:a16="http://schemas.microsoft.com/office/drawing/2014/main" val="2447763867"/>
                  </a:ext>
                </a:extLst>
              </a:tr>
              <a:tr h="335625">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sz="1050" dirty="0">
                          <a:latin typeface="Poppins" panose="00000500000000000000" pitchFamily="2" charset="0"/>
                          <a:cs typeface="Poppins" panose="00000500000000000000" pitchFamily="2" charset="0"/>
                        </a:rPr>
                        <a:t>September 2024</a:t>
                      </a:r>
                    </a:p>
                  </a:txBody>
                  <a:tcPr anchor="ctr"/>
                </a:tc>
                <a:tc>
                  <a:txBody>
                    <a:bodyPr/>
                    <a:lstStyle/>
                    <a:p>
                      <a:pPr marL="0" algn="l" defTabSz="914400" rtl="0" eaLnBrk="1" latinLnBrk="0" hangingPunct="1">
                        <a:lnSpc>
                          <a:spcPct val="150000"/>
                        </a:lnSpc>
                      </a:pPr>
                      <a:r>
                        <a:rPr lang="en-IN" sz="1050" kern="1200" dirty="0">
                          <a:solidFill>
                            <a:schemeClr val="dk1"/>
                          </a:solidFill>
                          <a:latin typeface="Poppins" panose="00000500000000000000" pitchFamily="2" charset="0"/>
                          <a:ea typeface="+mn-ea"/>
                          <a:cs typeface="Poppins" panose="00000500000000000000" pitchFamily="2" charset="0"/>
                        </a:rPr>
                        <a:t>Partnership</a:t>
                      </a:r>
                    </a:p>
                  </a:txBody>
                  <a:tcPr anchor="ctr"/>
                </a:tc>
                <a:tc>
                  <a:txBody>
                    <a:bodyPr/>
                    <a:lstStyle/>
                    <a:p>
                      <a:pPr marL="0" algn="just" defTabSz="914400" rtl="0" eaLnBrk="1" latinLnBrk="0" hangingPunct="1">
                        <a:lnSpc>
                          <a:spcPct val="150000"/>
                        </a:lnSpc>
                      </a:pPr>
                      <a:r>
                        <a:rPr lang="en-US" sz="1050" kern="1200" dirty="0">
                          <a:solidFill>
                            <a:schemeClr val="dk1"/>
                          </a:solidFill>
                          <a:latin typeface="Poppins" panose="00000500000000000000" pitchFamily="2" charset="0"/>
                          <a:ea typeface="+mn-ea"/>
                          <a:cs typeface="Poppins" panose="00000500000000000000" pitchFamily="2" charset="0"/>
                        </a:rPr>
                        <a:t>Citizens partnered with </a:t>
                      </a:r>
                      <a:r>
                        <a:rPr lang="en-IN" sz="1050" kern="1200" dirty="0">
                          <a:solidFill>
                            <a:schemeClr val="dk1"/>
                          </a:solidFill>
                          <a:latin typeface="Poppins" panose="00000500000000000000" pitchFamily="2" charset="0"/>
                          <a:ea typeface="+mn-ea"/>
                          <a:cs typeface="Poppins" panose="00000500000000000000" pitchFamily="2" charset="0"/>
                        </a:rPr>
                        <a:t>Navan Expense </a:t>
                      </a:r>
                      <a:r>
                        <a:rPr lang="en-US" sz="1050" kern="1200" dirty="0">
                          <a:solidFill>
                            <a:schemeClr val="dk1"/>
                          </a:solidFill>
                          <a:latin typeface="Poppins" panose="00000500000000000000" pitchFamily="2" charset="0"/>
                          <a:ea typeface="+mn-ea"/>
                          <a:cs typeface="Poppins" panose="00000500000000000000" pitchFamily="2" charset="0"/>
                        </a:rPr>
                        <a:t>(U.S.) to offer a holistic travel management platform for Citizens’ clients.</a:t>
                      </a:r>
                      <a:endParaRPr lang="en-IN" sz="1050" kern="1200" dirty="0">
                        <a:solidFill>
                          <a:schemeClr val="dk1"/>
                        </a:solidFill>
                        <a:latin typeface="Poppins" panose="00000500000000000000" pitchFamily="2" charset="0"/>
                        <a:ea typeface="+mn-ea"/>
                        <a:cs typeface="Poppins" panose="00000500000000000000" pitchFamily="2" charset="0"/>
                      </a:endParaRPr>
                    </a:p>
                  </a:txBody>
                  <a:tcPr anchor="ctr"/>
                </a:tc>
                <a:extLst>
                  <a:ext uri="{0D108BD9-81ED-4DB2-BD59-A6C34878D82A}">
                    <a16:rowId xmlns:a16="http://schemas.microsoft.com/office/drawing/2014/main" val="3124654784"/>
                  </a:ext>
                </a:extLst>
              </a:tr>
              <a:tr h="405308">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sz="1050" kern="1200" dirty="0">
                          <a:solidFill>
                            <a:schemeClr val="dk1"/>
                          </a:solidFill>
                          <a:latin typeface="Poppins" panose="00000500000000000000" pitchFamily="2" charset="0"/>
                          <a:ea typeface="+mn-ea"/>
                          <a:cs typeface="Poppins" panose="00000500000000000000" pitchFamily="2" charset="0"/>
                        </a:rPr>
                        <a:t>May 2024</a:t>
                      </a: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sz="1050" kern="1200" dirty="0">
                          <a:solidFill>
                            <a:schemeClr val="dk1"/>
                          </a:solidFill>
                          <a:latin typeface="Poppins" panose="00000500000000000000" pitchFamily="2" charset="0"/>
                          <a:ea typeface="+mn-ea"/>
                          <a:cs typeface="Poppins" panose="00000500000000000000" pitchFamily="2" charset="0"/>
                        </a:rPr>
                        <a:t>New Product Launches</a:t>
                      </a:r>
                    </a:p>
                  </a:txBody>
                  <a:tcPr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IN" sz="1050" kern="1200" dirty="0">
                          <a:solidFill>
                            <a:schemeClr val="dk1"/>
                          </a:solidFill>
                          <a:latin typeface="Poppins" panose="00000500000000000000" pitchFamily="2" charset="0"/>
                          <a:ea typeface="+mn-ea"/>
                          <a:cs typeface="Poppins" panose="00000500000000000000" pitchFamily="2" charset="0"/>
                        </a:rPr>
                        <a:t>Citizens launched a </a:t>
                      </a:r>
                      <a:r>
                        <a:rPr lang="en-US" sz="1050" kern="1200" dirty="0">
                          <a:solidFill>
                            <a:schemeClr val="dk1"/>
                          </a:solidFill>
                          <a:latin typeface="Poppins" panose="00000500000000000000" pitchFamily="2" charset="0"/>
                          <a:ea typeface="+mn-ea"/>
                          <a:cs typeface="Poppins" panose="00000500000000000000" pitchFamily="2" charset="0"/>
                        </a:rPr>
                        <a:t>Cash Flow Forecasting Solution for business banking customers, offering insights, tips, and benchmarking to compare businesses by location, revenue, and size.</a:t>
                      </a:r>
                      <a:endParaRPr lang="en-IN" sz="1050" kern="1200" dirty="0">
                        <a:solidFill>
                          <a:schemeClr val="dk1"/>
                        </a:solidFill>
                        <a:latin typeface="Poppins" panose="00000500000000000000" pitchFamily="2" charset="0"/>
                        <a:ea typeface="+mn-ea"/>
                        <a:cs typeface="Poppins" panose="00000500000000000000" pitchFamily="2" charset="0"/>
                      </a:endParaRPr>
                    </a:p>
                  </a:txBody>
                  <a:tcPr anchor="ctr"/>
                </a:tc>
                <a:extLst>
                  <a:ext uri="{0D108BD9-81ED-4DB2-BD59-A6C34878D82A}">
                    <a16:rowId xmlns:a16="http://schemas.microsoft.com/office/drawing/2014/main" val="3911453864"/>
                  </a:ext>
                </a:extLst>
              </a:tr>
              <a:tr h="405308">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sz="1050" kern="1200" dirty="0">
                          <a:solidFill>
                            <a:schemeClr val="dk1"/>
                          </a:solidFill>
                          <a:latin typeface="Poppins" panose="00000500000000000000" pitchFamily="2" charset="0"/>
                          <a:ea typeface="+mn-ea"/>
                          <a:cs typeface="Poppins" panose="00000500000000000000" pitchFamily="2" charset="0"/>
                        </a:rPr>
                        <a:t>May 2024</a:t>
                      </a:r>
                    </a:p>
                  </a:txBody>
                  <a:tcPr anchor="ctr"/>
                </a:tc>
                <a:tc>
                  <a:txBody>
                    <a:bodyPr/>
                    <a:lstStyle/>
                    <a:p>
                      <a:pPr marL="0" algn="l" defTabSz="914400" rtl="0" eaLnBrk="1" latinLnBrk="0" hangingPunct="1">
                        <a:lnSpc>
                          <a:spcPct val="150000"/>
                        </a:lnSpc>
                      </a:pPr>
                      <a:r>
                        <a:rPr lang="en-IN" sz="1050" kern="1200" dirty="0">
                          <a:solidFill>
                            <a:schemeClr val="dk1"/>
                          </a:solidFill>
                          <a:latin typeface="Poppins" panose="00000500000000000000" pitchFamily="2" charset="0"/>
                          <a:ea typeface="+mn-ea"/>
                          <a:cs typeface="Poppins" panose="00000500000000000000" pitchFamily="2" charset="0"/>
                        </a:rPr>
                        <a:t>Partnership</a:t>
                      </a:r>
                    </a:p>
                  </a:txBody>
                  <a:tcPr anchor="ctr"/>
                </a:tc>
                <a:tc>
                  <a:txBody>
                    <a:bodyPr/>
                    <a:lstStyle/>
                    <a:p>
                      <a:pPr marL="0" algn="just" defTabSz="914400" rtl="0" eaLnBrk="1" latinLnBrk="0" hangingPunct="1">
                        <a:lnSpc>
                          <a:spcPct val="150000"/>
                        </a:lnSpc>
                      </a:pPr>
                      <a:r>
                        <a:rPr lang="en-US" sz="1050" kern="1200" dirty="0">
                          <a:solidFill>
                            <a:schemeClr val="dk1"/>
                          </a:solidFill>
                          <a:latin typeface="Poppins" panose="00000500000000000000" pitchFamily="2" charset="0"/>
                          <a:ea typeface="+mn-ea"/>
                          <a:cs typeface="Poppins" panose="00000500000000000000" pitchFamily="2" charset="0"/>
                        </a:rPr>
                        <a:t>Citizens partnered with </a:t>
                      </a:r>
                      <a:r>
                        <a:rPr lang="en-IN" sz="1050" kern="1200" dirty="0">
                          <a:solidFill>
                            <a:schemeClr val="dk1"/>
                          </a:solidFill>
                          <a:latin typeface="Poppins" panose="00000500000000000000" pitchFamily="2" charset="0"/>
                          <a:ea typeface="+mn-ea"/>
                          <a:cs typeface="Poppins" panose="00000500000000000000" pitchFamily="2" charset="0"/>
                        </a:rPr>
                        <a:t>Style Crest Enterprises </a:t>
                      </a:r>
                      <a:r>
                        <a:rPr lang="en-US" sz="1050" kern="1200" dirty="0">
                          <a:solidFill>
                            <a:schemeClr val="dk1"/>
                          </a:solidFill>
                          <a:latin typeface="Poppins" panose="00000500000000000000" pitchFamily="2" charset="0"/>
                          <a:ea typeface="+mn-ea"/>
                          <a:cs typeface="Poppins" panose="00000500000000000000" pitchFamily="2" charset="0"/>
                        </a:rPr>
                        <a:t>(Canada) to refinance debt and support acquisitions with a $105 million credit facility, including a $75 million term loan and a $30 million revolving line of credit.</a:t>
                      </a:r>
                      <a:endParaRPr lang="en-IN" sz="1050" kern="1200" dirty="0">
                        <a:solidFill>
                          <a:schemeClr val="dk1"/>
                        </a:solidFill>
                        <a:latin typeface="Poppins" panose="00000500000000000000" pitchFamily="2" charset="0"/>
                        <a:ea typeface="+mn-ea"/>
                        <a:cs typeface="Poppins" panose="00000500000000000000" pitchFamily="2" charset="0"/>
                      </a:endParaRPr>
                    </a:p>
                  </a:txBody>
                  <a:tcPr anchor="ctr"/>
                </a:tc>
                <a:extLst>
                  <a:ext uri="{0D108BD9-81ED-4DB2-BD59-A6C34878D82A}">
                    <a16:rowId xmlns:a16="http://schemas.microsoft.com/office/drawing/2014/main" val="3321854286"/>
                  </a:ext>
                </a:extLst>
              </a:tr>
              <a:tr h="405308">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sz="1050" kern="1200" dirty="0">
                          <a:solidFill>
                            <a:schemeClr val="dk1"/>
                          </a:solidFill>
                          <a:latin typeface="Poppins" panose="00000500000000000000" pitchFamily="2" charset="0"/>
                          <a:ea typeface="+mn-ea"/>
                          <a:cs typeface="Poppins" panose="00000500000000000000" pitchFamily="2" charset="0"/>
                        </a:rPr>
                        <a:t>February 2024</a:t>
                      </a: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sz="1050" dirty="0">
                          <a:latin typeface="Poppins" panose="00000500000000000000" pitchFamily="2" charset="0"/>
                          <a:cs typeface="Poppins" panose="00000500000000000000" pitchFamily="2" charset="0"/>
                        </a:rPr>
                        <a:t>Expansion</a:t>
                      </a:r>
                    </a:p>
                  </a:txBody>
                  <a:tcPr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050" kern="1200" dirty="0">
                          <a:solidFill>
                            <a:schemeClr val="dk1"/>
                          </a:solidFill>
                          <a:latin typeface="Poppins" panose="00000500000000000000" pitchFamily="2" charset="0"/>
                          <a:ea typeface="+mn-ea"/>
                          <a:cs typeface="Poppins" panose="00000500000000000000" pitchFamily="2" charset="0"/>
                        </a:rPr>
                        <a:t>Citizens accelerated its wealth management business with leadership hires and a new Private Banking office in Boston, plus planned openings in Palm Beach and Mill Valley in 2024.</a:t>
                      </a:r>
                      <a:endParaRPr lang="en-IN" sz="1050" kern="1200" dirty="0">
                        <a:solidFill>
                          <a:schemeClr val="dk1"/>
                        </a:solidFill>
                        <a:latin typeface="Poppins" panose="00000500000000000000" pitchFamily="2" charset="0"/>
                        <a:ea typeface="+mn-ea"/>
                        <a:cs typeface="Poppins" panose="00000500000000000000" pitchFamily="2" charset="0"/>
                      </a:endParaRPr>
                    </a:p>
                  </a:txBody>
                  <a:tcPr anchor="ctr"/>
                </a:tc>
                <a:extLst>
                  <a:ext uri="{0D108BD9-81ED-4DB2-BD59-A6C34878D82A}">
                    <a16:rowId xmlns:a16="http://schemas.microsoft.com/office/drawing/2014/main" val="1146318828"/>
                  </a:ext>
                </a:extLst>
              </a:tr>
              <a:tr h="405308">
                <a:tc>
                  <a:txBody>
                    <a:bodyPr/>
                    <a:lstStyle/>
                    <a:p>
                      <a:r>
                        <a:rPr lang="en-IN" sz="1050" dirty="0">
                          <a:latin typeface="Poppins" panose="00000500000000000000" pitchFamily="2" charset="0"/>
                          <a:cs typeface="Poppins" panose="00000500000000000000" pitchFamily="2" charset="0"/>
                        </a:rPr>
                        <a:t>December 2023</a:t>
                      </a:r>
                    </a:p>
                  </a:txBody>
                  <a:tcPr anchor="ctr"/>
                </a:tc>
                <a:tc>
                  <a:txBody>
                    <a:bodyPr/>
                    <a:lstStyle/>
                    <a:p>
                      <a:r>
                        <a:rPr lang="en-IN" sz="1050" kern="1200" dirty="0">
                          <a:solidFill>
                            <a:schemeClr val="dk1"/>
                          </a:solidFill>
                          <a:latin typeface="Poppins" panose="00000500000000000000" pitchFamily="2" charset="0"/>
                          <a:ea typeface="+mn-ea"/>
                          <a:cs typeface="Poppins" panose="00000500000000000000" pitchFamily="2" charset="0"/>
                        </a:rPr>
                        <a:t>Partnership</a:t>
                      </a:r>
                      <a:endParaRPr lang="en-IN" sz="1050" dirty="0">
                        <a:latin typeface="Poppins" panose="00000500000000000000" pitchFamily="2" charset="0"/>
                        <a:cs typeface="Poppins" panose="00000500000000000000" pitchFamily="2" charset="0"/>
                      </a:endParaRPr>
                    </a:p>
                  </a:txBody>
                  <a:tcPr anchor="ctr"/>
                </a:tc>
                <a:tc>
                  <a:txBody>
                    <a:bodyPr/>
                    <a:lstStyle/>
                    <a:p>
                      <a:pPr algn="just">
                        <a:lnSpc>
                          <a:spcPct val="150000"/>
                        </a:lnSpc>
                      </a:pPr>
                      <a:r>
                        <a:rPr lang="en-US" sz="1050" dirty="0">
                          <a:latin typeface="Poppins" panose="00000500000000000000" pitchFamily="2" charset="0"/>
                          <a:cs typeface="Poppins" panose="00000500000000000000" pitchFamily="2" charset="0"/>
                        </a:rPr>
                        <a:t>Citizens partnered with Credit Acceptance Corporation (U.S.), an indirect auto finance program provider to implement real-time payments in order to meet the 24/7 demand.</a:t>
                      </a:r>
                      <a:endParaRPr lang="en-IN" sz="1050" dirty="0">
                        <a:latin typeface="Poppins" panose="00000500000000000000" pitchFamily="2" charset="0"/>
                        <a:cs typeface="Poppins" panose="00000500000000000000" pitchFamily="2" charset="0"/>
                      </a:endParaRPr>
                    </a:p>
                  </a:txBody>
                  <a:tcPr anchor="ctr"/>
                </a:tc>
                <a:extLst>
                  <a:ext uri="{0D108BD9-81ED-4DB2-BD59-A6C34878D82A}">
                    <a16:rowId xmlns:a16="http://schemas.microsoft.com/office/drawing/2014/main" val="1124473243"/>
                  </a:ext>
                </a:extLst>
              </a:tr>
              <a:tr h="4053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latin typeface="Poppins" panose="00000500000000000000" pitchFamily="2" charset="0"/>
                          <a:cs typeface="Poppins" panose="00000500000000000000" pitchFamily="2" charset="0"/>
                        </a:rPr>
                        <a:t>December 2023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kern="1200" dirty="0">
                          <a:solidFill>
                            <a:schemeClr val="dk1"/>
                          </a:solidFill>
                          <a:latin typeface="Poppins" panose="00000500000000000000" pitchFamily="2" charset="0"/>
                          <a:ea typeface="+mn-ea"/>
                          <a:cs typeface="Poppins" panose="00000500000000000000" pitchFamily="2" charset="0"/>
                        </a:rPr>
                        <a:t>New Product Launches</a:t>
                      </a:r>
                    </a:p>
                  </a:txBody>
                  <a:tcPr anchor="ctr"/>
                </a:tc>
                <a:tc>
                  <a:txBody>
                    <a:bodyPr/>
                    <a:lstStyle/>
                    <a:p>
                      <a:pPr marL="0" algn="just" defTabSz="914400" rtl="0" eaLnBrk="1" latinLnBrk="0" hangingPunct="1">
                        <a:lnSpc>
                          <a:spcPct val="150000"/>
                        </a:lnSpc>
                      </a:pPr>
                      <a:r>
                        <a:rPr lang="en-US" sz="1050" dirty="0">
                          <a:latin typeface="Poppins" panose="00000500000000000000" pitchFamily="2" charset="0"/>
                          <a:cs typeface="Poppins" panose="00000500000000000000" pitchFamily="2" charset="0"/>
                        </a:rPr>
                        <a:t>Citizens in a collaborative partnership with Mastercard Inc. (U.S.) introduced the new Mastercard Debit and ATM Card from Citizens Bank, N.A., featuring sustainable manufacturing and touch card functionality.</a:t>
                      </a:r>
                      <a:endParaRPr lang="en-IN" sz="1050" kern="1200" dirty="0">
                        <a:solidFill>
                          <a:schemeClr val="dk1"/>
                        </a:solidFill>
                        <a:latin typeface="Poppins" panose="00000500000000000000" pitchFamily="2" charset="0"/>
                        <a:ea typeface="+mn-ea"/>
                        <a:cs typeface="Poppins" panose="00000500000000000000" pitchFamily="2" charset="0"/>
                      </a:endParaRPr>
                    </a:p>
                  </a:txBody>
                  <a:tcPr anchor="ctr"/>
                </a:tc>
                <a:extLst>
                  <a:ext uri="{0D108BD9-81ED-4DB2-BD59-A6C34878D82A}">
                    <a16:rowId xmlns:a16="http://schemas.microsoft.com/office/drawing/2014/main" val="2237379215"/>
                  </a:ext>
                </a:extLst>
              </a:tr>
              <a:tr h="405308">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sz="1050" dirty="0">
                          <a:latin typeface="Poppins" panose="00000500000000000000" pitchFamily="2" charset="0"/>
                          <a:cs typeface="Poppins" panose="00000500000000000000" pitchFamily="2" charset="0"/>
                        </a:rPr>
                        <a:t>November 2023</a:t>
                      </a: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sz="1050" kern="1200" dirty="0">
                          <a:solidFill>
                            <a:schemeClr val="dk1"/>
                          </a:solidFill>
                          <a:latin typeface="Poppins" panose="00000500000000000000" pitchFamily="2" charset="0"/>
                          <a:ea typeface="+mn-ea"/>
                          <a:cs typeface="Poppins" panose="00000500000000000000" pitchFamily="2" charset="0"/>
                        </a:rPr>
                        <a:t>New Product Launches</a:t>
                      </a:r>
                    </a:p>
                  </a:txBody>
                  <a:tcPr anchor="ctr"/>
                </a:tc>
                <a:tc>
                  <a:txBody>
                    <a:bodyPr/>
                    <a:lstStyle/>
                    <a:p>
                      <a:pPr marL="0" algn="just" defTabSz="914400" rtl="0" eaLnBrk="1" latinLnBrk="0" hangingPunct="1">
                        <a:lnSpc>
                          <a:spcPct val="150000"/>
                        </a:lnSpc>
                      </a:pPr>
                      <a:r>
                        <a:rPr lang="en-US" sz="1050" kern="1200" dirty="0">
                          <a:solidFill>
                            <a:schemeClr val="dk1"/>
                          </a:solidFill>
                          <a:latin typeface="Poppins" panose="00000500000000000000" pitchFamily="2" charset="0"/>
                          <a:ea typeface="+mn-ea"/>
                          <a:cs typeface="Poppins" panose="00000500000000000000" pitchFamily="2" charset="0"/>
                        </a:rPr>
                        <a:t>Citizens launched Citizens Cash Flow Essentials, an all-in-one cash management platform with Digital Invoicing, to help small businesses manage cash flow securely via online banking.</a:t>
                      </a:r>
                      <a:endParaRPr lang="en-IN" sz="1050" kern="1200" dirty="0">
                        <a:solidFill>
                          <a:schemeClr val="dk1"/>
                        </a:solidFill>
                        <a:latin typeface="Poppins" panose="00000500000000000000" pitchFamily="2" charset="0"/>
                        <a:ea typeface="+mn-ea"/>
                        <a:cs typeface="Poppins" panose="00000500000000000000" pitchFamily="2" charset="0"/>
                      </a:endParaRPr>
                    </a:p>
                  </a:txBody>
                  <a:tcPr anchor="ctr"/>
                </a:tc>
                <a:extLst>
                  <a:ext uri="{0D108BD9-81ED-4DB2-BD59-A6C34878D82A}">
                    <a16:rowId xmlns:a16="http://schemas.microsoft.com/office/drawing/2014/main" val="1854245735"/>
                  </a:ext>
                </a:extLst>
              </a:tr>
              <a:tr h="405308">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sz="1050" kern="1200" dirty="0">
                          <a:solidFill>
                            <a:schemeClr val="dk1"/>
                          </a:solidFill>
                          <a:latin typeface="Poppins" panose="00000500000000000000" pitchFamily="2" charset="0"/>
                          <a:ea typeface="+mn-ea"/>
                          <a:cs typeface="Poppins" panose="00000500000000000000" pitchFamily="2" charset="0"/>
                        </a:rPr>
                        <a:t>October 2023</a:t>
                      </a: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sz="1050" kern="1200" dirty="0">
                          <a:solidFill>
                            <a:schemeClr val="dk1"/>
                          </a:solidFill>
                          <a:latin typeface="Poppins" panose="00000500000000000000" pitchFamily="2" charset="0"/>
                          <a:ea typeface="+mn-ea"/>
                          <a:cs typeface="Poppins" panose="00000500000000000000" pitchFamily="2" charset="0"/>
                        </a:rPr>
                        <a:t>New Product Launches</a:t>
                      </a:r>
                    </a:p>
                  </a:txBody>
                  <a:tcPr anchor="ctr"/>
                </a:tc>
                <a:tc>
                  <a:txBody>
                    <a:bodyPr/>
                    <a:lstStyle/>
                    <a:p>
                      <a:pPr marL="0" algn="just" defTabSz="914400" rtl="0" eaLnBrk="1" latinLnBrk="0" hangingPunct="1">
                        <a:lnSpc>
                          <a:spcPct val="150000"/>
                        </a:lnSpc>
                      </a:pPr>
                      <a:r>
                        <a:rPr lang="en-IN" sz="1050" kern="1200" dirty="0">
                          <a:solidFill>
                            <a:schemeClr val="dk1"/>
                          </a:solidFill>
                          <a:latin typeface="Poppins" panose="00000500000000000000" pitchFamily="2" charset="0"/>
                          <a:ea typeface="+mn-ea"/>
                          <a:cs typeface="Poppins" panose="00000500000000000000" pitchFamily="2" charset="0"/>
                        </a:rPr>
                        <a:t>Citizens launched </a:t>
                      </a:r>
                      <a:r>
                        <a:rPr lang="en-US" sz="1050" kern="1200" dirty="0">
                          <a:solidFill>
                            <a:schemeClr val="dk1"/>
                          </a:solidFill>
                          <a:latin typeface="Poppins" panose="00000500000000000000" pitchFamily="2" charset="0"/>
                          <a:ea typeface="+mn-ea"/>
                          <a:cs typeface="Poppins" panose="00000500000000000000" pitchFamily="2" charset="0"/>
                        </a:rPr>
                        <a:t>digital account opening for business banking customers, allowing them to open sole proprietorship deposit accounts through a new self-service online channel.</a:t>
                      </a:r>
                      <a:endParaRPr lang="en-IN" sz="1050" kern="1200" dirty="0">
                        <a:solidFill>
                          <a:schemeClr val="dk1"/>
                        </a:solidFill>
                        <a:latin typeface="Poppins" panose="00000500000000000000" pitchFamily="2" charset="0"/>
                        <a:ea typeface="+mn-ea"/>
                        <a:cs typeface="Poppins" panose="00000500000000000000" pitchFamily="2" charset="0"/>
                      </a:endParaRPr>
                    </a:p>
                  </a:txBody>
                  <a:tcPr anchor="ctr"/>
                </a:tc>
                <a:extLst>
                  <a:ext uri="{0D108BD9-81ED-4DB2-BD59-A6C34878D82A}">
                    <a16:rowId xmlns:a16="http://schemas.microsoft.com/office/drawing/2014/main" val="1587814883"/>
                  </a:ext>
                </a:extLst>
              </a:tr>
              <a:tr h="405308">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sz="1050" dirty="0">
                          <a:latin typeface="Poppins" panose="00000500000000000000" pitchFamily="2" charset="0"/>
                          <a:cs typeface="Poppins" panose="00000500000000000000" pitchFamily="2" charset="0"/>
                        </a:rPr>
                        <a:t>September 2023</a:t>
                      </a: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sz="1050" kern="1200" dirty="0">
                          <a:solidFill>
                            <a:schemeClr val="dk1"/>
                          </a:solidFill>
                          <a:latin typeface="Poppins" panose="00000500000000000000" pitchFamily="2" charset="0"/>
                          <a:ea typeface="+mn-ea"/>
                          <a:cs typeface="Poppins" panose="00000500000000000000" pitchFamily="2" charset="0"/>
                        </a:rPr>
                        <a:t>Partnership</a:t>
                      </a:r>
                      <a:endParaRPr lang="en-IN" sz="1050" dirty="0">
                        <a:latin typeface="Poppins" panose="00000500000000000000" pitchFamily="2" charset="0"/>
                        <a:cs typeface="Poppins" panose="00000500000000000000" pitchFamily="2" charset="0"/>
                      </a:endParaRPr>
                    </a:p>
                  </a:txBody>
                  <a:tcPr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IN" sz="1050" kern="1200" dirty="0">
                          <a:solidFill>
                            <a:schemeClr val="dk1"/>
                          </a:solidFill>
                          <a:latin typeface="Poppins" panose="00000500000000000000" pitchFamily="2" charset="0"/>
                          <a:ea typeface="+mn-ea"/>
                          <a:cs typeface="Poppins" panose="00000500000000000000" pitchFamily="2" charset="0"/>
                        </a:rPr>
                        <a:t>Citizens partnered with Trek Bicycle Corporation (U.S.) </a:t>
                      </a:r>
                      <a:r>
                        <a:rPr lang="en-US" sz="1050" kern="1200" dirty="0">
                          <a:solidFill>
                            <a:schemeClr val="dk1"/>
                          </a:solidFill>
                          <a:latin typeface="Poppins" panose="00000500000000000000" pitchFamily="2" charset="0"/>
                          <a:ea typeface="+mn-ea"/>
                          <a:cs typeface="Poppins" panose="00000500000000000000" pitchFamily="2" charset="0"/>
                        </a:rPr>
                        <a:t>to provide cycling enthusiasts with flexible payment and financing solutions through Citizens Pay.</a:t>
                      </a:r>
                      <a:endParaRPr lang="en-IN" sz="1050" kern="1200" dirty="0">
                        <a:solidFill>
                          <a:schemeClr val="dk1"/>
                        </a:solidFill>
                        <a:latin typeface="Poppins" panose="00000500000000000000" pitchFamily="2" charset="0"/>
                        <a:ea typeface="+mn-ea"/>
                        <a:cs typeface="Poppins" panose="00000500000000000000" pitchFamily="2" charset="0"/>
                      </a:endParaRPr>
                    </a:p>
                  </a:txBody>
                  <a:tcPr anchor="ctr"/>
                </a:tc>
                <a:extLst>
                  <a:ext uri="{0D108BD9-81ED-4DB2-BD59-A6C34878D82A}">
                    <a16:rowId xmlns:a16="http://schemas.microsoft.com/office/drawing/2014/main" val="3233698007"/>
                  </a:ext>
                </a:extLst>
              </a:tr>
            </a:tbl>
          </a:graphicData>
        </a:graphic>
      </p:graphicFrame>
    </p:spTree>
    <p:extLst>
      <p:ext uri="{BB962C8B-B14F-4D97-AF65-F5344CB8AC3E}">
        <p14:creationId xmlns:p14="http://schemas.microsoft.com/office/powerpoint/2010/main" val="2306896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A9A2BAA-7CE0-7479-E1A7-48DEFF76CEA0}"/>
              </a:ext>
            </a:extLst>
          </p:cNvPr>
          <p:cNvSpPr txBox="1"/>
          <p:nvPr/>
        </p:nvSpPr>
        <p:spPr>
          <a:xfrm>
            <a:off x="242807" y="906130"/>
            <a:ext cx="11706386" cy="461665"/>
          </a:xfrm>
          <a:prstGeom prst="rect">
            <a:avLst/>
          </a:prstGeom>
          <a:solidFill>
            <a:srgbClr val="287251"/>
          </a:solidFill>
        </p:spPr>
        <p:txBody>
          <a:bodyPr wrap="square" rtlCol="0">
            <a:spAutoFit/>
          </a:bodyPr>
          <a:lstStyle/>
          <a:p>
            <a:pPr algn="ctr"/>
            <a:r>
              <a:rPr lang="en-US" sz="2400" dirty="0">
                <a:solidFill>
                  <a:schemeClr val="bg1"/>
                </a:solidFill>
                <a:latin typeface="Poppins" panose="00000500000000000000" pitchFamily="2" charset="0"/>
                <a:cs typeface="Poppins" panose="00000500000000000000" pitchFamily="2" charset="0"/>
              </a:rPr>
              <a:t>TABLE OF CONTENTS</a:t>
            </a:r>
            <a:endParaRPr lang="en-IN" sz="2400" dirty="0">
              <a:solidFill>
                <a:schemeClr val="bg1"/>
              </a:solidFill>
              <a:latin typeface="Poppins" panose="00000500000000000000" pitchFamily="2" charset="0"/>
              <a:cs typeface="Poppins" panose="00000500000000000000" pitchFamily="2" charset="0"/>
            </a:endParaRPr>
          </a:p>
        </p:txBody>
      </p:sp>
      <p:sp>
        <p:nvSpPr>
          <p:cNvPr id="4" name="Rectangle: Rounded Corners 3">
            <a:hlinkClick r:id="rId3" action="ppaction://hlinksldjump"/>
            <a:extLst>
              <a:ext uri="{FF2B5EF4-FFF2-40B4-BE49-F238E27FC236}">
                <a16:creationId xmlns:a16="http://schemas.microsoft.com/office/drawing/2014/main" id="{4C707777-D3C1-CF1E-B3CD-B5B259602998}"/>
              </a:ext>
            </a:extLst>
          </p:cNvPr>
          <p:cNvSpPr/>
          <p:nvPr/>
        </p:nvSpPr>
        <p:spPr>
          <a:xfrm>
            <a:off x="635430" y="1643328"/>
            <a:ext cx="588936" cy="511444"/>
          </a:xfrm>
          <a:prstGeom prst="roundRect">
            <a:avLst/>
          </a:prstGeom>
          <a:solidFill>
            <a:srgbClr val="287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endParaRPr lang="en-IN" dirty="0">
              <a:solidFill>
                <a:schemeClr val="bg1"/>
              </a:solidFill>
            </a:endParaRPr>
          </a:p>
        </p:txBody>
      </p:sp>
      <p:sp>
        <p:nvSpPr>
          <p:cNvPr id="5" name="Rectangle: Rounded Corners 4">
            <a:hlinkClick r:id="rId3" action="ppaction://hlinksldjump"/>
            <a:extLst>
              <a:ext uri="{FF2B5EF4-FFF2-40B4-BE49-F238E27FC236}">
                <a16:creationId xmlns:a16="http://schemas.microsoft.com/office/drawing/2014/main" id="{79F1B68C-EAE0-0741-4B64-1B1849E22B7A}"/>
              </a:ext>
            </a:extLst>
          </p:cNvPr>
          <p:cNvSpPr/>
          <p:nvPr/>
        </p:nvSpPr>
        <p:spPr>
          <a:xfrm>
            <a:off x="1425844" y="1643328"/>
            <a:ext cx="9221491" cy="511444"/>
          </a:xfrm>
          <a:prstGeom prst="roundRect">
            <a:avLst/>
          </a:prstGeom>
          <a:solidFill>
            <a:srgbClr val="287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COMPANY OVERVIEW</a:t>
            </a:r>
            <a:endParaRPr lang="en-IN" dirty="0">
              <a:solidFill>
                <a:schemeClr val="bg1"/>
              </a:solidFill>
            </a:endParaRPr>
          </a:p>
        </p:txBody>
      </p:sp>
      <p:sp>
        <p:nvSpPr>
          <p:cNvPr id="7" name="Rectangle: Rounded Corners 6">
            <a:hlinkClick r:id="rId3" action="ppaction://hlinksldjump"/>
            <a:extLst>
              <a:ext uri="{FF2B5EF4-FFF2-40B4-BE49-F238E27FC236}">
                <a16:creationId xmlns:a16="http://schemas.microsoft.com/office/drawing/2014/main" id="{D0B53891-F49E-A6D8-9D6B-C993CCC2CD43}"/>
              </a:ext>
            </a:extLst>
          </p:cNvPr>
          <p:cNvSpPr/>
          <p:nvPr/>
        </p:nvSpPr>
        <p:spPr>
          <a:xfrm>
            <a:off x="10833315" y="1643328"/>
            <a:ext cx="588936" cy="511444"/>
          </a:xfrm>
          <a:prstGeom prst="roundRect">
            <a:avLst/>
          </a:prstGeom>
          <a:solidFill>
            <a:srgbClr val="287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endParaRPr lang="en-IN" dirty="0">
              <a:solidFill>
                <a:schemeClr val="bg1"/>
              </a:solidFill>
            </a:endParaRPr>
          </a:p>
        </p:txBody>
      </p:sp>
      <p:sp>
        <p:nvSpPr>
          <p:cNvPr id="10" name="Rectangle: Rounded Corners 9">
            <a:hlinkClick r:id="rId4" action="ppaction://hlinksldjump"/>
            <a:extLst>
              <a:ext uri="{FF2B5EF4-FFF2-40B4-BE49-F238E27FC236}">
                <a16:creationId xmlns:a16="http://schemas.microsoft.com/office/drawing/2014/main" id="{F3338E0E-C312-3250-A747-FB430963CF53}"/>
              </a:ext>
            </a:extLst>
          </p:cNvPr>
          <p:cNvSpPr/>
          <p:nvPr/>
        </p:nvSpPr>
        <p:spPr>
          <a:xfrm>
            <a:off x="635430" y="2276178"/>
            <a:ext cx="588936" cy="511444"/>
          </a:xfrm>
          <a:prstGeom prst="roundRect">
            <a:avLst/>
          </a:prstGeom>
          <a:solidFill>
            <a:srgbClr val="287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endParaRPr lang="en-IN" dirty="0">
              <a:solidFill>
                <a:schemeClr val="bg1"/>
              </a:solidFill>
            </a:endParaRPr>
          </a:p>
        </p:txBody>
      </p:sp>
      <p:sp>
        <p:nvSpPr>
          <p:cNvPr id="11" name="Rectangle: Rounded Corners 10">
            <a:hlinkClick r:id="rId4" action="ppaction://hlinksldjump"/>
            <a:extLst>
              <a:ext uri="{FF2B5EF4-FFF2-40B4-BE49-F238E27FC236}">
                <a16:creationId xmlns:a16="http://schemas.microsoft.com/office/drawing/2014/main" id="{9364E306-1470-46C0-B31B-5FD0B0753C8F}"/>
              </a:ext>
            </a:extLst>
          </p:cNvPr>
          <p:cNvSpPr/>
          <p:nvPr/>
        </p:nvSpPr>
        <p:spPr>
          <a:xfrm>
            <a:off x="1425844" y="2276178"/>
            <a:ext cx="9221491" cy="511444"/>
          </a:xfrm>
          <a:prstGeom prst="roundRect">
            <a:avLst/>
          </a:prstGeom>
          <a:solidFill>
            <a:srgbClr val="287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FINANCIAL SNAPSHOT</a:t>
            </a:r>
            <a:endParaRPr lang="en-IN" dirty="0">
              <a:solidFill>
                <a:schemeClr val="bg1"/>
              </a:solidFill>
            </a:endParaRPr>
          </a:p>
        </p:txBody>
      </p:sp>
      <p:sp>
        <p:nvSpPr>
          <p:cNvPr id="12" name="Rectangle: Rounded Corners 11">
            <a:hlinkClick r:id="rId4" action="ppaction://hlinksldjump"/>
            <a:extLst>
              <a:ext uri="{FF2B5EF4-FFF2-40B4-BE49-F238E27FC236}">
                <a16:creationId xmlns:a16="http://schemas.microsoft.com/office/drawing/2014/main" id="{A4B39D17-CD9D-27BE-B929-E661473DD871}"/>
              </a:ext>
            </a:extLst>
          </p:cNvPr>
          <p:cNvSpPr/>
          <p:nvPr/>
        </p:nvSpPr>
        <p:spPr>
          <a:xfrm>
            <a:off x="10833315" y="2276178"/>
            <a:ext cx="588936" cy="511444"/>
          </a:xfrm>
          <a:prstGeom prst="roundRect">
            <a:avLst/>
          </a:prstGeom>
          <a:solidFill>
            <a:srgbClr val="287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endParaRPr lang="en-IN" dirty="0">
              <a:solidFill>
                <a:schemeClr val="bg1"/>
              </a:solidFill>
            </a:endParaRPr>
          </a:p>
        </p:txBody>
      </p:sp>
      <p:sp>
        <p:nvSpPr>
          <p:cNvPr id="14" name="Rectangle: Rounded Corners 13">
            <a:hlinkClick r:id="rId5" action="ppaction://hlinksldjump"/>
            <a:extLst>
              <a:ext uri="{FF2B5EF4-FFF2-40B4-BE49-F238E27FC236}">
                <a16:creationId xmlns:a16="http://schemas.microsoft.com/office/drawing/2014/main" id="{5C69252F-39D8-E62F-4110-141980F9019B}"/>
              </a:ext>
            </a:extLst>
          </p:cNvPr>
          <p:cNvSpPr/>
          <p:nvPr/>
        </p:nvSpPr>
        <p:spPr>
          <a:xfrm>
            <a:off x="635430" y="2909028"/>
            <a:ext cx="588936" cy="511444"/>
          </a:xfrm>
          <a:prstGeom prst="roundRect">
            <a:avLst/>
          </a:prstGeom>
          <a:solidFill>
            <a:srgbClr val="287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endParaRPr lang="en-IN" dirty="0">
              <a:solidFill>
                <a:schemeClr val="bg1"/>
              </a:solidFill>
            </a:endParaRPr>
          </a:p>
        </p:txBody>
      </p:sp>
      <p:sp>
        <p:nvSpPr>
          <p:cNvPr id="15" name="Rectangle: Rounded Corners 14">
            <a:hlinkClick r:id="rId5" action="ppaction://hlinksldjump"/>
            <a:extLst>
              <a:ext uri="{FF2B5EF4-FFF2-40B4-BE49-F238E27FC236}">
                <a16:creationId xmlns:a16="http://schemas.microsoft.com/office/drawing/2014/main" id="{0EAB0EF7-BC15-55A2-E242-897AAEA9AA73}"/>
              </a:ext>
            </a:extLst>
          </p:cNvPr>
          <p:cNvSpPr/>
          <p:nvPr/>
        </p:nvSpPr>
        <p:spPr>
          <a:xfrm>
            <a:off x="1425844" y="2909028"/>
            <a:ext cx="9221491" cy="511444"/>
          </a:xfrm>
          <a:prstGeom prst="roundRect">
            <a:avLst/>
          </a:prstGeom>
          <a:solidFill>
            <a:srgbClr val="287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BUSINESS SEGMENTS</a:t>
            </a:r>
            <a:endParaRPr lang="en-IN" dirty="0">
              <a:solidFill>
                <a:schemeClr val="bg1"/>
              </a:solidFill>
            </a:endParaRPr>
          </a:p>
        </p:txBody>
      </p:sp>
      <p:sp>
        <p:nvSpPr>
          <p:cNvPr id="16" name="Rectangle: Rounded Corners 15">
            <a:hlinkClick r:id="rId5" action="ppaction://hlinksldjump"/>
            <a:extLst>
              <a:ext uri="{FF2B5EF4-FFF2-40B4-BE49-F238E27FC236}">
                <a16:creationId xmlns:a16="http://schemas.microsoft.com/office/drawing/2014/main" id="{894FB00D-A075-C404-4A68-7EE58E011013}"/>
              </a:ext>
            </a:extLst>
          </p:cNvPr>
          <p:cNvSpPr/>
          <p:nvPr/>
        </p:nvSpPr>
        <p:spPr>
          <a:xfrm>
            <a:off x="10833315" y="2909028"/>
            <a:ext cx="588936" cy="511444"/>
          </a:xfrm>
          <a:prstGeom prst="roundRect">
            <a:avLst/>
          </a:prstGeom>
          <a:solidFill>
            <a:srgbClr val="287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endParaRPr lang="en-IN" dirty="0">
              <a:solidFill>
                <a:schemeClr val="bg1"/>
              </a:solidFill>
            </a:endParaRPr>
          </a:p>
        </p:txBody>
      </p:sp>
      <p:sp>
        <p:nvSpPr>
          <p:cNvPr id="18" name="Rectangle: Rounded Corners 17">
            <a:hlinkClick r:id="rId6" action="ppaction://hlinksldjump"/>
            <a:extLst>
              <a:ext uri="{FF2B5EF4-FFF2-40B4-BE49-F238E27FC236}">
                <a16:creationId xmlns:a16="http://schemas.microsoft.com/office/drawing/2014/main" id="{3CE52FFA-792A-7A50-765D-FAB1D7B9288D}"/>
              </a:ext>
            </a:extLst>
          </p:cNvPr>
          <p:cNvSpPr/>
          <p:nvPr/>
        </p:nvSpPr>
        <p:spPr>
          <a:xfrm>
            <a:off x="635430" y="3541878"/>
            <a:ext cx="588936" cy="511444"/>
          </a:xfrm>
          <a:prstGeom prst="roundRect">
            <a:avLst/>
          </a:prstGeom>
          <a:solidFill>
            <a:srgbClr val="287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endParaRPr lang="en-IN" dirty="0">
              <a:solidFill>
                <a:schemeClr val="bg1"/>
              </a:solidFill>
            </a:endParaRPr>
          </a:p>
        </p:txBody>
      </p:sp>
      <p:sp>
        <p:nvSpPr>
          <p:cNvPr id="19" name="Rectangle: Rounded Corners 18">
            <a:hlinkClick r:id="rId6" action="ppaction://hlinksldjump"/>
            <a:extLst>
              <a:ext uri="{FF2B5EF4-FFF2-40B4-BE49-F238E27FC236}">
                <a16:creationId xmlns:a16="http://schemas.microsoft.com/office/drawing/2014/main" id="{119005CB-1999-B648-6743-FEF3E66ED502}"/>
              </a:ext>
            </a:extLst>
          </p:cNvPr>
          <p:cNvSpPr/>
          <p:nvPr/>
        </p:nvSpPr>
        <p:spPr>
          <a:xfrm>
            <a:off x="1425844" y="3541878"/>
            <a:ext cx="9221491" cy="511444"/>
          </a:xfrm>
          <a:prstGeom prst="roundRect">
            <a:avLst/>
          </a:prstGeom>
          <a:solidFill>
            <a:srgbClr val="287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EXECUTIVE LEADERSHIP</a:t>
            </a:r>
          </a:p>
        </p:txBody>
      </p:sp>
      <p:sp>
        <p:nvSpPr>
          <p:cNvPr id="20" name="Rectangle: Rounded Corners 19">
            <a:hlinkClick r:id="rId6" action="ppaction://hlinksldjump"/>
            <a:extLst>
              <a:ext uri="{FF2B5EF4-FFF2-40B4-BE49-F238E27FC236}">
                <a16:creationId xmlns:a16="http://schemas.microsoft.com/office/drawing/2014/main" id="{2FDE9DAF-8656-63B2-A4D5-0CE1342A9AE0}"/>
              </a:ext>
            </a:extLst>
          </p:cNvPr>
          <p:cNvSpPr/>
          <p:nvPr/>
        </p:nvSpPr>
        <p:spPr>
          <a:xfrm>
            <a:off x="10833315" y="3541878"/>
            <a:ext cx="588936" cy="511444"/>
          </a:xfrm>
          <a:prstGeom prst="roundRect">
            <a:avLst/>
          </a:prstGeom>
          <a:solidFill>
            <a:srgbClr val="287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12</a:t>
            </a:r>
            <a:endParaRPr lang="en-IN" dirty="0">
              <a:solidFill>
                <a:schemeClr val="bg1"/>
              </a:solidFill>
            </a:endParaRPr>
          </a:p>
        </p:txBody>
      </p:sp>
      <p:sp>
        <p:nvSpPr>
          <p:cNvPr id="22" name="Rectangle: Rounded Corners 21">
            <a:hlinkClick r:id="rId7" action="ppaction://hlinksldjump"/>
            <a:extLst>
              <a:ext uri="{FF2B5EF4-FFF2-40B4-BE49-F238E27FC236}">
                <a16:creationId xmlns:a16="http://schemas.microsoft.com/office/drawing/2014/main" id="{5F7BC5C7-38BE-DA57-3E39-91AF459EF540}"/>
              </a:ext>
            </a:extLst>
          </p:cNvPr>
          <p:cNvSpPr/>
          <p:nvPr/>
        </p:nvSpPr>
        <p:spPr>
          <a:xfrm>
            <a:off x="635430" y="4174728"/>
            <a:ext cx="588936" cy="511444"/>
          </a:xfrm>
          <a:prstGeom prst="roundRect">
            <a:avLst/>
          </a:prstGeom>
          <a:solidFill>
            <a:srgbClr val="287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endParaRPr lang="en-IN" dirty="0">
              <a:solidFill>
                <a:schemeClr val="bg1"/>
              </a:solidFill>
            </a:endParaRPr>
          </a:p>
        </p:txBody>
      </p:sp>
      <p:sp>
        <p:nvSpPr>
          <p:cNvPr id="23" name="Rectangle: Rounded Corners 22">
            <a:hlinkClick r:id="rId7" action="ppaction://hlinksldjump"/>
            <a:extLst>
              <a:ext uri="{FF2B5EF4-FFF2-40B4-BE49-F238E27FC236}">
                <a16:creationId xmlns:a16="http://schemas.microsoft.com/office/drawing/2014/main" id="{2D49E2E7-52E0-5477-6C84-0A6BDE203E73}"/>
              </a:ext>
            </a:extLst>
          </p:cNvPr>
          <p:cNvSpPr/>
          <p:nvPr/>
        </p:nvSpPr>
        <p:spPr>
          <a:xfrm>
            <a:off x="1425844" y="4174728"/>
            <a:ext cx="9221491" cy="511444"/>
          </a:xfrm>
          <a:prstGeom prst="roundRect">
            <a:avLst/>
          </a:prstGeom>
          <a:solidFill>
            <a:srgbClr val="287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IT STRATEGIES, INVESTMENTS, AND INITIATIVES</a:t>
            </a:r>
          </a:p>
        </p:txBody>
      </p:sp>
      <p:sp>
        <p:nvSpPr>
          <p:cNvPr id="24" name="Rectangle: Rounded Corners 23">
            <a:hlinkClick r:id="rId7" action="ppaction://hlinksldjump"/>
            <a:extLst>
              <a:ext uri="{FF2B5EF4-FFF2-40B4-BE49-F238E27FC236}">
                <a16:creationId xmlns:a16="http://schemas.microsoft.com/office/drawing/2014/main" id="{21BFD039-A47C-414C-99A8-FC5A4277F8ED}"/>
              </a:ext>
            </a:extLst>
          </p:cNvPr>
          <p:cNvSpPr/>
          <p:nvPr/>
        </p:nvSpPr>
        <p:spPr>
          <a:xfrm>
            <a:off x="10833315" y="4174728"/>
            <a:ext cx="588936" cy="511444"/>
          </a:xfrm>
          <a:prstGeom prst="roundRect">
            <a:avLst/>
          </a:prstGeom>
          <a:solidFill>
            <a:srgbClr val="287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14</a:t>
            </a:r>
            <a:endParaRPr lang="en-IN" dirty="0">
              <a:solidFill>
                <a:schemeClr val="bg1"/>
              </a:solidFill>
            </a:endParaRPr>
          </a:p>
        </p:txBody>
      </p:sp>
      <p:sp>
        <p:nvSpPr>
          <p:cNvPr id="26" name="Rectangle: Rounded Corners 25">
            <a:hlinkClick r:id="rId8" action="ppaction://hlinksldjump"/>
            <a:extLst>
              <a:ext uri="{FF2B5EF4-FFF2-40B4-BE49-F238E27FC236}">
                <a16:creationId xmlns:a16="http://schemas.microsoft.com/office/drawing/2014/main" id="{F5BC2619-1BF5-A685-491B-7C76679556A7}"/>
              </a:ext>
            </a:extLst>
          </p:cNvPr>
          <p:cNvSpPr/>
          <p:nvPr/>
        </p:nvSpPr>
        <p:spPr>
          <a:xfrm>
            <a:off x="635430" y="4807578"/>
            <a:ext cx="588936" cy="511444"/>
          </a:xfrm>
          <a:prstGeom prst="roundRect">
            <a:avLst/>
          </a:prstGeom>
          <a:solidFill>
            <a:srgbClr val="287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endParaRPr lang="en-IN" dirty="0">
              <a:solidFill>
                <a:schemeClr val="bg1"/>
              </a:solidFill>
            </a:endParaRPr>
          </a:p>
        </p:txBody>
      </p:sp>
      <p:sp>
        <p:nvSpPr>
          <p:cNvPr id="27" name="Rectangle: Rounded Corners 26">
            <a:hlinkClick r:id="rId8" action="ppaction://hlinksldjump"/>
            <a:extLst>
              <a:ext uri="{FF2B5EF4-FFF2-40B4-BE49-F238E27FC236}">
                <a16:creationId xmlns:a16="http://schemas.microsoft.com/office/drawing/2014/main" id="{B6C42B6A-6381-C0A2-3C70-52DFDC7BFBEB}"/>
              </a:ext>
            </a:extLst>
          </p:cNvPr>
          <p:cNvSpPr/>
          <p:nvPr/>
        </p:nvSpPr>
        <p:spPr>
          <a:xfrm>
            <a:off x="1425844" y="4807578"/>
            <a:ext cx="9221491" cy="511444"/>
          </a:xfrm>
          <a:prstGeom prst="roundRect">
            <a:avLst/>
          </a:prstGeom>
          <a:solidFill>
            <a:srgbClr val="287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BUSINESS UPDATES AND NEWS</a:t>
            </a:r>
          </a:p>
        </p:txBody>
      </p:sp>
      <p:sp>
        <p:nvSpPr>
          <p:cNvPr id="28" name="Rectangle: Rounded Corners 27">
            <a:hlinkClick r:id="rId8" action="ppaction://hlinksldjump"/>
            <a:extLst>
              <a:ext uri="{FF2B5EF4-FFF2-40B4-BE49-F238E27FC236}">
                <a16:creationId xmlns:a16="http://schemas.microsoft.com/office/drawing/2014/main" id="{C8165062-E39E-5F3F-873F-6DB834EC3987}"/>
              </a:ext>
            </a:extLst>
          </p:cNvPr>
          <p:cNvSpPr/>
          <p:nvPr/>
        </p:nvSpPr>
        <p:spPr>
          <a:xfrm>
            <a:off x="10833315" y="4807578"/>
            <a:ext cx="588936" cy="511444"/>
          </a:xfrm>
          <a:prstGeom prst="roundRect">
            <a:avLst/>
          </a:prstGeom>
          <a:solidFill>
            <a:srgbClr val="287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18</a:t>
            </a:r>
            <a:endParaRPr lang="en-IN" dirty="0">
              <a:solidFill>
                <a:schemeClr val="bg1"/>
              </a:solidFill>
            </a:endParaRPr>
          </a:p>
        </p:txBody>
      </p:sp>
      <p:sp>
        <p:nvSpPr>
          <p:cNvPr id="30" name="Rectangle: Rounded Corners 29">
            <a:hlinkClick r:id="rId9" action="ppaction://hlinksldjump"/>
            <a:extLst>
              <a:ext uri="{FF2B5EF4-FFF2-40B4-BE49-F238E27FC236}">
                <a16:creationId xmlns:a16="http://schemas.microsoft.com/office/drawing/2014/main" id="{6ADE1858-0B16-15E3-E29D-3F8B265D21B8}"/>
              </a:ext>
            </a:extLst>
          </p:cNvPr>
          <p:cNvSpPr/>
          <p:nvPr/>
        </p:nvSpPr>
        <p:spPr>
          <a:xfrm>
            <a:off x="635430" y="5440426"/>
            <a:ext cx="588936" cy="511444"/>
          </a:xfrm>
          <a:prstGeom prst="roundRect">
            <a:avLst/>
          </a:prstGeom>
          <a:solidFill>
            <a:srgbClr val="287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endParaRPr lang="en-IN" dirty="0">
              <a:solidFill>
                <a:schemeClr val="bg1"/>
              </a:solidFill>
            </a:endParaRPr>
          </a:p>
        </p:txBody>
      </p:sp>
      <p:sp>
        <p:nvSpPr>
          <p:cNvPr id="31" name="Rectangle: Rounded Corners 30">
            <a:hlinkClick r:id="rId9" action="ppaction://hlinksldjump"/>
            <a:extLst>
              <a:ext uri="{FF2B5EF4-FFF2-40B4-BE49-F238E27FC236}">
                <a16:creationId xmlns:a16="http://schemas.microsoft.com/office/drawing/2014/main" id="{A4F6A615-8457-1D48-E3C2-F2BEE655099E}"/>
              </a:ext>
            </a:extLst>
          </p:cNvPr>
          <p:cNvSpPr/>
          <p:nvPr/>
        </p:nvSpPr>
        <p:spPr>
          <a:xfrm>
            <a:off x="1425844" y="5440426"/>
            <a:ext cx="9221491" cy="511444"/>
          </a:xfrm>
          <a:prstGeom prst="roundRect">
            <a:avLst/>
          </a:prstGeom>
          <a:solidFill>
            <a:srgbClr val="287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STRATEGIC VISION AND ROADMAP</a:t>
            </a:r>
          </a:p>
        </p:txBody>
      </p:sp>
      <p:sp>
        <p:nvSpPr>
          <p:cNvPr id="32" name="Rectangle: Rounded Corners 31">
            <a:hlinkClick r:id="rId9" action="ppaction://hlinksldjump"/>
            <a:extLst>
              <a:ext uri="{FF2B5EF4-FFF2-40B4-BE49-F238E27FC236}">
                <a16:creationId xmlns:a16="http://schemas.microsoft.com/office/drawing/2014/main" id="{1C02D46C-2EFF-4F84-F88A-A69F3FAEC6C7}"/>
              </a:ext>
            </a:extLst>
          </p:cNvPr>
          <p:cNvSpPr/>
          <p:nvPr/>
        </p:nvSpPr>
        <p:spPr>
          <a:xfrm>
            <a:off x="10833315" y="5440426"/>
            <a:ext cx="588936" cy="511444"/>
          </a:xfrm>
          <a:prstGeom prst="roundRect">
            <a:avLst/>
          </a:prstGeom>
          <a:solidFill>
            <a:srgbClr val="287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21</a:t>
            </a:r>
            <a:endParaRPr lang="en-IN" dirty="0">
              <a:solidFill>
                <a:schemeClr val="bg1"/>
              </a:solidFill>
            </a:endParaRPr>
          </a:p>
        </p:txBody>
      </p:sp>
      <p:sp>
        <p:nvSpPr>
          <p:cNvPr id="3" name="Rectangle 2">
            <a:extLst>
              <a:ext uri="{FF2B5EF4-FFF2-40B4-BE49-F238E27FC236}">
                <a16:creationId xmlns:a16="http://schemas.microsoft.com/office/drawing/2014/main" id="{8E12446F-930D-228C-9D0B-CE58070B71DF}"/>
              </a:ext>
            </a:extLst>
          </p:cNvPr>
          <p:cNvSpPr/>
          <p:nvPr/>
        </p:nvSpPr>
        <p:spPr>
          <a:xfrm>
            <a:off x="532785" y="906130"/>
            <a:ext cx="53032" cy="461665"/>
          </a:xfrm>
          <a:prstGeom prst="rect">
            <a:avLst/>
          </a:prstGeom>
          <a:solidFill>
            <a:srgbClr val="0D4B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35" name="Straight Connector 34">
            <a:extLst>
              <a:ext uri="{FF2B5EF4-FFF2-40B4-BE49-F238E27FC236}">
                <a16:creationId xmlns:a16="http://schemas.microsoft.com/office/drawing/2014/main" id="{A5563B32-DBA4-4315-3C87-E35403154A38}"/>
              </a:ext>
            </a:extLst>
          </p:cNvPr>
          <p:cNvCxnSpPr/>
          <p:nvPr/>
        </p:nvCxnSpPr>
        <p:spPr>
          <a:xfrm>
            <a:off x="630238" y="906130"/>
            <a:ext cx="0" cy="46166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7341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C18830-0523-7409-4954-6B194E940FD9}"/>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5C56C684-5E49-54F7-49B8-0CFEA39DF182}"/>
              </a:ext>
            </a:extLst>
          </p:cNvPr>
          <p:cNvSpPr txBox="1"/>
          <p:nvPr/>
        </p:nvSpPr>
        <p:spPr>
          <a:xfrm>
            <a:off x="340964" y="73780"/>
            <a:ext cx="11468744" cy="369332"/>
          </a:xfrm>
          <a:prstGeom prst="rect">
            <a:avLst/>
          </a:prstGeom>
          <a:noFill/>
        </p:spPr>
        <p:txBody>
          <a:bodyPr wrap="square" rtlCol="0">
            <a:spAutoFit/>
          </a:bodyPr>
          <a:lstStyle/>
          <a:p>
            <a:r>
              <a:rPr lang="en-US" b="1" dirty="0">
                <a:solidFill>
                  <a:srgbClr val="2F855E"/>
                </a:solidFill>
                <a:latin typeface="Poppins" panose="00000500000000000000" pitchFamily="2" charset="0"/>
                <a:cs typeface="Poppins" panose="00000500000000000000" pitchFamily="2" charset="0"/>
              </a:rPr>
              <a:t>BUSINESS UPDATES AND NEWS (2/2)</a:t>
            </a:r>
            <a:endParaRPr lang="en-IN" b="1" dirty="0">
              <a:solidFill>
                <a:srgbClr val="2F855E"/>
              </a:solidFill>
              <a:latin typeface="Poppins" panose="00000500000000000000" pitchFamily="2" charset="0"/>
              <a:cs typeface="Poppins" panose="00000500000000000000" pitchFamily="2" charset="0"/>
            </a:endParaRPr>
          </a:p>
        </p:txBody>
      </p:sp>
      <p:cxnSp>
        <p:nvCxnSpPr>
          <p:cNvPr id="3" name="Straight Connector 2">
            <a:extLst>
              <a:ext uri="{FF2B5EF4-FFF2-40B4-BE49-F238E27FC236}">
                <a16:creationId xmlns:a16="http://schemas.microsoft.com/office/drawing/2014/main" id="{0A7BF1FC-9D1B-3269-0026-43B3EF8099B2}"/>
              </a:ext>
            </a:extLst>
          </p:cNvPr>
          <p:cNvCxnSpPr>
            <a:cxnSpLocks/>
          </p:cNvCxnSpPr>
          <p:nvPr/>
        </p:nvCxnSpPr>
        <p:spPr>
          <a:xfrm>
            <a:off x="0" y="519792"/>
            <a:ext cx="12192000"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6BDFA0A7-9A5C-34C3-88A6-2B1C0A640C43}"/>
              </a:ext>
            </a:extLst>
          </p:cNvPr>
          <p:cNvCxnSpPr>
            <a:cxnSpLocks/>
          </p:cNvCxnSpPr>
          <p:nvPr/>
        </p:nvCxnSpPr>
        <p:spPr>
          <a:xfrm>
            <a:off x="0" y="586090"/>
            <a:ext cx="12192000" cy="0"/>
          </a:xfrm>
          <a:prstGeom prst="line">
            <a:avLst/>
          </a:prstGeom>
          <a:ln>
            <a:solidFill>
              <a:srgbClr val="2F855E"/>
            </a:solidFill>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1DD1A742-EBDA-1DBF-37B8-1D5B4EA6ED66}"/>
              </a:ext>
            </a:extLst>
          </p:cNvPr>
          <p:cNvSpPr txBox="1"/>
          <p:nvPr/>
        </p:nvSpPr>
        <p:spPr>
          <a:xfrm>
            <a:off x="169514" y="6616874"/>
            <a:ext cx="4236221" cy="223138"/>
          </a:xfrm>
          <a:prstGeom prst="rect">
            <a:avLst/>
          </a:prstGeom>
          <a:noFill/>
        </p:spPr>
        <p:txBody>
          <a:bodyPr wrap="square" rtlCol="0">
            <a:spAutoFit/>
          </a:bodyPr>
          <a:lstStyle/>
          <a:p>
            <a:pPr>
              <a:spcAft>
                <a:spcPts val="1200"/>
              </a:spcAft>
            </a:pPr>
            <a:r>
              <a:rPr lang="en-US" sz="850" i="1" dirty="0">
                <a:latin typeface="Poppins" panose="00000500000000000000" pitchFamily="2" charset="0"/>
                <a:cs typeface="Poppins" panose="00000500000000000000" pitchFamily="2" charset="0"/>
              </a:rPr>
              <a:t>Source: Press Releases, Newsroom, Company Website</a:t>
            </a:r>
          </a:p>
        </p:txBody>
      </p:sp>
      <p:pic>
        <p:nvPicPr>
          <p:cNvPr id="8" name="Picture 2" descr="About Us | Citizens Financial Group, Inc.">
            <a:extLst>
              <a:ext uri="{FF2B5EF4-FFF2-40B4-BE49-F238E27FC236}">
                <a16:creationId xmlns:a16="http://schemas.microsoft.com/office/drawing/2014/main" id="{44E844B4-9319-B1F5-6E4C-D2B5DA6F7D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7932" y="122244"/>
            <a:ext cx="1850332" cy="30804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Table 10">
            <a:extLst>
              <a:ext uri="{FF2B5EF4-FFF2-40B4-BE49-F238E27FC236}">
                <a16:creationId xmlns:a16="http://schemas.microsoft.com/office/drawing/2014/main" id="{932AB33F-4828-9A44-8D39-6D8D77890DFB}"/>
              </a:ext>
            </a:extLst>
          </p:cNvPr>
          <p:cNvGraphicFramePr>
            <a:graphicFrameLocks noGrp="1"/>
          </p:cNvGraphicFramePr>
          <p:nvPr>
            <p:extLst>
              <p:ext uri="{D42A27DB-BD31-4B8C-83A1-F6EECF244321}">
                <p14:modId xmlns:p14="http://schemas.microsoft.com/office/powerpoint/2010/main" val="3216255086"/>
              </p:ext>
            </p:extLst>
          </p:nvPr>
        </p:nvGraphicFramePr>
        <p:xfrm>
          <a:off x="246739" y="666572"/>
          <a:ext cx="11633425" cy="5907281"/>
        </p:xfrm>
        <a:graphic>
          <a:graphicData uri="http://schemas.openxmlformats.org/drawingml/2006/table">
            <a:tbl>
              <a:tblPr firstRow="1" bandRow="1">
                <a:tableStyleId>{F5AB1C69-6EDB-4FF4-983F-18BD219EF322}</a:tableStyleId>
              </a:tblPr>
              <a:tblGrid>
                <a:gridCol w="1401086">
                  <a:extLst>
                    <a:ext uri="{9D8B030D-6E8A-4147-A177-3AD203B41FA5}">
                      <a16:colId xmlns:a16="http://schemas.microsoft.com/office/drawing/2014/main" val="911777184"/>
                    </a:ext>
                  </a:extLst>
                </a:gridCol>
                <a:gridCol w="1419225">
                  <a:extLst>
                    <a:ext uri="{9D8B030D-6E8A-4147-A177-3AD203B41FA5}">
                      <a16:colId xmlns:a16="http://schemas.microsoft.com/office/drawing/2014/main" val="2409743173"/>
                    </a:ext>
                  </a:extLst>
                </a:gridCol>
                <a:gridCol w="8813114">
                  <a:extLst>
                    <a:ext uri="{9D8B030D-6E8A-4147-A177-3AD203B41FA5}">
                      <a16:colId xmlns:a16="http://schemas.microsoft.com/office/drawing/2014/main" val="23796073"/>
                    </a:ext>
                  </a:extLst>
                </a:gridCol>
              </a:tblGrid>
              <a:tr h="324028">
                <a:tc>
                  <a:txBody>
                    <a:bodyPr/>
                    <a:lstStyle/>
                    <a:p>
                      <a:r>
                        <a:rPr lang="en-IN" sz="1100" dirty="0">
                          <a:latin typeface="Poppins" panose="00000500000000000000" pitchFamily="2" charset="0"/>
                          <a:cs typeface="Poppins" panose="00000500000000000000" pitchFamily="2" charset="0"/>
                        </a:rPr>
                        <a:t>Month &amp; Year</a:t>
                      </a:r>
                    </a:p>
                  </a:txBody>
                  <a:tcPr anchor="ctr"/>
                </a:tc>
                <a:tc>
                  <a:txBody>
                    <a:bodyPr/>
                    <a:lstStyle/>
                    <a:p>
                      <a:r>
                        <a:rPr lang="en-IN" sz="1100" dirty="0">
                          <a:latin typeface="Poppins" panose="00000500000000000000" pitchFamily="2" charset="0"/>
                          <a:cs typeface="Poppins" panose="00000500000000000000" pitchFamily="2" charset="0"/>
                        </a:rPr>
                        <a:t>Approach</a:t>
                      </a:r>
                    </a:p>
                  </a:txBody>
                  <a:tcPr anchor="ctr"/>
                </a:tc>
                <a:tc>
                  <a:txBody>
                    <a:bodyPr/>
                    <a:lstStyle/>
                    <a:p>
                      <a:r>
                        <a:rPr lang="en-IN" sz="1100" dirty="0">
                          <a:latin typeface="Poppins" panose="00000500000000000000" pitchFamily="2" charset="0"/>
                          <a:cs typeface="Poppins" panose="00000500000000000000" pitchFamily="2" charset="0"/>
                        </a:rPr>
                        <a:t>Description</a:t>
                      </a:r>
                    </a:p>
                  </a:txBody>
                  <a:tcPr anchor="ctr"/>
                </a:tc>
                <a:extLst>
                  <a:ext uri="{0D108BD9-81ED-4DB2-BD59-A6C34878D82A}">
                    <a16:rowId xmlns:a16="http://schemas.microsoft.com/office/drawing/2014/main" val="4103886775"/>
                  </a:ext>
                </a:extLst>
              </a:tr>
              <a:tr h="361302">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sz="1050" kern="1200" dirty="0">
                          <a:solidFill>
                            <a:schemeClr val="dk1"/>
                          </a:solidFill>
                          <a:latin typeface="Poppins" panose="00000500000000000000" pitchFamily="2" charset="0"/>
                          <a:ea typeface="+mn-ea"/>
                          <a:cs typeface="Poppins" panose="00000500000000000000" pitchFamily="2" charset="0"/>
                        </a:rPr>
                        <a:t>August 2023</a:t>
                      </a: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sz="1050" kern="1200" dirty="0">
                          <a:solidFill>
                            <a:schemeClr val="dk1"/>
                          </a:solidFill>
                          <a:latin typeface="Poppins" panose="00000500000000000000" pitchFamily="2" charset="0"/>
                          <a:ea typeface="+mn-ea"/>
                          <a:cs typeface="Poppins" panose="00000500000000000000" pitchFamily="2" charset="0"/>
                        </a:rPr>
                        <a:t>Partnership</a:t>
                      </a:r>
                      <a:endParaRPr lang="en-IN" sz="1050" dirty="0">
                        <a:latin typeface="Poppins" panose="00000500000000000000" pitchFamily="2" charset="0"/>
                        <a:cs typeface="Poppins" panose="00000500000000000000" pitchFamily="2" charset="0"/>
                      </a:endParaRPr>
                    </a:p>
                  </a:txBody>
                  <a:tcPr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IN" sz="1050" kern="1200" dirty="0">
                          <a:solidFill>
                            <a:schemeClr val="dk1"/>
                          </a:solidFill>
                          <a:latin typeface="Poppins" panose="00000500000000000000" pitchFamily="2" charset="0"/>
                          <a:ea typeface="+mn-ea"/>
                          <a:cs typeface="Poppins" panose="00000500000000000000" pitchFamily="2" charset="0"/>
                        </a:rPr>
                        <a:t>Citizens partnered with Wyndham Destinations (U.S.) </a:t>
                      </a:r>
                      <a:r>
                        <a:rPr lang="en-US" sz="1050" kern="1200" dirty="0">
                          <a:solidFill>
                            <a:schemeClr val="dk1"/>
                          </a:solidFill>
                          <a:latin typeface="Poppins" panose="00000500000000000000" pitchFamily="2" charset="0"/>
                          <a:ea typeface="+mn-ea"/>
                          <a:cs typeface="Poppins" panose="00000500000000000000" pitchFamily="2" charset="0"/>
                        </a:rPr>
                        <a:t>to offer flexible down payment financing through Citizens Pay, allowing consumers to explore their favorite resort destinations.</a:t>
                      </a:r>
                      <a:endParaRPr lang="en-IN" sz="1050" kern="1200" dirty="0">
                        <a:solidFill>
                          <a:schemeClr val="dk1"/>
                        </a:solidFill>
                        <a:latin typeface="Poppins" panose="00000500000000000000" pitchFamily="2" charset="0"/>
                        <a:ea typeface="+mn-ea"/>
                        <a:cs typeface="Poppins" panose="00000500000000000000" pitchFamily="2" charset="0"/>
                      </a:endParaRPr>
                    </a:p>
                  </a:txBody>
                  <a:tcPr anchor="ctr"/>
                </a:tc>
                <a:extLst>
                  <a:ext uri="{0D108BD9-81ED-4DB2-BD59-A6C34878D82A}">
                    <a16:rowId xmlns:a16="http://schemas.microsoft.com/office/drawing/2014/main" val="406631763"/>
                  </a:ext>
                </a:extLst>
              </a:tr>
              <a:tr h="317944">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sz="1050" kern="1200" dirty="0">
                          <a:solidFill>
                            <a:schemeClr val="dk1"/>
                          </a:solidFill>
                          <a:latin typeface="Poppins" panose="00000500000000000000" pitchFamily="2" charset="0"/>
                          <a:ea typeface="+mn-ea"/>
                          <a:cs typeface="Poppins" panose="00000500000000000000" pitchFamily="2" charset="0"/>
                        </a:rPr>
                        <a:t>June 2023</a:t>
                      </a: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sz="1050" kern="1200" dirty="0">
                          <a:solidFill>
                            <a:schemeClr val="dk1"/>
                          </a:solidFill>
                          <a:latin typeface="Poppins" panose="00000500000000000000" pitchFamily="2" charset="0"/>
                          <a:ea typeface="+mn-ea"/>
                          <a:cs typeface="Poppins" panose="00000500000000000000" pitchFamily="2" charset="0"/>
                        </a:rPr>
                        <a:t>Partnership</a:t>
                      </a:r>
                      <a:endParaRPr lang="en-IN" sz="1050" dirty="0">
                        <a:latin typeface="Poppins" panose="00000500000000000000" pitchFamily="2" charset="0"/>
                        <a:cs typeface="Poppins" panose="00000500000000000000" pitchFamily="2" charset="0"/>
                      </a:endParaRPr>
                    </a:p>
                  </a:txBody>
                  <a:tcPr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IN" sz="1050" kern="1200" dirty="0">
                          <a:solidFill>
                            <a:schemeClr val="dk1"/>
                          </a:solidFill>
                          <a:latin typeface="Poppins" panose="00000500000000000000" pitchFamily="2" charset="0"/>
                          <a:ea typeface="+mn-ea"/>
                          <a:cs typeface="Poppins" panose="00000500000000000000" pitchFamily="2" charset="0"/>
                        </a:rPr>
                        <a:t>Citizens partnered with </a:t>
                      </a:r>
                      <a:r>
                        <a:rPr lang="en-US" sz="1050" kern="1200" dirty="0">
                          <a:solidFill>
                            <a:schemeClr val="dk1"/>
                          </a:solidFill>
                          <a:latin typeface="Poppins" panose="00000500000000000000" pitchFamily="2" charset="0"/>
                          <a:ea typeface="+mn-ea"/>
                          <a:cs typeface="Poppins" panose="00000500000000000000" pitchFamily="2" charset="0"/>
                        </a:rPr>
                        <a:t>The Tile Shop to offer flexible financing options for home design projects through Citizens Pay.</a:t>
                      </a:r>
                      <a:endParaRPr lang="en-IN" sz="1050" kern="1200" dirty="0">
                        <a:solidFill>
                          <a:schemeClr val="dk1"/>
                        </a:solidFill>
                        <a:latin typeface="Poppins" panose="00000500000000000000" pitchFamily="2" charset="0"/>
                        <a:ea typeface="+mn-ea"/>
                        <a:cs typeface="Poppins" panose="00000500000000000000" pitchFamily="2" charset="0"/>
                      </a:endParaRPr>
                    </a:p>
                  </a:txBody>
                  <a:tcPr anchor="ctr"/>
                </a:tc>
                <a:extLst>
                  <a:ext uri="{0D108BD9-81ED-4DB2-BD59-A6C34878D82A}">
                    <a16:rowId xmlns:a16="http://schemas.microsoft.com/office/drawing/2014/main" val="928487374"/>
                  </a:ext>
                </a:extLst>
              </a:tr>
              <a:tr h="405308">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sz="1050" kern="1200" dirty="0">
                          <a:solidFill>
                            <a:schemeClr val="dk1"/>
                          </a:solidFill>
                          <a:latin typeface="Poppins" panose="00000500000000000000" pitchFamily="2" charset="0"/>
                          <a:ea typeface="+mn-ea"/>
                          <a:cs typeface="Poppins" panose="00000500000000000000" pitchFamily="2" charset="0"/>
                        </a:rPr>
                        <a:t>February 2023</a:t>
                      </a: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sz="1050" kern="1200" dirty="0">
                          <a:solidFill>
                            <a:schemeClr val="dk1"/>
                          </a:solidFill>
                          <a:latin typeface="Poppins" panose="00000500000000000000" pitchFamily="2" charset="0"/>
                          <a:ea typeface="+mn-ea"/>
                          <a:cs typeface="Poppins" panose="00000500000000000000" pitchFamily="2" charset="0"/>
                        </a:rPr>
                        <a:t>New Product Launches</a:t>
                      </a:r>
                    </a:p>
                  </a:txBody>
                  <a:tcPr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IN" sz="1050" kern="1200" dirty="0">
                          <a:solidFill>
                            <a:schemeClr val="dk1"/>
                          </a:solidFill>
                          <a:latin typeface="Poppins" panose="00000500000000000000" pitchFamily="2" charset="0"/>
                          <a:ea typeface="+mn-ea"/>
                          <a:cs typeface="Poppins" panose="00000500000000000000" pitchFamily="2" charset="0"/>
                        </a:rPr>
                        <a:t>Citizens launched Zelle </a:t>
                      </a:r>
                      <a:r>
                        <a:rPr lang="en-US" sz="1050" kern="1200" dirty="0">
                          <a:solidFill>
                            <a:schemeClr val="dk1"/>
                          </a:solidFill>
                          <a:latin typeface="Poppins" panose="00000500000000000000" pitchFamily="2" charset="0"/>
                          <a:ea typeface="+mn-ea"/>
                          <a:cs typeface="Poppins" panose="00000500000000000000" pitchFamily="2" charset="0"/>
                        </a:rPr>
                        <a:t>within its mobile banking app for eligible small business customers, enabling them to send and receive payments quickly and easily.</a:t>
                      </a:r>
                      <a:endParaRPr lang="en-IN" sz="1050" kern="1200" dirty="0">
                        <a:solidFill>
                          <a:schemeClr val="dk1"/>
                        </a:solidFill>
                        <a:latin typeface="Poppins" panose="00000500000000000000" pitchFamily="2" charset="0"/>
                        <a:ea typeface="+mn-ea"/>
                        <a:cs typeface="Poppins" panose="00000500000000000000" pitchFamily="2" charset="0"/>
                      </a:endParaRPr>
                    </a:p>
                  </a:txBody>
                  <a:tcPr anchor="ctr"/>
                </a:tc>
                <a:extLst>
                  <a:ext uri="{0D108BD9-81ED-4DB2-BD59-A6C34878D82A}">
                    <a16:rowId xmlns:a16="http://schemas.microsoft.com/office/drawing/2014/main" val="2185917461"/>
                  </a:ext>
                </a:extLst>
              </a:tr>
              <a:tr h="325830">
                <a:tc>
                  <a:txBody>
                    <a:bodyPr/>
                    <a:lstStyle/>
                    <a:p>
                      <a:r>
                        <a:rPr lang="en-IN" sz="1050" dirty="0">
                          <a:latin typeface="Poppins" panose="00000500000000000000" pitchFamily="2" charset="0"/>
                          <a:cs typeface="Poppins" panose="00000500000000000000" pitchFamily="2" charset="0"/>
                        </a:rPr>
                        <a:t>January 2023</a:t>
                      </a:r>
                    </a:p>
                  </a:txBody>
                  <a:tcPr anchor="ctr"/>
                </a:tc>
                <a:tc>
                  <a:txBody>
                    <a:bodyPr/>
                    <a:lstStyle/>
                    <a:p>
                      <a:r>
                        <a:rPr lang="en-IN" sz="1050" dirty="0">
                          <a:latin typeface="Poppins" panose="00000500000000000000" pitchFamily="2" charset="0"/>
                          <a:cs typeface="Poppins" panose="00000500000000000000" pitchFamily="2" charset="0"/>
                        </a:rPr>
                        <a:t>Partnership</a:t>
                      </a:r>
                    </a:p>
                  </a:txBody>
                  <a:tcPr anchor="ctr"/>
                </a:tc>
                <a:tc>
                  <a:txBody>
                    <a:bodyPr/>
                    <a:lstStyle/>
                    <a:p>
                      <a:pPr algn="just">
                        <a:lnSpc>
                          <a:spcPct val="150000"/>
                        </a:lnSpc>
                      </a:pPr>
                      <a:r>
                        <a:rPr lang="en-IN" sz="1050" dirty="0">
                          <a:latin typeface="Poppins" panose="00000500000000000000" pitchFamily="2" charset="0"/>
                          <a:cs typeface="Poppins" panose="00000500000000000000" pitchFamily="2" charset="0"/>
                        </a:rPr>
                        <a:t>Citizens partnered </a:t>
                      </a:r>
                      <a:r>
                        <a:rPr lang="en-US" sz="1050" dirty="0">
                          <a:latin typeface="Poppins" panose="00000500000000000000" pitchFamily="2" charset="0"/>
                          <a:cs typeface="Poppins" panose="00000500000000000000" pitchFamily="2" charset="0"/>
                        </a:rPr>
                        <a:t>with Mastercard Inc. (U.S.) to serve as their exclusive payments provider for all product portfolios.</a:t>
                      </a:r>
                      <a:endParaRPr lang="en-IN" sz="1050" dirty="0">
                        <a:latin typeface="Poppins" panose="00000500000000000000" pitchFamily="2" charset="0"/>
                        <a:cs typeface="Poppins" panose="00000500000000000000" pitchFamily="2" charset="0"/>
                      </a:endParaRPr>
                    </a:p>
                  </a:txBody>
                  <a:tcPr anchor="ctr"/>
                </a:tc>
                <a:extLst>
                  <a:ext uri="{0D108BD9-81ED-4DB2-BD59-A6C34878D82A}">
                    <a16:rowId xmlns:a16="http://schemas.microsoft.com/office/drawing/2014/main" val="712466601"/>
                  </a:ext>
                </a:extLst>
              </a:tr>
              <a:tr h="405308">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sz="1050" kern="1200" dirty="0">
                          <a:solidFill>
                            <a:schemeClr val="dk1"/>
                          </a:solidFill>
                          <a:latin typeface="Poppins" panose="00000500000000000000" pitchFamily="2" charset="0"/>
                          <a:ea typeface="+mn-ea"/>
                          <a:cs typeface="Poppins" panose="00000500000000000000" pitchFamily="2" charset="0"/>
                        </a:rPr>
                        <a:t>October 2023</a:t>
                      </a: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sz="1050" kern="1200" dirty="0">
                          <a:solidFill>
                            <a:schemeClr val="dk1"/>
                          </a:solidFill>
                          <a:latin typeface="Poppins" panose="00000500000000000000" pitchFamily="2" charset="0"/>
                          <a:ea typeface="+mn-ea"/>
                          <a:cs typeface="Poppins" panose="00000500000000000000" pitchFamily="2" charset="0"/>
                        </a:rPr>
                        <a:t>New Product Launches</a:t>
                      </a:r>
                    </a:p>
                  </a:txBody>
                  <a:tcPr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IN" sz="1050" kern="1200" dirty="0">
                          <a:solidFill>
                            <a:schemeClr val="dk1"/>
                          </a:solidFill>
                          <a:latin typeface="Poppins" panose="00000500000000000000" pitchFamily="2" charset="0"/>
                          <a:ea typeface="+mn-ea"/>
                          <a:cs typeface="Poppins" panose="00000500000000000000" pitchFamily="2" charset="0"/>
                        </a:rPr>
                        <a:t>Citizens </a:t>
                      </a:r>
                      <a:r>
                        <a:rPr lang="en-US" sz="1050" kern="1200" dirty="0">
                          <a:solidFill>
                            <a:schemeClr val="dk1"/>
                          </a:solidFill>
                          <a:latin typeface="Poppins" panose="00000500000000000000" pitchFamily="2" charset="0"/>
                          <a:ea typeface="+mn-ea"/>
                          <a:cs typeface="Poppins" panose="00000500000000000000" pitchFamily="2" charset="0"/>
                        </a:rPr>
                        <a:t>launched Citizens Private Bank nationally to drive growth in Wealth Management, enhance services for high-net-worth clients, and expand in key markets.</a:t>
                      </a:r>
                      <a:endParaRPr lang="en-IN" sz="1050" kern="1200" dirty="0">
                        <a:solidFill>
                          <a:schemeClr val="dk1"/>
                        </a:solidFill>
                        <a:latin typeface="Poppins" panose="00000500000000000000" pitchFamily="2" charset="0"/>
                        <a:ea typeface="+mn-ea"/>
                        <a:cs typeface="Poppins" panose="00000500000000000000" pitchFamily="2" charset="0"/>
                      </a:endParaRPr>
                    </a:p>
                  </a:txBody>
                  <a:tcPr anchor="ctr"/>
                </a:tc>
                <a:extLst>
                  <a:ext uri="{0D108BD9-81ED-4DB2-BD59-A6C34878D82A}">
                    <a16:rowId xmlns:a16="http://schemas.microsoft.com/office/drawing/2014/main" val="2383058707"/>
                  </a:ext>
                </a:extLst>
              </a:tr>
              <a:tr h="3094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latin typeface="Poppins" panose="00000500000000000000" pitchFamily="2" charset="0"/>
                          <a:cs typeface="Poppins" panose="00000500000000000000" pitchFamily="2" charset="0"/>
                        </a:rPr>
                        <a:t>October 2023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kern="1200" dirty="0">
                          <a:solidFill>
                            <a:schemeClr val="dk1"/>
                          </a:solidFill>
                          <a:latin typeface="Poppins" panose="00000500000000000000" pitchFamily="2" charset="0"/>
                          <a:ea typeface="+mn-ea"/>
                          <a:cs typeface="Poppins" panose="00000500000000000000" pitchFamily="2" charset="0"/>
                        </a:rPr>
                        <a:t>New Product Launches</a:t>
                      </a:r>
                    </a:p>
                  </a:txBody>
                  <a:tcPr anchor="ctr"/>
                </a:tc>
                <a:tc>
                  <a:txBody>
                    <a:bodyPr/>
                    <a:lstStyle/>
                    <a:p>
                      <a:pPr marL="0" algn="just" defTabSz="914400" rtl="0" eaLnBrk="1" latinLnBrk="0" hangingPunct="1">
                        <a:lnSpc>
                          <a:spcPct val="150000"/>
                        </a:lnSpc>
                      </a:pPr>
                      <a:r>
                        <a:rPr lang="en-IN" sz="1050" dirty="0">
                          <a:latin typeface="Poppins" panose="00000500000000000000" pitchFamily="2" charset="0"/>
                          <a:cs typeface="Poppins" panose="00000500000000000000" pitchFamily="2" charset="0"/>
                        </a:rPr>
                        <a:t>Citizens </a:t>
                      </a:r>
                      <a:r>
                        <a:rPr lang="en-US" sz="1050" dirty="0">
                          <a:latin typeface="Poppins" panose="00000500000000000000" pitchFamily="2" charset="0"/>
                          <a:cs typeface="Poppins" panose="00000500000000000000" pitchFamily="2" charset="0"/>
                        </a:rPr>
                        <a:t>introduced its Carbon Offset Deposit Account solution, offering corporate clients an additional tool to support their ESG goals, alongside its Green Deposits solution.</a:t>
                      </a:r>
                      <a:endParaRPr lang="en-IN" sz="1050" kern="1200" dirty="0">
                        <a:solidFill>
                          <a:schemeClr val="dk1"/>
                        </a:solidFill>
                        <a:latin typeface="Poppins" panose="00000500000000000000" pitchFamily="2" charset="0"/>
                        <a:ea typeface="+mn-ea"/>
                        <a:cs typeface="Poppins" panose="00000500000000000000" pitchFamily="2" charset="0"/>
                      </a:endParaRPr>
                    </a:p>
                  </a:txBody>
                  <a:tcPr anchor="ctr"/>
                </a:tc>
                <a:extLst>
                  <a:ext uri="{0D108BD9-81ED-4DB2-BD59-A6C34878D82A}">
                    <a16:rowId xmlns:a16="http://schemas.microsoft.com/office/drawing/2014/main" val="2773826598"/>
                  </a:ext>
                </a:extLst>
              </a:tr>
              <a:tr h="405308">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sz="1050" dirty="0">
                          <a:latin typeface="Poppins" panose="00000500000000000000" pitchFamily="2" charset="0"/>
                          <a:cs typeface="Poppins" panose="00000500000000000000" pitchFamily="2" charset="0"/>
                        </a:rPr>
                        <a:t>February 2022</a:t>
                      </a: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sz="1050" kern="1200" dirty="0">
                          <a:solidFill>
                            <a:schemeClr val="dk1"/>
                          </a:solidFill>
                          <a:latin typeface="Poppins" panose="00000500000000000000" pitchFamily="2" charset="0"/>
                          <a:ea typeface="+mn-ea"/>
                          <a:cs typeface="Poppins" panose="00000500000000000000" pitchFamily="2" charset="0"/>
                        </a:rPr>
                        <a:t>Acquisition</a:t>
                      </a:r>
                    </a:p>
                  </a:txBody>
                  <a:tcPr anchor="ctr"/>
                </a:tc>
                <a:tc>
                  <a:txBody>
                    <a:bodyPr/>
                    <a:lstStyle/>
                    <a:p>
                      <a:pPr marL="0" algn="just" defTabSz="914400" rtl="0" eaLnBrk="1" latinLnBrk="0" hangingPunct="1">
                        <a:lnSpc>
                          <a:spcPct val="150000"/>
                        </a:lnSpc>
                      </a:pPr>
                      <a:r>
                        <a:rPr lang="en-IN" sz="1050" dirty="0">
                          <a:latin typeface="Poppins" panose="00000500000000000000" pitchFamily="2" charset="0"/>
                          <a:cs typeface="Poppins" panose="00000500000000000000" pitchFamily="2" charset="0"/>
                        </a:rPr>
                        <a:t>Citizens acquired </a:t>
                      </a:r>
                      <a:r>
                        <a:rPr lang="en-US" sz="1050" dirty="0">
                          <a:latin typeface="Poppins" panose="00000500000000000000" pitchFamily="2" charset="0"/>
                          <a:cs typeface="Poppins" panose="00000500000000000000" pitchFamily="2" charset="0"/>
                        </a:rPr>
                        <a:t>80 East Coast branches and HSBC’s national online deposit business, expanding its footprint and adding 800,000+ new customer accounts to boost its national growth strategy.</a:t>
                      </a:r>
                      <a:endParaRPr lang="en-IN" sz="1050" kern="1200" dirty="0">
                        <a:solidFill>
                          <a:schemeClr val="dk1"/>
                        </a:solidFill>
                        <a:latin typeface="Poppins" panose="00000500000000000000" pitchFamily="2" charset="0"/>
                        <a:ea typeface="+mn-ea"/>
                        <a:cs typeface="Poppins" panose="00000500000000000000" pitchFamily="2" charset="0"/>
                      </a:endParaRPr>
                    </a:p>
                  </a:txBody>
                  <a:tcPr anchor="ctr"/>
                </a:tc>
                <a:extLst>
                  <a:ext uri="{0D108BD9-81ED-4DB2-BD59-A6C34878D82A}">
                    <a16:rowId xmlns:a16="http://schemas.microsoft.com/office/drawing/2014/main" val="3434929926"/>
                  </a:ext>
                </a:extLst>
              </a:tr>
              <a:tr h="405308">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sz="1050" kern="1200" dirty="0">
                          <a:solidFill>
                            <a:schemeClr val="dk1"/>
                          </a:solidFill>
                          <a:latin typeface="Poppins" panose="00000500000000000000" pitchFamily="2" charset="0"/>
                          <a:ea typeface="+mn-ea"/>
                          <a:cs typeface="Poppins" panose="00000500000000000000" pitchFamily="2" charset="0"/>
                        </a:rPr>
                        <a:t>September 2021</a:t>
                      </a: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sz="1050" kern="1200" dirty="0">
                          <a:solidFill>
                            <a:schemeClr val="dk1"/>
                          </a:solidFill>
                          <a:latin typeface="Poppins" panose="00000500000000000000" pitchFamily="2" charset="0"/>
                          <a:ea typeface="+mn-ea"/>
                          <a:cs typeface="Poppins" panose="00000500000000000000" pitchFamily="2" charset="0"/>
                        </a:rPr>
                        <a:t>New Product Launches</a:t>
                      </a:r>
                    </a:p>
                  </a:txBody>
                  <a:tcPr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IN" sz="1050" dirty="0">
                          <a:latin typeface="Poppins" panose="00000500000000000000" pitchFamily="2" charset="0"/>
                          <a:cs typeface="Poppins" panose="00000500000000000000" pitchFamily="2" charset="0"/>
                        </a:rPr>
                        <a:t>Citizens </a:t>
                      </a:r>
                      <a:r>
                        <a:rPr lang="en-US" sz="1050" dirty="0">
                          <a:latin typeface="Poppins" panose="00000500000000000000" pitchFamily="2" charset="0"/>
                          <a:cs typeface="Poppins" panose="00000500000000000000" pitchFamily="2" charset="0"/>
                        </a:rPr>
                        <a:t>introduced its Integrated Payables solution, featuring invoice automation, which allows companies to streamline the entire invoice-to-pay process on a single platform.</a:t>
                      </a:r>
                      <a:endParaRPr lang="en-IN" sz="1050" kern="1200" dirty="0">
                        <a:solidFill>
                          <a:schemeClr val="dk1"/>
                        </a:solidFill>
                        <a:latin typeface="Poppins" panose="00000500000000000000" pitchFamily="2" charset="0"/>
                        <a:ea typeface="+mn-ea"/>
                        <a:cs typeface="Poppins" panose="00000500000000000000" pitchFamily="2" charset="0"/>
                      </a:endParaRPr>
                    </a:p>
                  </a:txBody>
                  <a:tcPr anchor="ctr"/>
                </a:tc>
                <a:extLst>
                  <a:ext uri="{0D108BD9-81ED-4DB2-BD59-A6C34878D82A}">
                    <a16:rowId xmlns:a16="http://schemas.microsoft.com/office/drawing/2014/main" val="764618505"/>
                  </a:ext>
                </a:extLst>
              </a:tr>
              <a:tr h="328153">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sz="1050" kern="1200" dirty="0">
                          <a:solidFill>
                            <a:schemeClr val="dk1"/>
                          </a:solidFill>
                          <a:latin typeface="Poppins" panose="00000500000000000000" pitchFamily="2" charset="0"/>
                          <a:ea typeface="+mn-ea"/>
                          <a:cs typeface="Poppins" panose="00000500000000000000" pitchFamily="2" charset="0"/>
                        </a:rPr>
                        <a:t>August 2021</a:t>
                      </a: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sz="1050" kern="1200" dirty="0">
                          <a:solidFill>
                            <a:schemeClr val="dk1"/>
                          </a:solidFill>
                          <a:latin typeface="Poppins" panose="00000500000000000000" pitchFamily="2" charset="0"/>
                          <a:ea typeface="+mn-ea"/>
                          <a:cs typeface="Poppins" panose="00000500000000000000" pitchFamily="2" charset="0"/>
                        </a:rPr>
                        <a:t>Acquisition</a:t>
                      </a:r>
                    </a:p>
                  </a:txBody>
                  <a:tcPr anchor="ctr"/>
                </a:tc>
                <a:tc>
                  <a:txBody>
                    <a:bodyPr/>
                    <a:lstStyle/>
                    <a:p>
                      <a:pPr marL="0" algn="just" defTabSz="914400" rtl="0" eaLnBrk="1" latinLnBrk="0" hangingPunct="1">
                        <a:lnSpc>
                          <a:spcPct val="150000"/>
                        </a:lnSpc>
                      </a:pPr>
                      <a:r>
                        <a:rPr lang="en-IN" sz="1050" kern="1200" dirty="0">
                          <a:solidFill>
                            <a:schemeClr val="dk1"/>
                          </a:solidFill>
                          <a:latin typeface="Poppins" panose="00000500000000000000" pitchFamily="2" charset="0"/>
                          <a:ea typeface="+mn-ea"/>
                          <a:cs typeface="Poppins" panose="00000500000000000000" pitchFamily="2" charset="0"/>
                        </a:rPr>
                        <a:t>Citizens </a:t>
                      </a:r>
                      <a:r>
                        <a:rPr lang="en-US" sz="1050" kern="1200" dirty="0">
                          <a:solidFill>
                            <a:schemeClr val="dk1"/>
                          </a:solidFill>
                          <a:latin typeface="Poppins" panose="00000500000000000000" pitchFamily="2" charset="0"/>
                          <a:ea typeface="+mn-ea"/>
                          <a:cs typeface="Poppins" panose="00000500000000000000" pitchFamily="2" charset="0"/>
                        </a:rPr>
                        <a:t>signed a definitive agreement to acquire Willamette Management Associates (U.S.), enhancing its corporate financial advisory services and positioning the bank among the top valuation providers in the country.</a:t>
                      </a:r>
                      <a:endParaRPr lang="en-IN" sz="1050" kern="1200" dirty="0">
                        <a:solidFill>
                          <a:schemeClr val="dk1"/>
                        </a:solidFill>
                        <a:latin typeface="Poppins" panose="00000500000000000000" pitchFamily="2" charset="0"/>
                        <a:ea typeface="+mn-ea"/>
                        <a:cs typeface="Poppins" panose="00000500000000000000" pitchFamily="2" charset="0"/>
                      </a:endParaRPr>
                    </a:p>
                  </a:txBody>
                  <a:tcPr anchor="ctr"/>
                </a:tc>
                <a:extLst>
                  <a:ext uri="{0D108BD9-81ED-4DB2-BD59-A6C34878D82A}">
                    <a16:rowId xmlns:a16="http://schemas.microsoft.com/office/drawing/2014/main" val="1571991692"/>
                  </a:ext>
                </a:extLst>
              </a:tr>
              <a:tr h="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sz="1050" dirty="0">
                          <a:latin typeface="Poppins" panose="00000500000000000000" pitchFamily="2" charset="0"/>
                          <a:cs typeface="Poppins" panose="00000500000000000000" pitchFamily="2" charset="0"/>
                        </a:rPr>
                        <a:t>July 2021</a:t>
                      </a: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sz="1050" kern="1200" dirty="0">
                          <a:solidFill>
                            <a:schemeClr val="dk1"/>
                          </a:solidFill>
                          <a:latin typeface="Poppins" panose="00000500000000000000" pitchFamily="2" charset="0"/>
                          <a:ea typeface="+mn-ea"/>
                          <a:cs typeface="Poppins" panose="00000500000000000000" pitchFamily="2" charset="0"/>
                        </a:rPr>
                        <a:t>Acquisition</a:t>
                      </a:r>
                      <a:endParaRPr lang="en-IN" sz="1050" dirty="0">
                        <a:latin typeface="Poppins" panose="00000500000000000000" pitchFamily="2" charset="0"/>
                        <a:cs typeface="Poppins" panose="00000500000000000000" pitchFamily="2" charset="0"/>
                      </a:endParaRPr>
                    </a:p>
                  </a:txBody>
                  <a:tcPr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IN" sz="1050" kern="1200" dirty="0">
                          <a:solidFill>
                            <a:schemeClr val="dk1"/>
                          </a:solidFill>
                          <a:latin typeface="Poppins" panose="00000500000000000000" pitchFamily="2" charset="0"/>
                          <a:ea typeface="+mn-ea"/>
                          <a:cs typeface="Poppins" panose="00000500000000000000" pitchFamily="2" charset="0"/>
                        </a:rPr>
                        <a:t>Citizens signed a </a:t>
                      </a:r>
                      <a:r>
                        <a:rPr lang="en-US" sz="1050" kern="1200" dirty="0">
                          <a:solidFill>
                            <a:schemeClr val="dk1"/>
                          </a:solidFill>
                          <a:latin typeface="Poppins" panose="00000500000000000000" pitchFamily="2" charset="0"/>
                          <a:ea typeface="+mn-ea"/>
                          <a:cs typeface="Poppins" panose="00000500000000000000" pitchFamily="2" charset="0"/>
                        </a:rPr>
                        <a:t>definitive agreement to merge with Investors Bancorp, Inc. (U.S.), expanding its Northeast presence, adding one million customers, and boosting growth potential.</a:t>
                      </a:r>
                      <a:endParaRPr lang="en-IN" sz="1050" kern="1200" dirty="0">
                        <a:solidFill>
                          <a:schemeClr val="dk1"/>
                        </a:solidFill>
                        <a:latin typeface="Poppins" panose="00000500000000000000" pitchFamily="2" charset="0"/>
                        <a:ea typeface="+mn-ea"/>
                        <a:cs typeface="Poppins" panose="00000500000000000000" pitchFamily="2" charset="0"/>
                      </a:endParaRPr>
                    </a:p>
                  </a:txBody>
                  <a:tcPr anchor="ctr"/>
                </a:tc>
                <a:extLst>
                  <a:ext uri="{0D108BD9-81ED-4DB2-BD59-A6C34878D82A}">
                    <a16:rowId xmlns:a16="http://schemas.microsoft.com/office/drawing/2014/main" val="3918144474"/>
                  </a:ext>
                </a:extLst>
              </a:tr>
              <a:tr h="24178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sz="1050" kern="1200" dirty="0">
                          <a:solidFill>
                            <a:schemeClr val="dk1"/>
                          </a:solidFill>
                          <a:latin typeface="Poppins" panose="00000500000000000000" pitchFamily="2" charset="0"/>
                          <a:ea typeface="+mn-ea"/>
                          <a:cs typeface="Poppins" panose="00000500000000000000" pitchFamily="2" charset="0"/>
                        </a:rPr>
                        <a:t>July 2021</a:t>
                      </a: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sz="1050" dirty="0">
                          <a:latin typeface="Poppins" panose="00000500000000000000" pitchFamily="2" charset="0"/>
                          <a:cs typeface="Poppins" panose="00000500000000000000" pitchFamily="2" charset="0"/>
                        </a:rPr>
                        <a:t>Partnership</a:t>
                      </a:r>
                    </a:p>
                  </a:txBody>
                  <a:tcPr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IN" sz="1050" dirty="0">
                          <a:latin typeface="Poppins" panose="00000500000000000000" pitchFamily="2" charset="0"/>
                          <a:cs typeface="Poppins" panose="00000500000000000000" pitchFamily="2" charset="0"/>
                        </a:rPr>
                        <a:t>Citizens partnered </a:t>
                      </a:r>
                      <a:r>
                        <a:rPr lang="en-US" sz="1050" dirty="0">
                          <a:latin typeface="Poppins" panose="00000500000000000000" pitchFamily="2" charset="0"/>
                          <a:cs typeface="Poppins" panose="00000500000000000000" pitchFamily="2" charset="0"/>
                        </a:rPr>
                        <a:t>with PrimaHealth Credit to offer a pioneering financing solution, enabling healthcare providers to serve patients across the credit spectrum with a comprehensive patient financing option.</a:t>
                      </a:r>
                      <a:endParaRPr lang="en-IN" sz="1050" kern="1200" dirty="0">
                        <a:solidFill>
                          <a:schemeClr val="dk1"/>
                        </a:solidFill>
                        <a:latin typeface="Poppins" panose="00000500000000000000" pitchFamily="2" charset="0"/>
                        <a:ea typeface="+mn-ea"/>
                        <a:cs typeface="Poppins" panose="00000500000000000000" pitchFamily="2" charset="0"/>
                      </a:endParaRPr>
                    </a:p>
                  </a:txBody>
                  <a:tcPr anchor="ctr"/>
                </a:tc>
                <a:extLst>
                  <a:ext uri="{0D108BD9-81ED-4DB2-BD59-A6C34878D82A}">
                    <a16:rowId xmlns:a16="http://schemas.microsoft.com/office/drawing/2014/main" val="3273423702"/>
                  </a:ext>
                </a:extLst>
              </a:tr>
            </a:tbl>
          </a:graphicData>
        </a:graphic>
      </p:graphicFrame>
    </p:spTree>
    <p:extLst>
      <p:ext uri="{BB962C8B-B14F-4D97-AF65-F5344CB8AC3E}">
        <p14:creationId xmlns:p14="http://schemas.microsoft.com/office/powerpoint/2010/main" val="303406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1000"/>
                                        <p:tgtEl>
                                          <p:spTgt spid="29"/>
                                        </p:tgtEl>
                                      </p:cBhvr>
                                    </p:animEffect>
                                    <p:anim calcmode="lin" valueType="num">
                                      <p:cBhvr>
                                        <p:cTn id="13" dur="1000" fill="hold"/>
                                        <p:tgtEl>
                                          <p:spTgt spid="29"/>
                                        </p:tgtEl>
                                        <p:attrNameLst>
                                          <p:attrName>ppt_x</p:attrName>
                                        </p:attrNameLst>
                                      </p:cBhvr>
                                      <p:tavLst>
                                        <p:tav tm="0">
                                          <p:val>
                                            <p:strVal val="#ppt_x"/>
                                          </p:val>
                                        </p:tav>
                                        <p:tav tm="100000">
                                          <p:val>
                                            <p:strVal val="#ppt_x"/>
                                          </p:val>
                                        </p:tav>
                                      </p:tavLst>
                                    </p:anim>
                                    <p:anim calcmode="lin" valueType="num">
                                      <p:cBhvr>
                                        <p:cTn id="14"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BCD6A-3CA2-8C71-5B44-4400D5788A62}"/>
            </a:ext>
          </a:extLst>
        </p:cNvPr>
        <p:cNvGrpSpPr/>
        <p:nvPr/>
      </p:nvGrpSpPr>
      <p:grpSpPr>
        <a:xfrm>
          <a:off x="0" y="0"/>
          <a:ext cx="0" cy="0"/>
          <a:chOff x="0" y="0"/>
          <a:chExt cx="0" cy="0"/>
        </a:xfrm>
      </p:grpSpPr>
      <p:sp>
        <p:nvSpPr>
          <p:cNvPr id="13" name="Rectangle 12">
            <a:extLst>
              <a:ext uri="{FF2B5EF4-FFF2-40B4-BE49-F238E27FC236}">
                <a16:creationId xmlns:a16="http://schemas.microsoft.com/office/drawing/2014/main" id="{DC715BD7-FC34-B358-5ADC-641686000364}"/>
              </a:ext>
            </a:extLst>
          </p:cNvPr>
          <p:cNvSpPr/>
          <p:nvPr/>
        </p:nvSpPr>
        <p:spPr>
          <a:xfrm>
            <a:off x="0" y="0"/>
            <a:ext cx="12191998" cy="6858000"/>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26" name="Picture 2" descr="About Us | Citizens Financial Group, Inc.">
            <a:extLst>
              <a:ext uri="{FF2B5EF4-FFF2-40B4-BE49-F238E27FC236}">
                <a16:creationId xmlns:a16="http://schemas.microsoft.com/office/drawing/2014/main" id="{00764D33-1082-AC91-87FE-B3CCF74EC1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83336"/>
          <a:stretch/>
        </p:blipFill>
        <p:spPr bwMode="auto">
          <a:xfrm>
            <a:off x="3895345" y="4681728"/>
            <a:ext cx="1103516" cy="1102428"/>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FC544B07-FCE2-2BB0-B491-F6FEB461F74E}"/>
              </a:ext>
            </a:extLst>
          </p:cNvPr>
          <p:cNvSpPr>
            <a:spLocks noGrp="1"/>
          </p:cNvSpPr>
          <p:nvPr>
            <p:ph type="ctrTitle"/>
          </p:nvPr>
        </p:nvSpPr>
        <p:spPr>
          <a:xfrm>
            <a:off x="5281098" y="4060514"/>
            <a:ext cx="6720402" cy="2344855"/>
          </a:xfrm>
        </p:spPr>
        <p:txBody>
          <a:bodyPr anchor="ctr">
            <a:normAutofit/>
          </a:bodyPr>
          <a:lstStyle/>
          <a:p>
            <a:pPr algn="l">
              <a:lnSpc>
                <a:spcPct val="100000"/>
              </a:lnSpc>
            </a:pPr>
            <a:r>
              <a:rPr lang="en-US" sz="4400" b="1" dirty="0">
                <a:solidFill>
                  <a:srgbClr val="287251"/>
                </a:solidFill>
                <a:latin typeface="Berlin Sans FB Demi" panose="020E0802020502020306" pitchFamily="34" charset="0"/>
                <a:cs typeface="Poppins" panose="00000500000000000000" pitchFamily="2" charset="0"/>
              </a:rPr>
              <a:t>STRATEGIC VISION AND ROADMAP</a:t>
            </a:r>
            <a:endParaRPr lang="en-IN" sz="4400" b="1" dirty="0">
              <a:solidFill>
                <a:srgbClr val="287251"/>
              </a:solidFill>
              <a:latin typeface="Berlin Sans FB Demi" panose="020E0802020502020306" pitchFamily="34" charset="0"/>
              <a:cs typeface="Poppins" panose="00000500000000000000" pitchFamily="2" charset="0"/>
            </a:endParaRPr>
          </a:p>
        </p:txBody>
      </p:sp>
    </p:spTree>
    <p:extLst>
      <p:ext uri="{BB962C8B-B14F-4D97-AF65-F5344CB8AC3E}">
        <p14:creationId xmlns:p14="http://schemas.microsoft.com/office/powerpoint/2010/main" val="429220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8B19EC-A0E3-E931-260F-C22CDD24B611}"/>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75A5B0EE-6669-CF1B-52BD-87BF1F5A2AD1}"/>
              </a:ext>
            </a:extLst>
          </p:cNvPr>
          <p:cNvSpPr txBox="1"/>
          <p:nvPr/>
        </p:nvSpPr>
        <p:spPr>
          <a:xfrm>
            <a:off x="340964" y="73780"/>
            <a:ext cx="11468744" cy="369332"/>
          </a:xfrm>
          <a:prstGeom prst="rect">
            <a:avLst/>
          </a:prstGeom>
          <a:noFill/>
        </p:spPr>
        <p:txBody>
          <a:bodyPr wrap="square" rtlCol="0">
            <a:spAutoFit/>
          </a:bodyPr>
          <a:lstStyle/>
          <a:p>
            <a:r>
              <a:rPr lang="en-US" b="1" dirty="0">
                <a:solidFill>
                  <a:srgbClr val="2F855E"/>
                </a:solidFill>
                <a:latin typeface="Poppins" panose="00000500000000000000" pitchFamily="2" charset="0"/>
                <a:cs typeface="Poppins" panose="00000500000000000000" pitchFamily="2" charset="0"/>
              </a:rPr>
              <a:t>STRATEGIC VISION AND ROADMAP (1/3)</a:t>
            </a:r>
            <a:endParaRPr lang="en-IN" b="1" dirty="0">
              <a:solidFill>
                <a:srgbClr val="2F855E"/>
              </a:solidFill>
              <a:latin typeface="Poppins" panose="00000500000000000000" pitchFamily="2" charset="0"/>
              <a:cs typeface="Poppins" panose="00000500000000000000" pitchFamily="2" charset="0"/>
            </a:endParaRPr>
          </a:p>
        </p:txBody>
      </p:sp>
      <p:pic>
        <p:nvPicPr>
          <p:cNvPr id="8" name="Picture 2" descr="About Us | Citizens Financial Group, Inc.">
            <a:extLst>
              <a:ext uri="{FF2B5EF4-FFF2-40B4-BE49-F238E27FC236}">
                <a16:creationId xmlns:a16="http://schemas.microsoft.com/office/drawing/2014/main" id="{7AC092D4-A331-4669-EC38-DF8D2ED183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7932" y="122244"/>
            <a:ext cx="1850332" cy="30804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08E0FE4-9CB1-F7EF-C5A3-7454EE462417}"/>
              </a:ext>
            </a:extLst>
          </p:cNvPr>
          <p:cNvSpPr txBox="1"/>
          <p:nvPr/>
        </p:nvSpPr>
        <p:spPr>
          <a:xfrm>
            <a:off x="438417" y="703391"/>
            <a:ext cx="5993380" cy="400110"/>
          </a:xfrm>
          <a:prstGeom prst="rect">
            <a:avLst/>
          </a:prstGeom>
          <a:noFill/>
        </p:spPr>
        <p:txBody>
          <a:bodyPr wrap="square" rtlCol="0">
            <a:spAutoFit/>
          </a:bodyPr>
          <a:lstStyle/>
          <a:p>
            <a:r>
              <a:rPr lang="en-US" sz="2000" dirty="0">
                <a:solidFill>
                  <a:srgbClr val="091B2C"/>
                </a:solidFill>
                <a:latin typeface="Poppins" panose="00000500000000000000" pitchFamily="2" charset="0"/>
                <a:cs typeface="Poppins" panose="00000500000000000000" pitchFamily="2" charset="0"/>
              </a:rPr>
              <a:t>STRATEGIC VISION AND ROADMAP</a:t>
            </a:r>
            <a:endParaRPr lang="en-IN" sz="2000" dirty="0">
              <a:solidFill>
                <a:srgbClr val="091B2C"/>
              </a:solidFill>
              <a:latin typeface="Poppins" panose="00000500000000000000" pitchFamily="2" charset="0"/>
              <a:cs typeface="Poppins" panose="00000500000000000000" pitchFamily="2" charset="0"/>
            </a:endParaRPr>
          </a:p>
        </p:txBody>
      </p:sp>
      <p:grpSp>
        <p:nvGrpSpPr>
          <p:cNvPr id="5" name="Group 4">
            <a:extLst>
              <a:ext uri="{FF2B5EF4-FFF2-40B4-BE49-F238E27FC236}">
                <a16:creationId xmlns:a16="http://schemas.microsoft.com/office/drawing/2014/main" id="{567D5C21-35E1-FEBF-CD49-46A742EFB2B8}"/>
              </a:ext>
            </a:extLst>
          </p:cNvPr>
          <p:cNvGrpSpPr/>
          <p:nvPr/>
        </p:nvGrpSpPr>
        <p:grpSpPr>
          <a:xfrm>
            <a:off x="284839" y="703391"/>
            <a:ext cx="97453" cy="346740"/>
            <a:chOff x="532785" y="906130"/>
            <a:chExt cx="97453" cy="461665"/>
          </a:xfrm>
        </p:grpSpPr>
        <p:sp>
          <p:nvSpPr>
            <p:cNvPr id="7" name="Rectangle 6">
              <a:extLst>
                <a:ext uri="{FF2B5EF4-FFF2-40B4-BE49-F238E27FC236}">
                  <a16:creationId xmlns:a16="http://schemas.microsoft.com/office/drawing/2014/main" id="{8B7A160F-13CE-B6FF-531E-FCFB2C0A0F1A}"/>
                </a:ext>
              </a:extLst>
            </p:cNvPr>
            <p:cNvSpPr/>
            <p:nvPr/>
          </p:nvSpPr>
          <p:spPr>
            <a:xfrm>
              <a:off x="532785" y="906130"/>
              <a:ext cx="53032" cy="461665"/>
            </a:xfrm>
            <a:prstGeom prst="rect">
              <a:avLst/>
            </a:prstGeom>
            <a:solidFill>
              <a:srgbClr val="287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9" name="Straight Connector 8">
              <a:extLst>
                <a:ext uri="{FF2B5EF4-FFF2-40B4-BE49-F238E27FC236}">
                  <a16:creationId xmlns:a16="http://schemas.microsoft.com/office/drawing/2014/main" id="{91B66847-B868-04FD-D78F-75DAFA728140}"/>
                </a:ext>
              </a:extLst>
            </p:cNvPr>
            <p:cNvCxnSpPr/>
            <p:nvPr/>
          </p:nvCxnSpPr>
          <p:spPr>
            <a:xfrm>
              <a:off x="630238" y="906130"/>
              <a:ext cx="0" cy="461665"/>
            </a:xfrm>
            <a:prstGeom prst="line">
              <a:avLst/>
            </a:prstGeom>
            <a:ln>
              <a:solidFill>
                <a:srgbClr val="091B2C"/>
              </a:solidFill>
            </a:ln>
          </p:spPr>
          <p:style>
            <a:lnRef idx="2">
              <a:schemeClr val="accent1"/>
            </a:lnRef>
            <a:fillRef idx="0">
              <a:schemeClr val="accent1"/>
            </a:fillRef>
            <a:effectRef idx="1">
              <a:schemeClr val="accent1"/>
            </a:effectRef>
            <a:fontRef idx="minor">
              <a:schemeClr val="tx1"/>
            </a:fontRef>
          </p:style>
        </p:cxnSp>
      </p:grpSp>
      <p:cxnSp>
        <p:nvCxnSpPr>
          <p:cNvPr id="3" name="Straight Connector 2">
            <a:extLst>
              <a:ext uri="{FF2B5EF4-FFF2-40B4-BE49-F238E27FC236}">
                <a16:creationId xmlns:a16="http://schemas.microsoft.com/office/drawing/2014/main" id="{D6FC15C2-1E2A-9017-0A14-D11CC8D86EFC}"/>
              </a:ext>
            </a:extLst>
          </p:cNvPr>
          <p:cNvCxnSpPr>
            <a:cxnSpLocks/>
          </p:cNvCxnSpPr>
          <p:nvPr/>
        </p:nvCxnSpPr>
        <p:spPr>
          <a:xfrm>
            <a:off x="-20664" y="491576"/>
            <a:ext cx="12192000"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0023AF95-DC34-CDC2-048B-C4B3E8465011}"/>
              </a:ext>
            </a:extLst>
          </p:cNvPr>
          <p:cNvCxnSpPr>
            <a:cxnSpLocks/>
          </p:cNvCxnSpPr>
          <p:nvPr/>
        </p:nvCxnSpPr>
        <p:spPr>
          <a:xfrm>
            <a:off x="-20664" y="557874"/>
            <a:ext cx="12192000" cy="0"/>
          </a:xfrm>
          <a:prstGeom prst="line">
            <a:avLst/>
          </a:prstGeom>
          <a:ln>
            <a:solidFill>
              <a:srgbClr val="2F855E"/>
            </a:solidFill>
          </a:ln>
        </p:spPr>
        <p:style>
          <a:lnRef idx="2">
            <a:schemeClr val="accent1"/>
          </a:lnRef>
          <a:fillRef idx="0">
            <a:schemeClr val="accent1"/>
          </a:fillRef>
          <a:effectRef idx="1">
            <a:schemeClr val="accent1"/>
          </a:effectRef>
          <a:fontRef idx="minor">
            <a:schemeClr val="tx1"/>
          </a:fontRef>
        </p:style>
      </p:cxnSp>
      <p:grpSp>
        <p:nvGrpSpPr>
          <p:cNvPr id="54" name="Group 53">
            <a:extLst>
              <a:ext uri="{FF2B5EF4-FFF2-40B4-BE49-F238E27FC236}">
                <a16:creationId xmlns:a16="http://schemas.microsoft.com/office/drawing/2014/main" id="{39F301E8-E99C-E232-A07D-C4CA1AD0AE86}"/>
              </a:ext>
            </a:extLst>
          </p:cNvPr>
          <p:cNvGrpSpPr/>
          <p:nvPr/>
        </p:nvGrpSpPr>
        <p:grpSpPr>
          <a:xfrm>
            <a:off x="5304544" y="724152"/>
            <a:ext cx="6838217" cy="2914974"/>
            <a:chOff x="585160" y="1303914"/>
            <a:chExt cx="11463396" cy="4757400"/>
          </a:xfrm>
        </p:grpSpPr>
        <p:grpSp>
          <p:nvGrpSpPr>
            <p:cNvPr id="55" name="Group 54">
              <a:extLst>
                <a:ext uri="{FF2B5EF4-FFF2-40B4-BE49-F238E27FC236}">
                  <a16:creationId xmlns:a16="http://schemas.microsoft.com/office/drawing/2014/main" id="{431A1600-77B1-903C-1ACB-D5D17AB7F814}"/>
                </a:ext>
              </a:extLst>
            </p:cNvPr>
            <p:cNvGrpSpPr/>
            <p:nvPr/>
          </p:nvGrpSpPr>
          <p:grpSpPr>
            <a:xfrm>
              <a:off x="1015936" y="1960271"/>
              <a:ext cx="10128816" cy="3456748"/>
              <a:chOff x="1015936" y="1700626"/>
              <a:chExt cx="10128816" cy="3456748"/>
            </a:xfrm>
          </p:grpSpPr>
          <p:grpSp>
            <p:nvGrpSpPr>
              <p:cNvPr id="61" name="Group 60">
                <a:extLst>
                  <a:ext uri="{FF2B5EF4-FFF2-40B4-BE49-F238E27FC236}">
                    <a16:creationId xmlns:a16="http://schemas.microsoft.com/office/drawing/2014/main" id="{EAC7B13A-6703-5374-83A2-2E8079D3016E}"/>
                  </a:ext>
                </a:extLst>
              </p:cNvPr>
              <p:cNvGrpSpPr/>
              <p:nvPr/>
            </p:nvGrpSpPr>
            <p:grpSpPr>
              <a:xfrm>
                <a:off x="1069978" y="1700626"/>
                <a:ext cx="10052044" cy="3456748"/>
                <a:chOff x="1695506" y="1772977"/>
                <a:chExt cx="8800986" cy="3026528"/>
              </a:xfrm>
            </p:grpSpPr>
            <p:sp>
              <p:nvSpPr>
                <p:cNvPr id="131" name="Google Shape;227;p17">
                  <a:extLst>
                    <a:ext uri="{FF2B5EF4-FFF2-40B4-BE49-F238E27FC236}">
                      <a16:creationId xmlns:a16="http://schemas.microsoft.com/office/drawing/2014/main" id="{498300BD-DCD5-99D8-B023-00A96B41D4A8}"/>
                    </a:ext>
                  </a:extLst>
                </p:cNvPr>
                <p:cNvSpPr/>
                <p:nvPr/>
              </p:nvSpPr>
              <p:spPr>
                <a:xfrm>
                  <a:off x="1809754" y="2528668"/>
                  <a:ext cx="8563111" cy="1568737"/>
                </a:xfrm>
                <a:custGeom>
                  <a:avLst/>
                  <a:gdLst/>
                  <a:ahLst/>
                  <a:cxnLst/>
                  <a:rect l="l" t="t" r="r" b="b"/>
                  <a:pathLst>
                    <a:path w="239174" h="43816" extrusionOk="0">
                      <a:moveTo>
                        <a:pt x="21863" y="0"/>
                      </a:moveTo>
                      <a:cubicBezTo>
                        <a:pt x="20934" y="0"/>
                        <a:pt x="20019" y="61"/>
                        <a:pt x="19122" y="179"/>
                      </a:cubicBezTo>
                      <a:cubicBezTo>
                        <a:pt x="17157" y="418"/>
                        <a:pt x="15300" y="941"/>
                        <a:pt x="13609" y="1632"/>
                      </a:cubicBezTo>
                      <a:cubicBezTo>
                        <a:pt x="11919" y="2311"/>
                        <a:pt x="10406" y="3192"/>
                        <a:pt x="9073" y="4156"/>
                      </a:cubicBezTo>
                      <a:cubicBezTo>
                        <a:pt x="6394" y="6085"/>
                        <a:pt x="4489" y="8395"/>
                        <a:pt x="3156" y="10574"/>
                      </a:cubicBezTo>
                      <a:cubicBezTo>
                        <a:pt x="1846" y="12764"/>
                        <a:pt x="1096" y="14848"/>
                        <a:pt x="667" y="16551"/>
                      </a:cubicBezTo>
                      <a:cubicBezTo>
                        <a:pt x="239" y="18277"/>
                        <a:pt x="108" y="19622"/>
                        <a:pt x="48" y="20527"/>
                      </a:cubicBezTo>
                      <a:cubicBezTo>
                        <a:pt x="12" y="20980"/>
                        <a:pt x="24" y="21325"/>
                        <a:pt x="12" y="21563"/>
                      </a:cubicBezTo>
                      <a:cubicBezTo>
                        <a:pt x="0" y="21789"/>
                        <a:pt x="0" y="21908"/>
                        <a:pt x="0" y="21908"/>
                      </a:cubicBezTo>
                      <a:lnTo>
                        <a:pt x="11264" y="21908"/>
                      </a:lnTo>
                      <a:cubicBezTo>
                        <a:pt x="11264" y="21908"/>
                        <a:pt x="11264" y="21849"/>
                        <a:pt x="11264" y="21730"/>
                      </a:cubicBezTo>
                      <a:cubicBezTo>
                        <a:pt x="11276" y="21623"/>
                        <a:pt x="11264" y="21456"/>
                        <a:pt x="11288" y="21230"/>
                      </a:cubicBezTo>
                      <a:cubicBezTo>
                        <a:pt x="11311" y="20789"/>
                        <a:pt x="11383" y="20134"/>
                        <a:pt x="11585" y="19301"/>
                      </a:cubicBezTo>
                      <a:cubicBezTo>
                        <a:pt x="11788" y="18467"/>
                        <a:pt x="12157" y="17467"/>
                        <a:pt x="12788" y="16396"/>
                      </a:cubicBezTo>
                      <a:cubicBezTo>
                        <a:pt x="13443" y="15348"/>
                        <a:pt x="14371" y="14205"/>
                        <a:pt x="15681" y="13276"/>
                      </a:cubicBezTo>
                      <a:cubicBezTo>
                        <a:pt x="16979" y="12336"/>
                        <a:pt x="18622" y="11586"/>
                        <a:pt x="20551" y="11347"/>
                      </a:cubicBezTo>
                      <a:cubicBezTo>
                        <a:pt x="20987" y="11287"/>
                        <a:pt x="21439" y="11257"/>
                        <a:pt x="21900" y="11257"/>
                      </a:cubicBezTo>
                      <a:cubicBezTo>
                        <a:pt x="22444" y="11257"/>
                        <a:pt x="23002" y="11299"/>
                        <a:pt x="23563" y="11383"/>
                      </a:cubicBezTo>
                      <a:cubicBezTo>
                        <a:pt x="24075" y="11467"/>
                        <a:pt x="24587" y="11586"/>
                        <a:pt x="25099" y="11740"/>
                      </a:cubicBezTo>
                      <a:cubicBezTo>
                        <a:pt x="25611" y="11907"/>
                        <a:pt x="26123" y="12109"/>
                        <a:pt x="26623" y="12360"/>
                      </a:cubicBezTo>
                      <a:cubicBezTo>
                        <a:pt x="27623" y="12848"/>
                        <a:pt x="28575" y="13526"/>
                        <a:pt x="29421" y="14360"/>
                      </a:cubicBezTo>
                      <a:cubicBezTo>
                        <a:pt x="30254" y="15193"/>
                        <a:pt x="30980" y="16193"/>
                        <a:pt x="31528" y="17324"/>
                      </a:cubicBezTo>
                      <a:cubicBezTo>
                        <a:pt x="32064" y="18456"/>
                        <a:pt x="32409" y="19694"/>
                        <a:pt x="32516" y="21003"/>
                      </a:cubicBezTo>
                      <a:cubicBezTo>
                        <a:pt x="32528" y="21170"/>
                        <a:pt x="32552" y="21337"/>
                        <a:pt x="32552" y="21503"/>
                      </a:cubicBezTo>
                      <a:cubicBezTo>
                        <a:pt x="32552" y="21706"/>
                        <a:pt x="32564" y="21908"/>
                        <a:pt x="32564" y="22111"/>
                      </a:cubicBezTo>
                      <a:cubicBezTo>
                        <a:pt x="32576" y="22444"/>
                        <a:pt x="32576" y="22789"/>
                        <a:pt x="32600" y="23135"/>
                      </a:cubicBezTo>
                      <a:cubicBezTo>
                        <a:pt x="32624" y="23468"/>
                        <a:pt x="32647" y="23813"/>
                        <a:pt x="32671" y="24159"/>
                      </a:cubicBezTo>
                      <a:cubicBezTo>
                        <a:pt x="32814" y="25528"/>
                        <a:pt x="33088" y="26909"/>
                        <a:pt x="33505" y="28266"/>
                      </a:cubicBezTo>
                      <a:cubicBezTo>
                        <a:pt x="34326" y="30969"/>
                        <a:pt x="35695" y="33576"/>
                        <a:pt x="37565" y="35839"/>
                      </a:cubicBezTo>
                      <a:cubicBezTo>
                        <a:pt x="39422" y="38101"/>
                        <a:pt x="41791" y="40030"/>
                        <a:pt x="44494" y="41411"/>
                      </a:cubicBezTo>
                      <a:cubicBezTo>
                        <a:pt x="47209" y="42804"/>
                        <a:pt x="50281" y="43649"/>
                        <a:pt x="53412" y="43792"/>
                      </a:cubicBezTo>
                      <a:cubicBezTo>
                        <a:pt x="53745" y="43807"/>
                        <a:pt x="54080" y="43815"/>
                        <a:pt x="54415" y="43815"/>
                      </a:cubicBezTo>
                      <a:cubicBezTo>
                        <a:pt x="57218" y="43815"/>
                        <a:pt x="60078" y="43280"/>
                        <a:pt x="62758" y="42185"/>
                      </a:cubicBezTo>
                      <a:cubicBezTo>
                        <a:pt x="65771" y="40970"/>
                        <a:pt x="68509" y="39029"/>
                        <a:pt x="70735" y="36577"/>
                      </a:cubicBezTo>
                      <a:cubicBezTo>
                        <a:pt x="72950" y="34124"/>
                        <a:pt x="74653" y="31112"/>
                        <a:pt x="75557" y="27826"/>
                      </a:cubicBezTo>
                      <a:cubicBezTo>
                        <a:pt x="76022" y="26195"/>
                        <a:pt x="76296" y="24492"/>
                        <a:pt x="76355" y="22777"/>
                      </a:cubicBezTo>
                      <a:cubicBezTo>
                        <a:pt x="76367" y="22420"/>
                        <a:pt x="76379" y="22063"/>
                        <a:pt x="76379" y="21706"/>
                      </a:cubicBezTo>
                      <a:lnTo>
                        <a:pt x="76391" y="21384"/>
                      </a:lnTo>
                      <a:cubicBezTo>
                        <a:pt x="76391" y="21289"/>
                        <a:pt x="76403" y="21182"/>
                        <a:pt x="76415" y="21075"/>
                      </a:cubicBezTo>
                      <a:cubicBezTo>
                        <a:pt x="76439" y="20658"/>
                        <a:pt x="76510" y="20241"/>
                        <a:pt x="76581" y="19825"/>
                      </a:cubicBezTo>
                      <a:cubicBezTo>
                        <a:pt x="76903" y="18182"/>
                        <a:pt x="77629" y="16598"/>
                        <a:pt x="78713" y="15253"/>
                      </a:cubicBezTo>
                      <a:cubicBezTo>
                        <a:pt x="79784" y="13907"/>
                        <a:pt x="81201" y="12824"/>
                        <a:pt x="82796" y="12133"/>
                      </a:cubicBezTo>
                      <a:cubicBezTo>
                        <a:pt x="84116" y="11562"/>
                        <a:pt x="85557" y="11260"/>
                        <a:pt x="87020" y="11260"/>
                      </a:cubicBezTo>
                      <a:cubicBezTo>
                        <a:pt x="87326" y="11260"/>
                        <a:pt x="87633" y="11273"/>
                        <a:pt x="87940" y="11300"/>
                      </a:cubicBezTo>
                      <a:cubicBezTo>
                        <a:pt x="89702" y="11443"/>
                        <a:pt x="91417" y="12038"/>
                        <a:pt x="92905" y="13026"/>
                      </a:cubicBezTo>
                      <a:cubicBezTo>
                        <a:pt x="93655" y="13526"/>
                        <a:pt x="94334" y="14122"/>
                        <a:pt x="94941" y="14776"/>
                      </a:cubicBezTo>
                      <a:cubicBezTo>
                        <a:pt x="95536" y="15455"/>
                        <a:pt x="96072" y="16193"/>
                        <a:pt x="96477" y="16991"/>
                      </a:cubicBezTo>
                      <a:lnTo>
                        <a:pt x="96632" y="17289"/>
                      </a:lnTo>
                      <a:lnTo>
                        <a:pt x="96763" y="17598"/>
                      </a:lnTo>
                      <a:cubicBezTo>
                        <a:pt x="96870" y="17801"/>
                        <a:pt x="96941" y="18015"/>
                        <a:pt x="97024" y="18217"/>
                      </a:cubicBezTo>
                      <a:cubicBezTo>
                        <a:pt x="97167" y="18646"/>
                        <a:pt x="97310" y="19075"/>
                        <a:pt x="97405" y="19515"/>
                      </a:cubicBezTo>
                      <a:cubicBezTo>
                        <a:pt x="97513" y="19956"/>
                        <a:pt x="97572" y="20396"/>
                        <a:pt x="97632" y="20849"/>
                      </a:cubicBezTo>
                      <a:cubicBezTo>
                        <a:pt x="97632" y="21075"/>
                        <a:pt x="97667" y="21301"/>
                        <a:pt x="97667" y="21527"/>
                      </a:cubicBezTo>
                      <a:lnTo>
                        <a:pt x="97691" y="22539"/>
                      </a:lnTo>
                      <a:cubicBezTo>
                        <a:pt x="97786" y="26254"/>
                        <a:pt x="98882" y="29993"/>
                        <a:pt x="100811" y="33195"/>
                      </a:cubicBezTo>
                      <a:cubicBezTo>
                        <a:pt x="102751" y="36410"/>
                        <a:pt x="105514" y="39125"/>
                        <a:pt x="108788" y="40970"/>
                      </a:cubicBezTo>
                      <a:cubicBezTo>
                        <a:pt x="110419" y="41899"/>
                        <a:pt x="112181" y="42601"/>
                        <a:pt x="114003" y="43089"/>
                      </a:cubicBezTo>
                      <a:cubicBezTo>
                        <a:pt x="115836" y="43578"/>
                        <a:pt x="117718" y="43804"/>
                        <a:pt x="119587" y="43816"/>
                      </a:cubicBezTo>
                      <a:cubicBezTo>
                        <a:pt x="121456" y="43804"/>
                        <a:pt x="123349" y="43578"/>
                        <a:pt x="125171" y="43089"/>
                      </a:cubicBezTo>
                      <a:cubicBezTo>
                        <a:pt x="126992" y="42601"/>
                        <a:pt x="128755" y="41899"/>
                        <a:pt x="130386" y="40970"/>
                      </a:cubicBezTo>
                      <a:cubicBezTo>
                        <a:pt x="133672" y="39125"/>
                        <a:pt x="136422" y="36410"/>
                        <a:pt x="138363" y="33195"/>
                      </a:cubicBezTo>
                      <a:cubicBezTo>
                        <a:pt x="140292" y="29993"/>
                        <a:pt x="141387" y="26254"/>
                        <a:pt x="141482" y="22539"/>
                      </a:cubicBezTo>
                      <a:lnTo>
                        <a:pt x="141506" y="21527"/>
                      </a:lnTo>
                      <a:cubicBezTo>
                        <a:pt x="141506" y="21301"/>
                        <a:pt x="141542" y="21075"/>
                        <a:pt x="141554" y="20849"/>
                      </a:cubicBezTo>
                      <a:cubicBezTo>
                        <a:pt x="141601" y="20396"/>
                        <a:pt x="141661" y="19956"/>
                        <a:pt x="141768" y="19515"/>
                      </a:cubicBezTo>
                      <a:cubicBezTo>
                        <a:pt x="141863" y="19075"/>
                        <a:pt x="142006" y="18646"/>
                        <a:pt x="142149" y="18217"/>
                      </a:cubicBezTo>
                      <a:cubicBezTo>
                        <a:pt x="142244" y="18015"/>
                        <a:pt x="142304" y="17801"/>
                        <a:pt x="142411" y="17598"/>
                      </a:cubicBezTo>
                      <a:lnTo>
                        <a:pt x="142542" y="17289"/>
                      </a:lnTo>
                      <a:lnTo>
                        <a:pt x="142697" y="16991"/>
                      </a:lnTo>
                      <a:cubicBezTo>
                        <a:pt x="143102" y="16193"/>
                        <a:pt x="143637" y="15455"/>
                        <a:pt x="144233" y="14776"/>
                      </a:cubicBezTo>
                      <a:cubicBezTo>
                        <a:pt x="144840" y="14122"/>
                        <a:pt x="145519" y="13526"/>
                        <a:pt x="146269" y="13026"/>
                      </a:cubicBezTo>
                      <a:cubicBezTo>
                        <a:pt x="147757" y="12038"/>
                        <a:pt x="149471" y="11443"/>
                        <a:pt x="151234" y="11300"/>
                      </a:cubicBezTo>
                      <a:cubicBezTo>
                        <a:pt x="151541" y="11273"/>
                        <a:pt x="151847" y="11260"/>
                        <a:pt x="152154" y="11260"/>
                      </a:cubicBezTo>
                      <a:cubicBezTo>
                        <a:pt x="153616" y="11260"/>
                        <a:pt x="155058" y="11562"/>
                        <a:pt x="156377" y="12133"/>
                      </a:cubicBezTo>
                      <a:cubicBezTo>
                        <a:pt x="157973" y="12824"/>
                        <a:pt x="159389" y="13907"/>
                        <a:pt x="160461" y="15253"/>
                      </a:cubicBezTo>
                      <a:cubicBezTo>
                        <a:pt x="161544" y="16598"/>
                        <a:pt x="162271" y="18182"/>
                        <a:pt x="162592" y="19825"/>
                      </a:cubicBezTo>
                      <a:cubicBezTo>
                        <a:pt x="162664" y="20241"/>
                        <a:pt x="162735" y="20658"/>
                        <a:pt x="162759" y="21075"/>
                      </a:cubicBezTo>
                      <a:cubicBezTo>
                        <a:pt x="162771" y="21182"/>
                        <a:pt x="162783" y="21289"/>
                        <a:pt x="162783" y="21396"/>
                      </a:cubicBezTo>
                      <a:lnTo>
                        <a:pt x="162795" y="21706"/>
                      </a:lnTo>
                      <a:cubicBezTo>
                        <a:pt x="162795" y="22063"/>
                        <a:pt x="162806" y="22420"/>
                        <a:pt x="162818" y="22789"/>
                      </a:cubicBezTo>
                      <a:cubicBezTo>
                        <a:pt x="162878" y="24492"/>
                        <a:pt x="163152" y="26195"/>
                        <a:pt x="163616" y="27838"/>
                      </a:cubicBezTo>
                      <a:cubicBezTo>
                        <a:pt x="164521" y="31112"/>
                        <a:pt x="166224" y="34124"/>
                        <a:pt x="168438" y="36577"/>
                      </a:cubicBezTo>
                      <a:cubicBezTo>
                        <a:pt x="170665" y="39041"/>
                        <a:pt x="173403" y="40970"/>
                        <a:pt x="176415" y="42185"/>
                      </a:cubicBezTo>
                      <a:cubicBezTo>
                        <a:pt x="179095" y="43280"/>
                        <a:pt x="181955" y="43815"/>
                        <a:pt x="184759" y="43815"/>
                      </a:cubicBezTo>
                      <a:cubicBezTo>
                        <a:pt x="185094" y="43815"/>
                        <a:pt x="185428" y="43807"/>
                        <a:pt x="185762" y="43792"/>
                      </a:cubicBezTo>
                      <a:cubicBezTo>
                        <a:pt x="188893" y="43649"/>
                        <a:pt x="191965" y="42804"/>
                        <a:pt x="194680" y="41411"/>
                      </a:cubicBezTo>
                      <a:cubicBezTo>
                        <a:pt x="197382" y="40030"/>
                        <a:pt x="199752" y="38101"/>
                        <a:pt x="201609" y="35839"/>
                      </a:cubicBezTo>
                      <a:cubicBezTo>
                        <a:pt x="203478" y="33576"/>
                        <a:pt x="204847" y="30969"/>
                        <a:pt x="205669" y="28266"/>
                      </a:cubicBezTo>
                      <a:cubicBezTo>
                        <a:pt x="206086" y="26909"/>
                        <a:pt x="206360" y="25528"/>
                        <a:pt x="206502" y="24159"/>
                      </a:cubicBezTo>
                      <a:cubicBezTo>
                        <a:pt x="206526" y="23813"/>
                        <a:pt x="206550" y="23468"/>
                        <a:pt x="206574" y="23135"/>
                      </a:cubicBezTo>
                      <a:cubicBezTo>
                        <a:pt x="206598" y="22789"/>
                        <a:pt x="206598" y="22444"/>
                        <a:pt x="206610" y="22111"/>
                      </a:cubicBezTo>
                      <a:cubicBezTo>
                        <a:pt x="206610" y="21908"/>
                        <a:pt x="206621" y="21706"/>
                        <a:pt x="206621" y="21503"/>
                      </a:cubicBezTo>
                      <a:cubicBezTo>
                        <a:pt x="206621" y="21337"/>
                        <a:pt x="206645" y="21170"/>
                        <a:pt x="206657" y="21003"/>
                      </a:cubicBezTo>
                      <a:cubicBezTo>
                        <a:pt x="206764" y="19694"/>
                        <a:pt x="207110" y="18456"/>
                        <a:pt x="207645" y="17324"/>
                      </a:cubicBezTo>
                      <a:cubicBezTo>
                        <a:pt x="208193" y="16205"/>
                        <a:pt x="208919" y="15193"/>
                        <a:pt x="209753" y="14360"/>
                      </a:cubicBezTo>
                      <a:cubicBezTo>
                        <a:pt x="210598" y="13526"/>
                        <a:pt x="211551" y="12848"/>
                        <a:pt x="212551" y="12360"/>
                      </a:cubicBezTo>
                      <a:cubicBezTo>
                        <a:pt x="213051" y="12109"/>
                        <a:pt x="213563" y="11907"/>
                        <a:pt x="214075" y="11740"/>
                      </a:cubicBezTo>
                      <a:cubicBezTo>
                        <a:pt x="214587" y="11586"/>
                        <a:pt x="215099" y="11467"/>
                        <a:pt x="215611" y="11383"/>
                      </a:cubicBezTo>
                      <a:cubicBezTo>
                        <a:pt x="216185" y="11304"/>
                        <a:pt x="216755" y="11261"/>
                        <a:pt x="217311" y="11261"/>
                      </a:cubicBezTo>
                      <a:cubicBezTo>
                        <a:pt x="217759" y="11261"/>
                        <a:pt x="218198" y="11289"/>
                        <a:pt x="218623" y="11347"/>
                      </a:cubicBezTo>
                      <a:cubicBezTo>
                        <a:pt x="220552" y="11586"/>
                        <a:pt x="222207" y="12336"/>
                        <a:pt x="223493" y="13276"/>
                      </a:cubicBezTo>
                      <a:cubicBezTo>
                        <a:pt x="224802" y="14217"/>
                        <a:pt x="225743" y="15348"/>
                        <a:pt x="226386" y="16396"/>
                      </a:cubicBezTo>
                      <a:cubicBezTo>
                        <a:pt x="227017" y="17467"/>
                        <a:pt x="227386" y="18467"/>
                        <a:pt x="227588" y="19301"/>
                      </a:cubicBezTo>
                      <a:cubicBezTo>
                        <a:pt x="227791" y="20134"/>
                        <a:pt x="227862" y="20789"/>
                        <a:pt x="227886" y="21230"/>
                      </a:cubicBezTo>
                      <a:cubicBezTo>
                        <a:pt x="227910" y="21456"/>
                        <a:pt x="227898" y="21623"/>
                        <a:pt x="227910" y="21730"/>
                      </a:cubicBezTo>
                      <a:cubicBezTo>
                        <a:pt x="227910" y="21849"/>
                        <a:pt x="227910" y="21908"/>
                        <a:pt x="227910" y="21908"/>
                      </a:cubicBezTo>
                      <a:lnTo>
                        <a:pt x="239173" y="21908"/>
                      </a:lnTo>
                      <a:cubicBezTo>
                        <a:pt x="239173" y="21908"/>
                        <a:pt x="239173" y="21789"/>
                        <a:pt x="239161" y="21563"/>
                      </a:cubicBezTo>
                      <a:cubicBezTo>
                        <a:pt x="239161" y="21325"/>
                        <a:pt x="239161" y="20980"/>
                        <a:pt x="239126" y="20527"/>
                      </a:cubicBezTo>
                      <a:cubicBezTo>
                        <a:pt x="239078" y="19622"/>
                        <a:pt x="238935" y="18277"/>
                        <a:pt x="238506" y="16551"/>
                      </a:cubicBezTo>
                      <a:cubicBezTo>
                        <a:pt x="238078" y="14848"/>
                        <a:pt x="237340" y="12764"/>
                        <a:pt x="236018" y="10574"/>
                      </a:cubicBezTo>
                      <a:cubicBezTo>
                        <a:pt x="234685" y="8395"/>
                        <a:pt x="232780" y="6085"/>
                        <a:pt x="230101" y="4156"/>
                      </a:cubicBezTo>
                      <a:cubicBezTo>
                        <a:pt x="228767" y="3192"/>
                        <a:pt x="227255" y="2311"/>
                        <a:pt x="225564" y="1632"/>
                      </a:cubicBezTo>
                      <a:cubicBezTo>
                        <a:pt x="223874" y="941"/>
                        <a:pt x="222028" y="418"/>
                        <a:pt x="220052" y="179"/>
                      </a:cubicBezTo>
                      <a:cubicBezTo>
                        <a:pt x="219160" y="61"/>
                        <a:pt x="218246" y="0"/>
                        <a:pt x="217315" y="0"/>
                      </a:cubicBezTo>
                      <a:cubicBezTo>
                        <a:pt x="216196" y="0"/>
                        <a:pt x="215053" y="87"/>
                        <a:pt x="213896" y="263"/>
                      </a:cubicBezTo>
                      <a:cubicBezTo>
                        <a:pt x="212837" y="429"/>
                        <a:pt x="211765" y="668"/>
                        <a:pt x="210705" y="1001"/>
                      </a:cubicBezTo>
                      <a:cubicBezTo>
                        <a:pt x="209646" y="1334"/>
                        <a:pt x="208586" y="1763"/>
                        <a:pt x="207562" y="2263"/>
                      </a:cubicBezTo>
                      <a:cubicBezTo>
                        <a:pt x="205502" y="3275"/>
                        <a:pt x="203550" y="4656"/>
                        <a:pt x="201811" y="6371"/>
                      </a:cubicBezTo>
                      <a:cubicBezTo>
                        <a:pt x="200097" y="8097"/>
                        <a:pt x="198609" y="10145"/>
                        <a:pt x="197489" y="12467"/>
                      </a:cubicBezTo>
                      <a:cubicBezTo>
                        <a:pt x="196382" y="14788"/>
                        <a:pt x="195656" y="17384"/>
                        <a:pt x="195442" y="20075"/>
                      </a:cubicBezTo>
                      <a:cubicBezTo>
                        <a:pt x="195418" y="20408"/>
                        <a:pt x="195382" y="20753"/>
                        <a:pt x="195370" y="21087"/>
                      </a:cubicBezTo>
                      <a:cubicBezTo>
                        <a:pt x="195370" y="21396"/>
                        <a:pt x="195358" y="21694"/>
                        <a:pt x="195358" y="22004"/>
                      </a:cubicBezTo>
                      <a:cubicBezTo>
                        <a:pt x="195346" y="22170"/>
                        <a:pt x="195346" y="22337"/>
                        <a:pt x="195334" y="22504"/>
                      </a:cubicBezTo>
                      <a:cubicBezTo>
                        <a:pt x="195322" y="22670"/>
                        <a:pt x="195311" y="22837"/>
                        <a:pt x="195299" y="23016"/>
                      </a:cubicBezTo>
                      <a:cubicBezTo>
                        <a:pt x="195227" y="23682"/>
                        <a:pt x="195096" y="24349"/>
                        <a:pt x="194894" y="25004"/>
                      </a:cubicBezTo>
                      <a:cubicBezTo>
                        <a:pt x="194501" y="26302"/>
                        <a:pt x="193834" y="27564"/>
                        <a:pt x="192929" y="28671"/>
                      </a:cubicBezTo>
                      <a:cubicBezTo>
                        <a:pt x="192013" y="29778"/>
                        <a:pt x="190858" y="30719"/>
                        <a:pt x="189548" y="31386"/>
                      </a:cubicBezTo>
                      <a:cubicBezTo>
                        <a:pt x="188226" y="32064"/>
                        <a:pt x="186762" y="32469"/>
                        <a:pt x="185226" y="32541"/>
                      </a:cubicBezTo>
                      <a:cubicBezTo>
                        <a:pt x="185055" y="32548"/>
                        <a:pt x="184883" y="32552"/>
                        <a:pt x="184712" y="32552"/>
                      </a:cubicBezTo>
                      <a:cubicBezTo>
                        <a:pt x="183337" y="32552"/>
                        <a:pt x="181970" y="32296"/>
                        <a:pt x="180678" y="31767"/>
                      </a:cubicBezTo>
                      <a:cubicBezTo>
                        <a:pt x="179225" y="31183"/>
                        <a:pt x="177892" y="30231"/>
                        <a:pt x="176796" y="29040"/>
                      </a:cubicBezTo>
                      <a:cubicBezTo>
                        <a:pt x="175713" y="27826"/>
                        <a:pt x="174891" y="26373"/>
                        <a:pt x="174451" y="24790"/>
                      </a:cubicBezTo>
                      <a:cubicBezTo>
                        <a:pt x="174236" y="24004"/>
                        <a:pt x="174094" y="23182"/>
                        <a:pt x="174070" y="22337"/>
                      </a:cubicBezTo>
                      <a:lnTo>
                        <a:pt x="174046" y="21503"/>
                      </a:lnTo>
                      <a:lnTo>
                        <a:pt x="174034" y="20861"/>
                      </a:lnTo>
                      <a:cubicBezTo>
                        <a:pt x="174022" y="20646"/>
                        <a:pt x="173998" y="20432"/>
                        <a:pt x="173986" y="20218"/>
                      </a:cubicBezTo>
                      <a:cubicBezTo>
                        <a:pt x="173927" y="19360"/>
                        <a:pt x="173796" y="18503"/>
                        <a:pt x="173641" y="17646"/>
                      </a:cubicBezTo>
                      <a:cubicBezTo>
                        <a:pt x="172963" y="14241"/>
                        <a:pt x="171450" y="10966"/>
                        <a:pt x="169248" y="8216"/>
                      </a:cubicBezTo>
                      <a:cubicBezTo>
                        <a:pt x="167045" y="5466"/>
                        <a:pt x="164152" y="3227"/>
                        <a:pt x="160854" y="1799"/>
                      </a:cubicBezTo>
                      <a:cubicBezTo>
                        <a:pt x="159211" y="1084"/>
                        <a:pt x="157461" y="584"/>
                        <a:pt x="155687" y="287"/>
                      </a:cubicBezTo>
                      <a:cubicBezTo>
                        <a:pt x="154533" y="94"/>
                        <a:pt x="153370" y="1"/>
                        <a:pt x="152203" y="1"/>
                      </a:cubicBezTo>
                      <a:cubicBezTo>
                        <a:pt x="151563" y="1"/>
                        <a:pt x="150922" y="29"/>
                        <a:pt x="150281" y="84"/>
                      </a:cubicBezTo>
                      <a:cubicBezTo>
                        <a:pt x="146674" y="370"/>
                        <a:pt x="143090" y="1620"/>
                        <a:pt x="140042" y="3644"/>
                      </a:cubicBezTo>
                      <a:cubicBezTo>
                        <a:pt x="138506" y="4668"/>
                        <a:pt x="137113" y="5883"/>
                        <a:pt x="135875" y="7240"/>
                      </a:cubicBezTo>
                      <a:cubicBezTo>
                        <a:pt x="134648" y="8621"/>
                        <a:pt x="133565" y="10133"/>
                        <a:pt x="132719" y="11788"/>
                      </a:cubicBezTo>
                      <a:lnTo>
                        <a:pt x="132398" y="12407"/>
                      </a:lnTo>
                      <a:lnTo>
                        <a:pt x="132112" y="13038"/>
                      </a:lnTo>
                      <a:cubicBezTo>
                        <a:pt x="131922" y="13455"/>
                        <a:pt x="131755" y="13895"/>
                        <a:pt x="131588" y="14324"/>
                      </a:cubicBezTo>
                      <a:cubicBezTo>
                        <a:pt x="131279" y="15205"/>
                        <a:pt x="130993" y="16086"/>
                        <a:pt x="130791" y="17003"/>
                      </a:cubicBezTo>
                      <a:cubicBezTo>
                        <a:pt x="130576" y="17908"/>
                        <a:pt x="130445" y="18837"/>
                        <a:pt x="130338" y="19753"/>
                      </a:cubicBezTo>
                      <a:cubicBezTo>
                        <a:pt x="130314" y="20218"/>
                        <a:pt x="130255" y="20682"/>
                        <a:pt x="130255" y="21146"/>
                      </a:cubicBezTo>
                      <a:lnTo>
                        <a:pt x="130231" y="22218"/>
                      </a:lnTo>
                      <a:cubicBezTo>
                        <a:pt x="130183" y="24040"/>
                        <a:pt x="129659" y="25825"/>
                        <a:pt x="128719" y="27385"/>
                      </a:cubicBezTo>
                      <a:cubicBezTo>
                        <a:pt x="127778" y="28945"/>
                        <a:pt x="126421" y="30278"/>
                        <a:pt x="124826" y="31171"/>
                      </a:cubicBezTo>
                      <a:cubicBezTo>
                        <a:pt x="124040" y="31636"/>
                        <a:pt x="123182" y="31969"/>
                        <a:pt x="122301" y="32207"/>
                      </a:cubicBezTo>
                      <a:cubicBezTo>
                        <a:pt x="121420" y="32433"/>
                        <a:pt x="120515" y="32552"/>
                        <a:pt x="119587" y="32552"/>
                      </a:cubicBezTo>
                      <a:cubicBezTo>
                        <a:pt x="118658" y="32552"/>
                        <a:pt x="117753" y="32433"/>
                        <a:pt x="116872" y="32207"/>
                      </a:cubicBezTo>
                      <a:cubicBezTo>
                        <a:pt x="115991" y="31969"/>
                        <a:pt x="115134" y="31636"/>
                        <a:pt x="114348" y="31171"/>
                      </a:cubicBezTo>
                      <a:cubicBezTo>
                        <a:pt x="112753" y="30278"/>
                        <a:pt x="111407" y="28945"/>
                        <a:pt x="110455" y="27385"/>
                      </a:cubicBezTo>
                      <a:cubicBezTo>
                        <a:pt x="109526" y="25825"/>
                        <a:pt x="108990" y="24051"/>
                        <a:pt x="108943" y="22218"/>
                      </a:cubicBezTo>
                      <a:lnTo>
                        <a:pt x="108919" y="21146"/>
                      </a:lnTo>
                      <a:cubicBezTo>
                        <a:pt x="108919" y="20682"/>
                        <a:pt x="108859" y="20218"/>
                        <a:pt x="108835" y="19753"/>
                      </a:cubicBezTo>
                      <a:cubicBezTo>
                        <a:pt x="108728" y="18837"/>
                        <a:pt x="108597" y="17908"/>
                        <a:pt x="108383" y="17003"/>
                      </a:cubicBezTo>
                      <a:cubicBezTo>
                        <a:pt x="108181" y="16098"/>
                        <a:pt x="107895" y="15205"/>
                        <a:pt x="107585" y="14324"/>
                      </a:cubicBezTo>
                      <a:cubicBezTo>
                        <a:pt x="107419" y="13895"/>
                        <a:pt x="107264" y="13455"/>
                        <a:pt x="107061" y="13038"/>
                      </a:cubicBezTo>
                      <a:lnTo>
                        <a:pt x="106776" y="12407"/>
                      </a:lnTo>
                      <a:lnTo>
                        <a:pt x="106454" y="11788"/>
                      </a:lnTo>
                      <a:cubicBezTo>
                        <a:pt x="105609" y="10133"/>
                        <a:pt x="104525" y="8621"/>
                        <a:pt x="103299" y="7240"/>
                      </a:cubicBezTo>
                      <a:cubicBezTo>
                        <a:pt x="102061" y="5883"/>
                        <a:pt x="100668" y="4668"/>
                        <a:pt x="99144" y="3644"/>
                      </a:cubicBezTo>
                      <a:cubicBezTo>
                        <a:pt x="96084" y="1620"/>
                        <a:pt x="92512" y="370"/>
                        <a:pt x="88892" y="84"/>
                      </a:cubicBezTo>
                      <a:cubicBezTo>
                        <a:pt x="88252" y="29"/>
                        <a:pt x="87611" y="1"/>
                        <a:pt x="86971" y="1"/>
                      </a:cubicBezTo>
                      <a:cubicBezTo>
                        <a:pt x="85804" y="1"/>
                        <a:pt x="84640" y="94"/>
                        <a:pt x="83487" y="287"/>
                      </a:cubicBezTo>
                      <a:cubicBezTo>
                        <a:pt x="81713" y="584"/>
                        <a:pt x="79963" y="1084"/>
                        <a:pt x="78320" y="1799"/>
                      </a:cubicBezTo>
                      <a:cubicBezTo>
                        <a:pt x="75022" y="3227"/>
                        <a:pt x="72128" y="5466"/>
                        <a:pt x="69926" y="8216"/>
                      </a:cubicBezTo>
                      <a:cubicBezTo>
                        <a:pt x="67723" y="10966"/>
                        <a:pt x="66211" y="14241"/>
                        <a:pt x="65532" y="17646"/>
                      </a:cubicBezTo>
                      <a:cubicBezTo>
                        <a:pt x="65378" y="18503"/>
                        <a:pt x="65247" y="19360"/>
                        <a:pt x="65187" y="20218"/>
                      </a:cubicBezTo>
                      <a:cubicBezTo>
                        <a:pt x="65175" y="20432"/>
                        <a:pt x="65151" y="20646"/>
                        <a:pt x="65151" y="20861"/>
                      </a:cubicBezTo>
                      <a:lnTo>
                        <a:pt x="65128" y="21503"/>
                      </a:lnTo>
                      <a:lnTo>
                        <a:pt x="65104" y="22337"/>
                      </a:lnTo>
                      <a:cubicBezTo>
                        <a:pt x="65080" y="23182"/>
                        <a:pt x="64949" y="24004"/>
                        <a:pt x="64723" y="24790"/>
                      </a:cubicBezTo>
                      <a:cubicBezTo>
                        <a:pt x="64282" y="26373"/>
                        <a:pt x="63461" y="27826"/>
                        <a:pt x="62377" y="29040"/>
                      </a:cubicBezTo>
                      <a:cubicBezTo>
                        <a:pt x="61294" y="30231"/>
                        <a:pt x="59948" y="31183"/>
                        <a:pt x="58496" y="31767"/>
                      </a:cubicBezTo>
                      <a:cubicBezTo>
                        <a:pt x="57204" y="32296"/>
                        <a:pt x="55837" y="32552"/>
                        <a:pt x="54461" y="32552"/>
                      </a:cubicBezTo>
                      <a:cubicBezTo>
                        <a:pt x="54290" y="32552"/>
                        <a:pt x="54119" y="32548"/>
                        <a:pt x="53948" y="32541"/>
                      </a:cubicBezTo>
                      <a:cubicBezTo>
                        <a:pt x="52412" y="32469"/>
                        <a:pt x="50947" y="32064"/>
                        <a:pt x="49626" y="31386"/>
                      </a:cubicBezTo>
                      <a:cubicBezTo>
                        <a:pt x="48316" y="30719"/>
                        <a:pt x="47161" y="29778"/>
                        <a:pt x="46244" y="28671"/>
                      </a:cubicBezTo>
                      <a:cubicBezTo>
                        <a:pt x="45339" y="27564"/>
                        <a:pt x="44673" y="26302"/>
                        <a:pt x="44280" y="25004"/>
                      </a:cubicBezTo>
                      <a:cubicBezTo>
                        <a:pt x="44077" y="24349"/>
                        <a:pt x="43946" y="23682"/>
                        <a:pt x="43875" y="23016"/>
                      </a:cubicBezTo>
                      <a:cubicBezTo>
                        <a:pt x="43863" y="22837"/>
                        <a:pt x="43851" y="22670"/>
                        <a:pt x="43839" y="22504"/>
                      </a:cubicBezTo>
                      <a:cubicBezTo>
                        <a:pt x="43827" y="22337"/>
                        <a:pt x="43827" y="22170"/>
                        <a:pt x="43827" y="22004"/>
                      </a:cubicBezTo>
                      <a:cubicBezTo>
                        <a:pt x="43815" y="21694"/>
                        <a:pt x="43804" y="21396"/>
                        <a:pt x="43804" y="21087"/>
                      </a:cubicBezTo>
                      <a:cubicBezTo>
                        <a:pt x="43792" y="20753"/>
                        <a:pt x="43768" y="20420"/>
                        <a:pt x="43744" y="20075"/>
                      </a:cubicBezTo>
                      <a:cubicBezTo>
                        <a:pt x="43518" y="17384"/>
                        <a:pt x="42803" y="14788"/>
                        <a:pt x="41684" y="12467"/>
                      </a:cubicBezTo>
                      <a:cubicBezTo>
                        <a:pt x="40565" y="10145"/>
                        <a:pt x="39077" y="8097"/>
                        <a:pt x="37362" y="6371"/>
                      </a:cubicBezTo>
                      <a:cubicBezTo>
                        <a:pt x="35624" y="4656"/>
                        <a:pt x="33671" y="3275"/>
                        <a:pt x="31612" y="2263"/>
                      </a:cubicBezTo>
                      <a:cubicBezTo>
                        <a:pt x="30588" y="1763"/>
                        <a:pt x="29528" y="1334"/>
                        <a:pt x="28468" y="1001"/>
                      </a:cubicBezTo>
                      <a:cubicBezTo>
                        <a:pt x="27409" y="668"/>
                        <a:pt x="26337" y="429"/>
                        <a:pt x="25277" y="263"/>
                      </a:cubicBezTo>
                      <a:cubicBezTo>
                        <a:pt x="24120" y="87"/>
                        <a:pt x="22981" y="0"/>
                        <a:pt x="21863"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dirty="0">
                    <a:latin typeface="Poppins" panose="00000500000000000000" pitchFamily="2" charset="0"/>
                    <a:ea typeface="Roboto" pitchFamily="2" charset="0"/>
                    <a:cs typeface="Poppins" panose="00000500000000000000" pitchFamily="2" charset="0"/>
                  </a:endParaRPr>
                </a:p>
              </p:txBody>
            </p:sp>
            <p:sp>
              <p:nvSpPr>
                <p:cNvPr id="132" name="Google Shape;228;p17">
                  <a:extLst>
                    <a:ext uri="{FF2B5EF4-FFF2-40B4-BE49-F238E27FC236}">
                      <a16:creationId xmlns:a16="http://schemas.microsoft.com/office/drawing/2014/main" id="{F5738320-03B9-21E0-13C2-AD545282DF0D}"/>
                    </a:ext>
                  </a:extLst>
                </p:cNvPr>
                <p:cNvSpPr/>
                <p:nvPr/>
              </p:nvSpPr>
              <p:spPr>
                <a:xfrm>
                  <a:off x="2182749" y="2901414"/>
                  <a:ext cx="7817121" cy="1181100"/>
                </a:xfrm>
                <a:custGeom>
                  <a:avLst/>
                  <a:gdLst/>
                  <a:ahLst/>
                  <a:cxnLst/>
                  <a:rect l="l" t="t" r="r" b="b"/>
                  <a:pathLst>
                    <a:path w="218338" h="32989" extrusionOk="0">
                      <a:moveTo>
                        <a:pt x="76602" y="1"/>
                      </a:moveTo>
                      <a:cubicBezTo>
                        <a:pt x="75021" y="1"/>
                        <a:pt x="73464" y="328"/>
                        <a:pt x="72045" y="948"/>
                      </a:cubicBezTo>
                      <a:cubicBezTo>
                        <a:pt x="70319" y="1687"/>
                        <a:pt x="68795" y="2865"/>
                        <a:pt x="67640" y="4318"/>
                      </a:cubicBezTo>
                      <a:cubicBezTo>
                        <a:pt x="66473" y="5759"/>
                        <a:pt x="65687" y="7473"/>
                        <a:pt x="65330" y="9247"/>
                      </a:cubicBezTo>
                      <a:cubicBezTo>
                        <a:pt x="65259" y="9699"/>
                        <a:pt x="65187" y="10152"/>
                        <a:pt x="65151" y="10604"/>
                      </a:cubicBezTo>
                      <a:cubicBezTo>
                        <a:pt x="65151" y="10711"/>
                        <a:pt x="65139" y="10831"/>
                        <a:pt x="65128" y="10938"/>
                      </a:cubicBezTo>
                      <a:lnTo>
                        <a:pt x="65128" y="11283"/>
                      </a:lnTo>
                      <a:cubicBezTo>
                        <a:pt x="65116" y="11628"/>
                        <a:pt x="65104" y="11985"/>
                        <a:pt x="65092" y="12343"/>
                      </a:cubicBezTo>
                      <a:cubicBezTo>
                        <a:pt x="65032" y="13986"/>
                        <a:pt x="64770" y="15617"/>
                        <a:pt x="64330" y="17188"/>
                      </a:cubicBezTo>
                      <a:cubicBezTo>
                        <a:pt x="63449" y="20344"/>
                        <a:pt x="61818" y="23237"/>
                        <a:pt x="59686" y="25606"/>
                      </a:cubicBezTo>
                      <a:cubicBezTo>
                        <a:pt x="57555" y="27964"/>
                        <a:pt x="54912" y="29821"/>
                        <a:pt x="52019" y="30988"/>
                      </a:cubicBezTo>
                      <a:cubicBezTo>
                        <a:pt x="49456" y="32047"/>
                        <a:pt x="46715" y="32559"/>
                        <a:pt x="44029" y="32559"/>
                      </a:cubicBezTo>
                      <a:cubicBezTo>
                        <a:pt x="43695" y="32559"/>
                        <a:pt x="43362" y="32551"/>
                        <a:pt x="43030" y="32536"/>
                      </a:cubicBezTo>
                      <a:cubicBezTo>
                        <a:pt x="40017" y="32393"/>
                        <a:pt x="37065" y="31583"/>
                        <a:pt x="34469" y="30250"/>
                      </a:cubicBezTo>
                      <a:cubicBezTo>
                        <a:pt x="31862" y="28916"/>
                        <a:pt x="29587" y="27071"/>
                        <a:pt x="27790" y="24892"/>
                      </a:cubicBezTo>
                      <a:cubicBezTo>
                        <a:pt x="26004" y="22713"/>
                        <a:pt x="24682" y="20213"/>
                        <a:pt x="23896" y="17605"/>
                      </a:cubicBezTo>
                      <a:cubicBezTo>
                        <a:pt x="23503" y="16307"/>
                        <a:pt x="23229" y="14986"/>
                        <a:pt x="23099" y="13664"/>
                      </a:cubicBezTo>
                      <a:cubicBezTo>
                        <a:pt x="23075" y="13331"/>
                        <a:pt x="23051" y="12997"/>
                        <a:pt x="23027" y="12676"/>
                      </a:cubicBezTo>
                      <a:cubicBezTo>
                        <a:pt x="23003" y="12343"/>
                        <a:pt x="23003" y="12021"/>
                        <a:pt x="22991" y="11688"/>
                      </a:cubicBezTo>
                      <a:cubicBezTo>
                        <a:pt x="22991" y="11485"/>
                        <a:pt x="22979" y="11271"/>
                        <a:pt x="22979" y="11057"/>
                      </a:cubicBezTo>
                      <a:cubicBezTo>
                        <a:pt x="22979" y="10878"/>
                        <a:pt x="22956" y="10711"/>
                        <a:pt x="22944" y="10533"/>
                      </a:cubicBezTo>
                      <a:cubicBezTo>
                        <a:pt x="22825" y="9116"/>
                        <a:pt x="22456" y="7771"/>
                        <a:pt x="21872" y="6544"/>
                      </a:cubicBezTo>
                      <a:cubicBezTo>
                        <a:pt x="21289" y="5330"/>
                        <a:pt x="20503" y="4258"/>
                        <a:pt x="19598" y="3342"/>
                      </a:cubicBezTo>
                      <a:cubicBezTo>
                        <a:pt x="18681" y="2449"/>
                        <a:pt x="17657" y="1722"/>
                        <a:pt x="16574" y="1187"/>
                      </a:cubicBezTo>
                      <a:cubicBezTo>
                        <a:pt x="14931" y="365"/>
                        <a:pt x="13177" y="6"/>
                        <a:pt x="11515" y="6"/>
                      </a:cubicBezTo>
                      <a:cubicBezTo>
                        <a:pt x="11008" y="6"/>
                        <a:pt x="10509" y="39"/>
                        <a:pt x="10025" y="103"/>
                      </a:cubicBezTo>
                      <a:cubicBezTo>
                        <a:pt x="7954" y="353"/>
                        <a:pt x="6156" y="1163"/>
                        <a:pt x="4763" y="2175"/>
                      </a:cubicBezTo>
                      <a:cubicBezTo>
                        <a:pt x="3358" y="3187"/>
                        <a:pt x="2346" y="4413"/>
                        <a:pt x="1655" y="5556"/>
                      </a:cubicBezTo>
                      <a:cubicBezTo>
                        <a:pt x="965" y="6711"/>
                        <a:pt x="572" y="7794"/>
                        <a:pt x="346" y="8687"/>
                      </a:cubicBezTo>
                      <a:cubicBezTo>
                        <a:pt x="131" y="9580"/>
                        <a:pt x="48" y="10283"/>
                        <a:pt x="24" y="10771"/>
                      </a:cubicBezTo>
                      <a:cubicBezTo>
                        <a:pt x="0" y="11009"/>
                        <a:pt x="12" y="11188"/>
                        <a:pt x="0" y="11307"/>
                      </a:cubicBezTo>
                      <a:cubicBezTo>
                        <a:pt x="0" y="11438"/>
                        <a:pt x="0" y="11497"/>
                        <a:pt x="0" y="11497"/>
                      </a:cubicBezTo>
                      <a:lnTo>
                        <a:pt x="429" y="11497"/>
                      </a:lnTo>
                      <a:cubicBezTo>
                        <a:pt x="429" y="11497"/>
                        <a:pt x="429" y="11438"/>
                        <a:pt x="429" y="11319"/>
                      </a:cubicBezTo>
                      <a:cubicBezTo>
                        <a:pt x="441" y="11200"/>
                        <a:pt x="429" y="11021"/>
                        <a:pt x="453" y="10795"/>
                      </a:cubicBezTo>
                      <a:cubicBezTo>
                        <a:pt x="477" y="10330"/>
                        <a:pt x="548" y="9652"/>
                        <a:pt x="762" y="8783"/>
                      </a:cubicBezTo>
                      <a:cubicBezTo>
                        <a:pt x="977" y="7925"/>
                        <a:pt x="1346" y="6890"/>
                        <a:pt x="2013" y="5770"/>
                      </a:cubicBezTo>
                      <a:cubicBezTo>
                        <a:pt x="2691" y="4675"/>
                        <a:pt x="3656" y="3496"/>
                        <a:pt x="5013" y="2520"/>
                      </a:cubicBezTo>
                      <a:cubicBezTo>
                        <a:pt x="6358" y="1544"/>
                        <a:pt x="8085" y="770"/>
                        <a:pt x="10073" y="520"/>
                      </a:cubicBezTo>
                      <a:cubicBezTo>
                        <a:pt x="10526" y="460"/>
                        <a:pt x="10996" y="430"/>
                        <a:pt x="11476" y="430"/>
                      </a:cubicBezTo>
                      <a:cubicBezTo>
                        <a:pt x="12044" y="430"/>
                        <a:pt x="12624" y="472"/>
                        <a:pt x="13204" y="555"/>
                      </a:cubicBezTo>
                      <a:cubicBezTo>
                        <a:pt x="13740" y="651"/>
                        <a:pt x="14276" y="770"/>
                        <a:pt x="14812" y="936"/>
                      </a:cubicBezTo>
                      <a:cubicBezTo>
                        <a:pt x="15336" y="1103"/>
                        <a:pt x="15871" y="1317"/>
                        <a:pt x="16383" y="1568"/>
                      </a:cubicBezTo>
                      <a:cubicBezTo>
                        <a:pt x="17431" y="2079"/>
                        <a:pt x="18419" y="2782"/>
                        <a:pt x="19300" y="3651"/>
                      </a:cubicBezTo>
                      <a:cubicBezTo>
                        <a:pt x="20170" y="4520"/>
                        <a:pt x="20920" y="5568"/>
                        <a:pt x="21491" y="6735"/>
                      </a:cubicBezTo>
                      <a:cubicBezTo>
                        <a:pt x="22051" y="7902"/>
                        <a:pt x="22408" y="9199"/>
                        <a:pt x="22515" y="10569"/>
                      </a:cubicBezTo>
                      <a:cubicBezTo>
                        <a:pt x="22527" y="10735"/>
                        <a:pt x="22551" y="10902"/>
                        <a:pt x="22551" y="11081"/>
                      </a:cubicBezTo>
                      <a:cubicBezTo>
                        <a:pt x="22551" y="11283"/>
                        <a:pt x="22563" y="11485"/>
                        <a:pt x="22563" y="11688"/>
                      </a:cubicBezTo>
                      <a:cubicBezTo>
                        <a:pt x="22575" y="12021"/>
                        <a:pt x="22575" y="12366"/>
                        <a:pt x="22598" y="12700"/>
                      </a:cubicBezTo>
                      <a:cubicBezTo>
                        <a:pt x="22622" y="13033"/>
                        <a:pt x="22646" y="13367"/>
                        <a:pt x="22670" y="13700"/>
                      </a:cubicBezTo>
                      <a:cubicBezTo>
                        <a:pt x="22813" y="15057"/>
                        <a:pt x="23087" y="16403"/>
                        <a:pt x="23480" y="17736"/>
                      </a:cubicBezTo>
                      <a:cubicBezTo>
                        <a:pt x="24289" y="20391"/>
                        <a:pt x="25635" y="22939"/>
                        <a:pt x="27468" y="25166"/>
                      </a:cubicBezTo>
                      <a:cubicBezTo>
                        <a:pt x="29290" y="27380"/>
                        <a:pt x="31611" y="29273"/>
                        <a:pt x="34267" y="30631"/>
                      </a:cubicBezTo>
                      <a:cubicBezTo>
                        <a:pt x="36934" y="32000"/>
                        <a:pt x="39934" y="32821"/>
                        <a:pt x="43006" y="32964"/>
                      </a:cubicBezTo>
                      <a:cubicBezTo>
                        <a:pt x="43339" y="32980"/>
                        <a:pt x="43673" y="32988"/>
                        <a:pt x="44008" y="32988"/>
                      </a:cubicBezTo>
                      <a:cubicBezTo>
                        <a:pt x="46754" y="32988"/>
                        <a:pt x="49564" y="32464"/>
                        <a:pt x="52185" y="31393"/>
                      </a:cubicBezTo>
                      <a:cubicBezTo>
                        <a:pt x="55126" y="30190"/>
                        <a:pt x="57829" y="28297"/>
                        <a:pt x="60008" y="25892"/>
                      </a:cubicBezTo>
                      <a:cubicBezTo>
                        <a:pt x="62187" y="23475"/>
                        <a:pt x="63842" y="20534"/>
                        <a:pt x="64735" y="17308"/>
                      </a:cubicBezTo>
                      <a:cubicBezTo>
                        <a:pt x="65187" y="15700"/>
                        <a:pt x="65461" y="14033"/>
                        <a:pt x="65520" y="12355"/>
                      </a:cubicBezTo>
                      <a:cubicBezTo>
                        <a:pt x="65532" y="11997"/>
                        <a:pt x="65544" y="11640"/>
                        <a:pt x="65544" y="11283"/>
                      </a:cubicBezTo>
                      <a:lnTo>
                        <a:pt x="65556" y="10962"/>
                      </a:lnTo>
                      <a:cubicBezTo>
                        <a:pt x="65556" y="10854"/>
                        <a:pt x="65568" y="10747"/>
                        <a:pt x="65580" y="10628"/>
                      </a:cubicBezTo>
                      <a:cubicBezTo>
                        <a:pt x="65604" y="10200"/>
                        <a:pt x="65675" y="9759"/>
                        <a:pt x="65759" y="9330"/>
                      </a:cubicBezTo>
                      <a:cubicBezTo>
                        <a:pt x="66092" y="7628"/>
                        <a:pt x="66842" y="5973"/>
                        <a:pt x="67973" y="4580"/>
                      </a:cubicBezTo>
                      <a:cubicBezTo>
                        <a:pt x="69080" y="3187"/>
                        <a:pt x="70557" y="2056"/>
                        <a:pt x="72212" y="1341"/>
                      </a:cubicBezTo>
                      <a:cubicBezTo>
                        <a:pt x="73582" y="740"/>
                        <a:pt x="75084" y="432"/>
                        <a:pt x="76607" y="432"/>
                      </a:cubicBezTo>
                      <a:cubicBezTo>
                        <a:pt x="76923" y="432"/>
                        <a:pt x="77241" y="446"/>
                        <a:pt x="77558" y="472"/>
                      </a:cubicBezTo>
                      <a:cubicBezTo>
                        <a:pt x="79391" y="615"/>
                        <a:pt x="81177" y="1246"/>
                        <a:pt x="82725" y="2270"/>
                      </a:cubicBezTo>
                      <a:cubicBezTo>
                        <a:pt x="83499" y="2782"/>
                        <a:pt x="84201" y="3401"/>
                        <a:pt x="84832" y="4092"/>
                      </a:cubicBezTo>
                      <a:cubicBezTo>
                        <a:pt x="85452" y="4794"/>
                        <a:pt x="85999" y="5556"/>
                        <a:pt x="86428" y="6390"/>
                      </a:cubicBezTo>
                      <a:lnTo>
                        <a:pt x="86595" y="6699"/>
                      </a:lnTo>
                      <a:lnTo>
                        <a:pt x="86737" y="7021"/>
                      </a:lnTo>
                      <a:cubicBezTo>
                        <a:pt x="86833" y="7223"/>
                        <a:pt x="86904" y="7449"/>
                        <a:pt x="86999" y="7664"/>
                      </a:cubicBezTo>
                      <a:cubicBezTo>
                        <a:pt x="87154" y="8104"/>
                        <a:pt x="87297" y="8556"/>
                        <a:pt x="87392" y="9009"/>
                      </a:cubicBezTo>
                      <a:cubicBezTo>
                        <a:pt x="87511" y="9461"/>
                        <a:pt x="87571" y="9938"/>
                        <a:pt x="87618" y="10402"/>
                      </a:cubicBezTo>
                      <a:cubicBezTo>
                        <a:pt x="87630" y="10640"/>
                        <a:pt x="87666" y="10866"/>
                        <a:pt x="87666" y="11104"/>
                      </a:cubicBezTo>
                      <a:lnTo>
                        <a:pt x="87690" y="12116"/>
                      </a:lnTo>
                      <a:cubicBezTo>
                        <a:pt x="87773" y="15772"/>
                        <a:pt x="88857" y="19427"/>
                        <a:pt x="90750" y="22570"/>
                      </a:cubicBezTo>
                      <a:cubicBezTo>
                        <a:pt x="92655" y="25713"/>
                        <a:pt x="95358" y="28380"/>
                        <a:pt x="98572" y="30190"/>
                      </a:cubicBezTo>
                      <a:cubicBezTo>
                        <a:pt x="100180" y="31107"/>
                        <a:pt x="101906" y="31797"/>
                        <a:pt x="103692" y="32286"/>
                      </a:cubicBezTo>
                      <a:cubicBezTo>
                        <a:pt x="105478" y="32750"/>
                        <a:pt x="107335" y="32976"/>
                        <a:pt x="109169" y="32988"/>
                      </a:cubicBezTo>
                      <a:cubicBezTo>
                        <a:pt x="111002" y="32976"/>
                        <a:pt x="112860" y="32750"/>
                        <a:pt x="114646" y="32286"/>
                      </a:cubicBezTo>
                      <a:cubicBezTo>
                        <a:pt x="116432" y="31797"/>
                        <a:pt x="118158" y="31107"/>
                        <a:pt x="119765" y="30190"/>
                      </a:cubicBezTo>
                      <a:cubicBezTo>
                        <a:pt x="122980" y="28380"/>
                        <a:pt x="125683" y="25713"/>
                        <a:pt x="127588" y="22570"/>
                      </a:cubicBezTo>
                      <a:cubicBezTo>
                        <a:pt x="129481" y="19427"/>
                        <a:pt x="130552" y="15772"/>
                        <a:pt x="130648" y="12116"/>
                      </a:cubicBezTo>
                      <a:lnTo>
                        <a:pt x="130671" y="11104"/>
                      </a:lnTo>
                      <a:cubicBezTo>
                        <a:pt x="130671" y="10866"/>
                        <a:pt x="130707" y="10640"/>
                        <a:pt x="130719" y="10402"/>
                      </a:cubicBezTo>
                      <a:cubicBezTo>
                        <a:pt x="130767" y="9938"/>
                        <a:pt x="130826" y="9461"/>
                        <a:pt x="130945" y="9009"/>
                      </a:cubicBezTo>
                      <a:cubicBezTo>
                        <a:pt x="131041" y="8556"/>
                        <a:pt x="131183" y="8104"/>
                        <a:pt x="131338" y="7664"/>
                      </a:cubicBezTo>
                      <a:cubicBezTo>
                        <a:pt x="131433" y="7449"/>
                        <a:pt x="131505" y="7223"/>
                        <a:pt x="131600" y="7021"/>
                      </a:cubicBezTo>
                      <a:lnTo>
                        <a:pt x="131743" y="6699"/>
                      </a:lnTo>
                      <a:lnTo>
                        <a:pt x="131910" y="6390"/>
                      </a:lnTo>
                      <a:cubicBezTo>
                        <a:pt x="132338" y="5556"/>
                        <a:pt x="132886" y="4794"/>
                        <a:pt x="133505" y="4092"/>
                      </a:cubicBezTo>
                      <a:cubicBezTo>
                        <a:pt x="134136" y="3401"/>
                        <a:pt x="134839" y="2782"/>
                        <a:pt x="135613" y="2270"/>
                      </a:cubicBezTo>
                      <a:cubicBezTo>
                        <a:pt x="137160" y="1246"/>
                        <a:pt x="138946" y="615"/>
                        <a:pt x="140780" y="472"/>
                      </a:cubicBezTo>
                      <a:cubicBezTo>
                        <a:pt x="141097" y="446"/>
                        <a:pt x="141414" y="432"/>
                        <a:pt x="141730" y="432"/>
                      </a:cubicBezTo>
                      <a:cubicBezTo>
                        <a:pt x="143254" y="432"/>
                        <a:pt x="144755" y="740"/>
                        <a:pt x="146126" y="1341"/>
                      </a:cubicBezTo>
                      <a:cubicBezTo>
                        <a:pt x="147781" y="2056"/>
                        <a:pt x="149257" y="3187"/>
                        <a:pt x="150364" y="4580"/>
                      </a:cubicBezTo>
                      <a:cubicBezTo>
                        <a:pt x="151496" y="5973"/>
                        <a:pt x="152246" y="7628"/>
                        <a:pt x="152579" y="9330"/>
                      </a:cubicBezTo>
                      <a:cubicBezTo>
                        <a:pt x="152662" y="9759"/>
                        <a:pt x="152734" y="10200"/>
                        <a:pt x="152758" y="10628"/>
                      </a:cubicBezTo>
                      <a:cubicBezTo>
                        <a:pt x="152769" y="10747"/>
                        <a:pt x="152781" y="10854"/>
                        <a:pt x="152781" y="10962"/>
                      </a:cubicBezTo>
                      <a:lnTo>
                        <a:pt x="152793" y="11283"/>
                      </a:lnTo>
                      <a:cubicBezTo>
                        <a:pt x="152793" y="11640"/>
                        <a:pt x="152805" y="11997"/>
                        <a:pt x="152817" y="12355"/>
                      </a:cubicBezTo>
                      <a:cubicBezTo>
                        <a:pt x="152877" y="14033"/>
                        <a:pt x="153150" y="15700"/>
                        <a:pt x="153603" y="17308"/>
                      </a:cubicBezTo>
                      <a:cubicBezTo>
                        <a:pt x="154496" y="20534"/>
                        <a:pt x="156151" y="23475"/>
                        <a:pt x="158330" y="25892"/>
                      </a:cubicBezTo>
                      <a:cubicBezTo>
                        <a:pt x="160509" y="28297"/>
                        <a:pt x="163211" y="30190"/>
                        <a:pt x="166152" y="31393"/>
                      </a:cubicBezTo>
                      <a:cubicBezTo>
                        <a:pt x="168773" y="32464"/>
                        <a:pt x="171583" y="32988"/>
                        <a:pt x="174330" y="32988"/>
                      </a:cubicBezTo>
                      <a:cubicBezTo>
                        <a:pt x="174665" y="32988"/>
                        <a:pt x="174999" y="32980"/>
                        <a:pt x="175332" y="32964"/>
                      </a:cubicBezTo>
                      <a:cubicBezTo>
                        <a:pt x="178404" y="32821"/>
                        <a:pt x="181404" y="32000"/>
                        <a:pt x="184071" y="30631"/>
                      </a:cubicBezTo>
                      <a:cubicBezTo>
                        <a:pt x="186726" y="29273"/>
                        <a:pt x="189048" y="27380"/>
                        <a:pt x="190869" y="25166"/>
                      </a:cubicBezTo>
                      <a:cubicBezTo>
                        <a:pt x="192703" y="22939"/>
                        <a:pt x="194048" y="20391"/>
                        <a:pt x="194858" y="17736"/>
                      </a:cubicBezTo>
                      <a:cubicBezTo>
                        <a:pt x="195251" y="16403"/>
                        <a:pt x="195525" y="15057"/>
                        <a:pt x="195668" y="13700"/>
                      </a:cubicBezTo>
                      <a:cubicBezTo>
                        <a:pt x="195692" y="13367"/>
                        <a:pt x="195715" y="13033"/>
                        <a:pt x="195739" y="12700"/>
                      </a:cubicBezTo>
                      <a:cubicBezTo>
                        <a:pt x="195763" y="12366"/>
                        <a:pt x="195763" y="12021"/>
                        <a:pt x="195775" y="11688"/>
                      </a:cubicBezTo>
                      <a:cubicBezTo>
                        <a:pt x="195775" y="11485"/>
                        <a:pt x="195787" y="11283"/>
                        <a:pt x="195787" y="11081"/>
                      </a:cubicBezTo>
                      <a:cubicBezTo>
                        <a:pt x="195787" y="10902"/>
                        <a:pt x="195811" y="10735"/>
                        <a:pt x="195822" y="10569"/>
                      </a:cubicBezTo>
                      <a:cubicBezTo>
                        <a:pt x="195930" y="9199"/>
                        <a:pt x="196287" y="7902"/>
                        <a:pt x="196846" y="6735"/>
                      </a:cubicBezTo>
                      <a:cubicBezTo>
                        <a:pt x="197418" y="5568"/>
                        <a:pt x="198168" y="4520"/>
                        <a:pt x="199037" y="3651"/>
                      </a:cubicBezTo>
                      <a:cubicBezTo>
                        <a:pt x="199918" y="2782"/>
                        <a:pt x="200906" y="2079"/>
                        <a:pt x="201954" y="1568"/>
                      </a:cubicBezTo>
                      <a:cubicBezTo>
                        <a:pt x="202466" y="1317"/>
                        <a:pt x="203002" y="1103"/>
                        <a:pt x="203526" y="936"/>
                      </a:cubicBezTo>
                      <a:cubicBezTo>
                        <a:pt x="204062" y="770"/>
                        <a:pt x="204597" y="651"/>
                        <a:pt x="205133" y="555"/>
                      </a:cubicBezTo>
                      <a:cubicBezTo>
                        <a:pt x="205714" y="472"/>
                        <a:pt x="206294" y="430"/>
                        <a:pt x="206861" y="430"/>
                      </a:cubicBezTo>
                      <a:cubicBezTo>
                        <a:pt x="207341" y="430"/>
                        <a:pt x="207812" y="460"/>
                        <a:pt x="208265" y="520"/>
                      </a:cubicBezTo>
                      <a:cubicBezTo>
                        <a:pt x="210253" y="770"/>
                        <a:pt x="211979" y="1544"/>
                        <a:pt x="213325" y="2520"/>
                      </a:cubicBezTo>
                      <a:cubicBezTo>
                        <a:pt x="214682" y="3496"/>
                        <a:pt x="215646" y="4675"/>
                        <a:pt x="216325" y="5770"/>
                      </a:cubicBezTo>
                      <a:cubicBezTo>
                        <a:pt x="216992" y="6890"/>
                        <a:pt x="217361" y="7925"/>
                        <a:pt x="217575" y="8783"/>
                      </a:cubicBezTo>
                      <a:cubicBezTo>
                        <a:pt x="217790" y="9652"/>
                        <a:pt x="217861" y="10330"/>
                        <a:pt x="217885" y="10795"/>
                      </a:cubicBezTo>
                      <a:cubicBezTo>
                        <a:pt x="217909" y="11021"/>
                        <a:pt x="217897" y="11200"/>
                        <a:pt x="217909" y="11319"/>
                      </a:cubicBezTo>
                      <a:cubicBezTo>
                        <a:pt x="217909" y="11438"/>
                        <a:pt x="217909" y="11497"/>
                        <a:pt x="217909" y="11497"/>
                      </a:cubicBezTo>
                      <a:lnTo>
                        <a:pt x="218337" y="11497"/>
                      </a:lnTo>
                      <a:cubicBezTo>
                        <a:pt x="218337" y="11497"/>
                        <a:pt x="218337" y="11438"/>
                        <a:pt x="218337" y="11307"/>
                      </a:cubicBezTo>
                      <a:cubicBezTo>
                        <a:pt x="218325" y="11188"/>
                        <a:pt x="218337" y="11009"/>
                        <a:pt x="218313" y="10771"/>
                      </a:cubicBezTo>
                      <a:cubicBezTo>
                        <a:pt x="218290" y="10283"/>
                        <a:pt x="218206" y="9580"/>
                        <a:pt x="217992" y="8676"/>
                      </a:cubicBezTo>
                      <a:cubicBezTo>
                        <a:pt x="217766" y="7783"/>
                        <a:pt x="217373" y="6711"/>
                        <a:pt x="216682" y="5556"/>
                      </a:cubicBezTo>
                      <a:cubicBezTo>
                        <a:pt x="215992" y="4413"/>
                        <a:pt x="214980" y="3187"/>
                        <a:pt x="213575" y="2175"/>
                      </a:cubicBezTo>
                      <a:cubicBezTo>
                        <a:pt x="212182" y="1163"/>
                        <a:pt x="210384" y="353"/>
                        <a:pt x="208312" y="103"/>
                      </a:cubicBezTo>
                      <a:cubicBezTo>
                        <a:pt x="207828" y="39"/>
                        <a:pt x="207330" y="6"/>
                        <a:pt x="206823" y="6"/>
                      </a:cubicBezTo>
                      <a:cubicBezTo>
                        <a:pt x="205160" y="6"/>
                        <a:pt x="203406" y="365"/>
                        <a:pt x="201764" y="1187"/>
                      </a:cubicBezTo>
                      <a:cubicBezTo>
                        <a:pt x="200680" y="1722"/>
                        <a:pt x="199656" y="2449"/>
                        <a:pt x="198740" y="3342"/>
                      </a:cubicBezTo>
                      <a:cubicBezTo>
                        <a:pt x="197835" y="4258"/>
                        <a:pt x="197049" y="5330"/>
                        <a:pt x="196465" y="6544"/>
                      </a:cubicBezTo>
                      <a:cubicBezTo>
                        <a:pt x="195882" y="7771"/>
                        <a:pt x="195513" y="9116"/>
                        <a:pt x="195394" y="10533"/>
                      </a:cubicBezTo>
                      <a:cubicBezTo>
                        <a:pt x="195382" y="10711"/>
                        <a:pt x="195358" y="10878"/>
                        <a:pt x="195358" y="11057"/>
                      </a:cubicBezTo>
                      <a:cubicBezTo>
                        <a:pt x="195358" y="11271"/>
                        <a:pt x="195358" y="11473"/>
                        <a:pt x="195346" y="11688"/>
                      </a:cubicBezTo>
                      <a:cubicBezTo>
                        <a:pt x="195334" y="12021"/>
                        <a:pt x="195334" y="12343"/>
                        <a:pt x="195322" y="12676"/>
                      </a:cubicBezTo>
                      <a:cubicBezTo>
                        <a:pt x="195287" y="12997"/>
                        <a:pt x="195263" y="13331"/>
                        <a:pt x="195239" y="13664"/>
                      </a:cubicBezTo>
                      <a:cubicBezTo>
                        <a:pt x="195108" y="14986"/>
                        <a:pt x="194846" y="16307"/>
                        <a:pt x="194441" y="17605"/>
                      </a:cubicBezTo>
                      <a:cubicBezTo>
                        <a:pt x="193656" y="20213"/>
                        <a:pt x="192334" y="22713"/>
                        <a:pt x="190548" y="24892"/>
                      </a:cubicBezTo>
                      <a:cubicBezTo>
                        <a:pt x="188750" y="27059"/>
                        <a:pt x="186476" y="28916"/>
                        <a:pt x="183869" y="30250"/>
                      </a:cubicBezTo>
                      <a:cubicBezTo>
                        <a:pt x="181273" y="31583"/>
                        <a:pt x="178320" y="32393"/>
                        <a:pt x="175308" y="32536"/>
                      </a:cubicBezTo>
                      <a:cubicBezTo>
                        <a:pt x="174976" y="32551"/>
                        <a:pt x="174643" y="32559"/>
                        <a:pt x="174308" y="32559"/>
                      </a:cubicBezTo>
                      <a:cubicBezTo>
                        <a:pt x="171623" y="32559"/>
                        <a:pt x="168881" y="32047"/>
                        <a:pt x="166319" y="30988"/>
                      </a:cubicBezTo>
                      <a:cubicBezTo>
                        <a:pt x="163426" y="29821"/>
                        <a:pt x="160782" y="27964"/>
                        <a:pt x="158651" y="25606"/>
                      </a:cubicBezTo>
                      <a:cubicBezTo>
                        <a:pt x="156520" y="23237"/>
                        <a:pt x="154889" y="20344"/>
                        <a:pt x="154008" y="17188"/>
                      </a:cubicBezTo>
                      <a:cubicBezTo>
                        <a:pt x="153567" y="15617"/>
                        <a:pt x="153305" y="13986"/>
                        <a:pt x="153246" y="12343"/>
                      </a:cubicBezTo>
                      <a:cubicBezTo>
                        <a:pt x="153234" y="11985"/>
                        <a:pt x="153222" y="11628"/>
                        <a:pt x="153210" y="11283"/>
                      </a:cubicBezTo>
                      <a:lnTo>
                        <a:pt x="153210" y="10938"/>
                      </a:lnTo>
                      <a:cubicBezTo>
                        <a:pt x="153198" y="10831"/>
                        <a:pt x="153186" y="10711"/>
                        <a:pt x="153186" y="10604"/>
                      </a:cubicBezTo>
                      <a:cubicBezTo>
                        <a:pt x="153150" y="10152"/>
                        <a:pt x="153079" y="9699"/>
                        <a:pt x="153008" y="9247"/>
                      </a:cubicBezTo>
                      <a:cubicBezTo>
                        <a:pt x="152650" y="7473"/>
                        <a:pt x="151865" y="5759"/>
                        <a:pt x="150698" y="4318"/>
                      </a:cubicBezTo>
                      <a:cubicBezTo>
                        <a:pt x="149543" y="2865"/>
                        <a:pt x="148019" y="1687"/>
                        <a:pt x="146292" y="948"/>
                      </a:cubicBezTo>
                      <a:cubicBezTo>
                        <a:pt x="144874" y="328"/>
                        <a:pt x="143317" y="1"/>
                        <a:pt x="141735" y="1"/>
                      </a:cubicBezTo>
                      <a:cubicBezTo>
                        <a:pt x="141406" y="1"/>
                        <a:pt x="141075" y="15"/>
                        <a:pt x="140744" y="44"/>
                      </a:cubicBezTo>
                      <a:cubicBezTo>
                        <a:pt x="138839" y="198"/>
                        <a:pt x="136994" y="853"/>
                        <a:pt x="135374" y="1913"/>
                      </a:cubicBezTo>
                      <a:cubicBezTo>
                        <a:pt x="134577" y="2449"/>
                        <a:pt x="133839" y="3092"/>
                        <a:pt x="133184" y="3806"/>
                      </a:cubicBezTo>
                      <a:cubicBezTo>
                        <a:pt x="132541" y="4532"/>
                        <a:pt x="131969" y="5330"/>
                        <a:pt x="131529" y="6187"/>
                      </a:cubicBezTo>
                      <a:lnTo>
                        <a:pt x="131362" y="6509"/>
                      </a:lnTo>
                      <a:lnTo>
                        <a:pt x="131219" y="6842"/>
                      </a:lnTo>
                      <a:cubicBezTo>
                        <a:pt x="131112" y="7068"/>
                        <a:pt x="131041" y="7294"/>
                        <a:pt x="130933" y="7521"/>
                      </a:cubicBezTo>
                      <a:cubicBezTo>
                        <a:pt x="130779" y="7973"/>
                        <a:pt x="130624" y="8437"/>
                        <a:pt x="130529" y="8914"/>
                      </a:cubicBezTo>
                      <a:cubicBezTo>
                        <a:pt x="130410" y="9390"/>
                        <a:pt x="130350" y="9878"/>
                        <a:pt x="130290" y="10354"/>
                      </a:cubicBezTo>
                      <a:cubicBezTo>
                        <a:pt x="130279" y="10604"/>
                        <a:pt x="130243" y="10842"/>
                        <a:pt x="130243" y="11092"/>
                      </a:cubicBezTo>
                      <a:lnTo>
                        <a:pt x="130219" y="12105"/>
                      </a:lnTo>
                      <a:cubicBezTo>
                        <a:pt x="130136" y="15676"/>
                        <a:pt x="129076" y="19260"/>
                        <a:pt x="127219" y="22356"/>
                      </a:cubicBezTo>
                      <a:cubicBezTo>
                        <a:pt x="125349" y="25439"/>
                        <a:pt x="122706" y="28047"/>
                        <a:pt x="119551" y="29821"/>
                      </a:cubicBezTo>
                      <a:cubicBezTo>
                        <a:pt x="117979" y="30726"/>
                        <a:pt x="116289" y="31393"/>
                        <a:pt x="114539" y="31869"/>
                      </a:cubicBezTo>
                      <a:cubicBezTo>
                        <a:pt x="112776" y="32321"/>
                        <a:pt x="110967" y="32548"/>
                        <a:pt x="109169" y="32559"/>
                      </a:cubicBezTo>
                      <a:cubicBezTo>
                        <a:pt x="107371" y="32548"/>
                        <a:pt x="105561" y="32321"/>
                        <a:pt x="103799" y="31869"/>
                      </a:cubicBezTo>
                      <a:cubicBezTo>
                        <a:pt x="102049" y="31393"/>
                        <a:pt x="100358" y="30726"/>
                        <a:pt x="98787" y="29821"/>
                      </a:cubicBezTo>
                      <a:cubicBezTo>
                        <a:pt x="95631" y="28047"/>
                        <a:pt x="92988" y="25439"/>
                        <a:pt x="91119" y="22356"/>
                      </a:cubicBezTo>
                      <a:cubicBezTo>
                        <a:pt x="89262" y="19272"/>
                        <a:pt x="88202" y="15688"/>
                        <a:pt x="88119" y="12105"/>
                      </a:cubicBezTo>
                      <a:lnTo>
                        <a:pt x="88095" y="11092"/>
                      </a:lnTo>
                      <a:cubicBezTo>
                        <a:pt x="88095" y="10842"/>
                        <a:pt x="88059" y="10604"/>
                        <a:pt x="88047" y="10354"/>
                      </a:cubicBezTo>
                      <a:cubicBezTo>
                        <a:pt x="87988" y="9878"/>
                        <a:pt x="87928" y="9390"/>
                        <a:pt x="87809" y="8914"/>
                      </a:cubicBezTo>
                      <a:cubicBezTo>
                        <a:pt x="87714" y="8437"/>
                        <a:pt x="87559" y="7973"/>
                        <a:pt x="87404" y="7521"/>
                      </a:cubicBezTo>
                      <a:cubicBezTo>
                        <a:pt x="87309" y="7294"/>
                        <a:pt x="87226" y="7068"/>
                        <a:pt x="87118" y="6842"/>
                      </a:cubicBezTo>
                      <a:lnTo>
                        <a:pt x="86976" y="6509"/>
                      </a:lnTo>
                      <a:lnTo>
                        <a:pt x="86809" y="6187"/>
                      </a:lnTo>
                      <a:cubicBezTo>
                        <a:pt x="86368" y="5330"/>
                        <a:pt x="85797" y="4532"/>
                        <a:pt x="85154" y="3806"/>
                      </a:cubicBezTo>
                      <a:cubicBezTo>
                        <a:pt x="84499" y="3092"/>
                        <a:pt x="83761" y="2449"/>
                        <a:pt x="82963" y="1913"/>
                      </a:cubicBezTo>
                      <a:cubicBezTo>
                        <a:pt x="81344" y="853"/>
                        <a:pt x="79498" y="198"/>
                        <a:pt x="77593" y="44"/>
                      </a:cubicBezTo>
                      <a:cubicBezTo>
                        <a:pt x="77263" y="15"/>
                        <a:pt x="76932" y="1"/>
                        <a:pt x="76602"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dirty="0">
                    <a:latin typeface="Poppins" panose="00000500000000000000" pitchFamily="2" charset="0"/>
                    <a:ea typeface="Roboto" pitchFamily="2" charset="0"/>
                    <a:cs typeface="Poppins" panose="00000500000000000000" pitchFamily="2" charset="0"/>
                  </a:endParaRPr>
                </a:p>
              </p:txBody>
            </p:sp>
            <p:sp>
              <p:nvSpPr>
                <p:cNvPr id="133" name="Google Shape;229;p17">
                  <a:extLst>
                    <a:ext uri="{FF2B5EF4-FFF2-40B4-BE49-F238E27FC236}">
                      <a16:creationId xmlns:a16="http://schemas.microsoft.com/office/drawing/2014/main" id="{0CCDB8E6-F805-15E6-C057-7530CD85FBC9}"/>
                    </a:ext>
                  </a:extLst>
                </p:cNvPr>
                <p:cNvSpPr/>
                <p:nvPr/>
              </p:nvSpPr>
              <p:spPr>
                <a:xfrm>
                  <a:off x="1824684" y="2543705"/>
                  <a:ext cx="8533251" cy="1180813"/>
                </a:xfrm>
                <a:custGeom>
                  <a:avLst/>
                  <a:gdLst/>
                  <a:ahLst/>
                  <a:cxnLst/>
                  <a:rect l="l" t="t" r="r" b="b"/>
                  <a:pathLst>
                    <a:path w="238340" h="32981" extrusionOk="0">
                      <a:moveTo>
                        <a:pt x="21497" y="1"/>
                      </a:moveTo>
                      <a:cubicBezTo>
                        <a:pt x="20566" y="1"/>
                        <a:pt x="19650" y="60"/>
                        <a:pt x="18752" y="176"/>
                      </a:cubicBezTo>
                      <a:cubicBezTo>
                        <a:pt x="16824" y="414"/>
                        <a:pt x="15002" y="926"/>
                        <a:pt x="13347" y="1593"/>
                      </a:cubicBezTo>
                      <a:cubicBezTo>
                        <a:pt x="11692" y="2272"/>
                        <a:pt x="10216" y="3129"/>
                        <a:pt x="8906" y="4070"/>
                      </a:cubicBezTo>
                      <a:cubicBezTo>
                        <a:pt x="6275" y="5963"/>
                        <a:pt x="4405" y="8225"/>
                        <a:pt x="3096" y="10368"/>
                      </a:cubicBezTo>
                      <a:cubicBezTo>
                        <a:pt x="1810" y="12523"/>
                        <a:pt x="1072" y="14559"/>
                        <a:pt x="655" y="16238"/>
                      </a:cubicBezTo>
                      <a:cubicBezTo>
                        <a:pt x="238" y="17916"/>
                        <a:pt x="95" y="19250"/>
                        <a:pt x="48" y="20131"/>
                      </a:cubicBezTo>
                      <a:cubicBezTo>
                        <a:pt x="12" y="20583"/>
                        <a:pt x="24" y="20917"/>
                        <a:pt x="12" y="21143"/>
                      </a:cubicBezTo>
                      <a:cubicBezTo>
                        <a:pt x="0" y="21369"/>
                        <a:pt x="0" y="21488"/>
                        <a:pt x="0" y="21488"/>
                      </a:cubicBezTo>
                      <a:lnTo>
                        <a:pt x="429" y="21488"/>
                      </a:lnTo>
                      <a:cubicBezTo>
                        <a:pt x="429" y="21488"/>
                        <a:pt x="429" y="21369"/>
                        <a:pt x="441" y="21155"/>
                      </a:cubicBezTo>
                      <a:cubicBezTo>
                        <a:pt x="441" y="20929"/>
                        <a:pt x="441" y="20595"/>
                        <a:pt x="476" y="20167"/>
                      </a:cubicBezTo>
                      <a:cubicBezTo>
                        <a:pt x="524" y="19286"/>
                        <a:pt x="655" y="17988"/>
                        <a:pt x="1060" y="16345"/>
                      </a:cubicBezTo>
                      <a:cubicBezTo>
                        <a:pt x="1477" y="14702"/>
                        <a:pt x="2191" y="12702"/>
                        <a:pt x="3465" y="10582"/>
                      </a:cubicBezTo>
                      <a:cubicBezTo>
                        <a:pt x="4739" y="8487"/>
                        <a:pt x="6584" y="6272"/>
                        <a:pt x="9156" y="4415"/>
                      </a:cubicBezTo>
                      <a:cubicBezTo>
                        <a:pt x="10430" y="3498"/>
                        <a:pt x="11883" y="2653"/>
                        <a:pt x="13514" y="1986"/>
                      </a:cubicBezTo>
                      <a:cubicBezTo>
                        <a:pt x="15133" y="1331"/>
                        <a:pt x="16919" y="831"/>
                        <a:pt x="18812" y="593"/>
                      </a:cubicBezTo>
                      <a:cubicBezTo>
                        <a:pt x="19668" y="480"/>
                        <a:pt x="20543" y="423"/>
                        <a:pt x="21433" y="423"/>
                      </a:cubicBezTo>
                      <a:cubicBezTo>
                        <a:pt x="22513" y="423"/>
                        <a:pt x="23614" y="507"/>
                        <a:pt x="24729" y="676"/>
                      </a:cubicBezTo>
                      <a:cubicBezTo>
                        <a:pt x="25753" y="831"/>
                        <a:pt x="26777" y="1069"/>
                        <a:pt x="27801" y="1391"/>
                      </a:cubicBezTo>
                      <a:cubicBezTo>
                        <a:pt x="28825" y="1712"/>
                        <a:pt x="29825" y="2117"/>
                        <a:pt x="30825" y="2605"/>
                      </a:cubicBezTo>
                      <a:cubicBezTo>
                        <a:pt x="32802" y="3581"/>
                        <a:pt x="34683" y="4903"/>
                        <a:pt x="36350" y="6546"/>
                      </a:cubicBezTo>
                      <a:cubicBezTo>
                        <a:pt x="38005" y="8201"/>
                        <a:pt x="39434" y="10177"/>
                        <a:pt x="40505" y="12416"/>
                      </a:cubicBezTo>
                      <a:cubicBezTo>
                        <a:pt x="41577" y="14642"/>
                        <a:pt x="42267" y="17143"/>
                        <a:pt x="42482" y="19726"/>
                      </a:cubicBezTo>
                      <a:cubicBezTo>
                        <a:pt x="42505" y="20048"/>
                        <a:pt x="42529" y="20381"/>
                        <a:pt x="42541" y="20702"/>
                      </a:cubicBezTo>
                      <a:cubicBezTo>
                        <a:pt x="42541" y="21000"/>
                        <a:pt x="42553" y="21298"/>
                        <a:pt x="42565" y="21595"/>
                      </a:cubicBezTo>
                      <a:cubicBezTo>
                        <a:pt x="42565" y="21774"/>
                        <a:pt x="42565" y="21953"/>
                        <a:pt x="42577" y="22131"/>
                      </a:cubicBezTo>
                      <a:cubicBezTo>
                        <a:pt x="42589" y="22322"/>
                        <a:pt x="42601" y="22500"/>
                        <a:pt x="42613" y="22679"/>
                      </a:cubicBezTo>
                      <a:cubicBezTo>
                        <a:pt x="42696" y="23405"/>
                        <a:pt x="42839" y="24120"/>
                        <a:pt x="43053" y="24822"/>
                      </a:cubicBezTo>
                      <a:cubicBezTo>
                        <a:pt x="43482" y="26239"/>
                        <a:pt x="44196" y="27596"/>
                        <a:pt x="45172" y="28787"/>
                      </a:cubicBezTo>
                      <a:cubicBezTo>
                        <a:pt x="46161" y="29989"/>
                        <a:pt x="47411" y="31001"/>
                        <a:pt x="48828" y="31728"/>
                      </a:cubicBezTo>
                      <a:cubicBezTo>
                        <a:pt x="50245" y="32454"/>
                        <a:pt x="51828" y="32894"/>
                        <a:pt x="53483" y="32966"/>
                      </a:cubicBezTo>
                      <a:cubicBezTo>
                        <a:pt x="53672" y="32975"/>
                        <a:pt x="53861" y="32980"/>
                        <a:pt x="54050" y="32980"/>
                      </a:cubicBezTo>
                      <a:cubicBezTo>
                        <a:pt x="55529" y="32980"/>
                        <a:pt x="57007" y="32692"/>
                        <a:pt x="58400" y="32132"/>
                      </a:cubicBezTo>
                      <a:cubicBezTo>
                        <a:pt x="59972" y="31490"/>
                        <a:pt x="61413" y="30478"/>
                        <a:pt x="62591" y="29180"/>
                      </a:cubicBezTo>
                      <a:cubicBezTo>
                        <a:pt x="63758" y="27882"/>
                        <a:pt x="64639" y="26310"/>
                        <a:pt x="65115" y="24596"/>
                      </a:cubicBezTo>
                      <a:cubicBezTo>
                        <a:pt x="65354" y="23739"/>
                        <a:pt x="65508" y="22858"/>
                        <a:pt x="65532" y="21953"/>
                      </a:cubicBezTo>
                      <a:lnTo>
                        <a:pt x="65556" y="21095"/>
                      </a:lnTo>
                      <a:lnTo>
                        <a:pt x="65568" y="20476"/>
                      </a:lnTo>
                      <a:cubicBezTo>
                        <a:pt x="65580" y="20274"/>
                        <a:pt x="65604" y="20060"/>
                        <a:pt x="65615" y="19857"/>
                      </a:cubicBezTo>
                      <a:cubicBezTo>
                        <a:pt x="65675" y="19036"/>
                        <a:pt x="65794" y="18214"/>
                        <a:pt x="65949" y="17393"/>
                      </a:cubicBezTo>
                      <a:cubicBezTo>
                        <a:pt x="66592" y="14118"/>
                        <a:pt x="68044" y="10963"/>
                        <a:pt x="70164" y="8320"/>
                      </a:cubicBezTo>
                      <a:cubicBezTo>
                        <a:pt x="72283" y="5677"/>
                        <a:pt x="75069" y="3534"/>
                        <a:pt x="78236" y="2153"/>
                      </a:cubicBezTo>
                      <a:cubicBezTo>
                        <a:pt x="79820" y="1462"/>
                        <a:pt x="81498" y="986"/>
                        <a:pt x="83213" y="700"/>
                      </a:cubicBezTo>
                      <a:cubicBezTo>
                        <a:pt x="84333" y="513"/>
                        <a:pt x="85463" y="428"/>
                        <a:pt x="86597" y="428"/>
                      </a:cubicBezTo>
                      <a:cubicBezTo>
                        <a:pt x="87199" y="428"/>
                        <a:pt x="87801" y="452"/>
                        <a:pt x="88404" y="498"/>
                      </a:cubicBezTo>
                      <a:cubicBezTo>
                        <a:pt x="91881" y="783"/>
                        <a:pt x="95322" y="1974"/>
                        <a:pt x="98251" y="3939"/>
                      </a:cubicBezTo>
                      <a:cubicBezTo>
                        <a:pt x="99727" y="4915"/>
                        <a:pt x="101072" y="6082"/>
                        <a:pt x="102263" y="7391"/>
                      </a:cubicBezTo>
                      <a:cubicBezTo>
                        <a:pt x="103442" y="8713"/>
                        <a:pt x="104477" y="10165"/>
                        <a:pt x="105287" y="11749"/>
                      </a:cubicBezTo>
                      <a:lnTo>
                        <a:pt x="105597" y="12344"/>
                      </a:lnTo>
                      <a:lnTo>
                        <a:pt x="105871" y="12963"/>
                      </a:lnTo>
                      <a:cubicBezTo>
                        <a:pt x="106061" y="13368"/>
                        <a:pt x="106216" y="13785"/>
                        <a:pt x="106382" y="14202"/>
                      </a:cubicBezTo>
                      <a:cubicBezTo>
                        <a:pt x="106680" y="15047"/>
                        <a:pt x="106942" y="15892"/>
                        <a:pt x="107144" y="16773"/>
                      </a:cubicBezTo>
                      <a:cubicBezTo>
                        <a:pt x="107347" y="17643"/>
                        <a:pt x="107478" y="18536"/>
                        <a:pt x="107573" y="19417"/>
                      </a:cubicBezTo>
                      <a:cubicBezTo>
                        <a:pt x="107609" y="19869"/>
                        <a:pt x="107656" y="20310"/>
                        <a:pt x="107656" y="20762"/>
                      </a:cubicBezTo>
                      <a:lnTo>
                        <a:pt x="107680" y="21822"/>
                      </a:lnTo>
                      <a:cubicBezTo>
                        <a:pt x="107728" y="23798"/>
                        <a:pt x="108311" y="25715"/>
                        <a:pt x="109311" y="27406"/>
                      </a:cubicBezTo>
                      <a:cubicBezTo>
                        <a:pt x="110335" y="29084"/>
                        <a:pt x="111788" y="30525"/>
                        <a:pt x="113514" y="31490"/>
                      </a:cubicBezTo>
                      <a:cubicBezTo>
                        <a:pt x="114360" y="31990"/>
                        <a:pt x="115288" y="32347"/>
                        <a:pt x="116241" y="32609"/>
                      </a:cubicBezTo>
                      <a:cubicBezTo>
                        <a:pt x="117193" y="32847"/>
                        <a:pt x="118170" y="32978"/>
                        <a:pt x="119170" y="32978"/>
                      </a:cubicBezTo>
                      <a:cubicBezTo>
                        <a:pt x="120170" y="32978"/>
                        <a:pt x="121146" y="32847"/>
                        <a:pt x="122099" y="32609"/>
                      </a:cubicBezTo>
                      <a:cubicBezTo>
                        <a:pt x="123051" y="32347"/>
                        <a:pt x="123980" y="31990"/>
                        <a:pt x="124825" y="31490"/>
                      </a:cubicBezTo>
                      <a:cubicBezTo>
                        <a:pt x="126552" y="30525"/>
                        <a:pt x="128004" y="29084"/>
                        <a:pt x="129028" y="27406"/>
                      </a:cubicBezTo>
                      <a:cubicBezTo>
                        <a:pt x="130028" y="25715"/>
                        <a:pt x="130612" y="23786"/>
                        <a:pt x="130659" y="21822"/>
                      </a:cubicBezTo>
                      <a:lnTo>
                        <a:pt x="130683" y="20762"/>
                      </a:lnTo>
                      <a:cubicBezTo>
                        <a:pt x="130683" y="20310"/>
                        <a:pt x="130731" y="19869"/>
                        <a:pt x="130766" y="19417"/>
                      </a:cubicBezTo>
                      <a:cubicBezTo>
                        <a:pt x="130862" y="18536"/>
                        <a:pt x="130993" y="17643"/>
                        <a:pt x="131195" y="16773"/>
                      </a:cubicBezTo>
                      <a:cubicBezTo>
                        <a:pt x="131386" y="15892"/>
                        <a:pt x="131659" y="15047"/>
                        <a:pt x="131957" y="14202"/>
                      </a:cubicBezTo>
                      <a:cubicBezTo>
                        <a:pt x="132124" y="13785"/>
                        <a:pt x="132279" y="13368"/>
                        <a:pt x="132469" y="12963"/>
                      </a:cubicBezTo>
                      <a:lnTo>
                        <a:pt x="132743" y="12344"/>
                      </a:lnTo>
                      <a:lnTo>
                        <a:pt x="133052" y="11749"/>
                      </a:lnTo>
                      <a:cubicBezTo>
                        <a:pt x="133862" y="10165"/>
                        <a:pt x="134898" y="8713"/>
                        <a:pt x="136077" y="7391"/>
                      </a:cubicBezTo>
                      <a:cubicBezTo>
                        <a:pt x="137267" y="6082"/>
                        <a:pt x="138613" y="4915"/>
                        <a:pt x="140089" y="3939"/>
                      </a:cubicBezTo>
                      <a:cubicBezTo>
                        <a:pt x="143018" y="1974"/>
                        <a:pt x="146459" y="783"/>
                        <a:pt x="149936" y="498"/>
                      </a:cubicBezTo>
                      <a:cubicBezTo>
                        <a:pt x="150538" y="452"/>
                        <a:pt x="151141" y="428"/>
                        <a:pt x="151742" y="428"/>
                      </a:cubicBezTo>
                      <a:cubicBezTo>
                        <a:pt x="152876" y="428"/>
                        <a:pt x="154006" y="513"/>
                        <a:pt x="155127" y="700"/>
                      </a:cubicBezTo>
                      <a:cubicBezTo>
                        <a:pt x="156841" y="986"/>
                        <a:pt x="158520" y="1462"/>
                        <a:pt x="160103" y="2153"/>
                      </a:cubicBezTo>
                      <a:cubicBezTo>
                        <a:pt x="163271" y="3534"/>
                        <a:pt x="166057" y="5677"/>
                        <a:pt x="168176" y="8320"/>
                      </a:cubicBezTo>
                      <a:cubicBezTo>
                        <a:pt x="170295" y="10963"/>
                        <a:pt x="171748" y="14118"/>
                        <a:pt x="172391" y="17393"/>
                      </a:cubicBezTo>
                      <a:cubicBezTo>
                        <a:pt x="172546" y="18214"/>
                        <a:pt x="172665" y="19036"/>
                        <a:pt x="172724" y="19857"/>
                      </a:cubicBezTo>
                      <a:cubicBezTo>
                        <a:pt x="172736" y="20071"/>
                        <a:pt x="172760" y="20274"/>
                        <a:pt x="172772" y="20476"/>
                      </a:cubicBezTo>
                      <a:lnTo>
                        <a:pt x="172784" y="21095"/>
                      </a:lnTo>
                      <a:lnTo>
                        <a:pt x="172807" y="21953"/>
                      </a:lnTo>
                      <a:cubicBezTo>
                        <a:pt x="172831" y="22858"/>
                        <a:pt x="172986" y="23750"/>
                        <a:pt x="173224" y="24596"/>
                      </a:cubicBezTo>
                      <a:cubicBezTo>
                        <a:pt x="173700" y="26310"/>
                        <a:pt x="174581" y="27882"/>
                        <a:pt x="175748" y="29180"/>
                      </a:cubicBezTo>
                      <a:cubicBezTo>
                        <a:pt x="176927" y="30478"/>
                        <a:pt x="178368" y="31490"/>
                        <a:pt x="179939" y="32132"/>
                      </a:cubicBezTo>
                      <a:cubicBezTo>
                        <a:pt x="181333" y="32692"/>
                        <a:pt x="182811" y="32980"/>
                        <a:pt x="184290" y="32980"/>
                      </a:cubicBezTo>
                      <a:cubicBezTo>
                        <a:pt x="184479" y="32980"/>
                        <a:pt x="184668" y="32975"/>
                        <a:pt x="184857" y="32966"/>
                      </a:cubicBezTo>
                      <a:cubicBezTo>
                        <a:pt x="186512" y="32894"/>
                        <a:pt x="188095" y="32454"/>
                        <a:pt x="189512" y="31728"/>
                      </a:cubicBezTo>
                      <a:cubicBezTo>
                        <a:pt x="190929" y="31001"/>
                        <a:pt x="192179" y="29989"/>
                        <a:pt x="193167" y="28787"/>
                      </a:cubicBezTo>
                      <a:cubicBezTo>
                        <a:pt x="194143" y="27596"/>
                        <a:pt x="194858" y="26239"/>
                        <a:pt x="195286" y="24822"/>
                      </a:cubicBezTo>
                      <a:cubicBezTo>
                        <a:pt x="195501" y="24120"/>
                        <a:pt x="195644" y="23405"/>
                        <a:pt x="195727" y="22679"/>
                      </a:cubicBezTo>
                      <a:cubicBezTo>
                        <a:pt x="195739" y="22500"/>
                        <a:pt x="195751" y="22310"/>
                        <a:pt x="195763" y="22131"/>
                      </a:cubicBezTo>
                      <a:cubicBezTo>
                        <a:pt x="195775" y="21953"/>
                        <a:pt x="195775" y="21774"/>
                        <a:pt x="195775" y="21595"/>
                      </a:cubicBezTo>
                      <a:cubicBezTo>
                        <a:pt x="195787" y="21298"/>
                        <a:pt x="195798" y="21000"/>
                        <a:pt x="195798" y="20702"/>
                      </a:cubicBezTo>
                      <a:cubicBezTo>
                        <a:pt x="195810" y="20381"/>
                        <a:pt x="195834" y="20048"/>
                        <a:pt x="195858" y="19726"/>
                      </a:cubicBezTo>
                      <a:cubicBezTo>
                        <a:pt x="196072" y="17143"/>
                        <a:pt x="196763" y="14642"/>
                        <a:pt x="197834" y="12416"/>
                      </a:cubicBezTo>
                      <a:cubicBezTo>
                        <a:pt x="198906" y="10177"/>
                        <a:pt x="200335" y="8201"/>
                        <a:pt x="201990" y="6546"/>
                      </a:cubicBezTo>
                      <a:cubicBezTo>
                        <a:pt x="203657" y="4903"/>
                        <a:pt x="205538" y="3581"/>
                        <a:pt x="207514" y="2605"/>
                      </a:cubicBezTo>
                      <a:cubicBezTo>
                        <a:pt x="208514" y="2117"/>
                        <a:pt x="209514" y="1712"/>
                        <a:pt x="210538" y="1391"/>
                      </a:cubicBezTo>
                      <a:cubicBezTo>
                        <a:pt x="211562" y="1069"/>
                        <a:pt x="212586" y="831"/>
                        <a:pt x="213610" y="676"/>
                      </a:cubicBezTo>
                      <a:cubicBezTo>
                        <a:pt x="214726" y="507"/>
                        <a:pt x="215827" y="423"/>
                        <a:pt x="216906" y="423"/>
                      </a:cubicBezTo>
                      <a:cubicBezTo>
                        <a:pt x="217796" y="423"/>
                        <a:pt x="218672" y="480"/>
                        <a:pt x="219528" y="593"/>
                      </a:cubicBezTo>
                      <a:cubicBezTo>
                        <a:pt x="221421" y="831"/>
                        <a:pt x="223207" y="1331"/>
                        <a:pt x="224826" y="1986"/>
                      </a:cubicBezTo>
                      <a:cubicBezTo>
                        <a:pt x="226457" y="2653"/>
                        <a:pt x="227910" y="3498"/>
                        <a:pt x="229184" y="4415"/>
                      </a:cubicBezTo>
                      <a:cubicBezTo>
                        <a:pt x="231755" y="6272"/>
                        <a:pt x="233601" y="8487"/>
                        <a:pt x="234875" y="10582"/>
                      </a:cubicBezTo>
                      <a:cubicBezTo>
                        <a:pt x="236149" y="12702"/>
                        <a:pt x="236863" y="14690"/>
                        <a:pt x="237280" y="16345"/>
                      </a:cubicBezTo>
                      <a:cubicBezTo>
                        <a:pt x="237685" y="17988"/>
                        <a:pt x="237816" y="19286"/>
                        <a:pt x="237863" y="20167"/>
                      </a:cubicBezTo>
                      <a:cubicBezTo>
                        <a:pt x="237899" y="20595"/>
                        <a:pt x="237899" y="20929"/>
                        <a:pt x="237899" y="21155"/>
                      </a:cubicBezTo>
                      <a:cubicBezTo>
                        <a:pt x="237911" y="21369"/>
                        <a:pt x="237911" y="21488"/>
                        <a:pt x="237911" y="21488"/>
                      </a:cubicBezTo>
                      <a:lnTo>
                        <a:pt x="238339" y="21488"/>
                      </a:lnTo>
                      <a:cubicBezTo>
                        <a:pt x="238339" y="21488"/>
                        <a:pt x="238339" y="21369"/>
                        <a:pt x="238328" y="21143"/>
                      </a:cubicBezTo>
                      <a:cubicBezTo>
                        <a:pt x="238316" y="20917"/>
                        <a:pt x="238328" y="20583"/>
                        <a:pt x="238292" y="20131"/>
                      </a:cubicBezTo>
                      <a:cubicBezTo>
                        <a:pt x="238244" y="19250"/>
                        <a:pt x="238101" y="17916"/>
                        <a:pt x="237685" y="16238"/>
                      </a:cubicBezTo>
                      <a:cubicBezTo>
                        <a:pt x="237268" y="14559"/>
                        <a:pt x="236530" y="12523"/>
                        <a:pt x="235244" y="10368"/>
                      </a:cubicBezTo>
                      <a:cubicBezTo>
                        <a:pt x="233934" y="8225"/>
                        <a:pt x="232065" y="5963"/>
                        <a:pt x="229434" y="4070"/>
                      </a:cubicBezTo>
                      <a:cubicBezTo>
                        <a:pt x="228124" y="3129"/>
                        <a:pt x="226648" y="2272"/>
                        <a:pt x="224993" y="1593"/>
                      </a:cubicBezTo>
                      <a:cubicBezTo>
                        <a:pt x="223338" y="926"/>
                        <a:pt x="221516" y="414"/>
                        <a:pt x="219575" y="176"/>
                      </a:cubicBezTo>
                      <a:cubicBezTo>
                        <a:pt x="218683" y="60"/>
                        <a:pt x="217770" y="1"/>
                        <a:pt x="216840" y="1"/>
                      </a:cubicBezTo>
                      <a:cubicBezTo>
                        <a:pt x="215761" y="1"/>
                        <a:pt x="214658" y="81"/>
                        <a:pt x="213539" y="248"/>
                      </a:cubicBezTo>
                      <a:cubicBezTo>
                        <a:pt x="212503" y="414"/>
                        <a:pt x="211455" y="652"/>
                        <a:pt x="210407" y="974"/>
                      </a:cubicBezTo>
                      <a:cubicBezTo>
                        <a:pt x="209372" y="1307"/>
                        <a:pt x="208336" y="1724"/>
                        <a:pt x="207324" y="2224"/>
                      </a:cubicBezTo>
                      <a:cubicBezTo>
                        <a:pt x="205312" y="3212"/>
                        <a:pt x="203395" y="4570"/>
                        <a:pt x="201692" y="6248"/>
                      </a:cubicBezTo>
                      <a:cubicBezTo>
                        <a:pt x="200001" y="7939"/>
                        <a:pt x="198537" y="9951"/>
                        <a:pt x="197453" y="12225"/>
                      </a:cubicBezTo>
                      <a:cubicBezTo>
                        <a:pt x="196358" y="14511"/>
                        <a:pt x="195656" y="17059"/>
                        <a:pt x="195429" y="19690"/>
                      </a:cubicBezTo>
                      <a:cubicBezTo>
                        <a:pt x="195417" y="20024"/>
                        <a:pt x="195382" y="20357"/>
                        <a:pt x="195370" y="20691"/>
                      </a:cubicBezTo>
                      <a:cubicBezTo>
                        <a:pt x="195370" y="20988"/>
                        <a:pt x="195358" y="21286"/>
                        <a:pt x="195358" y="21584"/>
                      </a:cubicBezTo>
                      <a:cubicBezTo>
                        <a:pt x="195346" y="21762"/>
                        <a:pt x="195346" y="21941"/>
                        <a:pt x="195334" y="22107"/>
                      </a:cubicBezTo>
                      <a:cubicBezTo>
                        <a:pt x="195322" y="22286"/>
                        <a:pt x="195310" y="22465"/>
                        <a:pt x="195298" y="22631"/>
                      </a:cubicBezTo>
                      <a:cubicBezTo>
                        <a:pt x="195227" y="23334"/>
                        <a:pt x="195084" y="24024"/>
                        <a:pt x="194882" y="24703"/>
                      </a:cubicBezTo>
                      <a:cubicBezTo>
                        <a:pt x="194465" y="26060"/>
                        <a:pt x="193774" y="27370"/>
                        <a:pt x="192834" y="28525"/>
                      </a:cubicBezTo>
                      <a:cubicBezTo>
                        <a:pt x="191881" y="29668"/>
                        <a:pt x="190691" y="30644"/>
                        <a:pt x="189321" y="31347"/>
                      </a:cubicBezTo>
                      <a:cubicBezTo>
                        <a:pt x="187952" y="32037"/>
                        <a:pt x="186428" y="32466"/>
                        <a:pt x="184833" y="32537"/>
                      </a:cubicBezTo>
                      <a:cubicBezTo>
                        <a:pt x="184645" y="32547"/>
                        <a:pt x="184457" y="32552"/>
                        <a:pt x="184269" y="32552"/>
                      </a:cubicBezTo>
                      <a:cubicBezTo>
                        <a:pt x="182848" y="32552"/>
                        <a:pt x="181431" y="32274"/>
                        <a:pt x="180106" y="31728"/>
                      </a:cubicBezTo>
                      <a:cubicBezTo>
                        <a:pt x="178594" y="31120"/>
                        <a:pt x="177201" y="30144"/>
                        <a:pt x="176070" y="28894"/>
                      </a:cubicBezTo>
                      <a:cubicBezTo>
                        <a:pt x="174951" y="27644"/>
                        <a:pt x="174093" y="26132"/>
                        <a:pt x="173629" y="24489"/>
                      </a:cubicBezTo>
                      <a:cubicBezTo>
                        <a:pt x="173403" y="23667"/>
                        <a:pt x="173260" y="22810"/>
                        <a:pt x="173236" y="21941"/>
                      </a:cubicBezTo>
                      <a:lnTo>
                        <a:pt x="173212" y="21083"/>
                      </a:lnTo>
                      <a:lnTo>
                        <a:pt x="173188" y="20464"/>
                      </a:lnTo>
                      <a:cubicBezTo>
                        <a:pt x="173188" y="20250"/>
                        <a:pt x="173165" y="20036"/>
                        <a:pt x="173153" y="19821"/>
                      </a:cubicBezTo>
                      <a:cubicBezTo>
                        <a:pt x="173093" y="18988"/>
                        <a:pt x="172962" y="18143"/>
                        <a:pt x="172807" y="17309"/>
                      </a:cubicBezTo>
                      <a:cubicBezTo>
                        <a:pt x="172153" y="13964"/>
                        <a:pt x="170664" y="10749"/>
                        <a:pt x="168497" y="8058"/>
                      </a:cubicBezTo>
                      <a:cubicBezTo>
                        <a:pt x="166342" y="5355"/>
                        <a:pt x="163509" y="3165"/>
                        <a:pt x="160270" y="1772"/>
                      </a:cubicBezTo>
                      <a:cubicBezTo>
                        <a:pt x="158663" y="1057"/>
                        <a:pt x="156948" y="569"/>
                        <a:pt x="155198" y="283"/>
                      </a:cubicBezTo>
                      <a:cubicBezTo>
                        <a:pt x="154070" y="91"/>
                        <a:pt x="152931" y="3"/>
                        <a:pt x="151790" y="3"/>
                      </a:cubicBezTo>
                      <a:cubicBezTo>
                        <a:pt x="151160" y="3"/>
                        <a:pt x="150530" y="30"/>
                        <a:pt x="149900" y="81"/>
                      </a:cubicBezTo>
                      <a:cubicBezTo>
                        <a:pt x="146352" y="367"/>
                        <a:pt x="142851" y="1581"/>
                        <a:pt x="139851" y="3581"/>
                      </a:cubicBezTo>
                      <a:cubicBezTo>
                        <a:pt x="138351" y="4570"/>
                        <a:pt x="136982" y="5760"/>
                        <a:pt x="135767" y="7106"/>
                      </a:cubicBezTo>
                      <a:cubicBezTo>
                        <a:pt x="134565" y="8451"/>
                        <a:pt x="133505" y="9939"/>
                        <a:pt x="132671" y="11559"/>
                      </a:cubicBezTo>
                      <a:lnTo>
                        <a:pt x="132362" y="12166"/>
                      </a:lnTo>
                      <a:lnTo>
                        <a:pt x="132076" y="12785"/>
                      </a:lnTo>
                      <a:cubicBezTo>
                        <a:pt x="131886" y="13202"/>
                        <a:pt x="131731" y="13630"/>
                        <a:pt x="131564" y="14047"/>
                      </a:cubicBezTo>
                      <a:cubicBezTo>
                        <a:pt x="131255" y="14916"/>
                        <a:pt x="130981" y="15785"/>
                        <a:pt x="130790" y="16678"/>
                      </a:cubicBezTo>
                      <a:cubicBezTo>
                        <a:pt x="130576" y="17571"/>
                        <a:pt x="130445" y="18476"/>
                        <a:pt x="130338" y="19381"/>
                      </a:cubicBezTo>
                      <a:cubicBezTo>
                        <a:pt x="130314" y="19833"/>
                        <a:pt x="130255" y="20286"/>
                        <a:pt x="130255" y="20738"/>
                      </a:cubicBezTo>
                      <a:lnTo>
                        <a:pt x="130231" y="21810"/>
                      </a:lnTo>
                      <a:cubicBezTo>
                        <a:pt x="130183" y="23703"/>
                        <a:pt x="129635" y="25560"/>
                        <a:pt x="128659" y="27191"/>
                      </a:cubicBezTo>
                      <a:cubicBezTo>
                        <a:pt x="127671" y="28799"/>
                        <a:pt x="126278" y="30192"/>
                        <a:pt x="124623" y="31120"/>
                      </a:cubicBezTo>
                      <a:cubicBezTo>
                        <a:pt x="123801" y="31597"/>
                        <a:pt x="122908" y="31942"/>
                        <a:pt x="121992" y="32192"/>
                      </a:cubicBezTo>
                      <a:cubicBezTo>
                        <a:pt x="121075" y="32430"/>
                        <a:pt x="120134" y="32549"/>
                        <a:pt x="119170" y="32549"/>
                      </a:cubicBezTo>
                      <a:cubicBezTo>
                        <a:pt x="118205" y="32549"/>
                        <a:pt x="117265" y="32430"/>
                        <a:pt x="116348" y="32192"/>
                      </a:cubicBezTo>
                      <a:cubicBezTo>
                        <a:pt x="115431" y="31942"/>
                        <a:pt x="114538" y="31597"/>
                        <a:pt x="113717" y="31120"/>
                      </a:cubicBezTo>
                      <a:cubicBezTo>
                        <a:pt x="112062" y="30192"/>
                        <a:pt x="110669" y="28799"/>
                        <a:pt x="109681" y="27191"/>
                      </a:cubicBezTo>
                      <a:cubicBezTo>
                        <a:pt x="108704" y="25560"/>
                        <a:pt x="108157" y="23703"/>
                        <a:pt x="108109" y="21810"/>
                      </a:cubicBezTo>
                      <a:lnTo>
                        <a:pt x="108085" y="20738"/>
                      </a:lnTo>
                      <a:cubicBezTo>
                        <a:pt x="108085" y="20286"/>
                        <a:pt x="108026" y="19833"/>
                        <a:pt x="108002" y="19381"/>
                      </a:cubicBezTo>
                      <a:cubicBezTo>
                        <a:pt x="107895" y="18476"/>
                        <a:pt x="107764" y="17571"/>
                        <a:pt x="107549" y="16678"/>
                      </a:cubicBezTo>
                      <a:cubicBezTo>
                        <a:pt x="107359" y="15785"/>
                        <a:pt x="107085" y="14916"/>
                        <a:pt x="106775" y="14047"/>
                      </a:cubicBezTo>
                      <a:cubicBezTo>
                        <a:pt x="106609" y="13630"/>
                        <a:pt x="106454" y="13202"/>
                        <a:pt x="106263" y="12785"/>
                      </a:cubicBezTo>
                      <a:lnTo>
                        <a:pt x="105978" y="12166"/>
                      </a:lnTo>
                      <a:lnTo>
                        <a:pt x="105668" y="11559"/>
                      </a:lnTo>
                      <a:cubicBezTo>
                        <a:pt x="104835" y="9939"/>
                        <a:pt x="103775" y="8451"/>
                        <a:pt x="102572" y="7106"/>
                      </a:cubicBezTo>
                      <a:cubicBezTo>
                        <a:pt x="101358" y="5760"/>
                        <a:pt x="99989" y="4570"/>
                        <a:pt x="98489" y="3581"/>
                      </a:cubicBezTo>
                      <a:cubicBezTo>
                        <a:pt x="95488" y="1581"/>
                        <a:pt x="91988" y="367"/>
                        <a:pt x="88440" y="81"/>
                      </a:cubicBezTo>
                      <a:cubicBezTo>
                        <a:pt x="87809" y="30"/>
                        <a:pt x="87179" y="3"/>
                        <a:pt x="86550" y="3"/>
                      </a:cubicBezTo>
                      <a:cubicBezTo>
                        <a:pt x="85408" y="3"/>
                        <a:pt x="84270" y="91"/>
                        <a:pt x="83141" y="283"/>
                      </a:cubicBezTo>
                      <a:cubicBezTo>
                        <a:pt x="81391" y="569"/>
                        <a:pt x="79677" y="1057"/>
                        <a:pt x="78069" y="1772"/>
                      </a:cubicBezTo>
                      <a:cubicBezTo>
                        <a:pt x="74831" y="3165"/>
                        <a:pt x="71997" y="5355"/>
                        <a:pt x="69842" y="8058"/>
                      </a:cubicBezTo>
                      <a:cubicBezTo>
                        <a:pt x="67663" y="10749"/>
                        <a:pt x="66187" y="13964"/>
                        <a:pt x="65532" y="17309"/>
                      </a:cubicBezTo>
                      <a:cubicBezTo>
                        <a:pt x="65365" y="18143"/>
                        <a:pt x="65246" y="18988"/>
                        <a:pt x="65187" y="19821"/>
                      </a:cubicBezTo>
                      <a:cubicBezTo>
                        <a:pt x="65175" y="20036"/>
                        <a:pt x="65151" y="20250"/>
                        <a:pt x="65151" y="20452"/>
                      </a:cubicBezTo>
                      <a:lnTo>
                        <a:pt x="65127" y="21083"/>
                      </a:lnTo>
                      <a:lnTo>
                        <a:pt x="65104" y="21941"/>
                      </a:lnTo>
                      <a:cubicBezTo>
                        <a:pt x="65080" y="22810"/>
                        <a:pt x="64937" y="23667"/>
                        <a:pt x="64711" y="24489"/>
                      </a:cubicBezTo>
                      <a:cubicBezTo>
                        <a:pt x="64246" y="26132"/>
                        <a:pt x="63389" y="27644"/>
                        <a:pt x="62270" y="28894"/>
                      </a:cubicBezTo>
                      <a:cubicBezTo>
                        <a:pt x="61139" y="30144"/>
                        <a:pt x="59746" y="31120"/>
                        <a:pt x="58234" y="31728"/>
                      </a:cubicBezTo>
                      <a:cubicBezTo>
                        <a:pt x="56909" y="32274"/>
                        <a:pt x="55491" y="32552"/>
                        <a:pt x="54071" y="32552"/>
                      </a:cubicBezTo>
                      <a:cubicBezTo>
                        <a:pt x="53883" y="32552"/>
                        <a:pt x="53695" y="32547"/>
                        <a:pt x="53507" y="32537"/>
                      </a:cubicBezTo>
                      <a:cubicBezTo>
                        <a:pt x="51911" y="32466"/>
                        <a:pt x="50387" y="32037"/>
                        <a:pt x="49018" y="31347"/>
                      </a:cubicBezTo>
                      <a:cubicBezTo>
                        <a:pt x="47649" y="30644"/>
                        <a:pt x="46458" y="29668"/>
                        <a:pt x="45506" y="28525"/>
                      </a:cubicBezTo>
                      <a:cubicBezTo>
                        <a:pt x="44565" y="27370"/>
                        <a:pt x="43875" y="26060"/>
                        <a:pt x="43458" y="24703"/>
                      </a:cubicBezTo>
                      <a:cubicBezTo>
                        <a:pt x="43256" y="24024"/>
                        <a:pt x="43113" y="23334"/>
                        <a:pt x="43041" y="22631"/>
                      </a:cubicBezTo>
                      <a:cubicBezTo>
                        <a:pt x="43029" y="22465"/>
                        <a:pt x="43017" y="22286"/>
                        <a:pt x="43006" y="22107"/>
                      </a:cubicBezTo>
                      <a:cubicBezTo>
                        <a:pt x="42994" y="21941"/>
                        <a:pt x="42994" y="21762"/>
                        <a:pt x="42982" y="21584"/>
                      </a:cubicBezTo>
                      <a:cubicBezTo>
                        <a:pt x="42982" y="21286"/>
                        <a:pt x="42970" y="20988"/>
                        <a:pt x="42970" y="20691"/>
                      </a:cubicBezTo>
                      <a:cubicBezTo>
                        <a:pt x="42958" y="20357"/>
                        <a:pt x="42922" y="20024"/>
                        <a:pt x="42910" y="19690"/>
                      </a:cubicBezTo>
                      <a:cubicBezTo>
                        <a:pt x="42684" y="17059"/>
                        <a:pt x="41982" y="14511"/>
                        <a:pt x="40886" y="12225"/>
                      </a:cubicBezTo>
                      <a:cubicBezTo>
                        <a:pt x="39803" y="9951"/>
                        <a:pt x="38338" y="7939"/>
                        <a:pt x="36648" y="6248"/>
                      </a:cubicBezTo>
                      <a:cubicBezTo>
                        <a:pt x="34945" y="4570"/>
                        <a:pt x="33028" y="3212"/>
                        <a:pt x="31016" y="2224"/>
                      </a:cubicBezTo>
                      <a:cubicBezTo>
                        <a:pt x="30004" y="1724"/>
                        <a:pt x="28968" y="1307"/>
                        <a:pt x="27932" y="974"/>
                      </a:cubicBezTo>
                      <a:cubicBezTo>
                        <a:pt x="26884" y="652"/>
                        <a:pt x="25837" y="414"/>
                        <a:pt x="24801" y="248"/>
                      </a:cubicBezTo>
                      <a:cubicBezTo>
                        <a:pt x="23681" y="81"/>
                        <a:pt x="22579" y="1"/>
                        <a:pt x="21497"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dirty="0">
                    <a:latin typeface="Poppins" panose="00000500000000000000" pitchFamily="2" charset="0"/>
                    <a:ea typeface="Roboto" pitchFamily="2" charset="0"/>
                    <a:cs typeface="Poppins" panose="00000500000000000000" pitchFamily="2" charset="0"/>
                  </a:endParaRPr>
                </a:p>
              </p:txBody>
            </p:sp>
            <p:sp>
              <p:nvSpPr>
                <p:cNvPr id="134" name="Google Shape;231;p17">
                  <a:extLst>
                    <a:ext uri="{FF2B5EF4-FFF2-40B4-BE49-F238E27FC236}">
                      <a16:creationId xmlns:a16="http://schemas.microsoft.com/office/drawing/2014/main" id="{EE03C131-5353-944E-BCCA-38BFD6A65BEE}"/>
                    </a:ext>
                  </a:extLst>
                </p:cNvPr>
                <p:cNvSpPr/>
                <p:nvPr/>
              </p:nvSpPr>
              <p:spPr>
                <a:xfrm>
                  <a:off x="2016910" y="2721790"/>
                  <a:ext cx="8147904" cy="1182533"/>
                </a:xfrm>
                <a:custGeom>
                  <a:avLst/>
                  <a:gdLst/>
                  <a:ahLst/>
                  <a:cxnLst/>
                  <a:rect l="l" t="t" r="r" b="b"/>
                  <a:pathLst>
                    <a:path w="227577" h="33029" extrusionOk="0">
                      <a:moveTo>
                        <a:pt x="81023" y="0"/>
                      </a:moveTo>
                      <a:lnTo>
                        <a:pt x="81035" y="477"/>
                      </a:lnTo>
                      <a:lnTo>
                        <a:pt x="81237" y="477"/>
                      </a:lnTo>
                      <a:cubicBezTo>
                        <a:pt x="81952" y="477"/>
                        <a:pt x="82678" y="524"/>
                        <a:pt x="83380" y="608"/>
                      </a:cubicBezTo>
                      <a:lnTo>
                        <a:pt x="83440" y="143"/>
                      </a:lnTo>
                      <a:cubicBezTo>
                        <a:pt x="82714" y="48"/>
                        <a:pt x="81975" y="0"/>
                        <a:pt x="81237" y="0"/>
                      </a:cubicBezTo>
                      <a:close/>
                      <a:moveTo>
                        <a:pt x="146364" y="0"/>
                      </a:moveTo>
                      <a:cubicBezTo>
                        <a:pt x="145579" y="0"/>
                        <a:pt x="144805" y="48"/>
                        <a:pt x="144031" y="155"/>
                      </a:cubicBezTo>
                      <a:lnTo>
                        <a:pt x="144102" y="631"/>
                      </a:lnTo>
                      <a:cubicBezTo>
                        <a:pt x="144840" y="524"/>
                        <a:pt x="145602" y="477"/>
                        <a:pt x="146364" y="477"/>
                      </a:cubicBezTo>
                      <a:lnTo>
                        <a:pt x="146448" y="477"/>
                      </a:lnTo>
                      <a:lnTo>
                        <a:pt x="146448" y="0"/>
                      </a:lnTo>
                      <a:close/>
                      <a:moveTo>
                        <a:pt x="211873" y="0"/>
                      </a:moveTo>
                      <a:lnTo>
                        <a:pt x="211861" y="477"/>
                      </a:lnTo>
                      <a:cubicBezTo>
                        <a:pt x="212646" y="489"/>
                        <a:pt x="213432" y="572"/>
                        <a:pt x="214206" y="703"/>
                      </a:cubicBezTo>
                      <a:lnTo>
                        <a:pt x="214278" y="227"/>
                      </a:lnTo>
                      <a:cubicBezTo>
                        <a:pt x="213492" y="96"/>
                        <a:pt x="212682" y="24"/>
                        <a:pt x="211873" y="0"/>
                      </a:cubicBezTo>
                      <a:close/>
                      <a:moveTo>
                        <a:pt x="15598" y="0"/>
                      </a:moveTo>
                      <a:cubicBezTo>
                        <a:pt x="14788" y="24"/>
                        <a:pt x="13979" y="108"/>
                        <a:pt x="13193" y="250"/>
                      </a:cubicBezTo>
                      <a:lnTo>
                        <a:pt x="13276" y="727"/>
                      </a:lnTo>
                      <a:cubicBezTo>
                        <a:pt x="14038" y="584"/>
                        <a:pt x="14824" y="500"/>
                        <a:pt x="15610" y="477"/>
                      </a:cubicBezTo>
                      <a:lnTo>
                        <a:pt x="15598" y="0"/>
                      </a:lnTo>
                      <a:close/>
                      <a:moveTo>
                        <a:pt x="18015" y="108"/>
                      </a:moveTo>
                      <a:lnTo>
                        <a:pt x="17955" y="572"/>
                      </a:lnTo>
                      <a:cubicBezTo>
                        <a:pt x="18741" y="667"/>
                        <a:pt x="19515" y="810"/>
                        <a:pt x="20265" y="1012"/>
                      </a:cubicBezTo>
                      <a:lnTo>
                        <a:pt x="20396" y="548"/>
                      </a:lnTo>
                      <a:cubicBezTo>
                        <a:pt x="19610" y="346"/>
                        <a:pt x="18813" y="191"/>
                        <a:pt x="18015" y="108"/>
                      </a:cubicBezTo>
                      <a:close/>
                      <a:moveTo>
                        <a:pt x="209456" y="119"/>
                      </a:moveTo>
                      <a:cubicBezTo>
                        <a:pt x="208658" y="215"/>
                        <a:pt x="207860" y="369"/>
                        <a:pt x="207086" y="584"/>
                      </a:cubicBezTo>
                      <a:lnTo>
                        <a:pt x="207217" y="1048"/>
                      </a:lnTo>
                      <a:cubicBezTo>
                        <a:pt x="207967" y="834"/>
                        <a:pt x="208741" y="679"/>
                        <a:pt x="209515" y="596"/>
                      </a:cubicBezTo>
                      <a:lnTo>
                        <a:pt x="209456" y="119"/>
                      </a:lnTo>
                      <a:close/>
                      <a:moveTo>
                        <a:pt x="148865" y="179"/>
                      </a:moveTo>
                      <a:lnTo>
                        <a:pt x="148793" y="655"/>
                      </a:lnTo>
                      <a:cubicBezTo>
                        <a:pt x="149567" y="774"/>
                        <a:pt x="150329" y="953"/>
                        <a:pt x="151079" y="1179"/>
                      </a:cubicBezTo>
                      <a:lnTo>
                        <a:pt x="151222" y="727"/>
                      </a:lnTo>
                      <a:cubicBezTo>
                        <a:pt x="150448" y="489"/>
                        <a:pt x="149651" y="298"/>
                        <a:pt x="148865" y="179"/>
                      </a:cubicBezTo>
                      <a:close/>
                      <a:moveTo>
                        <a:pt x="78618" y="203"/>
                      </a:moveTo>
                      <a:cubicBezTo>
                        <a:pt x="77820" y="334"/>
                        <a:pt x="77022" y="512"/>
                        <a:pt x="76260" y="762"/>
                      </a:cubicBezTo>
                      <a:lnTo>
                        <a:pt x="76403" y="1215"/>
                      </a:lnTo>
                      <a:cubicBezTo>
                        <a:pt x="77153" y="977"/>
                        <a:pt x="77915" y="798"/>
                        <a:pt x="78689" y="679"/>
                      </a:cubicBezTo>
                      <a:lnTo>
                        <a:pt x="78618" y="203"/>
                      </a:lnTo>
                      <a:close/>
                      <a:moveTo>
                        <a:pt x="85809" y="631"/>
                      </a:moveTo>
                      <a:lnTo>
                        <a:pt x="85678" y="1096"/>
                      </a:lnTo>
                      <a:cubicBezTo>
                        <a:pt x="86428" y="1310"/>
                        <a:pt x="87167" y="1584"/>
                        <a:pt x="87881" y="1905"/>
                      </a:cubicBezTo>
                      <a:lnTo>
                        <a:pt x="88071" y="1477"/>
                      </a:lnTo>
                      <a:cubicBezTo>
                        <a:pt x="87345" y="1143"/>
                        <a:pt x="86583" y="858"/>
                        <a:pt x="85809" y="631"/>
                      </a:cubicBezTo>
                      <a:close/>
                      <a:moveTo>
                        <a:pt x="141673" y="667"/>
                      </a:moveTo>
                      <a:cubicBezTo>
                        <a:pt x="140899" y="893"/>
                        <a:pt x="140137" y="1179"/>
                        <a:pt x="139411" y="1524"/>
                      </a:cubicBezTo>
                      <a:lnTo>
                        <a:pt x="139614" y="1953"/>
                      </a:lnTo>
                      <a:cubicBezTo>
                        <a:pt x="140316" y="1632"/>
                        <a:pt x="141054" y="1346"/>
                        <a:pt x="141804" y="1131"/>
                      </a:cubicBezTo>
                      <a:lnTo>
                        <a:pt x="141673" y="667"/>
                      </a:lnTo>
                      <a:close/>
                      <a:moveTo>
                        <a:pt x="216635" y="810"/>
                      </a:moveTo>
                      <a:lnTo>
                        <a:pt x="216480" y="1262"/>
                      </a:lnTo>
                      <a:cubicBezTo>
                        <a:pt x="217218" y="1512"/>
                        <a:pt x="217957" y="1810"/>
                        <a:pt x="218659" y="2167"/>
                      </a:cubicBezTo>
                      <a:lnTo>
                        <a:pt x="218873" y="1739"/>
                      </a:lnTo>
                      <a:cubicBezTo>
                        <a:pt x="218147" y="1370"/>
                        <a:pt x="217397" y="1060"/>
                        <a:pt x="216635" y="810"/>
                      </a:cubicBezTo>
                      <a:close/>
                      <a:moveTo>
                        <a:pt x="10847" y="858"/>
                      </a:moveTo>
                      <a:cubicBezTo>
                        <a:pt x="10085" y="1108"/>
                        <a:pt x="9335" y="1429"/>
                        <a:pt x="8621" y="1798"/>
                      </a:cubicBezTo>
                      <a:lnTo>
                        <a:pt x="8835" y="2215"/>
                      </a:lnTo>
                      <a:cubicBezTo>
                        <a:pt x="9538" y="1858"/>
                        <a:pt x="10264" y="1560"/>
                        <a:pt x="11002" y="1310"/>
                      </a:cubicBezTo>
                      <a:lnTo>
                        <a:pt x="10847" y="858"/>
                      </a:lnTo>
                      <a:close/>
                      <a:moveTo>
                        <a:pt x="22682" y="1346"/>
                      </a:moveTo>
                      <a:lnTo>
                        <a:pt x="22492" y="1786"/>
                      </a:lnTo>
                      <a:cubicBezTo>
                        <a:pt x="23206" y="2096"/>
                        <a:pt x="23909" y="2465"/>
                        <a:pt x="24575" y="2870"/>
                      </a:cubicBezTo>
                      <a:lnTo>
                        <a:pt x="24825" y="2465"/>
                      </a:lnTo>
                      <a:cubicBezTo>
                        <a:pt x="24135" y="2048"/>
                        <a:pt x="23420" y="1667"/>
                        <a:pt x="22682" y="1346"/>
                      </a:cubicBezTo>
                      <a:close/>
                      <a:moveTo>
                        <a:pt x="204812" y="1393"/>
                      </a:moveTo>
                      <a:cubicBezTo>
                        <a:pt x="204074" y="1727"/>
                        <a:pt x="203360" y="2108"/>
                        <a:pt x="202669" y="2536"/>
                      </a:cubicBezTo>
                      <a:lnTo>
                        <a:pt x="202931" y="2941"/>
                      </a:lnTo>
                      <a:cubicBezTo>
                        <a:pt x="203586" y="2524"/>
                        <a:pt x="204288" y="2143"/>
                        <a:pt x="205003" y="1834"/>
                      </a:cubicBezTo>
                      <a:lnTo>
                        <a:pt x="204812" y="1393"/>
                      </a:lnTo>
                      <a:close/>
                      <a:moveTo>
                        <a:pt x="153472" y="1596"/>
                      </a:moveTo>
                      <a:lnTo>
                        <a:pt x="153270" y="2036"/>
                      </a:lnTo>
                      <a:cubicBezTo>
                        <a:pt x="153972" y="2370"/>
                        <a:pt x="154663" y="2763"/>
                        <a:pt x="155306" y="3191"/>
                      </a:cubicBezTo>
                      <a:lnTo>
                        <a:pt x="155580" y="2798"/>
                      </a:lnTo>
                      <a:cubicBezTo>
                        <a:pt x="154901" y="2346"/>
                        <a:pt x="154199" y="1953"/>
                        <a:pt x="153472" y="1596"/>
                      </a:cubicBezTo>
                      <a:close/>
                      <a:moveTo>
                        <a:pt x="74010" y="1655"/>
                      </a:moveTo>
                      <a:cubicBezTo>
                        <a:pt x="73296" y="2013"/>
                        <a:pt x="72593" y="2417"/>
                        <a:pt x="71927" y="2870"/>
                      </a:cubicBezTo>
                      <a:lnTo>
                        <a:pt x="72188" y="3263"/>
                      </a:lnTo>
                      <a:cubicBezTo>
                        <a:pt x="72843" y="2822"/>
                        <a:pt x="73522" y="2429"/>
                        <a:pt x="74224" y="2084"/>
                      </a:cubicBezTo>
                      <a:lnTo>
                        <a:pt x="74010" y="1655"/>
                      </a:lnTo>
                      <a:close/>
                      <a:moveTo>
                        <a:pt x="90203" y="2632"/>
                      </a:moveTo>
                      <a:lnTo>
                        <a:pt x="89941" y="3036"/>
                      </a:lnTo>
                      <a:cubicBezTo>
                        <a:pt x="90596" y="3453"/>
                        <a:pt x="91227" y="3929"/>
                        <a:pt x="91810" y="4453"/>
                      </a:cubicBezTo>
                      <a:lnTo>
                        <a:pt x="92131" y="4096"/>
                      </a:lnTo>
                      <a:cubicBezTo>
                        <a:pt x="91524" y="3560"/>
                        <a:pt x="90869" y="3072"/>
                        <a:pt x="90203" y="2632"/>
                      </a:cubicBezTo>
                      <a:close/>
                      <a:moveTo>
                        <a:pt x="137292" y="2703"/>
                      </a:moveTo>
                      <a:cubicBezTo>
                        <a:pt x="136625" y="3144"/>
                        <a:pt x="135982" y="3632"/>
                        <a:pt x="135375" y="4168"/>
                      </a:cubicBezTo>
                      <a:lnTo>
                        <a:pt x="135696" y="4525"/>
                      </a:lnTo>
                      <a:cubicBezTo>
                        <a:pt x="136280" y="4013"/>
                        <a:pt x="136911" y="3525"/>
                        <a:pt x="137554" y="3096"/>
                      </a:cubicBezTo>
                      <a:lnTo>
                        <a:pt x="137292" y="2703"/>
                      </a:lnTo>
                      <a:close/>
                      <a:moveTo>
                        <a:pt x="220945" y="2977"/>
                      </a:moveTo>
                      <a:lnTo>
                        <a:pt x="220671" y="3370"/>
                      </a:lnTo>
                      <a:cubicBezTo>
                        <a:pt x="221314" y="3810"/>
                        <a:pt x="221921" y="4310"/>
                        <a:pt x="222493" y="4846"/>
                      </a:cubicBezTo>
                      <a:lnTo>
                        <a:pt x="222826" y="4501"/>
                      </a:lnTo>
                      <a:cubicBezTo>
                        <a:pt x="222231" y="3953"/>
                        <a:pt x="221600" y="3441"/>
                        <a:pt x="220945" y="2977"/>
                      </a:cubicBezTo>
                      <a:close/>
                      <a:moveTo>
                        <a:pt x="6549" y="3048"/>
                      </a:moveTo>
                      <a:cubicBezTo>
                        <a:pt x="5894" y="3513"/>
                        <a:pt x="5275" y="4037"/>
                        <a:pt x="4692" y="4596"/>
                      </a:cubicBezTo>
                      <a:lnTo>
                        <a:pt x="5025" y="4941"/>
                      </a:lnTo>
                      <a:cubicBezTo>
                        <a:pt x="5585" y="4394"/>
                        <a:pt x="6192" y="3894"/>
                        <a:pt x="6835" y="3441"/>
                      </a:cubicBezTo>
                      <a:lnTo>
                        <a:pt x="6549" y="3048"/>
                      </a:lnTo>
                      <a:close/>
                      <a:moveTo>
                        <a:pt x="26778" y="3894"/>
                      </a:moveTo>
                      <a:lnTo>
                        <a:pt x="26468" y="4251"/>
                      </a:lnTo>
                      <a:cubicBezTo>
                        <a:pt x="27064" y="4763"/>
                        <a:pt x="27635" y="5311"/>
                        <a:pt x="28147" y="5894"/>
                      </a:cubicBezTo>
                      <a:lnTo>
                        <a:pt x="28504" y="5584"/>
                      </a:lnTo>
                      <a:cubicBezTo>
                        <a:pt x="27969" y="4977"/>
                        <a:pt x="27397" y="4406"/>
                        <a:pt x="26778" y="3894"/>
                      </a:cubicBezTo>
                      <a:close/>
                      <a:moveTo>
                        <a:pt x="200728" y="3965"/>
                      </a:moveTo>
                      <a:cubicBezTo>
                        <a:pt x="200121" y="4489"/>
                        <a:pt x="199538" y="5072"/>
                        <a:pt x="199014" y="5680"/>
                      </a:cubicBezTo>
                      <a:lnTo>
                        <a:pt x="199371" y="5989"/>
                      </a:lnTo>
                      <a:cubicBezTo>
                        <a:pt x="199883" y="5394"/>
                        <a:pt x="200443" y="4846"/>
                        <a:pt x="201038" y="4334"/>
                      </a:cubicBezTo>
                      <a:lnTo>
                        <a:pt x="200728" y="3965"/>
                      </a:lnTo>
                      <a:close/>
                      <a:moveTo>
                        <a:pt x="157473" y="4299"/>
                      </a:moveTo>
                      <a:lnTo>
                        <a:pt x="157151" y="4644"/>
                      </a:lnTo>
                      <a:cubicBezTo>
                        <a:pt x="157735" y="5180"/>
                        <a:pt x="158283" y="5751"/>
                        <a:pt x="158771" y="6346"/>
                      </a:cubicBezTo>
                      <a:lnTo>
                        <a:pt x="159140" y="6049"/>
                      </a:lnTo>
                      <a:cubicBezTo>
                        <a:pt x="158628" y="5430"/>
                        <a:pt x="158068" y="4834"/>
                        <a:pt x="157473" y="4299"/>
                      </a:cubicBezTo>
                      <a:close/>
                      <a:moveTo>
                        <a:pt x="70033" y="4382"/>
                      </a:moveTo>
                      <a:cubicBezTo>
                        <a:pt x="69438" y="4930"/>
                        <a:pt x="68890" y="5525"/>
                        <a:pt x="68378" y="6144"/>
                      </a:cubicBezTo>
                      <a:lnTo>
                        <a:pt x="68748" y="6442"/>
                      </a:lnTo>
                      <a:cubicBezTo>
                        <a:pt x="69248" y="5834"/>
                        <a:pt x="69783" y="5263"/>
                        <a:pt x="70355" y="4727"/>
                      </a:cubicBezTo>
                      <a:lnTo>
                        <a:pt x="70033" y="4382"/>
                      </a:lnTo>
                      <a:close/>
                      <a:moveTo>
                        <a:pt x="93822" y="5811"/>
                      </a:moveTo>
                      <a:lnTo>
                        <a:pt x="93465" y="6120"/>
                      </a:lnTo>
                      <a:cubicBezTo>
                        <a:pt x="93977" y="6715"/>
                        <a:pt x="94441" y="7358"/>
                        <a:pt x="94846" y="8013"/>
                      </a:cubicBezTo>
                      <a:lnTo>
                        <a:pt x="95251" y="7763"/>
                      </a:lnTo>
                      <a:cubicBezTo>
                        <a:pt x="94834" y="7085"/>
                        <a:pt x="94346" y="6430"/>
                        <a:pt x="93822" y="5811"/>
                      </a:cubicBezTo>
                      <a:close/>
                      <a:moveTo>
                        <a:pt x="133696" y="5906"/>
                      </a:moveTo>
                      <a:cubicBezTo>
                        <a:pt x="133172" y="6525"/>
                        <a:pt x="132696" y="7192"/>
                        <a:pt x="132279" y="7870"/>
                      </a:cubicBezTo>
                      <a:lnTo>
                        <a:pt x="132684" y="8120"/>
                      </a:lnTo>
                      <a:cubicBezTo>
                        <a:pt x="133101" y="7454"/>
                        <a:pt x="133553" y="6811"/>
                        <a:pt x="134065" y="6215"/>
                      </a:cubicBezTo>
                      <a:lnTo>
                        <a:pt x="133696" y="5906"/>
                      </a:lnTo>
                      <a:close/>
                      <a:moveTo>
                        <a:pt x="224457" y="6287"/>
                      </a:moveTo>
                      <a:lnTo>
                        <a:pt x="224076" y="6585"/>
                      </a:lnTo>
                      <a:cubicBezTo>
                        <a:pt x="224565" y="7204"/>
                        <a:pt x="225005" y="7858"/>
                        <a:pt x="225398" y="8525"/>
                      </a:cubicBezTo>
                      <a:lnTo>
                        <a:pt x="225803" y="8287"/>
                      </a:lnTo>
                      <a:cubicBezTo>
                        <a:pt x="225410" y="7597"/>
                        <a:pt x="224946" y="6918"/>
                        <a:pt x="224457" y="6287"/>
                      </a:cubicBezTo>
                      <a:close/>
                      <a:moveTo>
                        <a:pt x="3073" y="6394"/>
                      </a:moveTo>
                      <a:cubicBezTo>
                        <a:pt x="2573" y="7025"/>
                        <a:pt x="2132" y="7704"/>
                        <a:pt x="1727" y="8406"/>
                      </a:cubicBezTo>
                      <a:lnTo>
                        <a:pt x="2144" y="8632"/>
                      </a:lnTo>
                      <a:cubicBezTo>
                        <a:pt x="2525" y="7954"/>
                        <a:pt x="2966" y="7299"/>
                        <a:pt x="3442" y="6680"/>
                      </a:cubicBezTo>
                      <a:lnTo>
                        <a:pt x="3073" y="6394"/>
                      </a:lnTo>
                      <a:close/>
                      <a:moveTo>
                        <a:pt x="29969" y="7501"/>
                      </a:moveTo>
                      <a:lnTo>
                        <a:pt x="29576" y="7763"/>
                      </a:lnTo>
                      <a:cubicBezTo>
                        <a:pt x="30005" y="8418"/>
                        <a:pt x="30386" y="9109"/>
                        <a:pt x="30707" y="9823"/>
                      </a:cubicBezTo>
                      <a:lnTo>
                        <a:pt x="31136" y="9621"/>
                      </a:lnTo>
                      <a:cubicBezTo>
                        <a:pt x="30802" y="8894"/>
                        <a:pt x="30409" y="8180"/>
                        <a:pt x="29969" y="7501"/>
                      </a:cubicBezTo>
                      <a:close/>
                      <a:moveTo>
                        <a:pt x="197561" y="7608"/>
                      </a:moveTo>
                      <a:cubicBezTo>
                        <a:pt x="197121" y="8287"/>
                        <a:pt x="196740" y="9001"/>
                        <a:pt x="196406" y="9740"/>
                      </a:cubicBezTo>
                      <a:lnTo>
                        <a:pt x="196847" y="9930"/>
                      </a:lnTo>
                      <a:cubicBezTo>
                        <a:pt x="197168" y="9228"/>
                        <a:pt x="197537" y="8525"/>
                        <a:pt x="197966" y="7870"/>
                      </a:cubicBezTo>
                      <a:lnTo>
                        <a:pt x="197561" y="7608"/>
                      </a:lnTo>
                      <a:close/>
                      <a:moveTo>
                        <a:pt x="160533" y="8025"/>
                      </a:moveTo>
                      <a:lnTo>
                        <a:pt x="160128" y="8275"/>
                      </a:lnTo>
                      <a:cubicBezTo>
                        <a:pt x="160533" y="8942"/>
                        <a:pt x="160878" y="9644"/>
                        <a:pt x="161188" y="10371"/>
                      </a:cubicBezTo>
                      <a:lnTo>
                        <a:pt x="161628" y="10180"/>
                      </a:lnTo>
                      <a:cubicBezTo>
                        <a:pt x="161319" y="9442"/>
                        <a:pt x="160950" y="8716"/>
                        <a:pt x="160533" y="8025"/>
                      </a:cubicBezTo>
                      <a:close/>
                      <a:moveTo>
                        <a:pt x="66997" y="8132"/>
                      </a:moveTo>
                      <a:cubicBezTo>
                        <a:pt x="66593" y="8835"/>
                        <a:pt x="66235" y="9561"/>
                        <a:pt x="65926" y="10299"/>
                      </a:cubicBezTo>
                      <a:lnTo>
                        <a:pt x="66366" y="10490"/>
                      </a:lnTo>
                      <a:cubicBezTo>
                        <a:pt x="66664" y="9763"/>
                        <a:pt x="67021" y="9049"/>
                        <a:pt x="67414" y="8382"/>
                      </a:cubicBezTo>
                      <a:lnTo>
                        <a:pt x="66997" y="8132"/>
                      </a:lnTo>
                      <a:close/>
                      <a:moveTo>
                        <a:pt x="96382" y="9906"/>
                      </a:moveTo>
                      <a:lnTo>
                        <a:pt x="95953" y="10097"/>
                      </a:lnTo>
                      <a:cubicBezTo>
                        <a:pt x="96263" y="10811"/>
                        <a:pt x="96525" y="11561"/>
                        <a:pt x="96727" y="12311"/>
                      </a:cubicBezTo>
                      <a:lnTo>
                        <a:pt x="97192" y="12180"/>
                      </a:lnTo>
                      <a:cubicBezTo>
                        <a:pt x="96977" y="11407"/>
                        <a:pt x="96703" y="10645"/>
                        <a:pt x="96382" y="9906"/>
                      </a:cubicBezTo>
                      <a:close/>
                      <a:moveTo>
                        <a:pt x="131172" y="10025"/>
                      </a:moveTo>
                      <a:cubicBezTo>
                        <a:pt x="130851" y="10764"/>
                        <a:pt x="130589" y="11538"/>
                        <a:pt x="130386" y="12311"/>
                      </a:cubicBezTo>
                      <a:lnTo>
                        <a:pt x="130839" y="12430"/>
                      </a:lnTo>
                      <a:cubicBezTo>
                        <a:pt x="131041" y="11680"/>
                        <a:pt x="131303" y="10930"/>
                        <a:pt x="131601" y="10204"/>
                      </a:cubicBezTo>
                      <a:lnTo>
                        <a:pt x="131172" y="10025"/>
                      </a:lnTo>
                      <a:close/>
                      <a:moveTo>
                        <a:pt x="226851" y="10466"/>
                      </a:moveTo>
                      <a:lnTo>
                        <a:pt x="226410" y="10645"/>
                      </a:lnTo>
                      <a:cubicBezTo>
                        <a:pt x="226696" y="11371"/>
                        <a:pt x="226934" y="12133"/>
                        <a:pt x="227113" y="12895"/>
                      </a:cubicBezTo>
                      <a:lnTo>
                        <a:pt x="227577" y="12788"/>
                      </a:lnTo>
                      <a:cubicBezTo>
                        <a:pt x="227386" y="12002"/>
                        <a:pt x="227148" y="11216"/>
                        <a:pt x="226851" y="10466"/>
                      </a:cubicBezTo>
                      <a:close/>
                      <a:moveTo>
                        <a:pt x="703" y="10597"/>
                      </a:moveTo>
                      <a:cubicBezTo>
                        <a:pt x="406" y="11347"/>
                        <a:pt x="179" y="12121"/>
                        <a:pt x="1" y="12907"/>
                      </a:cubicBezTo>
                      <a:lnTo>
                        <a:pt x="465" y="13014"/>
                      </a:lnTo>
                      <a:cubicBezTo>
                        <a:pt x="632" y="12252"/>
                        <a:pt x="858" y="11490"/>
                        <a:pt x="1144" y="10764"/>
                      </a:cubicBezTo>
                      <a:lnTo>
                        <a:pt x="703" y="10597"/>
                      </a:lnTo>
                      <a:close/>
                      <a:moveTo>
                        <a:pt x="31981" y="11895"/>
                      </a:moveTo>
                      <a:lnTo>
                        <a:pt x="31529" y="12026"/>
                      </a:lnTo>
                      <a:cubicBezTo>
                        <a:pt x="31743" y="12776"/>
                        <a:pt x="31910" y="13550"/>
                        <a:pt x="32017" y="14324"/>
                      </a:cubicBezTo>
                      <a:lnTo>
                        <a:pt x="32493" y="14252"/>
                      </a:lnTo>
                      <a:cubicBezTo>
                        <a:pt x="32374" y="13454"/>
                        <a:pt x="32207" y="12657"/>
                        <a:pt x="31981" y="11895"/>
                      </a:cubicBezTo>
                      <a:close/>
                      <a:moveTo>
                        <a:pt x="195585" y="12014"/>
                      </a:moveTo>
                      <a:cubicBezTo>
                        <a:pt x="195359" y="12788"/>
                        <a:pt x="195204" y="13585"/>
                        <a:pt x="195097" y="14383"/>
                      </a:cubicBezTo>
                      <a:lnTo>
                        <a:pt x="195573" y="14443"/>
                      </a:lnTo>
                      <a:cubicBezTo>
                        <a:pt x="195668" y="13669"/>
                        <a:pt x="195823" y="12895"/>
                        <a:pt x="196037" y="12145"/>
                      </a:cubicBezTo>
                      <a:lnTo>
                        <a:pt x="195585" y="12014"/>
                      </a:lnTo>
                      <a:close/>
                      <a:moveTo>
                        <a:pt x="162378" y="12478"/>
                      </a:moveTo>
                      <a:lnTo>
                        <a:pt x="161926" y="12597"/>
                      </a:lnTo>
                      <a:cubicBezTo>
                        <a:pt x="162104" y="13359"/>
                        <a:pt x="162247" y="14133"/>
                        <a:pt x="162319" y="14907"/>
                      </a:cubicBezTo>
                      <a:lnTo>
                        <a:pt x="162795" y="14871"/>
                      </a:lnTo>
                      <a:cubicBezTo>
                        <a:pt x="162712" y="14062"/>
                        <a:pt x="162581" y="13264"/>
                        <a:pt x="162378" y="12478"/>
                      </a:cubicBezTo>
                      <a:close/>
                      <a:moveTo>
                        <a:pt x="65188" y="12609"/>
                      </a:moveTo>
                      <a:cubicBezTo>
                        <a:pt x="64997" y="13395"/>
                        <a:pt x="64866" y="14193"/>
                        <a:pt x="64795" y="14990"/>
                      </a:cubicBezTo>
                      <a:lnTo>
                        <a:pt x="65271" y="15038"/>
                      </a:lnTo>
                      <a:cubicBezTo>
                        <a:pt x="65342" y="14264"/>
                        <a:pt x="65473" y="13478"/>
                        <a:pt x="65652" y="12716"/>
                      </a:cubicBezTo>
                      <a:lnTo>
                        <a:pt x="65188" y="12609"/>
                      </a:lnTo>
                      <a:close/>
                      <a:moveTo>
                        <a:pt x="97644" y="14562"/>
                      </a:moveTo>
                      <a:lnTo>
                        <a:pt x="97168" y="14621"/>
                      </a:lnTo>
                      <a:cubicBezTo>
                        <a:pt x="97251" y="15240"/>
                        <a:pt x="97287" y="15883"/>
                        <a:pt x="97287" y="16514"/>
                      </a:cubicBezTo>
                      <a:cubicBezTo>
                        <a:pt x="97287" y="16669"/>
                        <a:pt x="97287" y="16824"/>
                        <a:pt x="97287" y="16979"/>
                      </a:cubicBezTo>
                      <a:lnTo>
                        <a:pt x="97763" y="16967"/>
                      </a:lnTo>
                      <a:cubicBezTo>
                        <a:pt x="97763" y="16812"/>
                        <a:pt x="97763" y="16669"/>
                        <a:pt x="97763" y="16514"/>
                      </a:cubicBezTo>
                      <a:cubicBezTo>
                        <a:pt x="97763" y="15859"/>
                        <a:pt x="97715" y="15205"/>
                        <a:pt x="97644" y="14562"/>
                      </a:cubicBezTo>
                      <a:close/>
                      <a:moveTo>
                        <a:pt x="129946" y="14693"/>
                      </a:moveTo>
                      <a:cubicBezTo>
                        <a:pt x="129874" y="15288"/>
                        <a:pt x="129839" y="15907"/>
                        <a:pt x="129839" y="16514"/>
                      </a:cubicBezTo>
                      <a:cubicBezTo>
                        <a:pt x="129839" y="16717"/>
                        <a:pt x="129839" y="16895"/>
                        <a:pt x="129827" y="17086"/>
                      </a:cubicBezTo>
                      <a:lnTo>
                        <a:pt x="130303" y="17110"/>
                      </a:lnTo>
                      <a:cubicBezTo>
                        <a:pt x="130315" y="16907"/>
                        <a:pt x="130315" y="16717"/>
                        <a:pt x="130315" y="16514"/>
                      </a:cubicBezTo>
                      <a:cubicBezTo>
                        <a:pt x="130315" y="15919"/>
                        <a:pt x="130350" y="15324"/>
                        <a:pt x="130410" y="14740"/>
                      </a:cubicBezTo>
                      <a:lnTo>
                        <a:pt x="129946" y="14693"/>
                      </a:lnTo>
                      <a:close/>
                      <a:moveTo>
                        <a:pt x="32172" y="16669"/>
                      </a:moveTo>
                      <a:cubicBezTo>
                        <a:pt x="32172" y="17479"/>
                        <a:pt x="32243" y="18288"/>
                        <a:pt x="32362" y="19074"/>
                      </a:cubicBezTo>
                      <a:lnTo>
                        <a:pt x="32838" y="19003"/>
                      </a:lnTo>
                      <a:cubicBezTo>
                        <a:pt x="32719" y="18241"/>
                        <a:pt x="32648" y="17443"/>
                        <a:pt x="32648" y="16669"/>
                      </a:cubicBezTo>
                      <a:close/>
                      <a:moveTo>
                        <a:pt x="194954" y="16788"/>
                      </a:moveTo>
                      <a:cubicBezTo>
                        <a:pt x="194942" y="17574"/>
                        <a:pt x="194870" y="18360"/>
                        <a:pt x="194751" y="19134"/>
                      </a:cubicBezTo>
                      <a:lnTo>
                        <a:pt x="195216" y="19205"/>
                      </a:lnTo>
                      <a:cubicBezTo>
                        <a:pt x="195347" y="18419"/>
                        <a:pt x="195418" y="17610"/>
                        <a:pt x="195430" y="16800"/>
                      </a:cubicBezTo>
                      <a:lnTo>
                        <a:pt x="194954" y="16788"/>
                      </a:lnTo>
                      <a:close/>
                      <a:moveTo>
                        <a:pt x="162890" y="17264"/>
                      </a:moveTo>
                      <a:lnTo>
                        <a:pt x="162414" y="17288"/>
                      </a:lnTo>
                      <a:cubicBezTo>
                        <a:pt x="162462" y="18086"/>
                        <a:pt x="162557" y="18896"/>
                        <a:pt x="162700" y="19681"/>
                      </a:cubicBezTo>
                      <a:lnTo>
                        <a:pt x="163176" y="19598"/>
                      </a:lnTo>
                      <a:cubicBezTo>
                        <a:pt x="163021" y="18824"/>
                        <a:pt x="162926" y="18038"/>
                        <a:pt x="162890" y="17264"/>
                      </a:cubicBezTo>
                      <a:close/>
                      <a:moveTo>
                        <a:pt x="64699" y="17383"/>
                      </a:moveTo>
                      <a:cubicBezTo>
                        <a:pt x="64664" y="18169"/>
                        <a:pt x="64557" y="18955"/>
                        <a:pt x="64402" y="19717"/>
                      </a:cubicBezTo>
                      <a:lnTo>
                        <a:pt x="64866" y="19812"/>
                      </a:lnTo>
                      <a:cubicBezTo>
                        <a:pt x="65033" y="19027"/>
                        <a:pt x="65128" y="18217"/>
                        <a:pt x="65176" y="17419"/>
                      </a:cubicBezTo>
                      <a:lnTo>
                        <a:pt x="64699" y="17383"/>
                      </a:lnTo>
                      <a:close/>
                      <a:moveTo>
                        <a:pt x="98001" y="19300"/>
                      </a:moveTo>
                      <a:lnTo>
                        <a:pt x="97537" y="19384"/>
                      </a:lnTo>
                      <a:cubicBezTo>
                        <a:pt x="97668" y="20170"/>
                        <a:pt x="97870" y="20967"/>
                        <a:pt x="98120" y="21729"/>
                      </a:cubicBezTo>
                      <a:lnTo>
                        <a:pt x="98573" y="21574"/>
                      </a:lnTo>
                      <a:cubicBezTo>
                        <a:pt x="98323" y="20836"/>
                        <a:pt x="98132" y="20074"/>
                        <a:pt x="98001" y="19300"/>
                      </a:cubicBezTo>
                      <a:close/>
                      <a:moveTo>
                        <a:pt x="129577" y="19419"/>
                      </a:moveTo>
                      <a:cubicBezTo>
                        <a:pt x="129434" y="20193"/>
                        <a:pt x="129243" y="20955"/>
                        <a:pt x="128981" y="21694"/>
                      </a:cubicBezTo>
                      <a:lnTo>
                        <a:pt x="129434" y="21848"/>
                      </a:lnTo>
                      <a:cubicBezTo>
                        <a:pt x="129696" y="21086"/>
                        <a:pt x="129898" y="20300"/>
                        <a:pt x="130053" y="19515"/>
                      </a:cubicBezTo>
                      <a:lnTo>
                        <a:pt x="129577" y="19419"/>
                      </a:lnTo>
                      <a:close/>
                      <a:moveTo>
                        <a:pt x="33362" y="21289"/>
                      </a:moveTo>
                      <a:lnTo>
                        <a:pt x="32910" y="21432"/>
                      </a:lnTo>
                      <a:cubicBezTo>
                        <a:pt x="33148" y="22205"/>
                        <a:pt x="33446" y="22956"/>
                        <a:pt x="33803" y="23682"/>
                      </a:cubicBezTo>
                      <a:lnTo>
                        <a:pt x="34231" y="23479"/>
                      </a:lnTo>
                      <a:cubicBezTo>
                        <a:pt x="33886" y="22777"/>
                        <a:pt x="33600" y="22039"/>
                        <a:pt x="33362" y="21289"/>
                      </a:cubicBezTo>
                      <a:close/>
                      <a:moveTo>
                        <a:pt x="194204" y="21408"/>
                      </a:moveTo>
                      <a:cubicBezTo>
                        <a:pt x="193966" y="22158"/>
                        <a:pt x="193668" y="22884"/>
                        <a:pt x="193323" y="23587"/>
                      </a:cubicBezTo>
                      <a:lnTo>
                        <a:pt x="193751" y="23801"/>
                      </a:lnTo>
                      <a:cubicBezTo>
                        <a:pt x="194097" y="23075"/>
                        <a:pt x="194406" y="22325"/>
                        <a:pt x="194656" y="21563"/>
                      </a:cubicBezTo>
                      <a:lnTo>
                        <a:pt x="194204" y="21408"/>
                      </a:lnTo>
                      <a:close/>
                      <a:moveTo>
                        <a:pt x="163795" y="21860"/>
                      </a:moveTo>
                      <a:lnTo>
                        <a:pt x="163343" y="22015"/>
                      </a:lnTo>
                      <a:cubicBezTo>
                        <a:pt x="163605" y="22777"/>
                        <a:pt x="163938" y="23527"/>
                        <a:pt x="164319" y="24241"/>
                      </a:cubicBezTo>
                      <a:lnTo>
                        <a:pt x="164736" y="24015"/>
                      </a:lnTo>
                      <a:cubicBezTo>
                        <a:pt x="164367" y="23325"/>
                        <a:pt x="164057" y="22598"/>
                        <a:pt x="163795" y="21860"/>
                      </a:cubicBezTo>
                      <a:close/>
                      <a:moveTo>
                        <a:pt x="63771" y="21979"/>
                      </a:moveTo>
                      <a:cubicBezTo>
                        <a:pt x="63509" y="22717"/>
                        <a:pt x="63175" y="23432"/>
                        <a:pt x="62806" y="24122"/>
                      </a:cubicBezTo>
                      <a:lnTo>
                        <a:pt x="63223" y="24349"/>
                      </a:lnTo>
                      <a:cubicBezTo>
                        <a:pt x="63616" y="23634"/>
                        <a:pt x="63937" y="22896"/>
                        <a:pt x="64211" y="22146"/>
                      </a:cubicBezTo>
                      <a:lnTo>
                        <a:pt x="63771" y="21979"/>
                      </a:lnTo>
                      <a:close/>
                      <a:moveTo>
                        <a:pt x="99478" y="23741"/>
                      </a:moveTo>
                      <a:lnTo>
                        <a:pt x="99049" y="23968"/>
                      </a:lnTo>
                      <a:cubicBezTo>
                        <a:pt x="99418" y="24682"/>
                        <a:pt x="99835" y="25373"/>
                        <a:pt x="100299" y="26039"/>
                      </a:cubicBezTo>
                      <a:lnTo>
                        <a:pt x="100692" y="25765"/>
                      </a:lnTo>
                      <a:cubicBezTo>
                        <a:pt x="100240" y="25123"/>
                        <a:pt x="99835" y="24444"/>
                        <a:pt x="99478" y="23741"/>
                      </a:cubicBezTo>
                      <a:close/>
                      <a:moveTo>
                        <a:pt x="128064" y="23860"/>
                      </a:moveTo>
                      <a:cubicBezTo>
                        <a:pt x="127707" y="24551"/>
                        <a:pt x="127291" y="25230"/>
                        <a:pt x="126838" y="25861"/>
                      </a:cubicBezTo>
                      <a:lnTo>
                        <a:pt x="127231" y="26135"/>
                      </a:lnTo>
                      <a:cubicBezTo>
                        <a:pt x="127695" y="25480"/>
                        <a:pt x="128124" y="24789"/>
                        <a:pt x="128493" y="24075"/>
                      </a:cubicBezTo>
                      <a:lnTo>
                        <a:pt x="128064" y="23860"/>
                      </a:lnTo>
                      <a:close/>
                      <a:moveTo>
                        <a:pt x="35398" y="25515"/>
                      </a:moveTo>
                      <a:lnTo>
                        <a:pt x="35005" y="25777"/>
                      </a:lnTo>
                      <a:cubicBezTo>
                        <a:pt x="35458" y="26444"/>
                        <a:pt x="35970" y="27087"/>
                        <a:pt x="36505" y="27682"/>
                      </a:cubicBezTo>
                      <a:lnTo>
                        <a:pt x="36863" y="27361"/>
                      </a:lnTo>
                      <a:cubicBezTo>
                        <a:pt x="36339" y="26777"/>
                        <a:pt x="35839" y="26158"/>
                        <a:pt x="35398" y="25515"/>
                      </a:cubicBezTo>
                      <a:close/>
                      <a:moveTo>
                        <a:pt x="192132" y="25611"/>
                      </a:moveTo>
                      <a:cubicBezTo>
                        <a:pt x="191680" y="26254"/>
                        <a:pt x="191191" y="26873"/>
                        <a:pt x="190656" y="27444"/>
                      </a:cubicBezTo>
                      <a:lnTo>
                        <a:pt x="191001" y="27766"/>
                      </a:lnTo>
                      <a:cubicBezTo>
                        <a:pt x="191561" y="27182"/>
                        <a:pt x="192061" y="26551"/>
                        <a:pt x="192525" y="25885"/>
                      </a:cubicBezTo>
                      <a:lnTo>
                        <a:pt x="192132" y="25611"/>
                      </a:lnTo>
                      <a:close/>
                      <a:moveTo>
                        <a:pt x="165986" y="26004"/>
                      </a:moveTo>
                      <a:lnTo>
                        <a:pt x="165605" y="26289"/>
                      </a:lnTo>
                      <a:cubicBezTo>
                        <a:pt x="166081" y="26932"/>
                        <a:pt x="166605" y="27551"/>
                        <a:pt x="167177" y="28123"/>
                      </a:cubicBezTo>
                      <a:lnTo>
                        <a:pt x="167510" y="27789"/>
                      </a:lnTo>
                      <a:cubicBezTo>
                        <a:pt x="166962" y="27230"/>
                        <a:pt x="166450" y="26635"/>
                        <a:pt x="165986" y="26004"/>
                      </a:cubicBezTo>
                      <a:close/>
                      <a:moveTo>
                        <a:pt x="61544" y="26099"/>
                      </a:moveTo>
                      <a:cubicBezTo>
                        <a:pt x="61080" y="26730"/>
                        <a:pt x="60556" y="27325"/>
                        <a:pt x="60008" y="27873"/>
                      </a:cubicBezTo>
                      <a:lnTo>
                        <a:pt x="60342" y="28218"/>
                      </a:lnTo>
                      <a:cubicBezTo>
                        <a:pt x="60913" y="27647"/>
                        <a:pt x="61449" y="27028"/>
                        <a:pt x="61925" y="26385"/>
                      </a:cubicBezTo>
                      <a:lnTo>
                        <a:pt x="61544" y="26099"/>
                      </a:lnTo>
                      <a:close/>
                      <a:moveTo>
                        <a:pt x="102180" y="27575"/>
                      </a:moveTo>
                      <a:lnTo>
                        <a:pt x="101835" y="27909"/>
                      </a:lnTo>
                      <a:cubicBezTo>
                        <a:pt x="102395" y="28480"/>
                        <a:pt x="103002" y="29028"/>
                        <a:pt x="103633" y="29528"/>
                      </a:cubicBezTo>
                      <a:lnTo>
                        <a:pt x="103919" y="29159"/>
                      </a:lnTo>
                      <a:cubicBezTo>
                        <a:pt x="103311" y="28671"/>
                        <a:pt x="102728" y="28135"/>
                        <a:pt x="102180" y="27575"/>
                      </a:cubicBezTo>
                      <a:close/>
                      <a:moveTo>
                        <a:pt x="125338" y="27659"/>
                      </a:moveTo>
                      <a:cubicBezTo>
                        <a:pt x="124790" y="28230"/>
                        <a:pt x="124195" y="28754"/>
                        <a:pt x="123576" y="29230"/>
                      </a:cubicBezTo>
                      <a:lnTo>
                        <a:pt x="123873" y="29611"/>
                      </a:lnTo>
                      <a:cubicBezTo>
                        <a:pt x="124505" y="29111"/>
                        <a:pt x="125112" y="28575"/>
                        <a:pt x="125671" y="27992"/>
                      </a:cubicBezTo>
                      <a:lnTo>
                        <a:pt x="125338" y="27659"/>
                      </a:lnTo>
                      <a:close/>
                      <a:moveTo>
                        <a:pt x="38577" y="28968"/>
                      </a:moveTo>
                      <a:lnTo>
                        <a:pt x="38268" y="29337"/>
                      </a:lnTo>
                      <a:cubicBezTo>
                        <a:pt x="38899" y="29849"/>
                        <a:pt x="39565" y="30314"/>
                        <a:pt x="40256" y="30718"/>
                      </a:cubicBezTo>
                      <a:lnTo>
                        <a:pt x="40494" y="30314"/>
                      </a:lnTo>
                      <a:cubicBezTo>
                        <a:pt x="39827" y="29909"/>
                        <a:pt x="39184" y="29456"/>
                        <a:pt x="38577" y="28968"/>
                      </a:cubicBezTo>
                      <a:close/>
                      <a:moveTo>
                        <a:pt x="188929" y="29040"/>
                      </a:moveTo>
                      <a:cubicBezTo>
                        <a:pt x="188322" y="29528"/>
                        <a:pt x="187667" y="29980"/>
                        <a:pt x="187000" y="30373"/>
                      </a:cubicBezTo>
                      <a:lnTo>
                        <a:pt x="187239" y="30790"/>
                      </a:lnTo>
                      <a:cubicBezTo>
                        <a:pt x="187929" y="30385"/>
                        <a:pt x="188608" y="29921"/>
                        <a:pt x="189227" y="29421"/>
                      </a:cubicBezTo>
                      <a:lnTo>
                        <a:pt x="188929" y="29040"/>
                      </a:lnTo>
                      <a:close/>
                      <a:moveTo>
                        <a:pt x="169284" y="29337"/>
                      </a:moveTo>
                      <a:lnTo>
                        <a:pt x="168998" y="29718"/>
                      </a:lnTo>
                      <a:cubicBezTo>
                        <a:pt x="169641" y="30206"/>
                        <a:pt x="170320" y="30647"/>
                        <a:pt x="171022" y="31028"/>
                      </a:cubicBezTo>
                      <a:lnTo>
                        <a:pt x="171248" y="30611"/>
                      </a:lnTo>
                      <a:cubicBezTo>
                        <a:pt x="170570" y="30230"/>
                        <a:pt x="169903" y="29802"/>
                        <a:pt x="169284" y="29337"/>
                      </a:cubicBezTo>
                      <a:close/>
                      <a:moveTo>
                        <a:pt x="58222" y="29409"/>
                      </a:moveTo>
                      <a:cubicBezTo>
                        <a:pt x="57591" y="29873"/>
                        <a:pt x="56925" y="30302"/>
                        <a:pt x="56246" y="30671"/>
                      </a:cubicBezTo>
                      <a:lnTo>
                        <a:pt x="56460" y="31088"/>
                      </a:lnTo>
                      <a:cubicBezTo>
                        <a:pt x="57175" y="30707"/>
                        <a:pt x="57865" y="30266"/>
                        <a:pt x="58508" y="29790"/>
                      </a:cubicBezTo>
                      <a:lnTo>
                        <a:pt x="58222" y="29409"/>
                      </a:lnTo>
                      <a:close/>
                      <a:moveTo>
                        <a:pt x="105871" y="30456"/>
                      </a:moveTo>
                      <a:lnTo>
                        <a:pt x="105633" y="30873"/>
                      </a:lnTo>
                      <a:cubicBezTo>
                        <a:pt x="106336" y="31278"/>
                        <a:pt x="107074" y="31623"/>
                        <a:pt x="107824" y="31909"/>
                      </a:cubicBezTo>
                      <a:lnTo>
                        <a:pt x="107991" y="31469"/>
                      </a:lnTo>
                      <a:cubicBezTo>
                        <a:pt x="107264" y="31183"/>
                        <a:pt x="106550" y="30849"/>
                        <a:pt x="105871" y="30456"/>
                      </a:cubicBezTo>
                      <a:close/>
                      <a:moveTo>
                        <a:pt x="121623" y="30528"/>
                      </a:moveTo>
                      <a:cubicBezTo>
                        <a:pt x="120933" y="30909"/>
                        <a:pt x="120218" y="31242"/>
                        <a:pt x="119492" y="31516"/>
                      </a:cubicBezTo>
                      <a:lnTo>
                        <a:pt x="119659" y="31957"/>
                      </a:lnTo>
                      <a:cubicBezTo>
                        <a:pt x="120409" y="31671"/>
                        <a:pt x="121147" y="31338"/>
                        <a:pt x="121849" y="30945"/>
                      </a:cubicBezTo>
                      <a:lnTo>
                        <a:pt x="121623" y="30528"/>
                      </a:lnTo>
                      <a:close/>
                      <a:moveTo>
                        <a:pt x="42601" y="31361"/>
                      </a:moveTo>
                      <a:lnTo>
                        <a:pt x="42423" y="31802"/>
                      </a:lnTo>
                      <a:cubicBezTo>
                        <a:pt x="43161" y="32111"/>
                        <a:pt x="43935" y="32361"/>
                        <a:pt x="44721" y="32552"/>
                      </a:cubicBezTo>
                      <a:lnTo>
                        <a:pt x="44828" y="32088"/>
                      </a:lnTo>
                      <a:cubicBezTo>
                        <a:pt x="44078" y="31897"/>
                        <a:pt x="43316" y="31659"/>
                        <a:pt x="42601" y="31361"/>
                      </a:cubicBezTo>
                      <a:close/>
                      <a:moveTo>
                        <a:pt x="184881" y="31409"/>
                      </a:moveTo>
                      <a:cubicBezTo>
                        <a:pt x="184167" y="31695"/>
                        <a:pt x="183405" y="31933"/>
                        <a:pt x="182643" y="32123"/>
                      </a:cubicBezTo>
                      <a:lnTo>
                        <a:pt x="182762" y="32576"/>
                      </a:lnTo>
                      <a:cubicBezTo>
                        <a:pt x="183536" y="32397"/>
                        <a:pt x="184322" y="32147"/>
                        <a:pt x="185060" y="31850"/>
                      </a:cubicBezTo>
                      <a:lnTo>
                        <a:pt x="184881" y="31409"/>
                      </a:lnTo>
                      <a:close/>
                      <a:moveTo>
                        <a:pt x="173392" y="31576"/>
                      </a:moveTo>
                      <a:lnTo>
                        <a:pt x="173225" y="32028"/>
                      </a:lnTo>
                      <a:cubicBezTo>
                        <a:pt x="173987" y="32302"/>
                        <a:pt x="174761" y="32528"/>
                        <a:pt x="175559" y="32683"/>
                      </a:cubicBezTo>
                      <a:lnTo>
                        <a:pt x="175654" y="32219"/>
                      </a:lnTo>
                      <a:cubicBezTo>
                        <a:pt x="174880" y="32064"/>
                        <a:pt x="174130" y="31850"/>
                        <a:pt x="173392" y="31576"/>
                      </a:cubicBezTo>
                      <a:close/>
                      <a:moveTo>
                        <a:pt x="54091" y="31623"/>
                      </a:moveTo>
                      <a:cubicBezTo>
                        <a:pt x="53353" y="31885"/>
                        <a:pt x="52591" y="32088"/>
                        <a:pt x="51829" y="32242"/>
                      </a:cubicBezTo>
                      <a:lnTo>
                        <a:pt x="51924" y="32719"/>
                      </a:lnTo>
                      <a:cubicBezTo>
                        <a:pt x="52710" y="32552"/>
                        <a:pt x="53496" y="32338"/>
                        <a:pt x="54258" y="32064"/>
                      </a:cubicBezTo>
                      <a:lnTo>
                        <a:pt x="54091" y="31623"/>
                      </a:lnTo>
                      <a:close/>
                      <a:moveTo>
                        <a:pt x="110241" y="32159"/>
                      </a:moveTo>
                      <a:lnTo>
                        <a:pt x="110134" y="32623"/>
                      </a:lnTo>
                      <a:cubicBezTo>
                        <a:pt x="110919" y="32802"/>
                        <a:pt x="111717" y="32921"/>
                        <a:pt x="112527" y="32981"/>
                      </a:cubicBezTo>
                      <a:lnTo>
                        <a:pt x="112563" y="32504"/>
                      </a:lnTo>
                      <a:cubicBezTo>
                        <a:pt x="111777" y="32445"/>
                        <a:pt x="111003" y="32326"/>
                        <a:pt x="110241" y="32159"/>
                      </a:cubicBezTo>
                      <a:close/>
                      <a:moveTo>
                        <a:pt x="117242" y="32183"/>
                      </a:moveTo>
                      <a:cubicBezTo>
                        <a:pt x="116480" y="32350"/>
                        <a:pt x="115694" y="32469"/>
                        <a:pt x="114908" y="32516"/>
                      </a:cubicBezTo>
                      <a:lnTo>
                        <a:pt x="114944" y="32993"/>
                      </a:lnTo>
                      <a:cubicBezTo>
                        <a:pt x="115753" y="32933"/>
                        <a:pt x="116551" y="32826"/>
                        <a:pt x="117337" y="32647"/>
                      </a:cubicBezTo>
                      <a:lnTo>
                        <a:pt x="117242" y="32183"/>
                      </a:lnTo>
                      <a:close/>
                      <a:moveTo>
                        <a:pt x="47150" y="32481"/>
                      </a:moveTo>
                      <a:lnTo>
                        <a:pt x="47102" y="32957"/>
                      </a:lnTo>
                      <a:cubicBezTo>
                        <a:pt x="47626" y="33004"/>
                        <a:pt x="48150" y="33028"/>
                        <a:pt x="48686" y="33028"/>
                      </a:cubicBezTo>
                      <a:cubicBezTo>
                        <a:pt x="48959" y="33028"/>
                        <a:pt x="49245" y="33028"/>
                        <a:pt x="49519" y="33004"/>
                      </a:cubicBezTo>
                      <a:lnTo>
                        <a:pt x="49495" y="32528"/>
                      </a:lnTo>
                      <a:cubicBezTo>
                        <a:pt x="49221" y="32552"/>
                        <a:pt x="48947" y="32552"/>
                        <a:pt x="48686" y="32552"/>
                      </a:cubicBezTo>
                      <a:cubicBezTo>
                        <a:pt x="48174" y="32552"/>
                        <a:pt x="47650" y="32528"/>
                        <a:pt x="47150" y="32481"/>
                      </a:cubicBezTo>
                      <a:close/>
                      <a:moveTo>
                        <a:pt x="180333" y="32492"/>
                      </a:moveTo>
                      <a:cubicBezTo>
                        <a:pt x="179857" y="32528"/>
                        <a:pt x="179392" y="32552"/>
                        <a:pt x="178916" y="32552"/>
                      </a:cubicBezTo>
                      <a:cubicBezTo>
                        <a:pt x="178607" y="32552"/>
                        <a:pt x="178297" y="32540"/>
                        <a:pt x="177975" y="32528"/>
                      </a:cubicBezTo>
                      <a:lnTo>
                        <a:pt x="177952" y="33004"/>
                      </a:lnTo>
                      <a:cubicBezTo>
                        <a:pt x="178273" y="33016"/>
                        <a:pt x="178595" y="33028"/>
                        <a:pt x="178916" y="33028"/>
                      </a:cubicBezTo>
                      <a:cubicBezTo>
                        <a:pt x="179404" y="33028"/>
                        <a:pt x="179892" y="33004"/>
                        <a:pt x="180369" y="32969"/>
                      </a:cubicBezTo>
                      <a:lnTo>
                        <a:pt x="180333" y="32492"/>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dirty="0">
                    <a:latin typeface="Poppins" panose="00000500000000000000" pitchFamily="2" charset="0"/>
                    <a:ea typeface="Roboto" pitchFamily="2" charset="0"/>
                    <a:cs typeface="Poppins" panose="00000500000000000000" pitchFamily="2" charset="0"/>
                  </a:endParaRPr>
                </a:p>
              </p:txBody>
            </p:sp>
            <p:sp>
              <p:nvSpPr>
                <p:cNvPr id="135" name="Google Shape;234;p17">
                  <a:extLst>
                    <a:ext uri="{FF2B5EF4-FFF2-40B4-BE49-F238E27FC236}">
                      <a16:creationId xmlns:a16="http://schemas.microsoft.com/office/drawing/2014/main" id="{8EAEA74D-2213-5EF8-F850-3C3A52B16CC5}"/>
                    </a:ext>
                  </a:extLst>
                </p:cNvPr>
                <p:cNvSpPr/>
                <p:nvPr/>
              </p:nvSpPr>
              <p:spPr>
                <a:xfrm>
                  <a:off x="1695506" y="3163849"/>
                  <a:ext cx="653939" cy="980461"/>
                </a:xfrm>
                <a:custGeom>
                  <a:avLst/>
                  <a:gdLst/>
                  <a:ahLst/>
                  <a:cxnLst/>
                  <a:rect l="l" t="t" r="r" b="b"/>
                  <a:pathLst>
                    <a:path w="18265" h="27385" extrusionOk="0">
                      <a:moveTo>
                        <a:pt x="9133" y="0"/>
                      </a:moveTo>
                      <a:cubicBezTo>
                        <a:pt x="4084" y="0"/>
                        <a:pt x="1" y="4084"/>
                        <a:pt x="1" y="9132"/>
                      </a:cubicBezTo>
                      <a:cubicBezTo>
                        <a:pt x="1" y="14061"/>
                        <a:pt x="3894" y="18074"/>
                        <a:pt x="8775" y="18252"/>
                      </a:cubicBezTo>
                      <a:lnTo>
                        <a:pt x="8775" y="27051"/>
                      </a:lnTo>
                      <a:cubicBezTo>
                        <a:pt x="8775" y="27230"/>
                        <a:pt x="8930" y="27384"/>
                        <a:pt x="9109" y="27384"/>
                      </a:cubicBezTo>
                      <a:lnTo>
                        <a:pt x="9180" y="27384"/>
                      </a:lnTo>
                      <a:cubicBezTo>
                        <a:pt x="9371" y="27384"/>
                        <a:pt x="9526" y="27230"/>
                        <a:pt x="9526" y="27051"/>
                      </a:cubicBezTo>
                      <a:lnTo>
                        <a:pt x="9526" y="18252"/>
                      </a:lnTo>
                      <a:cubicBezTo>
                        <a:pt x="14383" y="18050"/>
                        <a:pt x="18265" y="14049"/>
                        <a:pt x="18265" y="9132"/>
                      </a:cubicBezTo>
                      <a:cubicBezTo>
                        <a:pt x="18265" y="4084"/>
                        <a:pt x="14169" y="0"/>
                        <a:pt x="91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dirty="0">
                    <a:latin typeface="Poppins" panose="00000500000000000000" pitchFamily="2" charset="0"/>
                    <a:ea typeface="Roboto" pitchFamily="2" charset="0"/>
                    <a:cs typeface="Poppins" panose="00000500000000000000" pitchFamily="2" charset="0"/>
                  </a:endParaRPr>
                </a:p>
              </p:txBody>
            </p:sp>
            <p:sp>
              <p:nvSpPr>
                <p:cNvPr id="136" name="Google Shape;241;p17">
                  <a:extLst>
                    <a:ext uri="{FF2B5EF4-FFF2-40B4-BE49-F238E27FC236}">
                      <a16:creationId xmlns:a16="http://schemas.microsoft.com/office/drawing/2014/main" id="{D89050E5-2077-FBF9-988C-234BC8DA2F87}"/>
                    </a:ext>
                  </a:extLst>
                </p:cNvPr>
                <p:cNvSpPr/>
                <p:nvPr/>
              </p:nvSpPr>
              <p:spPr>
                <a:xfrm>
                  <a:off x="9842553" y="3163849"/>
                  <a:ext cx="653939" cy="980461"/>
                </a:xfrm>
                <a:custGeom>
                  <a:avLst/>
                  <a:gdLst/>
                  <a:ahLst/>
                  <a:cxnLst/>
                  <a:rect l="l" t="t" r="r" b="b"/>
                  <a:pathLst>
                    <a:path w="18265" h="27385" extrusionOk="0">
                      <a:moveTo>
                        <a:pt x="9133" y="0"/>
                      </a:moveTo>
                      <a:cubicBezTo>
                        <a:pt x="4085" y="0"/>
                        <a:pt x="1" y="4084"/>
                        <a:pt x="1" y="9132"/>
                      </a:cubicBezTo>
                      <a:cubicBezTo>
                        <a:pt x="1" y="14061"/>
                        <a:pt x="3906" y="18074"/>
                        <a:pt x="8788" y="18252"/>
                      </a:cubicBezTo>
                      <a:lnTo>
                        <a:pt x="8788" y="27051"/>
                      </a:lnTo>
                      <a:cubicBezTo>
                        <a:pt x="8788" y="27230"/>
                        <a:pt x="8930" y="27384"/>
                        <a:pt x="9121" y="27384"/>
                      </a:cubicBezTo>
                      <a:lnTo>
                        <a:pt x="9192" y="27384"/>
                      </a:lnTo>
                      <a:cubicBezTo>
                        <a:pt x="9371" y="27384"/>
                        <a:pt x="9526" y="27230"/>
                        <a:pt x="9526" y="27051"/>
                      </a:cubicBezTo>
                      <a:lnTo>
                        <a:pt x="9526" y="18252"/>
                      </a:lnTo>
                      <a:cubicBezTo>
                        <a:pt x="14384" y="18050"/>
                        <a:pt x="18265" y="14049"/>
                        <a:pt x="18265" y="9132"/>
                      </a:cubicBezTo>
                      <a:cubicBezTo>
                        <a:pt x="18265" y="4084"/>
                        <a:pt x="14181" y="0"/>
                        <a:pt x="9133" y="0"/>
                      </a:cubicBezTo>
                      <a:close/>
                    </a:path>
                  </a:pathLst>
                </a:custGeom>
                <a:solidFill>
                  <a:srgbClr val="F61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dirty="0">
                    <a:latin typeface="Poppins" panose="00000500000000000000" pitchFamily="2" charset="0"/>
                    <a:ea typeface="Roboto" pitchFamily="2" charset="0"/>
                    <a:cs typeface="Poppins" panose="00000500000000000000" pitchFamily="2" charset="0"/>
                  </a:endParaRPr>
                </a:p>
              </p:txBody>
            </p:sp>
            <p:sp>
              <p:nvSpPr>
                <p:cNvPr id="137" name="Google Shape;249;p17">
                  <a:extLst>
                    <a:ext uri="{FF2B5EF4-FFF2-40B4-BE49-F238E27FC236}">
                      <a16:creationId xmlns:a16="http://schemas.microsoft.com/office/drawing/2014/main" id="{949F150C-87BE-E17A-AB67-D083103B18BC}"/>
                    </a:ext>
                  </a:extLst>
                </p:cNvPr>
                <p:cNvSpPr/>
                <p:nvPr/>
              </p:nvSpPr>
              <p:spPr>
                <a:xfrm>
                  <a:off x="6987334" y="1772977"/>
                  <a:ext cx="653939" cy="980461"/>
                </a:xfrm>
                <a:custGeom>
                  <a:avLst/>
                  <a:gdLst/>
                  <a:ahLst/>
                  <a:cxnLst/>
                  <a:rect l="l" t="t" r="r" b="b"/>
                  <a:pathLst>
                    <a:path w="18265" h="27385" extrusionOk="0">
                      <a:moveTo>
                        <a:pt x="9049" y="0"/>
                      </a:moveTo>
                      <a:cubicBezTo>
                        <a:pt x="8871" y="0"/>
                        <a:pt x="8764" y="155"/>
                        <a:pt x="8764" y="334"/>
                      </a:cubicBezTo>
                      <a:lnTo>
                        <a:pt x="8764" y="9132"/>
                      </a:lnTo>
                      <a:cubicBezTo>
                        <a:pt x="3846" y="9335"/>
                        <a:pt x="1" y="13335"/>
                        <a:pt x="1" y="18252"/>
                      </a:cubicBezTo>
                      <a:cubicBezTo>
                        <a:pt x="1" y="23301"/>
                        <a:pt x="4073" y="27385"/>
                        <a:pt x="9121" y="27385"/>
                      </a:cubicBezTo>
                      <a:cubicBezTo>
                        <a:pt x="14169" y="27385"/>
                        <a:pt x="18265" y="23301"/>
                        <a:pt x="18265" y="18252"/>
                      </a:cubicBezTo>
                      <a:cubicBezTo>
                        <a:pt x="18265" y="13323"/>
                        <a:pt x="14419" y="9311"/>
                        <a:pt x="9502" y="9132"/>
                      </a:cubicBezTo>
                      <a:lnTo>
                        <a:pt x="9502" y="334"/>
                      </a:lnTo>
                      <a:cubicBezTo>
                        <a:pt x="9502" y="155"/>
                        <a:pt x="9311" y="0"/>
                        <a:pt x="91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dirty="0">
                    <a:latin typeface="Poppins" panose="00000500000000000000" pitchFamily="2" charset="0"/>
                    <a:ea typeface="Roboto" pitchFamily="2" charset="0"/>
                    <a:cs typeface="Poppins" panose="00000500000000000000" pitchFamily="2" charset="0"/>
                  </a:endParaRPr>
                </a:p>
              </p:txBody>
            </p:sp>
            <p:sp>
              <p:nvSpPr>
                <p:cNvPr id="138" name="Google Shape;256;p17">
                  <a:extLst>
                    <a:ext uri="{FF2B5EF4-FFF2-40B4-BE49-F238E27FC236}">
                      <a16:creationId xmlns:a16="http://schemas.microsoft.com/office/drawing/2014/main" id="{45E8D5B9-ABB8-E293-9AF8-308B1DCD7C75}"/>
                    </a:ext>
                  </a:extLst>
                </p:cNvPr>
                <p:cNvSpPr/>
                <p:nvPr/>
              </p:nvSpPr>
              <p:spPr>
                <a:xfrm>
                  <a:off x="4615958" y="1799755"/>
                  <a:ext cx="654369" cy="980461"/>
                </a:xfrm>
                <a:custGeom>
                  <a:avLst/>
                  <a:gdLst/>
                  <a:ahLst/>
                  <a:cxnLst/>
                  <a:rect l="l" t="t" r="r" b="b"/>
                  <a:pathLst>
                    <a:path w="18277" h="27385" extrusionOk="0">
                      <a:moveTo>
                        <a:pt x="9061" y="0"/>
                      </a:moveTo>
                      <a:cubicBezTo>
                        <a:pt x="8870" y="0"/>
                        <a:pt x="8763" y="155"/>
                        <a:pt x="8763" y="334"/>
                      </a:cubicBezTo>
                      <a:lnTo>
                        <a:pt x="8763" y="9132"/>
                      </a:lnTo>
                      <a:cubicBezTo>
                        <a:pt x="3858" y="9335"/>
                        <a:pt x="0" y="13335"/>
                        <a:pt x="0" y="18252"/>
                      </a:cubicBezTo>
                      <a:cubicBezTo>
                        <a:pt x="0" y="23301"/>
                        <a:pt x="4084" y="27385"/>
                        <a:pt x="9120" y="27385"/>
                      </a:cubicBezTo>
                      <a:cubicBezTo>
                        <a:pt x="14169" y="27385"/>
                        <a:pt x="18276" y="23301"/>
                        <a:pt x="18276" y="18252"/>
                      </a:cubicBezTo>
                      <a:cubicBezTo>
                        <a:pt x="18276" y="13323"/>
                        <a:pt x="14419" y="9311"/>
                        <a:pt x="9513" y="9132"/>
                      </a:cubicBezTo>
                      <a:lnTo>
                        <a:pt x="9513" y="334"/>
                      </a:lnTo>
                      <a:cubicBezTo>
                        <a:pt x="9513" y="155"/>
                        <a:pt x="9311" y="0"/>
                        <a:pt x="9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dirty="0">
                    <a:latin typeface="Poppins" panose="00000500000000000000" pitchFamily="2" charset="0"/>
                    <a:ea typeface="Roboto" pitchFamily="2" charset="0"/>
                    <a:cs typeface="Poppins" panose="00000500000000000000" pitchFamily="2" charset="0"/>
                  </a:endParaRPr>
                </a:p>
              </p:txBody>
            </p:sp>
            <p:sp>
              <p:nvSpPr>
                <p:cNvPr id="139" name="Google Shape;280;p17">
                  <a:extLst>
                    <a:ext uri="{FF2B5EF4-FFF2-40B4-BE49-F238E27FC236}">
                      <a16:creationId xmlns:a16="http://schemas.microsoft.com/office/drawing/2014/main" id="{BEF252BF-FB25-2C55-01C8-D9EA94C19EF2}"/>
                    </a:ext>
                  </a:extLst>
                </p:cNvPr>
                <p:cNvSpPr/>
                <p:nvPr/>
              </p:nvSpPr>
              <p:spPr>
                <a:xfrm>
                  <a:off x="5766488" y="3819009"/>
                  <a:ext cx="653939" cy="980496"/>
                </a:xfrm>
                <a:custGeom>
                  <a:avLst/>
                  <a:gdLst/>
                  <a:ahLst/>
                  <a:cxnLst/>
                  <a:rect l="l" t="t" r="r" b="b"/>
                  <a:pathLst>
                    <a:path w="18265" h="27386" extrusionOk="0">
                      <a:moveTo>
                        <a:pt x="9132" y="1"/>
                      </a:moveTo>
                      <a:cubicBezTo>
                        <a:pt x="4084" y="1"/>
                        <a:pt x="0" y="4097"/>
                        <a:pt x="0" y="9145"/>
                      </a:cubicBezTo>
                      <a:cubicBezTo>
                        <a:pt x="0" y="14062"/>
                        <a:pt x="3894" y="18075"/>
                        <a:pt x="8775" y="18265"/>
                      </a:cubicBezTo>
                      <a:lnTo>
                        <a:pt x="8775" y="27052"/>
                      </a:lnTo>
                      <a:cubicBezTo>
                        <a:pt x="8775" y="27242"/>
                        <a:pt x="8930" y="27385"/>
                        <a:pt x="9109" y="27385"/>
                      </a:cubicBezTo>
                      <a:lnTo>
                        <a:pt x="9180" y="27385"/>
                      </a:lnTo>
                      <a:cubicBezTo>
                        <a:pt x="9370" y="27385"/>
                        <a:pt x="9525" y="27242"/>
                        <a:pt x="9525" y="27052"/>
                      </a:cubicBezTo>
                      <a:lnTo>
                        <a:pt x="9525" y="18265"/>
                      </a:lnTo>
                      <a:cubicBezTo>
                        <a:pt x="14383" y="18051"/>
                        <a:pt x="18264" y="14050"/>
                        <a:pt x="18264" y="9145"/>
                      </a:cubicBezTo>
                      <a:cubicBezTo>
                        <a:pt x="18264" y="4097"/>
                        <a:pt x="14169" y="1"/>
                        <a:pt x="91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dirty="0">
                    <a:latin typeface="Poppins" panose="00000500000000000000" pitchFamily="2" charset="0"/>
                    <a:ea typeface="Roboto" pitchFamily="2" charset="0"/>
                    <a:cs typeface="Poppins" panose="00000500000000000000" pitchFamily="2" charset="0"/>
                  </a:endParaRPr>
                </a:p>
              </p:txBody>
            </p:sp>
          </p:grpSp>
          <p:sp>
            <p:nvSpPr>
              <p:cNvPr id="62" name="TextBox 61">
                <a:extLst>
                  <a:ext uri="{FF2B5EF4-FFF2-40B4-BE49-F238E27FC236}">
                    <a16:creationId xmlns:a16="http://schemas.microsoft.com/office/drawing/2014/main" id="{AEFE24E9-4DF0-C71B-784F-FD22BC6B4215}"/>
                  </a:ext>
                </a:extLst>
              </p:cNvPr>
              <p:cNvSpPr txBox="1"/>
              <p:nvPr/>
            </p:nvSpPr>
            <p:spPr>
              <a:xfrm>
                <a:off x="1015936" y="3429517"/>
                <a:ext cx="818766" cy="480414"/>
              </a:xfrm>
              <a:prstGeom prst="rect">
                <a:avLst/>
              </a:prstGeom>
              <a:noFill/>
            </p:spPr>
            <p:txBody>
              <a:bodyPr wrap="square" rtlCol="0">
                <a:spAutoFit/>
              </a:bodyPr>
              <a:lstStyle/>
              <a:p>
                <a:pPr algn="ctr"/>
                <a:r>
                  <a:rPr lang="en-US" sz="1100" b="1" dirty="0">
                    <a:solidFill>
                      <a:schemeClr val="bg1"/>
                    </a:solidFill>
                    <a:effectLst>
                      <a:outerShdw blurRad="38100" dist="38100" dir="2700000" algn="tl">
                        <a:srgbClr val="000000">
                          <a:alpha val="43137"/>
                        </a:srgbClr>
                      </a:outerShdw>
                    </a:effectLst>
                    <a:latin typeface="Poppins" panose="00000500000000000000" pitchFamily="2" charset="0"/>
                    <a:ea typeface="Roboto" pitchFamily="2" charset="0"/>
                    <a:cs typeface="Poppins" panose="00000500000000000000" pitchFamily="2" charset="0"/>
                  </a:rPr>
                  <a:t>01</a:t>
                </a:r>
              </a:p>
            </p:txBody>
          </p:sp>
          <p:sp>
            <p:nvSpPr>
              <p:cNvPr id="63" name="TextBox 62">
                <a:extLst>
                  <a:ext uri="{FF2B5EF4-FFF2-40B4-BE49-F238E27FC236}">
                    <a16:creationId xmlns:a16="http://schemas.microsoft.com/office/drawing/2014/main" id="{8721E5E9-EE7F-FFC0-119A-4C63892453C6}"/>
                  </a:ext>
                </a:extLst>
              </p:cNvPr>
              <p:cNvSpPr txBox="1"/>
              <p:nvPr/>
            </p:nvSpPr>
            <p:spPr>
              <a:xfrm>
                <a:off x="4351775" y="2230753"/>
                <a:ext cx="818766" cy="480414"/>
              </a:xfrm>
              <a:prstGeom prst="rect">
                <a:avLst/>
              </a:prstGeom>
              <a:noFill/>
            </p:spPr>
            <p:txBody>
              <a:bodyPr wrap="square" rtlCol="0">
                <a:spAutoFit/>
              </a:bodyPr>
              <a:lstStyle/>
              <a:p>
                <a:pPr algn="ctr"/>
                <a:r>
                  <a:rPr lang="en-US" sz="1100" b="1" dirty="0">
                    <a:solidFill>
                      <a:schemeClr val="bg1"/>
                    </a:solidFill>
                    <a:effectLst>
                      <a:outerShdw blurRad="38100" dist="38100" dir="2700000" algn="tl">
                        <a:srgbClr val="000000">
                          <a:alpha val="43137"/>
                        </a:srgbClr>
                      </a:outerShdw>
                    </a:effectLst>
                    <a:latin typeface="Poppins" panose="00000500000000000000" pitchFamily="2" charset="0"/>
                    <a:ea typeface="Roboto" pitchFamily="2" charset="0"/>
                    <a:cs typeface="Poppins" panose="00000500000000000000" pitchFamily="2" charset="0"/>
                  </a:rPr>
                  <a:t>02</a:t>
                </a:r>
              </a:p>
            </p:txBody>
          </p:sp>
          <p:sp>
            <p:nvSpPr>
              <p:cNvPr id="128" name="TextBox 127">
                <a:extLst>
                  <a:ext uri="{FF2B5EF4-FFF2-40B4-BE49-F238E27FC236}">
                    <a16:creationId xmlns:a16="http://schemas.microsoft.com/office/drawing/2014/main" id="{40A2D1D8-2133-BF06-E995-8AAC0185F51F}"/>
                  </a:ext>
                </a:extLst>
              </p:cNvPr>
              <p:cNvSpPr txBox="1"/>
              <p:nvPr/>
            </p:nvSpPr>
            <p:spPr>
              <a:xfrm>
                <a:off x="7060244" y="2194539"/>
                <a:ext cx="818766" cy="480414"/>
              </a:xfrm>
              <a:prstGeom prst="rect">
                <a:avLst/>
              </a:prstGeom>
              <a:noFill/>
            </p:spPr>
            <p:txBody>
              <a:bodyPr wrap="square" rtlCol="0">
                <a:spAutoFit/>
              </a:bodyPr>
              <a:lstStyle/>
              <a:p>
                <a:pPr algn="ctr"/>
                <a:r>
                  <a:rPr lang="en-US" sz="1100" b="1" dirty="0">
                    <a:solidFill>
                      <a:schemeClr val="bg1"/>
                    </a:solidFill>
                    <a:effectLst>
                      <a:outerShdw blurRad="38100" dist="38100" dir="2700000" algn="tl">
                        <a:srgbClr val="000000">
                          <a:alpha val="43137"/>
                        </a:srgbClr>
                      </a:outerShdw>
                    </a:effectLst>
                    <a:latin typeface="Poppins" panose="00000500000000000000" pitchFamily="2" charset="0"/>
                    <a:ea typeface="Roboto" pitchFamily="2" charset="0"/>
                    <a:cs typeface="Poppins" panose="00000500000000000000" pitchFamily="2" charset="0"/>
                  </a:rPr>
                  <a:t>04</a:t>
                </a:r>
              </a:p>
            </p:txBody>
          </p:sp>
          <p:sp>
            <p:nvSpPr>
              <p:cNvPr id="129" name="TextBox 128">
                <a:extLst>
                  <a:ext uri="{FF2B5EF4-FFF2-40B4-BE49-F238E27FC236}">
                    <a16:creationId xmlns:a16="http://schemas.microsoft.com/office/drawing/2014/main" id="{91177C07-C787-1C3A-437B-A08028D6B21A}"/>
                  </a:ext>
                </a:extLst>
              </p:cNvPr>
              <p:cNvSpPr txBox="1"/>
              <p:nvPr/>
            </p:nvSpPr>
            <p:spPr>
              <a:xfrm>
                <a:off x="5662641" y="4176081"/>
                <a:ext cx="818766" cy="480414"/>
              </a:xfrm>
              <a:prstGeom prst="rect">
                <a:avLst/>
              </a:prstGeom>
              <a:noFill/>
            </p:spPr>
            <p:txBody>
              <a:bodyPr wrap="square" rtlCol="0">
                <a:spAutoFit/>
              </a:bodyPr>
              <a:lstStyle/>
              <a:p>
                <a:pPr algn="ctr"/>
                <a:r>
                  <a:rPr lang="en-US" sz="1100" b="1" dirty="0">
                    <a:solidFill>
                      <a:schemeClr val="bg1"/>
                    </a:solidFill>
                    <a:effectLst>
                      <a:outerShdw blurRad="38100" dist="38100" dir="2700000" algn="tl">
                        <a:srgbClr val="000000">
                          <a:alpha val="43137"/>
                        </a:srgbClr>
                      </a:outerShdw>
                    </a:effectLst>
                    <a:latin typeface="Poppins" panose="00000500000000000000" pitchFamily="2" charset="0"/>
                    <a:ea typeface="Roboto" pitchFamily="2" charset="0"/>
                    <a:cs typeface="Poppins" panose="00000500000000000000" pitchFamily="2" charset="0"/>
                  </a:rPr>
                  <a:t>03</a:t>
                </a:r>
              </a:p>
            </p:txBody>
          </p:sp>
          <p:sp>
            <p:nvSpPr>
              <p:cNvPr id="130" name="TextBox 129">
                <a:extLst>
                  <a:ext uri="{FF2B5EF4-FFF2-40B4-BE49-F238E27FC236}">
                    <a16:creationId xmlns:a16="http://schemas.microsoft.com/office/drawing/2014/main" id="{0D89CDA8-10F5-5B26-C1E0-E2647ECB2928}"/>
                  </a:ext>
                </a:extLst>
              </p:cNvPr>
              <p:cNvSpPr txBox="1"/>
              <p:nvPr/>
            </p:nvSpPr>
            <p:spPr>
              <a:xfrm>
                <a:off x="10325986" y="3454699"/>
                <a:ext cx="818766" cy="480414"/>
              </a:xfrm>
              <a:prstGeom prst="rect">
                <a:avLst/>
              </a:prstGeom>
              <a:noFill/>
            </p:spPr>
            <p:txBody>
              <a:bodyPr wrap="square" rtlCol="0">
                <a:spAutoFit/>
              </a:bodyPr>
              <a:lstStyle/>
              <a:p>
                <a:pPr algn="ctr"/>
                <a:r>
                  <a:rPr lang="en-US" sz="1100" b="1" dirty="0">
                    <a:solidFill>
                      <a:schemeClr val="bg1"/>
                    </a:solidFill>
                    <a:effectLst>
                      <a:outerShdw blurRad="38100" dist="38100" dir="2700000" algn="tl">
                        <a:srgbClr val="000000">
                          <a:alpha val="43137"/>
                        </a:srgbClr>
                      </a:outerShdw>
                    </a:effectLst>
                    <a:latin typeface="Poppins" panose="00000500000000000000" pitchFamily="2" charset="0"/>
                    <a:ea typeface="Roboto" pitchFamily="2" charset="0"/>
                    <a:cs typeface="Poppins" panose="00000500000000000000" pitchFamily="2" charset="0"/>
                  </a:rPr>
                  <a:t>05</a:t>
                </a:r>
              </a:p>
            </p:txBody>
          </p:sp>
        </p:grpSp>
        <p:sp>
          <p:nvSpPr>
            <p:cNvPr id="56" name="TextBox 60">
              <a:extLst>
                <a:ext uri="{FF2B5EF4-FFF2-40B4-BE49-F238E27FC236}">
                  <a16:creationId xmlns:a16="http://schemas.microsoft.com/office/drawing/2014/main" id="{1D8C4537-E18D-1724-4871-75452AD7C9F0}"/>
                </a:ext>
              </a:extLst>
            </p:cNvPr>
            <p:cNvSpPr txBox="1"/>
            <p:nvPr/>
          </p:nvSpPr>
          <p:spPr>
            <a:xfrm>
              <a:off x="585160" y="4721101"/>
              <a:ext cx="1716623" cy="56519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r>
                <a:rPr lang="en-US" sz="1000" b="1" i="0" dirty="0">
                  <a:solidFill>
                    <a:srgbClr val="374151"/>
                  </a:solidFill>
                  <a:effectLst/>
                  <a:latin typeface="Poppins" panose="00000500000000000000" pitchFamily="2" charset="0"/>
                  <a:cs typeface="Poppins" panose="00000500000000000000" pitchFamily="2" charset="0"/>
                </a:rPr>
                <a:t>Growth and Expansion</a:t>
              </a:r>
            </a:p>
          </p:txBody>
        </p:sp>
        <p:sp>
          <p:nvSpPr>
            <p:cNvPr id="57" name="TextBox 61">
              <a:extLst>
                <a:ext uri="{FF2B5EF4-FFF2-40B4-BE49-F238E27FC236}">
                  <a16:creationId xmlns:a16="http://schemas.microsoft.com/office/drawing/2014/main" id="{08CFABE5-0350-41DA-AAA9-D63CFDFC6EE4}"/>
                </a:ext>
              </a:extLst>
            </p:cNvPr>
            <p:cNvSpPr txBox="1"/>
            <p:nvPr/>
          </p:nvSpPr>
          <p:spPr>
            <a:xfrm>
              <a:off x="4351775" y="5543177"/>
              <a:ext cx="3594114" cy="51813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r>
                <a:rPr lang="en-US" sz="1000" b="1" i="0" dirty="0">
                  <a:solidFill>
                    <a:srgbClr val="374151"/>
                  </a:solidFill>
                  <a:effectLst/>
                  <a:latin typeface="Poppins" panose="00000500000000000000" pitchFamily="2" charset="0"/>
                  <a:cs typeface="Poppins" panose="00000500000000000000" pitchFamily="2" charset="0"/>
                </a:rPr>
                <a:t>Digital Transformation &amp; Technological Advancements</a:t>
              </a:r>
              <a:endParaRPr lang="en-US" sz="1000" b="0" i="0" dirty="0">
                <a:solidFill>
                  <a:srgbClr val="374151"/>
                </a:solidFill>
                <a:effectLst/>
                <a:latin typeface="Poppins" panose="00000500000000000000" pitchFamily="2" charset="0"/>
                <a:cs typeface="Poppins" panose="00000500000000000000" pitchFamily="2" charset="0"/>
              </a:endParaRPr>
            </a:p>
          </p:txBody>
        </p:sp>
        <p:sp>
          <p:nvSpPr>
            <p:cNvPr id="58" name="TextBox 62">
              <a:extLst>
                <a:ext uri="{FF2B5EF4-FFF2-40B4-BE49-F238E27FC236}">
                  <a16:creationId xmlns:a16="http://schemas.microsoft.com/office/drawing/2014/main" id="{91BA97CF-699F-2F66-C129-47094B943593}"/>
                </a:ext>
              </a:extLst>
            </p:cNvPr>
            <p:cNvSpPr txBox="1"/>
            <p:nvPr/>
          </p:nvSpPr>
          <p:spPr>
            <a:xfrm>
              <a:off x="9121331" y="4889085"/>
              <a:ext cx="2927225" cy="777205"/>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r>
                <a:rPr lang="en-US" sz="1000" b="1" i="0" dirty="0">
                  <a:solidFill>
                    <a:srgbClr val="374151"/>
                  </a:solidFill>
                  <a:effectLst/>
                  <a:latin typeface="Poppins" panose="00000500000000000000" pitchFamily="2" charset="0"/>
                  <a:cs typeface="Poppins" panose="00000500000000000000" pitchFamily="2" charset="0"/>
                </a:rPr>
                <a:t>Commitment to Sustainability and Corporate Responsibility</a:t>
              </a:r>
            </a:p>
          </p:txBody>
        </p:sp>
        <p:sp>
          <p:nvSpPr>
            <p:cNvPr id="59" name="TextBox 63">
              <a:extLst>
                <a:ext uri="{FF2B5EF4-FFF2-40B4-BE49-F238E27FC236}">
                  <a16:creationId xmlns:a16="http://schemas.microsoft.com/office/drawing/2014/main" id="{09A8366B-C65F-13FC-4A69-4BB3298896F0}"/>
                </a:ext>
              </a:extLst>
            </p:cNvPr>
            <p:cNvSpPr txBox="1"/>
            <p:nvPr/>
          </p:nvSpPr>
          <p:spPr>
            <a:xfrm>
              <a:off x="3456294" y="1303914"/>
              <a:ext cx="2539658" cy="56519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r>
                <a:rPr lang="en-US" sz="1000" b="1" i="0" dirty="0">
                  <a:solidFill>
                    <a:srgbClr val="374151"/>
                  </a:solidFill>
                  <a:effectLst/>
                  <a:latin typeface="Poppins" panose="00000500000000000000" pitchFamily="2" charset="0"/>
                  <a:cs typeface="Poppins" panose="00000500000000000000" pitchFamily="2" charset="0"/>
                </a:rPr>
                <a:t>Enhancing Customer Experience</a:t>
              </a:r>
            </a:p>
          </p:txBody>
        </p:sp>
        <p:sp>
          <p:nvSpPr>
            <p:cNvPr id="60" name="TextBox 62">
              <a:extLst>
                <a:ext uri="{FF2B5EF4-FFF2-40B4-BE49-F238E27FC236}">
                  <a16:creationId xmlns:a16="http://schemas.microsoft.com/office/drawing/2014/main" id="{D610D575-CCB7-A569-E893-545800120FA0}"/>
                </a:ext>
              </a:extLst>
            </p:cNvPr>
            <p:cNvSpPr txBox="1"/>
            <p:nvPr/>
          </p:nvSpPr>
          <p:spPr>
            <a:xfrm>
              <a:off x="6366280" y="1314695"/>
              <a:ext cx="2755051" cy="56519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r>
                <a:rPr lang="en-US" sz="1000" b="1" i="0" dirty="0">
                  <a:solidFill>
                    <a:srgbClr val="374151"/>
                  </a:solidFill>
                  <a:effectLst/>
                  <a:latin typeface="Poppins" panose="00000500000000000000" pitchFamily="2" charset="0"/>
                  <a:cs typeface="Poppins" panose="00000500000000000000" pitchFamily="2" charset="0"/>
                </a:rPr>
                <a:t>Strengthening Security and Risk Management</a:t>
              </a:r>
            </a:p>
          </p:txBody>
        </p:sp>
      </p:grpSp>
      <p:sp>
        <p:nvSpPr>
          <p:cNvPr id="224" name="TextBox 223">
            <a:extLst>
              <a:ext uri="{FF2B5EF4-FFF2-40B4-BE49-F238E27FC236}">
                <a16:creationId xmlns:a16="http://schemas.microsoft.com/office/drawing/2014/main" id="{ECBFDB07-9D10-AB00-252C-E5EB9F1E2ADB}"/>
              </a:ext>
            </a:extLst>
          </p:cNvPr>
          <p:cNvSpPr txBox="1"/>
          <p:nvPr/>
        </p:nvSpPr>
        <p:spPr>
          <a:xfrm>
            <a:off x="193675" y="1090423"/>
            <a:ext cx="5139444" cy="2346796"/>
          </a:xfrm>
          <a:prstGeom prst="rect">
            <a:avLst/>
          </a:prstGeom>
          <a:noFill/>
        </p:spPr>
        <p:txBody>
          <a:bodyPr wrap="square" rtlCol="0" anchor="b">
            <a:spAutoFit/>
          </a:bodyPr>
          <a:lstStyle/>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Citizens is experiencing a transformative journey, positioning itself as a  prominent, customer-focused digital bank with a commitment to long-term growth, operational efficiency, and innovation. </a:t>
            </a:r>
          </a:p>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Its strategic vision and roadmap highlight efforts to modernize operations, enhance technology, expand market presence, and create value for customers and stakeholders. </a:t>
            </a:r>
          </a:p>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The roadmap is centered around key pillars such as digital transformation, security and risk management, customer experience, operational efficiency, growth strategy, and sustainability.</a:t>
            </a:r>
          </a:p>
        </p:txBody>
      </p:sp>
      <p:sp>
        <p:nvSpPr>
          <p:cNvPr id="225" name="TextBox 224">
            <a:extLst>
              <a:ext uri="{FF2B5EF4-FFF2-40B4-BE49-F238E27FC236}">
                <a16:creationId xmlns:a16="http://schemas.microsoft.com/office/drawing/2014/main" id="{51C20F12-4D32-3D7E-63F5-1B2A33589149}"/>
              </a:ext>
            </a:extLst>
          </p:cNvPr>
          <p:cNvSpPr txBox="1"/>
          <p:nvPr/>
        </p:nvSpPr>
        <p:spPr>
          <a:xfrm>
            <a:off x="2976096" y="3843770"/>
            <a:ext cx="8942168" cy="2754600"/>
          </a:xfrm>
          <a:prstGeom prst="rect">
            <a:avLst/>
          </a:prstGeom>
          <a:noFill/>
        </p:spPr>
        <p:txBody>
          <a:bodyPr wrap="square" rtlCol="0" anchor="b">
            <a:spAutoFit/>
          </a:bodyPr>
          <a:lstStyle/>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Citizens is focused on expanding its geographic presence and broadening its service offerings to tap into new market opportunities. The bank is working to grow its commercial banking, consumer banking, and wealth management businesses, while making strategic investments in technology and innovation.</a:t>
            </a:r>
          </a:p>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As part of its growth strategy, Citizens is also enhancing its wealth management division. The bank is opening new private banking offices in key regions to increase market share, target high-growth areas, and diversify its product offerings.</a:t>
            </a:r>
          </a:p>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For instance, in June 2023, Citizens significantly advanced its private banking growth strategy by adding around 50 senior private bankers and support staff across key markets, including Boston, Florida, New York, and San Francisco. This expansion strengthens Citizens' ability to grow its wealth management services, scale business banking, increase deposits, and bolster its presence in critical growth markets.</a:t>
            </a:r>
          </a:p>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As part of its expansion strategy, Citizens has pursued key acquisitions. For instance, in February 2022, Citizens acquired 80 East Coast branches and the national online deposit business from HSBC Bank U.S.A., N.A., expanding its physical footprint into several key markets and adding over 800,000 new customer accounts, further advancing the bank's national growth strategy.</a:t>
            </a:r>
          </a:p>
        </p:txBody>
      </p:sp>
      <p:pic>
        <p:nvPicPr>
          <p:cNvPr id="36866" name="Picture 2" descr="The girls are standing with a stopwatch">
            <a:extLst>
              <a:ext uri="{FF2B5EF4-FFF2-40B4-BE49-F238E27FC236}">
                <a16:creationId xmlns:a16="http://schemas.microsoft.com/office/drawing/2014/main" id="{C1EAA68E-3D09-F63D-8B99-86617A4B7C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993" t="20622" r="8725" b="19501"/>
          <a:stretch/>
        </p:blipFill>
        <p:spPr bwMode="auto">
          <a:xfrm>
            <a:off x="438417" y="4034349"/>
            <a:ext cx="2278390" cy="2081904"/>
          </a:xfrm>
          <a:prstGeom prst="rect">
            <a:avLst/>
          </a:prstGeom>
          <a:noFill/>
          <a:ln>
            <a:solidFill>
              <a:srgbClr val="2F855E"/>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
        <p:nvSpPr>
          <p:cNvPr id="226" name="TextBox 225">
            <a:extLst>
              <a:ext uri="{FF2B5EF4-FFF2-40B4-BE49-F238E27FC236}">
                <a16:creationId xmlns:a16="http://schemas.microsoft.com/office/drawing/2014/main" id="{06CEE78A-FA59-AB36-1AEC-72A244B6AE23}"/>
              </a:ext>
            </a:extLst>
          </p:cNvPr>
          <p:cNvSpPr txBox="1"/>
          <p:nvPr/>
        </p:nvSpPr>
        <p:spPr>
          <a:xfrm>
            <a:off x="174123" y="3555893"/>
            <a:ext cx="2542684" cy="307777"/>
          </a:xfrm>
          <a:prstGeom prst="rect">
            <a:avLst/>
          </a:prstGeom>
          <a:noFill/>
        </p:spPr>
        <p:txBody>
          <a:bodyPr wrap="none" rtlCol="0">
            <a:spAutoFit/>
          </a:bodyPr>
          <a:lstStyle/>
          <a:p>
            <a:pPr marL="285750" indent="-285750">
              <a:buFont typeface="Arial" panose="020B0604020202020204" pitchFamily="34" charset="0"/>
              <a:buChar char="•"/>
            </a:pPr>
            <a:r>
              <a:rPr lang="en-IN" sz="1400" b="1" dirty="0">
                <a:latin typeface="Poppins" panose="00000500000000000000" pitchFamily="2" charset="0"/>
                <a:cs typeface="Poppins" panose="00000500000000000000" pitchFamily="2" charset="0"/>
              </a:rPr>
              <a:t>Growth and Expansion</a:t>
            </a:r>
          </a:p>
        </p:txBody>
      </p:sp>
    </p:spTree>
    <p:extLst>
      <p:ext uri="{BB962C8B-B14F-4D97-AF65-F5344CB8AC3E}">
        <p14:creationId xmlns:p14="http://schemas.microsoft.com/office/powerpoint/2010/main" val="2900884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4"/>
                                        </p:tgtEl>
                                        <p:attrNameLst>
                                          <p:attrName>style.visibility</p:attrName>
                                        </p:attrNameLst>
                                      </p:cBhvr>
                                      <p:to>
                                        <p:strVal val="visible"/>
                                      </p:to>
                                    </p:set>
                                    <p:animEffect transition="in" filter="fade">
                                      <p:cBhvr>
                                        <p:cTn id="7" dur="1000"/>
                                        <p:tgtEl>
                                          <p:spTgt spid="224"/>
                                        </p:tgtEl>
                                      </p:cBhvr>
                                    </p:animEffect>
                                    <p:anim calcmode="lin" valueType="num">
                                      <p:cBhvr>
                                        <p:cTn id="8" dur="1000" fill="hold"/>
                                        <p:tgtEl>
                                          <p:spTgt spid="224"/>
                                        </p:tgtEl>
                                        <p:attrNameLst>
                                          <p:attrName>ppt_x</p:attrName>
                                        </p:attrNameLst>
                                      </p:cBhvr>
                                      <p:tavLst>
                                        <p:tav tm="0">
                                          <p:val>
                                            <p:strVal val="#ppt_x"/>
                                          </p:val>
                                        </p:tav>
                                        <p:tav tm="100000">
                                          <p:val>
                                            <p:strVal val="#ppt_x"/>
                                          </p:val>
                                        </p:tav>
                                      </p:tavLst>
                                    </p:anim>
                                    <p:anim calcmode="lin" valueType="num">
                                      <p:cBhvr>
                                        <p:cTn id="9" dur="1000" fill="hold"/>
                                        <p:tgtEl>
                                          <p:spTgt spid="2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37" fill="hold" nodeType="click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barn(outVertical)">
                                      <p:cBhvr>
                                        <p:cTn id="14" dur="1000"/>
                                        <p:tgtEl>
                                          <p:spTgt spid="5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26"/>
                                        </p:tgtEl>
                                        <p:attrNameLst>
                                          <p:attrName>style.visibility</p:attrName>
                                        </p:attrNameLst>
                                      </p:cBhvr>
                                      <p:to>
                                        <p:strVal val="visible"/>
                                      </p:to>
                                    </p:set>
                                    <p:animEffect transition="in" filter="fade">
                                      <p:cBhvr>
                                        <p:cTn id="19" dur="1000"/>
                                        <p:tgtEl>
                                          <p:spTgt spid="226"/>
                                        </p:tgtEl>
                                      </p:cBhvr>
                                    </p:animEffect>
                                    <p:anim calcmode="lin" valueType="num">
                                      <p:cBhvr>
                                        <p:cTn id="20" dur="1000" fill="hold"/>
                                        <p:tgtEl>
                                          <p:spTgt spid="226"/>
                                        </p:tgtEl>
                                        <p:attrNameLst>
                                          <p:attrName>ppt_x</p:attrName>
                                        </p:attrNameLst>
                                      </p:cBhvr>
                                      <p:tavLst>
                                        <p:tav tm="0">
                                          <p:val>
                                            <p:strVal val="#ppt_x"/>
                                          </p:val>
                                        </p:tav>
                                        <p:tav tm="100000">
                                          <p:val>
                                            <p:strVal val="#ppt_x"/>
                                          </p:val>
                                        </p:tav>
                                      </p:tavLst>
                                    </p:anim>
                                    <p:anim calcmode="lin" valueType="num">
                                      <p:cBhvr>
                                        <p:cTn id="21" dur="1000" fill="hold"/>
                                        <p:tgtEl>
                                          <p:spTgt spid="22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36866"/>
                                        </p:tgtEl>
                                        <p:attrNameLst>
                                          <p:attrName>style.visibility</p:attrName>
                                        </p:attrNameLst>
                                      </p:cBhvr>
                                      <p:to>
                                        <p:strVal val="visible"/>
                                      </p:to>
                                    </p:set>
                                    <p:animEffect transition="in" filter="randombar(horizontal)">
                                      <p:cBhvr>
                                        <p:cTn id="26" dur="1000"/>
                                        <p:tgtEl>
                                          <p:spTgt spid="36866"/>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25"/>
                                        </p:tgtEl>
                                        <p:attrNameLst>
                                          <p:attrName>style.visibility</p:attrName>
                                        </p:attrNameLst>
                                      </p:cBhvr>
                                      <p:to>
                                        <p:strVal val="visible"/>
                                      </p:to>
                                    </p:set>
                                    <p:animEffect transition="in" filter="fade">
                                      <p:cBhvr>
                                        <p:cTn id="31" dur="1000"/>
                                        <p:tgtEl>
                                          <p:spTgt spid="225"/>
                                        </p:tgtEl>
                                      </p:cBhvr>
                                    </p:animEffect>
                                    <p:anim calcmode="lin" valueType="num">
                                      <p:cBhvr>
                                        <p:cTn id="32" dur="1000" fill="hold"/>
                                        <p:tgtEl>
                                          <p:spTgt spid="225"/>
                                        </p:tgtEl>
                                        <p:attrNameLst>
                                          <p:attrName>ppt_x</p:attrName>
                                        </p:attrNameLst>
                                      </p:cBhvr>
                                      <p:tavLst>
                                        <p:tav tm="0">
                                          <p:val>
                                            <p:strVal val="#ppt_x"/>
                                          </p:val>
                                        </p:tav>
                                        <p:tav tm="100000">
                                          <p:val>
                                            <p:strVal val="#ppt_x"/>
                                          </p:val>
                                        </p:tav>
                                      </p:tavLst>
                                    </p:anim>
                                    <p:anim calcmode="lin" valueType="num">
                                      <p:cBhvr>
                                        <p:cTn id="33" dur="1000" fill="hold"/>
                                        <p:tgtEl>
                                          <p:spTgt spid="2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 grpId="0"/>
      <p:bldP spid="225" grpId="0"/>
      <p:bldP spid="22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95BE2C-B97F-83C1-02DE-1CB32EB82FD7}"/>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E21D407A-404E-EB9E-9E3F-AF1CDBEA3A87}"/>
              </a:ext>
            </a:extLst>
          </p:cNvPr>
          <p:cNvSpPr txBox="1"/>
          <p:nvPr/>
        </p:nvSpPr>
        <p:spPr>
          <a:xfrm>
            <a:off x="340964" y="73780"/>
            <a:ext cx="11468744" cy="369332"/>
          </a:xfrm>
          <a:prstGeom prst="rect">
            <a:avLst/>
          </a:prstGeom>
          <a:noFill/>
        </p:spPr>
        <p:txBody>
          <a:bodyPr wrap="square" rtlCol="0">
            <a:spAutoFit/>
          </a:bodyPr>
          <a:lstStyle/>
          <a:p>
            <a:r>
              <a:rPr lang="en-US" b="1" dirty="0">
                <a:solidFill>
                  <a:srgbClr val="2F855E"/>
                </a:solidFill>
                <a:latin typeface="Poppins" panose="00000500000000000000" pitchFamily="2" charset="0"/>
                <a:cs typeface="Poppins" panose="00000500000000000000" pitchFamily="2" charset="0"/>
              </a:rPr>
              <a:t>STRATEGIC VISION AND ROADMAP (2/3)</a:t>
            </a:r>
            <a:endParaRPr lang="en-IN" b="1" dirty="0">
              <a:solidFill>
                <a:srgbClr val="2F855E"/>
              </a:solidFill>
              <a:latin typeface="Poppins" panose="00000500000000000000" pitchFamily="2" charset="0"/>
              <a:cs typeface="Poppins" panose="00000500000000000000" pitchFamily="2" charset="0"/>
            </a:endParaRPr>
          </a:p>
        </p:txBody>
      </p:sp>
      <p:pic>
        <p:nvPicPr>
          <p:cNvPr id="8" name="Picture 2" descr="About Us | Citizens Financial Group, Inc.">
            <a:extLst>
              <a:ext uri="{FF2B5EF4-FFF2-40B4-BE49-F238E27FC236}">
                <a16:creationId xmlns:a16="http://schemas.microsoft.com/office/drawing/2014/main" id="{27BB5B4A-7896-34E1-5D2E-580D9AB90C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7932" y="122244"/>
            <a:ext cx="1850332" cy="30804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E70D3ABC-4359-9814-9BA0-FA980AADDF6C}"/>
              </a:ext>
            </a:extLst>
          </p:cNvPr>
          <p:cNvCxnSpPr>
            <a:cxnSpLocks/>
          </p:cNvCxnSpPr>
          <p:nvPr/>
        </p:nvCxnSpPr>
        <p:spPr>
          <a:xfrm>
            <a:off x="-20664" y="491576"/>
            <a:ext cx="12192000"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55C9EDD9-3815-5B0B-05D5-D3170893D1DB}"/>
              </a:ext>
            </a:extLst>
          </p:cNvPr>
          <p:cNvCxnSpPr>
            <a:cxnSpLocks/>
          </p:cNvCxnSpPr>
          <p:nvPr/>
        </p:nvCxnSpPr>
        <p:spPr>
          <a:xfrm>
            <a:off x="-20664" y="557874"/>
            <a:ext cx="12192000" cy="0"/>
          </a:xfrm>
          <a:prstGeom prst="line">
            <a:avLst/>
          </a:prstGeom>
          <a:ln>
            <a:solidFill>
              <a:srgbClr val="2F855E"/>
            </a:solidFill>
          </a:ln>
        </p:spPr>
        <p:style>
          <a:lnRef idx="2">
            <a:schemeClr val="accent1"/>
          </a:lnRef>
          <a:fillRef idx="0">
            <a:schemeClr val="accent1"/>
          </a:fillRef>
          <a:effectRef idx="1">
            <a:schemeClr val="accent1"/>
          </a:effectRef>
          <a:fontRef idx="minor">
            <a:schemeClr val="tx1"/>
          </a:fontRef>
        </p:style>
      </p:cxnSp>
      <p:sp>
        <p:nvSpPr>
          <p:cNvPr id="224" name="TextBox 223">
            <a:extLst>
              <a:ext uri="{FF2B5EF4-FFF2-40B4-BE49-F238E27FC236}">
                <a16:creationId xmlns:a16="http://schemas.microsoft.com/office/drawing/2014/main" id="{FEEB3EA9-6B00-0A68-DFFC-6BEB56AF9A3A}"/>
              </a:ext>
            </a:extLst>
          </p:cNvPr>
          <p:cNvSpPr txBox="1"/>
          <p:nvPr/>
        </p:nvSpPr>
        <p:spPr>
          <a:xfrm>
            <a:off x="174123" y="1143916"/>
            <a:ext cx="8711259" cy="1585049"/>
          </a:xfrm>
          <a:prstGeom prst="rect">
            <a:avLst/>
          </a:prstGeom>
          <a:noFill/>
        </p:spPr>
        <p:txBody>
          <a:bodyPr wrap="square" rtlCol="0" anchor="b">
            <a:spAutoFit/>
          </a:bodyPr>
          <a:lstStyle/>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Citizens is placing a strong emphasis on improving customer experience by offering personalized solutions, innovative products, and a seamless digital interface. The bank is making significant investments in technologies that foster customer engagement and loyalty to meet evolving expectations.</a:t>
            </a:r>
          </a:p>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By leveraging AI and big data, Citizens is able to provide tailored financial products that align with individual customer preferences. A key component of the bank’s roadmap is the continued enhancement of its digital banking capabilities.</a:t>
            </a:r>
          </a:p>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For instance, in October 2023, Citizens launched digital account opening for business banking customers, allowing them to open sole proprietorship deposit accounts through a new self-service online channel.</a:t>
            </a:r>
          </a:p>
        </p:txBody>
      </p:sp>
      <p:sp>
        <p:nvSpPr>
          <p:cNvPr id="225" name="TextBox 224">
            <a:extLst>
              <a:ext uri="{FF2B5EF4-FFF2-40B4-BE49-F238E27FC236}">
                <a16:creationId xmlns:a16="http://schemas.microsoft.com/office/drawing/2014/main" id="{C7C55F49-FD6A-A335-F7D2-40FC1345C2A7}"/>
              </a:ext>
            </a:extLst>
          </p:cNvPr>
          <p:cNvSpPr txBox="1"/>
          <p:nvPr/>
        </p:nvSpPr>
        <p:spPr>
          <a:xfrm>
            <a:off x="2946400" y="3598636"/>
            <a:ext cx="8971864" cy="2077492"/>
          </a:xfrm>
          <a:prstGeom prst="rect">
            <a:avLst/>
          </a:prstGeom>
          <a:noFill/>
        </p:spPr>
        <p:txBody>
          <a:bodyPr wrap="square" rtlCol="0" anchor="b">
            <a:spAutoFit/>
          </a:bodyPr>
          <a:lstStyle/>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Citizens is transitioning to a digital-first bank, leveraging cutting-edge technology to improve scalability, flexibility, and deliver innovative financial solutions that meet the evolving needs of customers.</a:t>
            </a:r>
          </a:p>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A key element of Citizens' roadmap is its transition to a cloud-based infrastructure. The shift to the cloud is designed to boost scalability, reduce operational costs, and accelerate the deployment of new digital products and services, while enhancing Citizens' ability to meet growing customer demands with more agile, flexible, and cost-efficient operations.</a:t>
            </a:r>
          </a:p>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Citizens Bank plans to take its banking operations to the cloud by 2025.</a:t>
            </a:r>
          </a:p>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Automation and AI play a key role in Citizens' roadmap, driving improvements across various business functions. These technologies automate routine tasks such as loan approvals and customer service inquiries, while also leveraging AI for predictive analytics and fraud detection.</a:t>
            </a:r>
          </a:p>
        </p:txBody>
      </p:sp>
      <p:sp>
        <p:nvSpPr>
          <p:cNvPr id="226" name="TextBox 225">
            <a:extLst>
              <a:ext uri="{FF2B5EF4-FFF2-40B4-BE49-F238E27FC236}">
                <a16:creationId xmlns:a16="http://schemas.microsoft.com/office/drawing/2014/main" id="{13F2216C-F651-CDF8-2DF0-4B99B8621F25}"/>
              </a:ext>
            </a:extLst>
          </p:cNvPr>
          <p:cNvSpPr txBox="1"/>
          <p:nvPr/>
        </p:nvSpPr>
        <p:spPr>
          <a:xfrm>
            <a:off x="174123" y="728413"/>
            <a:ext cx="3470822" cy="307777"/>
          </a:xfrm>
          <a:prstGeom prst="rect">
            <a:avLst/>
          </a:prstGeom>
          <a:noFill/>
        </p:spPr>
        <p:txBody>
          <a:bodyPr wrap="none" rtlCol="0">
            <a:spAutoFit/>
          </a:bodyPr>
          <a:lstStyle/>
          <a:p>
            <a:pPr marL="285750" indent="-285750">
              <a:buFont typeface="Arial" panose="020B0604020202020204" pitchFamily="34" charset="0"/>
              <a:buChar char="•"/>
            </a:pPr>
            <a:r>
              <a:rPr lang="en-IN" sz="1400" b="1" dirty="0">
                <a:latin typeface="Poppins" panose="00000500000000000000" pitchFamily="2" charset="0"/>
                <a:cs typeface="Poppins" panose="00000500000000000000" pitchFamily="2" charset="0"/>
              </a:rPr>
              <a:t>Enhancing Customer Experience</a:t>
            </a:r>
          </a:p>
        </p:txBody>
      </p:sp>
      <p:pic>
        <p:nvPicPr>
          <p:cNvPr id="38916" name="Picture 4" descr="Babysitting services abstract concept  illustration. Nanny app, personal childcare services, reliable sitter, safe babysitting, twenty four hour help with kids .">
            <a:extLst>
              <a:ext uri="{FF2B5EF4-FFF2-40B4-BE49-F238E27FC236}">
                <a16:creationId xmlns:a16="http://schemas.microsoft.com/office/drawing/2014/main" id="{6E762FD7-54F3-146A-7115-2D3011DCDBC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147" t="9324" r="9743" b="10284"/>
          <a:stretch/>
        </p:blipFill>
        <p:spPr bwMode="auto">
          <a:xfrm>
            <a:off x="9254834" y="955465"/>
            <a:ext cx="2206909" cy="1773498"/>
          </a:xfrm>
          <a:prstGeom prst="rect">
            <a:avLst/>
          </a:prstGeom>
          <a:noFill/>
          <a:ln>
            <a:solidFill>
              <a:srgbClr val="2F855E"/>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A5930FA-3997-F7F8-5EF4-262A1F2466B0}"/>
              </a:ext>
            </a:extLst>
          </p:cNvPr>
          <p:cNvSpPr txBox="1"/>
          <p:nvPr/>
        </p:nvSpPr>
        <p:spPr>
          <a:xfrm>
            <a:off x="170640" y="3147646"/>
            <a:ext cx="5551520" cy="307777"/>
          </a:xfrm>
          <a:prstGeom prst="rect">
            <a:avLst/>
          </a:prstGeom>
          <a:noFill/>
        </p:spPr>
        <p:txBody>
          <a:bodyPr wrap="none" rtlCol="0">
            <a:spAutoFit/>
          </a:bodyPr>
          <a:lstStyle/>
          <a:p>
            <a:pPr marL="285750" indent="-285750">
              <a:buFont typeface="Arial" panose="020B0604020202020204" pitchFamily="34" charset="0"/>
              <a:buChar char="•"/>
            </a:pPr>
            <a:r>
              <a:rPr lang="en-IN" sz="1400" b="1" dirty="0">
                <a:latin typeface="Poppins" panose="00000500000000000000" pitchFamily="2" charset="0"/>
                <a:cs typeface="Poppins" panose="00000500000000000000" pitchFamily="2" charset="0"/>
              </a:rPr>
              <a:t>Digital Transformation &amp; Technological Advancements</a:t>
            </a:r>
          </a:p>
        </p:txBody>
      </p:sp>
      <p:pic>
        <p:nvPicPr>
          <p:cNvPr id="38918" name="Picture 6" descr="Digital Transformation Isometric">
            <a:extLst>
              <a:ext uri="{FF2B5EF4-FFF2-40B4-BE49-F238E27FC236}">
                <a16:creationId xmlns:a16="http://schemas.microsoft.com/office/drawing/2014/main" id="{38F9CB5F-C17D-FD40-8863-797358F352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949" y="3625961"/>
            <a:ext cx="2362354" cy="1940918"/>
          </a:xfrm>
          <a:prstGeom prst="rect">
            <a:avLst/>
          </a:prstGeom>
          <a:noFill/>
          <a:ln>
            <a:solidFill>
              <a:srgbClr val="2F855E"/>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35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6"/>
                                        </p:tgtEl>
                                        <p:attrNameLst>
                                          <p:attrName>style.visibility</p:attrName>
                                        </p:attrNameLst>
                                      </p:cBhvr>
                                      <p:to>
                                        <p:strVal val="visible"/>
                                      </p:to>
                                    </p:set>
                                    <p:animEffect transition="in" filter="fade">
                                      <p:cBhvr>
                                        <p:cTn id="7" dur="1000"/>
                                        <p:tgtEl>
                                          <p:spTgt spid="226"/>
                                        </p:tgtEl>
                                      </p:cBhvr>
                                    </p:animEffect>
                                    <p:anim calcmode="lin" valueType="num">
                                      <p:cBhvr>
                                        <p:cTn id="8" dur="1000" fill="hold"/>
                                        <p:tgtEl>
                                          <p:spTgt spid="226"/>
                                        </p:tgtEl>
                                        <p:attrNameLst>
                                          <p:attrName>ppt_x</p:attrName>
                                        </p:attrNameLst>
                                      </p:cBhvr>
                                      <p:tavLst>
                                        <p:tav tm="0">
                                          <p:val>
                                            <p:strVal val="#ppt_x"/>
                                          </p:val>
                                        </p:tav>
                                        <p:tav tm="100000">
                                          <p:val>
                                            <p:strVal val="#ppt_x"/>
                                          </p:val>
                                        </p:tav>
                                      </p:tavLst>
                                    </p:anim>
                                    <p:anim calcmode="lin" valueType="num">
                                      <p:cBhvr>
                                        <p:cTn id="9" dur="1000" fill="hold"/>
                                        <p:tgtEl>
                                          <p:spTgt spid="2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8916"/>
                                        </p:tgtEl>
                                        <p:attrNameLst>
                                          <p:attrName>style.visibility</p:attrName>
                                        </p:attrNameLst>
                                      </p:cBhvr>
                                      <p:to>
                                        <p:strVal val="visible"/>
                                      </p:to>
                                    </p:set>
                                    <p:animEffect transition="in" filter="randombar(horizontal)">
                                      <p:cBhvr>
                                        <p:cTn id="14" dur="1000"/>
                                        <p:tgtEl>
                                          <p:spTgt spid="38916"/>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24"/>
                                        </p:tgtEl>
                                        <p:attrNameLst>
                                          <p:attrName>style.visibility</p:attrName>
                                        </p:attrNameLst>
                                      </p:cBhvr>
                                      <p:to>
                                        <p:strVal val="visible"/>
                                      </p:to>
                                    </p:set>
                                    <p:animEffect transition="in" filter="fade">
                                      <p:cBhvr>
                                        <p:cTn id="19" dur="1000"/>
                                        <p:tgtEl>
                                          <p:spTgt spid="224"/>
                                        </p:tgtEl>
                                      </p:cBhvr>
                                    </p:animEffect>
                                    <p:anim calcmode="lin" valueType="num">
                                      <p:cBhvr>
                                        <p:cTn id="20" dur="1000" fill="hold"/>
                                        <p:tgtEl>
                                          <p:spTgt spid="224"/>
                                        </p:tgtEl>
                                        <p:attrNameLst>
                                          <p:attrName>ppt_x</p:attrName>
                                        </p:attrNameLst>
                                      </p:cBhvr>
                                      <p:tavLst>
                                        <p:tav tm="0">
                                          <p:val>
                                            <p:strVal val="#ppt_x"/>
                                          </p:val>
                                        </p:tav>
                                        <p:tav tm="100000">
                                          <p:val>
                                            <p:strVal val="#ppt_x"/>
                                          </p:val>
                                        </p:tav>
                                      </p:tavLst>
                                    </p:anim>
                                    <p:anim calcmode="lin" valueType="num">
                                      <p:cBhvr>
                                        <p:cTn id="21" dur="1000" fill="hold"/>
                                        <p:tgtEl>
                                          <p:spTgt spid="22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38918"/>
                                        </p:tgtEl>
                                        <p:attrNameLst>
                                          <p:attrName>style.visibility</p:attrName>
                                        </p:attrNameLst>
                                      </p:cBhvr>
                                      <p:to>
                                        <p:strVal val="visible"/>
                                      </p:to>
                                    </p:set>
                                    <p:animEffect transition="in" filter="randombar(horizontal)">
                                      <p:cBhvr>
                                        <p:cTn id="33" dur="1000"/>
                                        <p:tgtEl>
                                          <p:spTgt spid="38918"/>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25"/>
                                        </p:tgtEl>
                                        <p:attrNameLst>
                                          <p:attrName>style.visibility</p:attrName>
                                        </p:attrNameLst>
                                      </p:cBhvr>
                                      <p:to>
                                        <p:strVal val="visible"/>
                                      </p:to>
                                    </p:set>
                                    <p:animEffect transition="in" filter="fade">
                                      <p:cBhvr>
                                        <p:cTn id="38" dur="1000"/>
                                        <p:tgtEl>
                                          <p:spTgt spid="225"/>
                                        </p:tgtEl>
                                      </p:cBhvr>
                                    </p:animEffect>
                                    <p:anim calcmode="lin" valueType="num">
                                      <p:cBhvr>
                                        <p:cTn id="39" dur="1000" fill="hold"/>
                                        <p:tgtEl>
                                          <p:spTgt spid="225"/>
                                        </p:tgtEl>
                                        <p:attrNameLst>
                                          <p:attrName>ppt_x</p:attrName>
                                        </p:attrNameLst>
                                      </p:cBhvr>
                                      <p:tavLst>
                                        <p:tav tm="0">
                                          <p:val>
                                            <p:strVal val="#ppt_x"/>
                                          </p:val>
                                        </p:tav>
                                        <p:tav tm="100000">
                                          <p:val>
                                            <p:strVal val="#ppt_x"/>
                                          </p:val>
                                        </p:tav>
                                      </p:tavLst>
                                    </p:anim>
                                    <p:anim calcmode="lin" valueType="num">
                                      <p:cBhvr>
                                        <p:cTn id="40" dur="1000" fill="hold"/>
                                        <p:tgtEl>
                                          <p:spTgt spid="2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 grpId="0"/>
      <p:bldP spid="225" grpId="0"/>
      <p:bldP spid="226"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EDFCC6-4FC9-2A2A-6081-13AB98227AEF}"/>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FC185C6F-ECFE-847F-29C0-BFE9E5A6B4B5}"/>
              </a:ext>
            </a:extLst>
          </p:cNvPr>
          <p:cNvSpPr txBox="1"/>
          <p:nvPr/>
        </p:nvSpPr>
        <p:spPr>
          <a:xfrm>
            <a:off x="340964" y="73780"/>
            <a:ext cx="11468744" cy="369332"/>
          </a:xfrm>
          <a:prstGeom prst="rect">
            <a:avLst/>
          </a:prstGeom>
          <a:noFill/>
        </p:spPr>
        <p:txBody>
          <a:bodyPr wrap="square" rtlCol="0">
            <a:spAutoFit/>
          </a:bodyPr>
          <a:lstStyle/>
          <a:p>
            <a:r>
              <a:rPr lang="en-US" b="1" dirty="0">
                <a:solidFill>
                  <a:srgbClr val="2F855E"/>
                </a:solidFill>
                <a:latin typeface="Poppins" panose="00000500000000000000" pitchFamily="2" charset="0"/>
                <a:cs typeface="Poppins" panose="00000500000000000000" pitchFamily="2" charset="0"/>
              </a:rPr>
              <a:t>STRATEGIC VISION AND ROADMAP (3/3)</a:t>
            </a:r>
            <a:endParaRPr lang="en-IN" b="1" dirty="0">
              <a:solidFill>
                <a:srgbClr val="2F855E"/>
              </a:solidFill>
              <a:latin typeface="Poppins" panose="00000500000000000000" pitchFamily="2" charset="0"/>
              <a:cs typeface="Poppins" panose="00000500000000000000" pitchFamily="2" charset="0"/>
            </a:endParaRPr>
          </a:p>
        </p:txBody>
      </p:sp>
      <p:pic>
        <p:nvPicPr>
          <p:cNvPr id="8" name="Picture 2" descr="About Us | Citizens Financial Group, Inc.">
            <a:extLst>
              <a:ext uri="{FF2B5EF4-FFF2-40B4-BE49-F238E27FC236}">
                <a16:creationId xmlns:a16="http://schemas.microsoft.com/office/drawing/2014/main" id="{6A27991D-A347-B276-B885-DA4D7C7822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7932" y="122244"/>
            <a:ext cx="1850332" cy="30804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CA8AF6C3-AA29-437A-268B-6140D50ED756}"/>
              </a:ext>
            </a:extLst>
          </p:cNvPr>
          <p:cNvCxnSpPr>
            <a:cxnSpLocks/>
          </p:cNvCxnSpPr>
          <p:nvPr/>
        </p:nvCxnSpPr>
        <p:spPr>
          <a:xfrm>
            <a:off x="-20664" y="491576"/>
            <a:ext cx="12192000"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DD7BC9F9-405C-BAB6-EB89-2A7D6E3EC961}"/>
              </a:ext>
            </a:extLst>
          </p:cNvPr>
          <p:cNvCxnSpPr>
            <a:cxnSpLocks/>
          </p:cNvCxnSpPr>
          <p:nvPr/>
        </p:nvCxnSpPr>
        <p:spPr>
          <a:xfrm>
            <a:off x="-20664" y="557874"/>
            <a:ext cx="12192000" cy="0"/>
          </a:xfrm>
          <a:prstGeom prst="line">
            <a:avLst/>
          </a:prstGeom>
          <a:ln>
            <a:solidFill>
              <a:srgbClr val="2F855E"/>
            </a:solidFill>
          </a:ln>
        </p:spPr>
        <p:style>
          <a:lnRef idx="2">
            <a:schemeClr val="accent1"/>
          </a:lnRef>
          <a:fillRef idx="0">
            <a:schemeClr val="accent1"/>
          </a:fillRef>
          <a:effectRef idx="1">
            <a:schemeClr val="accent1"/>
          </a:effectRef>
          <a:fontRef idx="minor">
            <a:schemeClr val="tx1"/>
          </a:fontRef>
        </p:style>
      </p:cxnSp>
      <p:sp>
        <p:nvSpPr>
          <p:cNvPr id="224" name="TextBox 223">
            <a:extLst>
              <a:ext uri="{FF2B5EF4-FFF2-40B4-BE49-F238E27FC236}">
                <a16:creationId xmlns:a16="http://schemas.microsoft.com/office/drawing/2014/main" id="{570B71EB-CE5B-C954-CE52-369ECCE4BA66}"/>
              </a:ext>
            </a:extLst>
          </p:cNvPr>
          <p:cNvSpPr txBox="1"/>
          <p:nvPr/>
        </p:nvSpPr>
        <p:spPr>
          <a:xfrm>
            <a:off x="174123" y="1022779"/>
            <a:ext cx="8571634" cy="1992853"/>
          </a:xfrm>
          <a:prstGeom prst="rect">
            <a:avLst/>
          </a:prstGeom>
          <a:noFill/>
        </p:spPr>
        <p:txBody>
          <a:bodyPr wrap="square" rtlCol="0" anchor="b">
            <a:spAutoFit/>
          </a:bodyPr>
          <a:lstStyle/>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Citizens is making significant investments in cybersecurity infrastructure to safeguard against evolving threats and uphold customer trust, recognizing that in an increasingly digital world, securing customer data and financial transactions is critical.</a:t>
            </a:r>
          </a:p>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Citizens incorporates advanced authentication tools, including biometric verification and secure online transaction systems, to mitigate cyber threats. The bank also uses multi-layered security measures to protect customer information and prevent fraud. Additionally, it employs real-time threat monitoring and fraud detection systems to quickly identify and address potential risks.</a:t>
            </a:r>
          </a:p>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Citizens also collaborates with cybersecurity providers to incorporate advanced authentication and fraud prevention tools into its digital services, strengthening security and reducing fraud risks.</a:t>
            </a:r>
          </a:p>
        </p:txBody>
      </p:sp>
      <p:sp>
        <p:nvSpPr>
          <p:cNvPr id="225" name="TextBox 224">
            <a:extLst>
              <a:ext uri="{FF2B5EF4-FFF2-40B4-BE49-F238E27FC236}">
                <a16:creationId xmlns:a16="http://schemas.microsoft.com/office/drawing/2014/main" id="{9ADD4247-D949-9286-F143-38C69DDFBD87}"/>
              </a:ext>
            </a:extLst>
          </p:cNvPr>
          <p:cNvSpPr txBox="1"/>
          <p:nvPr/>
        </p:nvSpPr>
        <p:spPr>
          <a:xfrm>
            <a:off x="2872508" y="3608241"/>
            <a:ext cx="8756762" cy="3093154"/>
          </a:xfrm>
          <a:prstGeom prst="rect">
            <a:avLst/>
          </a:prstGeom>
          <a:noFill/>
        </p:spPr>
        <p:txBody>
          <a:bodyPr wrap="square" rtlCol="0" anchor="b">
            <a:spAutoFit/>
          </a:bodyPr>
          <a:lstStyle/>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Citizens is strongly dedicated to environmental sustainability and corporate social responsibility (CSR). The bank's roadmap outlines specific sustainability goals and initiatives that align with global standards, supporting long-term, sustainable growth.</a:t>
            </a:r>
          </a:p>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Citizens has set targets to reduce its Scope 1 and 2 greenhouse gas (GHG) emissions by 30% by 2025 and 50% by 2035, based on 2016 levels, in support of global efforts to limit temperature rise. These goals align with the Paris Agreement’s objective to keep the global temperature increase well below 2°C above pre-industrial levels.</a:t>
            </a:r>
          </a:p>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Citizens is also committed to fostering a more sustainable future by financing and supporting environmental and social initiatives. The bank has set a $50 billion Sustainable Finance Target by 2030, including $5 billion in green financing. The company will also engage corporate clients in high-emitting sectors on climate issues, starting with 100% of its Oil &amp; Gas clients by the end of 2024. Additionally, Citizens has committed to achieving carbon neutrality by 2035.</a:t>
            </a:r>
          </a:p>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In addition, Citizens is working towards a more sustainable future in collaboration with its customers, employees, shareholders, and communities. For instance, in September 2022, Citizens signed a power purchase agreement with Ørsted A/S to support the Sunflower Wind Project. This initiative will provide renewable energy credits (RECs) to offset 100% of Citizens' power consumption across its entire operations, ensuring the use of 100% renewable energy.</a:t>
            </a:r>
          </a:p>
        </p:txBody>
      </p:sp>
      <p:sp>
        <p:nvSpPr>
          <p:cNvPr id="226" name="TextBox 225">
            <a:extLst>
              <a:ext uri="{FF2B5EF4-FFF2-40B4-BE49-F238E27FC236}">
                <a16:creationId xmlns:a16="http://schemas.microsoft.com/office/drawing/2014/main" id="{B18BCDED-10C7-C362-9334-13DF49163F17}"/>
              </a:ext>
            </a:extLst>
          </p:cNvPr>
          <p:cNvSpPr txBox="1"/>
          <p:nvPr/>
        </p:nvSpPr>
        <p:spPr>
          <a:xfrm>
            <a:off x="174123" y="728413"/>
            <a:ext cx="4722768" cy="307777"/>
          </a:xfrm>
          <a:prstGeom prst="rect">
            <a:avLst/>
          </a:prstGeom>
          <a:noFill/>
        </p:spPr>
        <p:txBody>
          <a:bodyPr wrap="none" rtlCol="0">
            <a:spAutoFit/>
          </a:bodyPr>
          <a:lstStyle/>
          <a:p>
            <a:pPr marL="285750" indent="-285750">
              <a:buFont typeface="Arial" panose="020B0604020202020204" pitchFamily="34" charset="0"/>
              <a:buChar char="•"/>
            </a:pPr>
            <a:r>
              <a:rPr lang="en-US" sz="1400" b="1" dirty="0">
                <a:latin typeface="Poppins" panose="00000500000000000000" pitchFamily="2" charset="0"/>
                <a:cs typeface="Poppins" panose="00000500000000000000" pitchFamily="2" charset="0"/>
              </a:rPr>
              <a:t>Strengthening Security and Risk Management</a:t>
            </a:r>
          </a:p>
        </p:txBody>
      </p:sp>
      <p:sp>
        <p:nvSpPr>
          <p:cNvPr id="11" name="TextBox 10">
            <a:extLst>
              <a:ext uri="{FF2B5EF4-FFF2-40B4-BE49-F238E27FC236}">
                <a16:creationId xmlns:a16="http://schemas.microsoft.com/office/drawing/2014/main" id="{C6CFB9F5-CEBF-3C37-517F-10111A4CE4C0}"/>
              </a:ext>
            </a:extLst>
          </p:cNvPr>
          <p:cNvSpPr txBox="1"/>
          <p:nvPr/>
        </p:nvSpPr>
        <p:spPr>
          <a:xfrm>
            <a:off x="174123" y="3245567"/>
            <a:ext cx="5997155" cy="307777"/>
          </a:xfrm>
          <a:prstGeom prst="rect">
            <a:avLst/>
          </a:prstGeom>
          <a:noFill/>
        </p:spPr>
        <p:txBody>
          <a:bodyPr wrap="none" rtlCol="0">
            <a:spAutoFit/>
          </a:bodyPr>
          <a:lstStyle/>
          <a:p>
            <a:pPr marL="285750" indent="-285750">
              <a:buFont typeface="Arial" panose="020B0604020202020204" pitchFamily="34" charset="0"/>
              <a:buChar char="•"/>
            </a:pPr>
            <a:r>
              <a:rPr lang="en-US" sz="1400" b="1" dirty="0">
                <a:latin typeface="Poppins" panose="00000500000000000000" pitchFamily="2" charset="0"/>
                <a:cs typeface="Poppins" panose="00000500000000000000" pitchFamily="2" charset="0"/>
              </a:rPr>
              <a:t>Commitment to Sustainability and Corporate Responsibility</a:t>
            </a:r>
          </a:p>
        </p:txBody>
      </p:sp>
      <p:pic>
        <p:nvPicPr>
          <p:cNvPr id="2" name="Picture 2" descr="Global data security, personal data security, cyber data security online concept illustration, Internet security or information privacy &amp; protection.">
            <a:extLst>
              <a:ext uri="{FF2B5EF4-FFF2-40B4-BE49-F238E27FC236}">
                <a16:creationId xmlns:a16="http://schemas.microsoft.com/office/drawing/2014/main" id="{CA152EB7-E847-CEDE-7879-DB212B8BCE2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223" t="7786" r="9918" b="8548"/>
          <a:stretch/>
        </p:blipFill>
        <p:spPr bwMode="auto">
          <a:xfrm>
            <a:off x="9125914" y="1026954"/>
            <a:ext cx="2322267" cy="1948664"/>
          </a:xfrm>
          <a:prstGeom prst="rect">
            <a:avLst/>
          </a:prstGeom>
          <a:noFill/>
          <a:ln>
            <a:solidFill>
              <a:srgbClr val="2F855E"/>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pic>
        <p:nvPicPr>
          <p:cNvPr id="5" name="Picture 4" descr="Flat design corporate social responsibility concept illustration">
            <a:extLst>
              <a:ext uri="{FF2B5EF4-FFF2-40B4-BE49-F238E27FC236}">
                <a16:creationId xmlns:a16="http://schemas.microsoft.com/office/drawing/2014/main" id="{C809EC27-02F3-6E48-47AA-6C083D082A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731" y="3748766"/>
            <a:ext cx="2189706" cy="1799070"/>
          </a:xfrm>
          <a:prstGeom prst="rect">
            <a:avLst/>
          </a:prstGeom>
          <a:noFill/>
          <a:ln>
            <a:solidFill>
              <a:srgbClr val="2F855E"/>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98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6"/>
                                        </p:tgtEl>
                                        <p:attrNameLst>
                                          <p:attrName>style.visibility</p:attrName>
                                        </p:attrNameLst>
                                      </p:cBhvr>
                                      <p:to>
                                        <p:strVal val="visible"/>
                                      </p:to>
                                    </p:set>
                                    <p:animEffect transition="in" filter="fade">
                                      <p:cBhvr>
                                        <p:cTn id="7" dur="1000"/>
                                        <p:tgtEl>
                                          <p:spTgt spid="226"/>
                                        </p:tgtEl>
                                      </p:cBhvr>
                                    </p:animEffect>
                                    <p:anim calcmode="lin" valueType="num">
                                      <p:cBhvr>
                                        <p:cTn id="8" dur="1000" fill="hold"/>
                                        <p:tgtEl>
                                          <p:spTgt spid="226"/>
                                        </p:tgtEl>
                                        <p:attrNameLst>
                                          <p:attrName>ppt_x</p:attrName>
                                        </p:attrNameLst>
                                      </p:cBhvr>
                                      <p:tavLst>
                                        <p:tav tm="0">
                                          <p:val>
                                            <p:strVal val="#ppt_x"/>
                                          </p:val>
                                        </p:tav>
                                        <p:tav tm="100000">
                                          <p:val>
                                            <p:strVal val="#ppt_x"/>
                                          </p:val>
                                        </p:tav>
                                      </p:tavLst>
                                    </p:anim>
                                    <p:anim calcmode="lin" valueType="num">
                                      <p:cBhvr>
                                        <p:cTn id="9" dur="1000" fill="hold"/>
                                        <p:tgtEl>
                                          <p:spTgt spid="2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24"/>
                                        </p:tgtEl>
                                        <p:attrNameLst>
                                          <p:attrName>style.visibility</p:attrName>
                                        </p:attrNameLst>
                                      </p:cBhvr>
                                      <p:to>
                                        <p:strVal val="visible"/>
                                      </p:to>
                                    </p:set>
                                    <p:animEffect transition="in" filter="fade">
                                      <p:cBhvr>
                                        <p:cTn id="19" dur="1000"/>
                                        <p:tgtEl>
                                          <p:spTgt spid="224"/>
                                        </p:tgtEl>
                                      </p:cBhvr>
                                    </p:animEffect>
                                    <p:anim calcmode="lin" valueType="num">
                                      <p:cBhvr>
                                        <p:cTn id="20" dur="1000" fill="hold"/>
                                        <p:tgtEl>
                                          <p:spTgt spid="224"/>
                                        </p:tgtEl>
                                        <p:attrNameLst>
                                          <p:attrName>ppt_x</p:attrName>
                                        </p:attrNameLst>
                                      </p:cBhvr>
                                      <p:tavLst>
                                        <p:tav tm="0">
                                          <p:val>
                                            <p:strVal val="#ppt_x"/>
                                          </p:val>
                                        </p:tav>
                                        <p:tav tm="100000">
                                          <p:val>
                                            <p:strVal val="#ppt_x"/>
                                          </p:val>
                                        </p:tav>
                                      </p:tavLst>
                                    </p:anim>
                                    <p:anim calcmode="lin" valueType="num">
                                      <p:cBhvr>
                                        <p:cTn id="21" dur="1000" fill="hold"/>
                                        <p:tgtEl>
                                          <p:spTgt spid="22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randombar(horizontal)">
                                      <p:cBhvr>
                                        <p:cTn id="33" dur="10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25"/>
                                        </p:tgtEl>
                                        <p:attrNameLst>
                                          <p:attrName>style.visibility</p:attrName>
                                        </p:attrNameLst>
                                      </p:cBhvr>
                                      <p:to>
                                        <p:strVal val="visible"/>
                                      </p:to>
                                    </p:set>
                                    <p:animEffect transition="in" filter="fade">
                                      <p:cBhvr>
                                        <p:cTn id="38" dur="1000"/>
                                        <p:tgtEl>
                                          <p:spTgt spid="225"/>
                                        </p:tgtEl>
                                      </p:cBhvr>
                                    </p:animEffect>
                                    <p:anim calcmode="lin" valueType="num">
                                      <p:cBhvr>
                                        <p:cTn id="39" dur="1000" fill="hold"/>
                                        <p:tgtEl>
                                          <p:spTgt spid="225"/>
                                        </p:tgtEl>
                                        <p:attrNameLst>
                                          <p:attrName>ppt_x</p:attrName>
                                        </p:attrNameLst>
                                      </p:cBhvr>
                                      <p:tavLst>
                                        <p:tav tm="0">
                                          <p:val>
                                            <p:strVal val="#ppt_x"/>
                                          </p:val>
                                        </p:tav>
                                        <p:tav tm="100000">
                                          <p:val>
                                            <p:strVal val="#ppt_x"/>
                                          </p:val>
                                        </p:tav>
                                      </p:tavLst>
                                    </p:anim>
                                    <p:anim calcmode="lin" valueType="num">
                                      <p:cBhvr>
                                        <p:cTn id="40" dur="1000" fill="hold"/>
                                        <p:tgtEl>
                                          <p:spTgt spid="2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 grpId="0"/>
      <p:bldP spid="225" grpId="0"/>
      <p:bldP spid="226"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A44CA3F-B9DF-45E7-F416-8CF552FDFE85}"/>
              </a:ext>
            </a:extLst>
          </p:cNvPr>
          <p:cNvSpPr/>
          <p:nvPr/>
        </p:nvSpPr>
        <p:spPr>
          <a:xfrm>
            <a:off x="0" y="0"/>
            <a:ext cx="12191998" cy="6858000"/>
          </a:xfrm>
          <a:prstGeom prst="rect">
            <a:avLst/>
          </a:prstGeom>
          <a:solidFill>
            <a:srgbClr val="2F855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itle 1">
            <a:extLst>
              <a:ext uri="{FF2B5EF4-FFF2-40B4-BE49-F238E27FC236}">
                <a16:creationId xmlns:a16="http://schemas.microsoft.com/office/drawing/2014/main" id="{58255FFA-9F76-3600-5DAB-59F338CEAF19}"/>
              </a:ext>
            </a:extLst>
          </p:cNvPr>
          <p:cNvSpPr>
            <a:spLocks noGrp="1"/>
          </p:cNvSpPr>
          <p:nvPr>
            <p:ph type="ctrTitle"/>
          </p:nvPr>
        </p:nvSpPr>
        <p:spPr>
          <a:xfrm>
            <a:off x="2781669" y="2955162"/>
            <a:ext cx="6628662" cy="947677"/>
          </a:xfrm>
        </p:spPr>
        <p:txBody>
          <a:bodyPr anchor="ctr">
            <a:normAutofit/>
          </a:bodyPr>
          <a:lstStyle/>
          <a:p>
            <a:pPr>
              <a:lnSpc>
                <a:spcPct val="100000"/>
              </a:lnSpc>
            </a:pPr>
            <a:r>
              <a:rPr lang="en-US" sz="4000" b="1" dirty="0">
                <a:solidFill>
                  <a:srgbClr val="FFFFFF"/>
                </a:solidFill>
                <a:latin typeface="Poppins" panose="00000500000000000000" pitchFamily="2" charset="0"/>
                <a:cs typeface="Poppins" panose="00000500000000000000" pitchFamily="2" charset="0"/>
              </a:rPr>
              <a:t>THANK YOU</a:t>
            </a:r>
            <a:endParaRPr lang="en-IN" sz="4000" dirty="0">
              <a:solidFill>
                <a:srgbClr val="FFFFFF"/>
              </a:solidFill>
              <a:latin typeface="Poppins" panose="00000500000000000000" pitchFamily="2" charset="0"/>
              <a:cs typeface="Poppins" panose="00000500000000000000" pitchFamily="2" charset="0"/>
            </a:endParaRPr>
          </a:p>
        </p:txBody>
      </p:sp>
      <p:cxnSp>
        <p:nvCxnSpPr>
          <p:cNvPr id="12" name="Straight Connector 11">
            <a:extLst>
              <a:ext uri="{FF2B5EF4-FFF2-40B4-BE49-F238E27FC236}">
                <a16:creationId xmlns:a16="http://schemas.microsoft.com/office/drawing/2014/main" id="{AE0F39A2-675D-E2F2-EE3A-71C4398503D5}"/>
              </a:ext>
            </a:extLst>
          </p:cNvPr>
          <p:cNvCxnSpPr>
            <a:cxnSpLocks/>
          </p:cNvCxnSpPr>
          <p:nvPr/>
        </p:nvCxnSpPr>
        <p:spPr>
          <a:xfrm>
            <a:off x="4119967" y="3800475"/>
            <a:ext cx="3952067"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1943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A44CA3F-B9DF-45E7-F416-8CF552FDFE85}"/>
              </a:ext>
            </a:extLst>
          </p:cNvPr>
          <p:cNvSpPr/>
          <p:nvPr/>
        </p:nvSpPr>
        <p:spPr>
          <a:xfrm>
            <a:off x="2" y="0"/>
            <a:ext cx="12191998" cy="6858000"/>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26" name="Picture 2" descr="About Us | Citizens Financial Group, Inc.">
            <a:extLst>
              <a:ext uri="{FF2B5EF4-FFF2-40B4-BE49-F238E27FC236}">
                <a16:creationId xmlns:a16="http://schemas.microsoft.com/office/drawing/2014/main" id="{7BFC176F-D80C-C2FE-8EC8-A692B387268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3336"/>
          <a:stretch/>
        </p:blipFill>
        <p:spPr bwMode="auto">
          <a:xfrm>
            <a:off x="3895345" y="4681728"/>
            <a:ext cx="1103516" cy="1102428"/>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58255FFA-9F76-3600-5DAB-59F338CEAF19}"/>
              </a:ext>
            </a:extLst>
          </p:cNvPr>
          <p:cNvSpPr>
            <a:spLocks noGrp="1"/>
          </p:cNvSpPr>
          <p:nvPr>
            <p:ph type="ctrTitle"/>
          </p:nvPr>
        </p:nvSpPr>
        <p:spPr>
          <a:xfrm>
            <a:off x="5281098" y="4060514"/>
            <a:ext cx="6628662" cy="2344855"/>
          </a:xfrm>
        </p:spPr>
        <p:txBody>
          <a:bodyPr anchor="ctr">
            <a:normAutofit/>
          </a:bodyPr>
          <a:lstStyle/>
          <a:p>
            <a:pPr algn="l">
              <a:lnSpc>
                <a:spcPct val="100000"/>
              </a:lnSpc>
            </a:pPr>
            <a:r>
              <a:rPr lang="en-US" sz="4400" b="1" dirty="0">
                <a:solidFill>
                  <a:srgbClr val="287251"/>
                </a:solidFill>
                <a:latin typeface="Berlin Sans FB Demi" panose="020E0802020502020306" pitchFamily="34" charset="0"/>
                <a:cs typeface="Poppins" panose="00000500000000000000" pitchFamily="2" charset="0"/>
              </a:rPr>
              <a:t>COMPANY OVERVIEW</a:t>
            </a:r>
            <a:endParaRPr lang="en-IN" sz="4400" b="1" dirty="0">
              <a:solidFill>
                <a:srgbClr val="287251"/>
              </a:solidFill>
              <a:latin typeface="Berlin Sans FB Demi" panose="020E0802020502020306" pitchFamily="34" charset="0"/>
              <a:cs typeface="Poppins" panose="00000500000000000000" pitchFamily="2" charset="0"/>
            </a:endParaRPr>
          </a:p>
        </p:txBody>
      </p:sp>
    </p:spTree>
    <p:extLst>
      <p:ext uri="{BB962C8B-B14F-4D97-AF65-F5344CB8AC3E}">
        <p14:creationId xmlns:p14="http://schemas.microsoft.com/office/powerpoint/2010/main" val="2423726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AAAAEE-0303-32F7-29FA-673CEC9B71FF}"/>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3149D58F-FD2B-8B5D-9E58-83ECD3E64A6C}"/>
              </a:ext>
            </a:extLst>
          </p:cNvPr>
          <p:cNvGrpSpPr/>
          <p:nvPr/>
        </p:nvGrpSpPr>
        <p:grpSpPr>
          <a:xfrm>
            <a:off x="340964" y="946880"/>
            <a:ext cx="4502314" cy="5167591"/>
            <a:chOff x="340964" y="946880"/>
            <a:chExt cx="4502314" cy="5167591"/>
          </a:xfrm>
        </p:grpSpPr>
        <p:sp>
          <p:nvSpPr>
            <p:cNvPr id="2" name="Rectangle: Rounded Corners 1">
              <a:extLst>
                <a:ext uri="{FF2B5EF4-FFF2-40B4-BE49-F238E27FC236}">
                  <a16:creationId xmlns:a16="http://schemas.microsoft.com/office/drawing/2014/main" id="{86FF3DE2-F4E7-1AE8-C447-DF73B5757BB6}"/>
                </a:ext>
              </a:extLst>
            </p:cNvPr>
            <p:cNvSpPr/>
            <p:nvPr/>
          </p:nvSpPr>
          <p:spPr>
            <a:xfrm>
              <a:off x="340964" y="946880"/>
              <a:ext cx="4502314" cy="5167591"/>
            </a:xfrm>
            <a:prstGeom prst="round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latin typeface="Poppins" panose="00000500000000000000" pitchFamily="2" charset="0"/>
                <a:cs typeface="Poppins" panose="00000500000000000000" pitchFamily="2" charset="0"/>
              </a:endParaRPr>
            </a:p>
          </p:txBody>
        </p:sp>
        <p:sp>
          <p:nvSpPr>
            <p:cNvPr id="10" name="TextBox 9">
              <a:extLst>
                <a:ext uri="{FF2B5EF4-FFF2-40B4-BE49-F238E27FC236}">
                  <a16:creationId xmlns:a16="http://schemas.microsoft.com/office/drawing/2014/main" id="{9926F8FD-1FA3-D697-B56E-9264EC55F424}"/>
                </a:ext>
              </a:extLst>
            </p:cNvPr>
            <p:cNvSpPr txBox="1"/>
            <p:nvPr/>
          </p:nvSpPr>
          <p:spPr>
            <a:xfrm>
              <a:off x="1680142" y="1078019"/>
              <a:ext cx="1823957" cy="307777"/>
            </a:xfrm>
            <a:prstGeom prst="rect">
              <a:avLst/>
            </a:prstGeom>
            <a:noFill/>
          </p:spPr>
          <p:txBody>
            <a:bodyPr wrap="square" rtlCol="0">
              <a:spAutoFit/>
            </a:bodyPr>
            <a:lstStyle/>
            <a:p>
              <a:r>
                <a:rPr lang="en-IN" sz="1400" b="1" dirty="0">
                  <a:effectLst>
                    <a:outerShdw blurRad="50800" dist="38100" dir="10800000" algn="r" rotWithShape="0">
                      <a:prstClr val="black">
                        <a:alpha val="40000"/>
                      </a:prstClr>
                    </a:outerShdw>
                  </a:effectLst>
                  <a:latin typeface="Poppins" panose="00000500000000000000" pitchFamily="2" charset="0"/>
                  <a:cs typeface="Poppins" panose="00000500000000000000" pitchFamily="2" charset="0"/>
                </a:rPr>
                <a:t>Company Outline</a:t>
              </a:r>
              <a:endParaRPr lang="en-IN" sz="1400" dirty="0">
                <a:effectLst>
                  <a:outerShdw blurRad="50800" dist="38100" dir="10800000" algn="r" rotWithShape="0">
                    <a:prstClr val="black">
                      <a:alpha val="40000"/>
                    </a:prstClr>
                  </a:outerShdw>
                </a:effectLst>
                <a:latin typeface="Poppins" panose="00000500000000000000" pitchFamily="2" charset="0"/>
                <a:cs typeface="Poppins" panose="00000500000000000000" pitchFamily="2" charset="0"/>
              </a:endParaRPr>
            </a:p>
          </p:txBody>
        </p:sp>
        <p:cxnSp>
          <p:nvCxnSpPr>
            <p:cNvPr id="14" name="Straight Connector 13">
              <a:extLst>
                <a:ext uri="{FF2B5EF4-FFF2-40B4-BE49-F238E27FC236}">
                  <a16:creationId xmlns:a16="http://schemas.microsoft.com/office/drawing/2014/main" id="{EF84472D-13EE-02F6-3763-1636FDAE4D80}"/>
                </a:ext>
              </a:extLst>
            </p:cNvPr>
            <p:cNvCxnSpPr>
              <a:cxnSpLocks/>
            </p:cNvCxnSpPr>
            <p:nvPr/>
          </p:nvCxnSpPr>
          <p:spPr>
            <a:xfrm>
              <a:off x="1414021" y="1438149"/>
              <a:ext cx="2375554"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6" name="TextBox 5">
            <a:extLst>
              <a:ext uri="{FF2B5EF4-FFF2-40B4-BE49-F238E27FC236}">
                <a16:creationId xmlns:a16="http://schemas.microsoft.com/office/drawing/2014/main" id="{2560E6FF-8224-2584-86A6-65FAC398F5B6}"/>
              </a:ext>
            </a:extLst>
          </p:cNvPr>
          <p:cNvSpPr txBox="1"/>
          <p:nvPr/>
        </p:nvSpPr>
        <p:spPr>
          <a:xfrm>
            <a:off x="340964" y="73780"/>
            <a:ext cx="11468744" cy="369332"/>
          </a:xfrm>
          <a:prstGeom prst="rect">
            <a:avLst/>
          </a:prstGeom>
          <a:noFill/>
        </p:spPr>
        <p:txBody>
          <a:bodyPr wrap="square" rtlCol="0">
            <a:spAutoFit/>
          </a:bodyPr>
          <a:lstStyle/>
          <a:p>
            <a:r>
              <a:rPr lang="en-US" b="1" dirty="0">
                <a:solidFill>
                  <a:srgbClr val="2F855E"/>
                </a:solidFill>
                <a:latin typeface="Poppins" panose="00000500000000000000" pitchFamily="2" charset="0"/>
                <a:cs typeface="Poppins" panose="00000500000000000000" pitchFamily="2" charset="0"/>
              </a:rPr>
              <a:t>COMPANY OVERVIEW</a:t>
            </a:r>
            <a:endParaRPr lang="en-IN" b="1" dirty="0">
              <a:solidFill>
                <a:srgbClr val="2F855E"/>
              </a:solidFill>
              <a:latin typeface="Poppins" panose="00000500000000000000" pitchFamily="2" charset="0"/>
              <a:cs typeface="Poppins" panose="00000500000000000000" pitchFamily="2" charset="0"/>
            </a:endParaRPr>
          </a:p>
        </p:txBody>
      </p:sp>
      <p:sp>
        <p:nvSpPr>
          <p:cNvPr id="9" name="TextBox 8">
            <a:extLst>
              <a:ext uri="{FF2B5EF4-FFF2-40B4-BE49-F238E27FC236}">
                <a16:creationId xmlns:a16="http://schemas.microsoft.com/office/drawing/2014/main" id="{E9A7B136-E0B3-A778-709A-8A793E31C9EA}"/>
              </a:ext>
            </a:extLst>
          </p:cNvPr>
          <p:cNvSpPr txBox="1"/>
          <p:nvPr/>
        </p:nvSpPr>
        <p:spPr>
          <a:xfrm>
            <a:off x="5153187" y="1160795"/>
            <a:ext cx="6697849" cy="4739759"/>
          </a:xfrm>
          <a:prstGeom prst="rect">
            <a:avLst/>
          </a:prstGeom>
          <a:noFill/>
        </p:spPr>
        <p:txBody>
          <a:bodyPr wrap="square" rtlCol="0" anchor="b">
            <a:spAutoFit/>
          </a:bodyPr>
          <a:lstStyle/>
          <a:p>
            <a:pPr marL="285750" indent="-285750" algn="just">
              <a:spcAft>
                <a:spcPts val="1200"/>
              </a:spcAft>
              <a:buFont typeface="Arial" panose="020B0604020202020204" pitchFamily="34" charset="0"/>
              <a:buChar char="•"/>
            </a:pPr>
            <a:r>
              <a:rPr lang="en-US" sz="1200" dirty="0">
                <a:latin typeface="Poppins" panose="00000500000000000000" pitchFamily="2" charset="0"/>
                <a:cs typeface="Poppins" panose="00000500000000000000" pitchFamily="2" charset="0"/>
              </a:rPr>
              <a:t>Citizens Financial Group, Inc., headquartered in Providence, Rhode Island, is one of the oldest and largest financial institutions in the United States, with total assets reaching $222.2 billion as of June 30, 2024.</a:t>
            </a:r>
          </a:p>
          <a:p>
            <a:pPr marL="285750" indent="-285750" algn="just">
              <a:spcAft>
                <a:spcPts val="1200"/>
              </a:spcAft>
              <a:buFont typeface="Arial" panose="020B0604020202020204" pitchFamily="34" charset="0"/>
              <a:buChar char="•"/>
            </a:pPr>
            <a:r>
              <a:rPr lang="en-US" sz="1200" dirty="0">
                <a:latin typeface="Poppins" panose="00000500000000000000" pitchFamily="2" charset="0"/>
                <a:cs typeface="Poppins" panose="00000500000000000000" pitchFamily="2" charset="0"/>
              </a:rPr>
              <a:t>Citizens is dedicated to helping its customers achieve their financial goals by listening to their needs and providing personalized advice, solutions, and ideas.</a:t>
            </a:r>
          </a:p>
          <a:p>
            <a:pPr marL="285750" indent="-285750" algn="just">
              <a:spcAft>
                <a:spcPts val="1200"/>
              </a:spcAft>
              <a:buFont typeface="Arial" panose="020B0604020202020204" pitchFamily="34" charset="0"/>
              <a:buChar char="•"/>
            </a:pPr>
            <a:r>
              <a:rPr lang="en-US" sz="1200" dirty="0">
                <a:latin typeface="Poppins" panose="00000500000000000000" pitchFamily="2" charset="0"/>
                <a:cs typeface="Poppins" panose="00000500000000000000" pitchFamily="2" charset="0"/>
              </a:rPr>
              <a:t>The company offers a wide range of banking products and services for individuals, small businesses, middle-market companies, large corporations, and institutions.</a:t>
            </a:r>
          </a:p>
          <a:p>
            <a:pPr marL="285750" indent="-285750" algn="just">
              <a:spcAft>
                <a:spcPts val="1200"/>
              </a:spcAft>
              <a:buFont typeface="Arial" panose="020B0604020202020204" pitchFamily="34" charset="0"/>
              <a:buChar char="•"/>
            </a:pPr>
            <a:r>
              <a:rPr lang="en-US" sz="1200" dirty="0">
                <a:latin typeface="Poppins" panose="00000500000000000000" pitchFamily="2" charset="0"/>
                <a:cs typeface="Poppins" panose="00000500000000000000" pitchFamily="2" charset="0"/>
              </a:rPr>
              <a:t>In Consumer Banking, Citizens delivers an integrated experience through mobile and online banking, a full-service customer contact center, and access to around 3,300 ATMs and more than 1,100 branches across 14 states and the District of Columbia.</a:t>
            </a:r>
          </a:p>
          <a:p>
            <a:pPr marL="285750" indent="-285750" algn="just">
              <a:spcAft>
                <a:spcPts val="1200"/>
              </a:spcAft>
              <a:buFont typeface="Arial" panose="020B0604020202020204" pitchFamily="34" charset="0"/>
              <a:buChar char="•"/>
            </a:pPr>
            <a:r>
              <a:rPr lang="en-US" sz="1200" dirty="0">
                <a:latin typeface="Poppins" panose="00000500000000000000" pitchFamily="2" charset="0"/>
                <a:cs typeface="Poppins" panose="00000500000000000000" pitchFamily="2" charset="0"/>
              </a:rPr>
              <a:t>Additionally, the company operates 105 retail and commercial non-branch offices, with certain services available nationwide. Consumer Banking includes a variety of services, such as personal banking, lending, savings, wealth management, and small business offerings.</a:t>
            </a:r>
          </a:p>
          <a:p>
            <a:pPr marL="285750" indent="-285750" algn="just">
              <a:spcAft>
                <a:spcPts val="1200"/>
              </a:spcAft>
              <a:buFont typeface="Arial" panose="020B0604020202020204" pitchFamily="34" charset="0"/>
              <a:buChar char="•"/>
            </a:pPr>
            <a:r>
              <a:rPr lang="en-US" sz="1200" dirty="0">
                <a:latin typeface="Poppins" panose="00000500000000000000" pitchFamily="2" charset="0"/>
                <a:cs typeface="Poppins" panose="00000500000000000000" pitchFamily="2" charset="0"/>
              </a:rPr>
              <a:t>In Commercial Banking, Citizens provides a comprehensive suite of financial products and services, including lending and leasing, deposit and treasury management, foreign exchange, risk management solutions for interest rates and commodities, as well as loan syndication, corporate finance, M&amp;A advisory, and debt and equity capital markets expertise.</a:t>
            </a:r>
          </a:p>
        </p:txBody>
      </p:sp>
      <p:cxnSp>
        <p:nvCxnSpPr>
          <p:cNvPr id="3" name="Straight Connector 2">
            <a:extLst>
              <a:ext uri="{FF2B5EF4-FFF2-40B4-BE49-F238E27FC236}">
                <a16:creationId xmlns:a16="http://schemas.microsoft.com/office/drawing/2014/main" id="{402A6663-9529-AF25-D31B-CC45CB4A58CB}"/>
              </a:ext>
            </a:extLst>
          </p:cNvPr>
          <p:cNvCxnSpPr>
            <a:cxnSpLocks/>
          </p:cNvCxnSpPr>
          <p:nvPr/>
        </p:nvCxnSpPr>
        <p:spPr>
          <a:xfrm>
            <a:off x="0" y="519792"/>
            <a:ext cx="12192000"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C06504D4-6738-1599-D767-A8B355D6275B}"/>
              </a:ext>
            </a:extLst>
          </p:cNvPr>
          <p:cNvCxnSpPr>
            <a:cxnSpLocks/>
          </p:cNvCxnSpPr>
          <p:nvPr/>
        </p:nvCxnSpPr>
        <p:spPr>
          <a:xfrm>
            <a:off x="0" y="586090"/>
            <a:ext cx="12192000" cy="0"/>
          </a:xfrm>
          <a:prstGeom prst="line">
            <a:avLst/>
          </a:prstGeom>
          <a:ln>
            <a:solidFill>
              <a:srgbClr val="2F855E"/>
            </a:solidFill>
          </a:ln>
        </p:spPr>
        <p:style>
          <a:lnRef idx="2">
            <a:schemeClr val="accent1"/>
          </a:lnRef>
          <a:fillRef idx="0">
            <a:schemeClr val="accent1"/>
          </a:fillRef>
          <a:effectRef idx="1">
            <a:schemeClr val="accent1"/>
          </a:effectRef>
          <a:fontRef idx="minor">
            <a:schemeClr val="tx1"/>
          </a:fontRef>
        </p:style>
      </p:cxnSp>
      <p:grpSp>
        <p:nvGrpSpPr>
          <p:cNvPr id="40" name="Group 39">
            <a:extLst>
              <a:ext uri="{FF2B5EF4-FFF2-40B4-BE49-F238E27FC236}">
                <a16:creationId xmlns:a16="http://schemas.microsoft.com/office/drawing/2014/main" id="{6D6E6B01-8F9A-8AEF-9A4A-6A3E8B12BB10}"/>
              </a:ext>
            </a:extLst>
          </p:cNvPr>
          <p:cNvGrpSpPr/>
          <p:nvPr/>
        </p:nvGrpSpPr>
        <p:grpSpPr>
          <a:xfrm>
            <a:off x="718100" y="1764387"/>
            <a:ext cx="3748040" cy="4076337"/>
            <a:chOff x="7941935" y="1923185"/>
            <a:chExt cx="3748040" cy="4076337"/>
          </a:xfrm>
        </p:grpSpPr>
        <p:grpSp>
          <p:nvGrpSpPr>
            <p:cNvPr id="31" name="Group 30">
              <a:extLst>
                <a:ext uri="{FF2B5EF4-FFF2-40B4-BE49-F238E27FC236}">
                  <a16:creationId xmlns:a16="http://schemas.microsoft.com/office/drawing/2014/main" id="{81EDCAD9-2112-6728-59D2-30A3279DC406}"/>
                </a:ext>
              </a:extLst>
            </p:cNvPr>
            <p:cNvGrpSpPr/>
            <p:nvPr/>
          </p:nvGrpSpPr>
          <p:grpSpPr>
            <a:xfrm>
              <a:off x="7941937" y="1923185"/>
              <a:ext cx="3156366" cy="394447"/>
              <a:chOff x="7941938" y="2276193"/>
              <a:chExt cx="3156366" cy="394447"/>
            </a:xfrm>
          </p:grpSpPr>
          <p:sp>
            <p:nvSpPr>
              <p:cNvPr id="5" name="TextBox 4">
                <a:extLst>
                  <a:ext uri="{FF2B5EF4-FFF2-40B4-BE49-F238E27FC236}">
                    <a16:creationId xmlns:a16="http://schemas.microsoft.com/office/drawing/2014/main" id="{301CDC8C-7F26-A524-611A-655A3A45B607}"/>
                  </a:ext>
                </a:extLst>
              </p:cNvPr>
              <p:cNvSpPr txBox="1"/>
              <p:nvPr/>
            </p:nvSpPr>
            <p:spPr>
              <a:xfrm>
                <a:off x="8453716" y="2329907"/>
                <a:ext cx="2644588" cy="276999"/>
              </a:xfrm>
              <a:prstGeom prst="rect">
                <a:avLst/>
              </a:prstGeom>
              <a:noFill/>
            </p:spPr>
            <p:txBody>
              <a:bodyPr wrap="square" rtlCol="0">
                <a:spAutoFit/>
              </a:bodyPr>
              <a:lstStyle/>
              <a:p>
                <a:r>
                  <a:rPr lang="en-IN" sz="1200" b="1" dirty="0">
                    <a:latin typeface="Poppins" panose="00000500000000000000" pitchFamily="2" charset="0"/>
                    <a:cs typeface="Poppins" panose="00000500000000000000" pitchFamily="2" charset="0"/>
                  </a:rPr>
                  <a:t>Founded Year:</a:t>
                </a:r>
                <a:r>
                  <a:rPr lang="en-IN" sz="1200" dirty="0">
                    <a:latin typeface="Poppins" panose="00000500000000000000" pitchFamily="2" charset="0"/>
                    <a:cs typeface="Poppins" panose="00000500000000000000" pitchFamily="2" charset="0"/>
                  </a:rPr>
                  <a:t>	1828</a:t>
                </a:r>
              </a:p>
            </p:txBody>
          </p:sp>
          <p:pic>
            <p:nvPicPr>
              <p:cNvPr id="2052" name="Picture 4" descr="Calendar icon">
                <a:extLst>
                  <a:ext uri="{FF2B5EF4-FFF2-40B4-BE49-F238E27FC236}">
                    <a16:creationId xmlns:a16="http://schemas.microsoft.com/office/drawing/2014/main" id="{22CA162E-EB44-7B5E-E8EE-6306AE8000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1938" y="2276193"/>
                <a:ext cx="394447" cy="3944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2" name="Group 31">
              <a:extLst>
                <a:ext uri="{FF2B5EF4-FFF2-40B4-BE49-F238E27FC236}">
                  <a16:creationId xmlns:a16="http://schemas.microsoft.com/office/drawing/2014/main" id="{EF0F3863-10B7-7DD5-B90F-4AA8F7AC9F0C}"/>
                </a:ext>
              </a:extLst>
            </p:cNvPr>
            <p:cNvGrpSpPr/>
            <p:nvPr/>
          </p:nvGrpSpPr>
          <p:grpSpPr>
            <a:xfrm>
              <a:off x="7941935" y="2439352"/>
              <a:ext cx="3748040" cy="394447"/>
              <a:chOff x="7941936" y="2792360"/>
              <a:chExt cx="3748040" cy="394447"/>
            </a:xfrm>
          </p:grpSpPr>
          <p:sp>
            <p:nvSpPr>
              <p:cNvPr id="7" name="TextBox 6">
                <a:extLst>
                  <a:ext uri="{FF2B5EF4-FFF2-40B4-BE49-F238E27FC236}">
                    <a16:creationId xmlns:a16="http://schemas.microsoft.com/office/drawing/2014/main" id="{C87673BF-3824-C374-6F1C-7BD07F9A203F}"/>
                  </a:ext>
                </a:extLst>
              </p:cNvPr>
              <p:cNvSpPr txBox="1"/>
              <p:nvPr/>
            </p:nvSpPr>
            <p:spPr>
              <a:xfrm>
                <a:off x="8453718" y="2809576"/>
                <a:ext cx="3236258" cy="276999"/>
              </a:xfrm>
              <a:prstGeom prst="rect">
                <a:avLst/>
              </a:prstGeom>
              <a:noFill/>
            </p:spPr>
            <p:txBody>
              <a:bodyPr wrap="square" rtlCol="0">
                <a:spAutoFit/>
              </a:bodyPr>
              <a:lstStyle/>
              <a:p>
                <a:r>
                  <a:rPr lang="en-IN" sz="1200" b="1" dirty="0">
                    <a:latin typeface="Poppins" panose="00000500000000000000" pitchFamily="2" charset="0"/>
                    <a:cs typeface="Poppins" panose="00000500000000000000" pitchFamily="2" charset="0"/>
                  </a:rPr>
                  <a:t>Headquarters:</a:t>
                </a:r>
                <a:r>
                  <a:rPr lang="en-IN" sz="1200" dirty="0">
                    <a:latin typeface="Poppins" panose="00000500000000000000" pitchFamily="2" charset="0"/>
                    <a:cs typeface="Poppins" panose="00000500000000000000" pitchFamily="2" charset="0"/>
                  </a:rPr>
                  <a:t>	United States</a:t>
                </a:r>
              </a:p>
            </p:txBody>
          </p:sp>
          <p:pic>
            <p:nvPicPr>
              <p:cNvPr id="2054" name="Picture 6" descr="Location icon">
                <a:extLst>
                  <a:ext uri="{FF2B5EF4-FFF2-40B4-BE49-F238E27FC236}">
                    <a16:creationId xmlns:a16="http://schemas.microsoft.com/office/drawing/2014/main" id="{522130D5-48D3-FCFF-AA5F-2AA57E8ED0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1936" y="2792360"/>
                <a:ext cx="394447" cy="3944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a:extLst>
                <a:ext uri="{FF2B5EF4-FFF2-40B4-BE49-F238E27FC236}">
                  <a16:creationId xmlns:a16="http://schemas.microsoft.com/office/drawing/2014/main" id="{C2B42110-9E21-122C-C8F0-AB40CCFEFB3D}"/>
                </a:ext>
              </a:extLst>
            </p:cNvPr>
            <p:cNvGrpSpPr/>
            <p:nvPr/>
          </p:nvGrpSpPr>
          <p:grpSpPr>
            <a:xfrm>
              <a:off x="7941935" y="2971497"/>
              <a:ext cx="3748040" cy="394447"/>
              <a:chOff x="7941936" y="3324505"/>
              <a:chExt cx="3748040" cy="394447"/>
            </a:xfrm>
          </p:grpSpPr>
          <p:sp>
            <p:nvSpPr>
              <p:cNvPr id="11" name="TextBox 10">
                <a:extLst>
                  <a:ext uri="{FF2B5EF4-FFF2-40B4-BE49-F238E27FC236}">
                    <a16:creationId xmlns:a16="http://schemas.microsoft.com/office/drawing/2014/main" id="{32A8BCEB-6985-B7BE-F874-EA293F66E576}"/>
                  </a:ext>
                </a:extLst>
              </p:cNvPr>
              <p:cNvSpPr txBox="1"/>
              <p:nvPr/>
            </p:nvSpPr>
            <p:spPr>
              <a:xfrm>
                <a:off x="8453718" y="3336526"/>
                <a:ext cx="3236258" cy="276999"/>
              </a:xfrm>
              <a:prstGeom prst="rect">
                <a:avLst/>
              </a:prstGeom>
              <a:noFill/>
            </p:spPr>
            <p:txBody>
              <a:bodyPr wrap="square" rtlCol="0">
                <a:spAutoFit/>
              </a:bodyPr>
              <a:lstStyle/>
              <a:p>
                <a:r>
                  <a:rPr lang="en-IN" sz="1200" b="1" dirty="0">
                    <a:latin typeface="Poppins" panose="00000500000000000000" pitchFamily="2" charset="0"/>
                    <a:cs typeface="Poppins" panose="00000500000000000000" pitchFamily="2" charset="0"/>
                  </a:rPr>
                  <a:t>Employees:	</a:t>
                </a:r>
                <a:r>
                  <a:rPr lang="en-IN" sz="1200" dirty="0">
                    <a:latin typeface="Poppins" panose="00000500000000000000" pitchFamily="2" charset="0"/>
                    <a:cs typeface="Poppins" panose="00000500000000000000" pitchFamily="2" charset="0"/>
                  </a:rPr>
                  <a:t>	17,570 (2023)</a:t>
                </a:r>
              </a:p>
            </p:txBody>
          </p:sp>
          <p:pic>
            <p:nvPicPr>
              <p:cNvPr id="2056" name="Picture 8" descr="Division icon">
                <a:extLst>
                  <a:ext uri="{FF2B5EF4-FFF2-40B4-BE49-F238E27FC236}">
                    <a16:creationId xmlns:a16="http://schemas.microsoft.com/office/drawing/2014/main" id="{4674EC70-9C54-DB0E-551C-1589092FCD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1936" y="3324505"/>
                <a:ext cx="394447" cy="3944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a:extLst>
                <a:ext uri="{FF2B5EF4-FFF2-40B4-BE49-F238E27FC236}">
                  <a16:creationId xmlns:a16="http://schemas.microsoft.com/office/drawing/2014/main" id="{CAFFF476-A5B5-9DC3-E5D7-933917B78E52}"/>
                </a:ext>
              </a:extLst>
            </p:cNvPr>
            <p:cNvGrpSpPr/>
            <p:nvPr/>
          </p:nvGrpSpPr>
          <p:grpSpPr>
            <a:xfrm>
              <a:off x="7941935" y="3485358"/>
              <a:ext cx="3748040" cy="394447"/>
              <a:chOff x="7941936" y="3838366"/>
              <a:chExt cx="3748040" cy="394447"/>
            </a:xfrm>
          </p:grpSpPr>
          <p:sp>
            <p:nvSpPr>
              <p:cNvPr id="16" name="TextBox 15">
                <a:extLst>
                  <a:ext uri="{FF2B5EF4-FFF2-40B4-BE49-F238E27FC236}">
                    <a16:creationId xmlns:a16="http://schemas.microsoft.com/office/drawing/2014/main" id="{4F589D9C-7646-6F84-9205-AF4FA3C04AC3}"/>
                  </a:ext>
                </a:extLst>
              </p:cNvPr>
              <p:cNvSpPr txBox="1"/>
              <p:nvPr/>
            </p:nvSpPr>
            <p:spPr>
              <a:xfrm>
                <a:off x="8453718" y="3856574"/>
                <a:ext cx="3236258" cy="276999"/>
              </a:xfrm>
              <a:prstGeom prst="rect">
                <a:avLst/>
              </a:prstGeom>
              <a:noFill/>
            </p:spPr>
            <p:txBody>
              <a:bodyPr wrap="square" rtlCol="0">
                <a:spAutoFit/>
              </a:bodyPr>
              <a:lstStyle/>
              <a:p>
                <a:r>
                  <a:rPr lang="en-IN" sz="1200" b="1" dirty="0">
                    <a:latin typeface="Poppins" panose="00000500000000000000" pitchFamily="2" charset="0"/>
                    <a:cs typeface="Poppins" panose="00000500000000000000" pitchFamily="2" charset="0"/>
                  </a:rPr>
                  <a:t>Traded As:		</a:t>
                </a:r>
                <a:r>
                  <a:rPr lang="en-IN" sz="1200" dirty="0">
                    <a:latin typeface="Poppins" panose="00000500000000000000" pitchFamily="2" charset="0"/>
                    <a:cs typeface="Poppins" panose="00000500000000000000" pitchFamily="2" charset="0"/>
                  </a:rPr>
                  <a:t>CFG (NYSE)</a:t>
                </a:r>
              </a:p>
            </p:txBody>
          </p:sp>
          <p:pic>
            <p:nvPicPr>
              <p:cNvPr id="2058" name="Picture 10" descr="Improvement icon">
                <a:extLst>
                  <a:ext uri="{FF2B5EF4-FFF2-40B4-BE49-F238E27FC236}">
                    <a16:creationId xmlns:a16="http://schemas.microsoft.com/office/drawing/2014/main" id="{C89E0047-8EC4-424A-AC1A-6FF6DB225A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41936" y="3838366"/>
                <a:ext cx="394447" cy="3944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 name="Group 34">
              <a:extLst>
                <a:ext uri="{FF2B5EF4-FFF2-40B4-BE49-F238E27FC236}">
                  <a16:creationId xmlns:a16="http://schemas.microsoft.com/office/drawing/2014/main" id="{570FB6CD-FCB7-06C0-4DD5-23EFD701DFA9}"/>
                </a:ext>
              </a:extLst>
            </p:cNvPr>
            <p:cNvGrpSpPr/>
            <p:nvPr/>
          </p:nvGrpSpPr>
          <p:grpSpPr>
            <a:xfrm>
              <a:off x="7941936" y="4008361"/>
              <a:ext cx="3748039" cy="394447"/>
              <a:chOff x="7941937" y="4361369"/>
              <a:chExt cx="3748039" cy="394447"/>
            </a:xfrm>
          </p:grpSpPr>
          <p:sp>
            <p:nvSpPr>
              <p:cNvPr id="18" name="TextBox 17">
                <a:extLst>
                  <a:ext uri="{FF2B5EF4-FFF2-40B4-BE49-F238E27FC236}">
                    <a16:creationId xmlns:a16="http://schemas.microsoft.com/office/drawing/2014/main" id="{8006271B-B230-2397-0B57-99F9A4A8961B}"/>
                  </a:ext>
                </a:extLst>
              </p:cNvPr>
              <p:cNvSpPr txBox="1"/>
              <p:nvPr/>
            </p:nvSpPr>
            <p:spPr>
              <a:xfrm>
                <a:off x="8453718" y="4376622"/>
                <a:ext cx="3236258" cy="276999"/>
              </a:xfrm>
              <a:prstGeom prst="rect">
                <a:avLst/>
              </a:prstGeom>
              <a:noFill/>
            </p:spPr>
            <p:txBody>
              <a:bodyPr wrap="square" rtlCol="0">
                <a:spAutoFit/>
              </a:bodyPr>
              <a:lstStyle/>
              <a:p>
                <a:r>
                  <a:rPr lang="en-IN" sz="1200" b="1" dirty="0">
                    <a:latin typeface="Poppins" panose="00000500000000000000" pitchFamily="2" charset="0"/>
                    <a:cs typeface="Poppins" panose="00000500000000000000" pitchFamily="2" charset="0"/>
                  </a:rPr>
                  <a:t>Total Assets:	</a:t>
                </a:r>
                <a:r>
                  <a:rPr lang="en-IN" sz="1200" dirty="0">
                    <a:latin typeface="Poppins" panose="00000500000000000000" pitchFamily="2" charset="0"/>
                    <a:cs typeface="Poppins" panose="00000500000000000000" pitchFamily="2" charset="0"/>
                  </a:rPr>
                  <a:t>$222.2 Billion</a:t>
                </a:r>
              </a:p>
            </p:txBody>
          </p:sp>
          <p:pic>
            <p:nvPicPr>
              <p:cNvPr id="2060" name="Picture 12" descr="Assets icon">
                <a:extLst>
                  <a:ext uri="{FF2B5EF4-FFF2-40B4-BE49-F238E27FC236}">
                    <a16:creationId xmlns:a16="http://schemas.microsoft.com/office/drawing/2014/main" id="{E6BEE6CA-C9B8-5060-375A-3D67B000B7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41937" y="4361369"/>
                <a:ext cx="394447" cy="3944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a:extLst>
                <a:ext uri="{FF2B5EF4-FFF2-40B4-BE49-F238E27FC236}">
                  <a16:creationId xmlns:a16="http://schemas.microsoft.com/office/drawing/2014/main" id="{736506AA-A14F-54A0-1077-353D849FF9D2}"/>
                </a:ext>
              </a:extLst>
            </p:cNvPr>
            <p:cNvGrpSpPr/>
            <p:nvPr/>
          </p:nvGrpSpPr>
          <p:grpSpPr>
            <a:xfrm>
              <a:off x="7941937" y="4532712"/>
              <a:ext cx="3748038" cy="394447"/>
              <a:chOff x="7941938" y="4885720"/>
              <a:chExt cx="3748038" cy="394447"/>
            </a:xfrm>
          </p:grpSpPr>
          <p:sp>
            <p:nvSpPr>
              <p:cNvPr id="23" name="TextBox 22">
                <a:extLst>
                  <a:ext uri="{FF2B5EF4-FFF2-40B4-BE49-F238E27FC236}">
                    <a16:creationId xmlns:a16="http://schemas.microsoft.com/office/drawing/2014/main" id="{81555A2A-8413-A5CA-DDBA-9D3B89084838}"/>
                  </a:ext>
                </a:extLst>
              </p:cNvPr>
              <p:cNvSpPr txBox="1"/>
              <p:nvPr/>
            </p:nvSpPr>
            <p:spPr>
              <a:xfrm>
                <a:off x="8453718" y="4902936"/>
                <a:ext cx="3236258" cy="276999"/>
              </a:xfrm>
              <a:prstGeom prst="rect">
                <a:avLst/>
              </a:prstGeom>
              <a:noFill/>
            </p:spPr>
            <p:txBody>
              <a:bodyPr wrap="square" rtlCol="0">
                <a:spAutoFit/>
              </a:bodyPr>
              <a:lstStyle/>
              <a:p>
                <a:r>
                  <a:rPr lang="en-IN" sz="1200" b="1" dirty="0">
                    <a:latin typeface="Poppins" panose="00000500000000000000" pitchFamily="2" charset="0"/>
                    <a:cs typeface="Poppins" panose="00000500000000000000" pitchFamily="2" charset="0"/>
                  </a:rPr>
                  <a:t>Deposits:		</a:t>
                </a:r>
                <a:r>
                  <a:rPr lang="en-IN" sz="1200" dirty="0">
                    <a:latin typeface="Poppins" panose="00000500000000000000" pitchFamily="2" charset="0"/>
                    <a:cs typeface="Poppins" panose="00000500000000000000" pitchFamily="2" charset="0"/>
                  </a:rPr>
                  <a:t>$177.3 Billion</a:t>
                </a:r>
              </a:p>
            </p:txBody>
          </p:sp>
          <p:pic>
            <p:nvPicPr>
              <p:cNvPr id="2062" name="Picture 14" descr="Donation icon">
                <a:extLst>
                  <a:ext uri="{FF2B5EF4-FFF2-40B4-BE49-F238E27FC236}">
                    <a16:creationId xmlns:a16="http://schemas.microsoft.com/office/drawing/2014/main" id="{71936E1B-75C7-5EA2-AECB-9B00BC0E202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41938" y="4885720"/>
                <a:ext cx="394447" cy="3944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 name="Group 36">
              <a:extLst>
                <a:ext uri="{FF2B5EF4-FFF2-40B4-BE49-F238E27FC236}">
                  <a16:creationId xmlns:a16="http://schemas.microsoft.com/office/drawing/2014/main" id="{E7114284-EF22-CBFD-78C1-E017BAEE68A7}"/>
                </a:ext>
              </a:extLst>
            </p:cNvPr>
            <p:cNvGrpSpPr/>
            <p:nvPr/>
          </p:nvGrpSpPr>
          <p:grpSpPr>
            <a:xfrm>
              <a:off x="7948054" y="5071953"/>
              <a:ext cx="3741921" cy="388328"/>
              <a:chOff x="7948055" y="5424961"/>
              <a:chExt cx="3741921" cy="388328"/>
            </a:xfrm>
          </p:grpSpPr>
          <p:sp>
            <p:nvSpPr>
              <p:cNvPr id="25" name="TextBox 24">
                <a:extLst>
                  <a:ext uri="{FF2B5EF4-FFF2-40B4-BE49-F238E27FC236}">
                    <a16:creationId xmlns:a16="http://schemas.microsoft.com/office/drawing/2014/main" id="{5A895037-2A94-C539-B947-55F32A18EE46}"/>
                  </a:ext>
                </a:extLst>
              </p:cNvPr>
              <p:cNvSpPr txBox="1"/>
              <p:nvPr/>
            </p:nvSpPr>
            <p:spPr>
              <a:xfrm>
                <a:off x="8453718" y="5456149"/>
                <a:ext cx="3236258" cy="276999"/>
              </a:xfrm>
              <a:prstGeom prst="rect">
                <a:avLst/>
              </a:prstGeom>
              <a:noFill/>
            </p:spPr>
            <p:txBody>
              <a:bodyPr wrap="square" rtlCol="0">
                <a:spAutoFit/>
              </a:bodyPr>
              <a:lstStyle/>
              <a:p>
                <a:r>
                  <a:rPr lang="en-IN" sz="1200" b="1" dirty="0">
                    <a:latin typeface="Poppins" panose="00000500000000000000" pitchFamily="2" charset="0"/>
                    <a:cs typeface="Poppins" panose="00000500000000000000" pitchFamily="2" charset="0"/>
                  </a:rPr>
                  <a:t>Branches:		</a:t>
                </a:r>
                <a:r>
                  <a:rPr lang="en-IN" sz="1200" dirty="0">
                    <a:latin typeface="Poppins" panose="00000500000000000000" pitchFamily="2" charset="0"/>
                    <a:cs typeface="Poppins" panose="00000500000000000000" pitchFamily="2" charset="0"/>
                  </a:rPr>
                  <a:t>~1,100</a:t>
                </a:r>
              </a:p>
            </p:txBody>
          </p:sp>
          <p:pic>
            <p:nvPicPr>
              <p:cNvPr id="2064" name="Picture 16" descr="Branch icon">
                <a:extLst>
                  <a:ext uri="{FF2B5EF4-FFF2-40B4-BE49-F238E27FC236}">
                    <a16:creationId xmlns:a16="http://schemas.microsoft.com/office/drawing/2014/main" id="{D8C5011A-BF47-9134-2244-A074F72F2DA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48055" y="5424961"/>
                <a:ext cx="388328" cy="38832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37">
              <a:extLst>
                <a:ext uri="{FF2B5EF4-FFF2-40B4-BE49-F238E27FC236}">
                  <a16:creationId xmlns:a16="http://schemas.microsoft.com/office/drawing/2014/main" id="{CB847755-649E-8A54-BB33-9F77F59FADAB}"/>
                </a:ext>
              </a:extLst>
            </p:cNvPr>
            <p:cNvGrpSpPr/>
            <p:nvPr/>
          </p:nvGrpSpPr>
          <p:grpSpPr>
            <a:xfrm>
              <a:off x="7941935" y="5605075"/>
              <a:ext cx="3748040" cy="394447"/>
              <a:chOff x="7941936" y="5958083"/>
              <a:chExt cx="3748040" cy="394447"/>
            </a:xfrm>
          </p:grpSpPr>
          <p:sp>
            <p:nvSpPr>
              <p:cNvPr id="27" name="TextBox 26">
                <a:extLst>
                  <a:ext uri="{FF2B5EF4-FFF2-40B4-BE49-F238E27FC236}">
                    <a16:creationId xmlns:a16="http://schemas.microsoft.com/office/drawing/2014/main" id="{E922E7F9-D9D8-871B-36A5-57BFB1900779}"/>
                  </a:ext>
                </a:extLst>
              </p:cNvPr>
              <p:cNvSpPr txBox="1"/>
              <p:nvPr/>
            </p:nvSpPr>
            <p:spPr>
              <a:xfrm>
                <a:off x="8453718" y="5958083"/>
                <a:ext cx="3236258" cy="276999"/>
              </a:xfrm>
              <a:prstGeom prst="rect">
                <a:avLst/>
              </a:prstGeom>
              <a:noFill/>
            </p:spPr>
            <p:txBody>
              <a:bodyPr wrap="square" rtlCol="0">
                <a:spAutoFit/>
              </a:bodyPr>
              <a:lstStyle/>
              <a:p>
                <a:r>
                  <a:rPr lang="en-IN" sz="1200" b="1" dirty="0">
                    <a:latin typeface="Poppins" panose="00000500000000000000" pitchFamily="2" charset="0"/>
                    <a:cs typeface="Poppins" panose="00000500000000000000" pitchFamily="2" charset="0"/>
                  </a:rPr>
                  <a:t>ATMs:		</a:t>
                </a:r>
                <a:r>
                  <a:rPr lang="en-IN" sz="1200" dirty="0">
                    <a:latin typeface="Poppins" panose="00000500000000000000" pitchFamily="2" charset="0"/>
                    <a:cs typeface="Poppins" panose="00000500000000000000" pitchFamily="2" charset="0"/>
                  </a:rPr>
                  <a:t>~3,300</a:t>
                </a:r>
              </a:p>
            </p:txBody>
          </p:sp>
          <p:pic>
            <p:nvPicPr>
              <p:cNvPr id="2066" name="Picture 18" descr="Money icon">
                <a:extLst>
                  <a:ext uri="{FF2B5EF4-FFF2-40B4-BE49-F238E27FC236}">
                    <a16:creationId xmlns:a16="http://schemas.microsoft.com/office/drawing/2014/main" id="{DF30B894-25B5-6343-321A-7ECB12EAA61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41936" y="5958083"/>
                <a:ext cx="394447" cy="394447"/>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9" name="TextBox 28">
            <a:extLst>
              <a:ext uri="{FF2B5EF4-FFF2-40B4-BE49-F238E27FC236}">
                <a16:creationId xmlns:a16="http://schemas.microsoft.com/office/drawing/2014/main" id="{EADAD33C-B225-CFB6-F9E4-5F9A4346B8DD}"/>
              </a:ext>
            </a:extLst>
          </p:cNvPr>
          <p:cNvSpPr txBox="1"/>
          <p:nvPr/>
        </p:nvSpPr>
        <p:spPr>
          <a:xfrm>
            <a:off x="340964" y="6245090"/>
            <a:ext cx="4236221" cy="223138"/>
          </a:xfrm>
          <a:prstGeom prst="rect">
            <a:avLst/>
          </a:prstGeom>
          <a:noFill/>
        </p:spPr>
        <p:txBody>
          <a:bodyPr wrap="square" rtlCol="0">
            <a:spAutoFit/>
          </a:bodyPr>
          <a:lstStyle/>
          <a:p>
            <a:pPr>
              <a:spcAft>
                <a:spcPts val="1200"/>
              </a:spcAft>
            </a:pPr>
            <a:r>
              <a:rPr lang="en-US" sz="850" i="1" dirty="0">
                <a:latin typeface="Poppins" panose="00000500000000000000" pitchFamily="2" charset="0"/>
                <a:cs typeface="Poppins" panose="00000500000000000000" pitchFamily="2" charset="0"/>
              </a:rPr>
              <a:t>Source: Annual Report, Company Website</a:t>
            </a:r>
          </a:p>
        </p:txBody>
      </p:sp>
      <p:pic>
        <p:nvPicPr>
          <p:cNvPr id="8" name="Picture 2" descr="About Us | Citizens Financial Group, Inc.">
            <a:extLst>
              <a:ext uri="{FF2B5EF4-FFF2-40B4-BE49-F238E27FC236}">
                <a16:creationId xmlns:a16="http://schemas.microsoft.com/office/drawing/2014/main" id="{4CC7147A-1783-4FEC-CFCE-AD04DE88354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67932" y="122244"/>
            <a:ext cx="1850332" cy="308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697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1500"/>
                                        <p:tgtEl>
                                          <p:spTgt spid="40"/>
                                        </p:tgtEl>
                                      </p:cBhvr>
                                    </p:animEffect>
                                  </p:childTnLst>
                                </p:cTn>
                              </p:par>
                              <p:par>
                                <p:cTn id="8" presetID="22" presetClass="entr" presetSubtype="1"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1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circle(in)">
                                      <p:cBhvr>
                                        <p:cTn id="15" dur="20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2000" fill="hold"/>
                                        <p:tgtEl>
                                          <p:spTgt spid="9"/>
                                        </p:tgtEl>
                                        <p:attrNameLst>
                                          <p:attrName>ppt_x</p:attrName>
                                        </p:attrNameLst>
                                      </p:cBhvr>
                                      <p:tavLst>
                                        <p:tav tm="0">
                                          <p:val>
                                            <p:strVal val="#ppt_x"/>
                                          </p:val>
                                        </p:tav>
                                        <p:tav tm="100000">
                                          <p:val>
                                            <p:strVal val="#ppt_x"/>
                                          </p:val>
                                        </p:tav>
                                      </p:tavLst>
                                    </p:anim>
                                    <p:anim calcmode="lin" valueType="num">
                                      <p:cBhvr additive="base">
                                        <p:cTn id="21" dur="2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2CC3FA-3B2B-0B0A-DC41-91DBBD7667CE}"/>
            </a:ext>
          </a:extLst>
        </p:cNvPr>
        <p:cNvGrpSpPr/>
        <p:nvPr/>
      </p:nvGrpSpPr>
      <p:grpSpPr>
        <a:xfrm>
          <a:off x="0" y="0"/>
          <a:ext cx="0" cy="0"/>
          <a:chOff x="0" y="0"/>
          <a:chExt cx="0" cy="0"/>
        </a:xfrm>
      </p:grpSpPr>
      <p:sp>
        <p:nvSpPr>
          <p:cNvPr id="13" name="Rectangle 12">
            <a:extLst>
              <a:ext uri="{FF2B5EF4-FFF2-40B4-BE49-F238E27FC236}">
                <a16:creationId xmlns:a16="http://schemas.microsoft.com/office/drawing/2014/main" id="{ACC9B106-A861-322B-C0C2-9B0949E953FD}"/>
              </a:ext>
            </a:extLst>
          </p:cNvPr>
          <p:cNvSpPr/>
          <p:nvPr/>
        </p:nvSpPr>
        <p:spPr>
          <a:xfrm>
            <a:off x="0" y="0"/>
            <a:ext cx="12191998" cy="6858000"/>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26" name="Picture 2" descr="About Us | Citizens Financial Group, Inc.">
            <a:extLst>
              <a:ext uri="{FF2B5EF4-FFF2-40B4-BE49-F238E27FC236}">
                <a16:creationId xmlns:a16="http://schemas.microsoft.com/office/drawing/2014/main" id="{5212975D-B20B-6138-D367-E6797ACA50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3336"/>
          <a:stretch/>
        </p:blipFill>
        <p:spPr bwMode="auto">
          <a:xfrm>
            <a:off x="3895345" y="4681728"/>
            <a:ext cx="1103516" cy="1102428"/>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4D185EB6-A3B2-6F7B-5DD3-F554A06D9020}"/>
              </a:ext>
            </a:extLst>
          </p:cNvPr>
          <p:cNvSpPr>
            <a:spLocks noGrp="1"/>
          </p:cNvSpPr>
          <p:nvPr>
            <p:ph type="ctrTitle"/>
          </p:nvPr>
        </p:nvSpPr>
        <p:spPr>
          <a:xfrm>
            <a:off x="5281098" y="4060514"/>
            <a:ext cx="6628662" cy="2344855"/>
          </a:xfrm>
        </p:spPr>
        <p:txBody>
          <a:bodyPr anchor="ctr">
            <a:normAutofit/>
          </a:bodyPr>
          <a:lstStyle/>
          <a:p>
            <a:pPr algn="l">
              <a:lnSpc>
                <a:spcPct val="100000"/>
              </a:lnSpc>
            </a:pPr>
            <a:r>
              <a:rPr lang="en-US" sz="4400" b="1" dirty="0">
                <a:solidFill>
                  <a:srgbClr val="287251"/>
                </a:solidFill>
                <a:latin typeface="Berlin Sans FB Demi" panose="020E0802020502020306" pitchFamily="34" charset="0"/>
                <a:cs typeface="Poppins" panose="00000500000000000000" pitchFamily="2" charset="0"/>
              </a:rPr>
              <a:t>FINANCIAL SNAPSHOT</a:t>
            </a:r>
            <a:endParaRPr lang="en-IN" sz="4400" b="1" dirty="0">
              <a:solidFill>
                <a:srgbClr val="287251"/>
              </a:solidFill>
              <a:latin typeface="Berlin Sans FB Demi" panose="020E0802020502020306" pitchFamily="34" charset="0"/>
              <a:cs typeface="Poppins" panose="00000500000000000000" pitchFamily="2" charset="0"/>
            </a:endParaRPr>
          </a:p>
        </p:txBody>
      </p:sp>
    </p:spTree>
    <p:extLst>
      <p:ext uri="{BB962C8B-B14F-4D97-AF65-F5344CB8AC3E}">
        <p14:creationId xmlns:p14="http://schemas.microsoft.com/office/powerpoint/2010/main" val="2881196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A1174-064E-0B0B-7D69-F6BA646A3E07}"/>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420562C5-32C0-0892-39AD-BB47078B11C7}"/>
              </a:ext>
            </a:extLst>
          </p:cNvPr>
          <p:cNvSpPr txBox="1"/>
          <p:nvPr/>
        </p:nvSpPr>
        <p:spPr>
          <a:xfrm>
            <a:off x="340964" y="73780"/>
            <a:ext cx="11468744" cy="369332"/>
          </a:xfrm>
          <a:prstGeom prst="rect">
            <a:avLst/>
          </a:prstGeom>
          <a:noFill/>
        </p:spPr>
        <p:txBody>
          <a:bodyPr wrap="square" rtlCol="0">
            <a:spAutoFit/>
          </a:bodyPr>
          <a:lstStyle/>
          <a:p>
            <a:r>
              <a:rPr lang="en-US" b="1" dirty="0">
                <a:solidFill>
                  <a:srgbClr val="2F855E"/>
                </a:solidFill>
                <a:latin typeface="Poppins" panose="00000500000000000000" pitchFamily="2" charset="0"/>
                <a:cs typeface="Poppins" panose="00000500000000000000" pitchFamily="2" charset="0"/>
              </a:rPr>
              <a:t>FINANCIAL SNAPSHOT</a:t>
            </a:r>
            <a:endParaRPr lang="en-IN" b="1" dirty="0">
              <a:solidFill>
                <a:srgbClr val="2F855E"/>
              </a:solidFill>
              <a:latin typeface="Poppins" panose="00000500000000000000" pitchFamily="2" charset="0"/>
              <a:cs typeface="Poppins" panose="00000500000000000000" pitchFamily="2" charset="0"/>
            </a:endParaRPr>
          </a:p>
        </p:txBody>
      </p:sp>
      <p:cxnSp>
        <p:nvCxnSpPr>
          <p:cNvPr id="3" name="Straight Connector 2">
            <a:extLst>
              <a:ext uri="{FF2B5EF4-FFF2-40B4-BE49-F238E27FC236}">
                <a16:creationId xmlns:a16="http://schemas.microsoft.com/office/drawing/2014/main" id="{E58D69B9-2EC9-E2F6-A693-B361F1054A21}"/>
              </a:ext>
            </a:extLst>
          </p:cNvPr>
          <p:cNvCxnSpPr>
            <a:cxnSpLocks/>
          </p:cNvCxnSpPr>
          <p:nvPr/>
        </p:nvCxnSpPr>
        <p:spPr>
          <a:xfrm>
            <a:off x="0" y="519792"/>
            <a:ext cx="12192000"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A12A536A-C944-C0D6-9618-DF06A624A2F6}"/>
              </a:ext>
            </a:extLst>
          </p:cNvPr>
          <p:cNvCxnSpPr>
            <a:cxnSpLocks/>
          </p:cNvCxnSpPr>
          <p:nvPr/>
        </p:nvCxnSpPr>
        <p:spPr>
          <a:xfrm>
            <a:off x="0" y="586090"/>
            <a:ext cx="12192000" cy="0"/>
          </a:xfrm>
          <a:prstGeom prst="line">
            <a:avLst/>
          </a:prstGeom>
          <a:ln>
            <a:solidFill>
              <a:srgbClr val="2F855E"/>
            </a:solidFill>
          </a:ln>
        </p:spPr>
        <p:style>
          <a:lnRef idx="2">
            <a:schemeClr val="accent1"/>
          </a:lnRef>
          <a:fillRef idx="0">
            <a:schemeClr val="accent1"/>
          </a:fillRef>
          <a:effectRef idx="1">
            <a:schemeClr val="accent1"/>
          </a:effectRef>
          <a:fontRef idx="minor">
            <a:schemeClr val="tx1"/>
          </a:fontRef>
        </p:style>
      </p:cxnSp>
      <p:pic>
        <p:nvPicPr>
          <p:cNvPr id="8" name="Picture 2" descr="About Us | Citizens Financial Group, Inc.">
            <a:extLst>
              <a:ext uri="{FF2B5EF4-FFF2-40B4-BE49-F238E27FC236}">
                <a16:creationId xmlns:a16="http://schemas.microsoft.com/office/drawing/2014/main" id="{43B56975-EE83-18BD-C359-9741E02519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7932" y="122244"/>
            <a:ext cx="1850332" cy="30804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Chart 12">
            <a:extLst>
              <a:ext uri="{FF2B5EF4-FFF2-40B4-BE49-F238E27FC236}">
                <a16:creationId xmlns:a16="http://schemas.microsoft.com/office/drawing/2014/main" id="{7689B5DA-7655-0F58-219C-EB174699E820}"/>
              </a:ext>
            </a:extLst>
          </p:cNvPr>
          <p:cNvGraphicFramePr/>
          <p:nvPr>
            <p:extLst>
              <p:ext uri="{D42A27DB-BD31-4B8C-83A1-F6EECF244321}">
                <p14:modId xmlns:p14="http://schemas.microsoft.com/office/powerpoint/2010/main" val="328098118"/>
              </p:ext>
            </p:extLst>
          </p:nvPr>
        </p:nvGraphicFramePr>
        <p:xfrm>
          <a:off x="141076" y="1576818"/>
          <a:ext cx="4294222" cy="245575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4" name="Chart 23">
            <a:extLst>
              <a:ext uri="{FF2B5EF4-FFF2-40B4-BE49-F238E27FC236}">
                <a16:creationId xmlns:a16="http://schemas.microsoft.com/office/drawing/2014/main" id="{E46386A9-DDBF-DC8E-0833-04F775975D47}"/>
              </a:ext>
            </a:extLst>
          </p:cNvPr>
          <p:cNvGraphicFramePr/>
          <p:nvPr>
            <p:extLst>
              <p:ext uri="{D42A27DB-BD31-4B8C-83A1-F6EECF244321}">
                <p14:modId xmlns:p14="http://schemas.microsoft.com/office/powerpoint/2010/main" val="744684124"/>
              </p:ext>
            </p:extLst>
          </p:nvPr>
        </p:nvGraphicFramePr>
        <p:xfrm>
          <a:off x="4583658" y="1576818"/>
          <a:ext cx="4294222" cy="245575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3" name="Chart 42">
            <a:extLst>
              <a:ext uri="{FF2B5EF4-FFF2-40B4-BE49-F238E27FC236}">
                <a16:creationId xmlns:a16="http://schemas.microsoft.com/office/drawing/2014/main" id="{C26F3247-5FB7-64F7-7AB4-DA3826E46BA8}"/>
              </a:ext>
            </a:extLst>
          </p:cNvPr>
          <p:cNvGraphicFramePr/>
          <p:nvPr>
            <p:extLst>
              <p:ext uri="{D42A27DB-BD31-4B8C-83A1-F6EECF244321}">
                <p14:modId xmlns:p14="http://schemas.microsoft.com/office/powerpoint/2010/main" val="662909701"/>
              </p:ext>
            </p:extLst>
          </p:nvPr>
        </p:nvGraphicFramePr>
        <p:xfrm>
          <a:off x="8993399" y="4120936"/>
          <a:ext cx="3057525" cy="249272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3" name="Chart 52">
            <a:extLst>
              <a:ext uri="{FF2B5EF4-FFF2-40B4-BE49-F238E27FC236}">
                <a16:creationId xmlns:a16="http://schemas.microsoft.com/office/drawing/2014/main" id="{5FDB1119-6496-89D9-CFF9-15E409FFA5BE}"/>
              </a:ext>
            </a:extLst>
          </p:cNvPr>
          <p:cNvGraphicFramePr/>
          <p:nvPr>
            <p:extLst>
              <p:ext uri="{D42A27DB-BD31-4B8C-83A1-F6EECF244321}">
                <p14:modId xmlns:p14="http://schemas.microsoft.com/office/powerpoint/2010/main" val="2622760341"/>
              </p:ext>
            </p:extLst>
          </p:nvPr>
        </p:nvGraphicFramePr>
        <p:xfrm>
          <a:off x="141075" y="4120938"/>
          <a:ext cx="4294223" cy="2492727"/>
        </p:xfrm>
        <a:graphic>
          <a:graphicData uri="http://schemas.openxmlformats.org/drawingml/2006/chart">
            <c:chart xmlns:c="http://schemas.openxmlformats.org/drawingml/2006/chart" xmlns:r="http://schemas.openxmlformats.org/officeDocument/2006/relationships" r:id="rId6"/>
          </a:graphicData>
        </a:graphic>
      </p:graphicFrame>
      <mc:AlternateContent xmlns:mc="http://schemas.openxmlformats.org/markup-compatibility/2006" xmlns:cx1="http://schemas.microsoft.com/office/drawing/2015/9/8/chartex">
        <mc:Choice Requires="cx1">
          <p:graphicFrame>
            <p:nvGraphicFramePr>
              <p:cNvPr id="57" name="Chart 56">
                <a:extLst>
                  <a:ext uri="{FF2B5EF4-FFF2-40B4-BE49-F238E27FC236}">
                    <a16:creationId xmlns:a16="http://schemas.microsoft.com/office/drawing/2014/main" id="{262A9DED-316C-BFB5-FDB5-E5CBFE478D96}"/>
                  </a:ext>
                </a:extLst>
              </p:cNvPr>
              <p:cNvGraphicFramePr/>
              <p:nvPr>
                <p:extLst>
                  <p:ext uri="{D42A27DB-BD31-4B8C-83A1-F6EECF244321}">
                    <p14:modId xmlns:p14="http://schemas.microsoft.com/office/powerpoint/2010/main" val="194645202"/>
                  </p:ext>
                </p:extLst>
              </p:nvPr>
            </p:nvGraphicFramePr>
            <p:xfrm>
              <a:off x="4592894" y="4120937"/>
              <a:ext cx="4294222" cy="2492728"/>
            </p:xfrm>
            <a:graphic>
              <a:graphicData uri="http://schemas.microsoft.com/office/drawing/2014/chartex">
                <cx:chart xmlns:cx="http://schemas.microsoft.com/office/drawing/2014/chartex" xmlns:r="http://schemas.openxmlformats.org/officeDocument/2006/relationships" r:id="rId7"/>
              </a:graphicData>
            </a:graphic>
          </p:graphicFrame>
        </mc:Choice>
        <mc:Fallback xmlns="">
          <p:pic>
            <p:nvPicPr>
              <p:cNvPr id="57" name="Chart 56">
                <a:extLst>
                  <a:ext uri="{FF2B5EF4-FFF2-40B4-BE49-F238E27FC236}">
                    <a16:creationId xmlns:a16="http://schemas.microsoft.com/office/drawing/2014/main" id="{262A9DED-316C-BFB5-FDB5-E5CBFE478D96}"/>
                  </a:ext>
                </a:extLst>
              </p:cNvPr>
              <p:cNvPicPr>
                <a:picLocks noGrp="1" noRot="1" noChangeAspect="1" noMove="1" noResize="1" noEditPoints="1" noAdjustHandles="1" noChangeArrowheads="1" noChangeShapeType="1"/>
              </p:cNvPicPr>
              <p:nvPr/>
            </p:nvPicPr>
            <p:blipFill>
              <a:blip r:embed="rId8"/>
              <a:stretch>
                <a:fillRect/>
              </a:stretch>
            </p:blipFill>
            <p:spPr>
              <a:xfrm>
                <a:off x="4592894" y="4120937"/>
                <a:ext cx="4294222" cy="2492728"/>
              </a:xfrm>
              <a:prstGeom prst="rect">
                <a:avLst/>
              </a:prstGeom>
            </p:spPr>
          </p:pic>
        </mc:Fallback>
      </mc:AlternateContent>
      <p:graphicFrame>
        <p:nvGraphicFramePr>
          <p:cNvPr id="63" name="Chart 62">
            <a:extLst>
              <a:ext uri="{FF2B5EF4-FFF2-40B4-BE49-F238E27FC236}">
                <a16:creationId xmlns:a16="http://schemas.microsoft.com/office/drawing/2014/main" id="{092DB453-0A25-CC6A-C837-7B5CF860C101}"/>
              </a:ext>
            </a:extLst>
          </p:cNvPr>
          <p:cNvGraphicFramePr/>
          <p:nvPr>
            <p:extLst>
              <p:ext uri="{D42A27DB-BD31-4B8C-83A1-F6EECF244321}">
                <p14:modId xmlns:p14="http://schemas.microsoft.com/office/powerpoint/2010/main" val="2700594183"/>
              </p:ext>
            </p:extLst>
          </p:nvPr>
        </p:nvGraphicFramePr>
        <p:xfrm>
          <a:off x="8993397" y="1576818"/>
          <a:ext cx="3057525" cy="2455755"/>
        </p:xfrm>
        <a:graphic>
          <a:graphicData uri="http://schemas.openxmlformats.org/drawingml/2006/chart">
            <c:chart xmlns:c="http://schemas.openxmlformats.org/drawingml/2006/chart" xmlns:r="http://schemas.openxmlformats.org/officeDocument/2006/relationships" r:id="rId9"/>
          </a:graphicData>
        </a:graphic>
      </p:graphicFrame>
      <p:grpSp>
        <p:nvGrpSpPr>
          <p:cNvPr id="2079" name="Group 2078">
            <a:extLst>
              <a:ext uri="{FF2B5EF4-FFF2-40B4-BE49-F238E27FC236}">
                <a16:creationId xmlns:a16="http://schemas.microsoft.com/office/drawing/2014/main" id="{9B59A3E4-7A4F-C9E3-37DE-84FFA5D89809}"/>
              </a:ext>
            </a:extLst>
          </p:cNvPr>
          <p:cNvGrpSpPr/>
          <p:nvPr/>
        </p:nvGrpSpPr>
        <p:grpSpPr>
          <a:xfrm>
            <a:off x="141075" y="661914"/>
            <a:ext cx="11909847" cy="844823"/>
            <a:chOff x="141075" y="728588"/>
            <a:chExt cx="11909847" cy="883693"/>
          </a:xfrm>
        </p:grpSpPr>
        <p:grpSp>
          <p:nvGrpSpPr>
            <p:cNvPr id="2063" name="Group 2062">
              <a:extLst>
                <a:ext uri="{FF2B5EF4-FFF2-40B4-BE49-F238E27FC236}">
                  <a16:creationId xmlns:a16="http://schemas.microsoft.com/office/drawing/2014/main" id="{C37F08D3-59AC-E987-6A17-9C8300033584}"/>
                </a:ext>
              </a:extLst>
            </p:cNvPr>
            <p:cNvGrpSpPr/>
            <p:nvPr/>
          </p:nvGrpSpPr>
          <p:grpSpPr>
            <a:xfrm>
              <a:off x="141075" y="728588"/>
              <a:ext cx="11909847" cy="883692"/>
              <a:chOff x="141075" y="690423"/>
              <a:chExt cx="11909847" cy="902742"/>
            </a:xfrm>
          </p:grpSpPr>
          <p:sp>
            <p:nvSpPr>
              <p:cNvPr id="2048" name="Rectangle: Rounded Corners 2047">
                <a:extLst>
                  <a:ext uri="{FF2B5EF4-FFF2-40B4-BE49-F238E27FC236}">
                    <a16:creationId xmlns:a16="http://schemas.microsoft.com/office/drawing/2014/main" id="{AA347148-23EF-02A5-628E-1441D430984C}"/>
                  </a:ext>
                </a:extLst>
              </p:cNvPr>
              <p:cNvSpPr/>
              <p:nvPr/>
            </p:nvSpPr>
            <p:spPr>
              <a:xfrm>
                <a:off x="141075" y="690423"/>
                <a:ext cx="11909847" cy="902742"/>
              </a:xfrm>
              <a:prstGeom prst="roundRect">
                <a:avLst/>
              </a:prstGeom>
              <a:solidFill>
                <a:schemeClr val="bg1">
                  <a:lumMod val="85000"/>
                </a:schemeClr>
              </a:solidFill>
              <a:ln w="12700">
                <a:solidFill>
                  <a:srgbClr val="2F855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053" name="Straight Connector 2052">
                <a:extLst>
                  <a:ext uri="{FF2B5EF4-FFF2-40B4-BE49-F238E27FC236}">
                    <a16:creationId xmlns:a16="http://schemas.microsoft.com/office/drawing/2014/main" id="{C7321C88-AD37-624F-E287-A209F92BCFC0}"/>
                  </a:ext>
                </a:extLst>
              </p:cNvPr>
              <p:cNvCxnSpPr/>
              <p:nvPr/>
            </p:nvCxnSpPr>
            <p:spPr>
              <a:xfrm>
                <a:off x="4876800" y="775855"/>
                <a:ext cx="0" cy="725237"/>
              </a:xfrm>
              <a:prstGeom prst="line">
                <a:avLst/>
              </a:prstGeom>
              <a:ln>
                <a:solidFill>
                  <a:srgbClr val="2F855E"/>
                </a:solidFill>
              </a:ln>
            </p:spPr>
            <p:style>
              <a:lnRef idx="2">
                <a:schemeClr val="accent1"/>
              </a:lnRef>
              <a:fillRef idx="0">
                <a:schemeClr val="accent1"/>
              </a:fillRef>
              <a:effectRef idx="1">
                <a:schemeClr val="accent1"/>
              </a:effectRef>
              <a:fontRef idx="minor">
                <a:schemeClr val="tx1"/>
              </a:fontRef>
            </p:style>
          </p:cxnSp>
          <p:cxnSp>
            <p:nvCxnSpPr>
              <p:cNvPr id="2057" name="Straight Connector 2056">
                <a:extLst>
                  <a:ext uri="{FF2B5EF4-FFF2-40B4-BE49-F238E27FC236}">
                    <a16:creationId xmlns:a16="http://schemas.microsoft.com/office/drawing/2014/main" id="{079B9F9E-3CD0-FC04-04B3-5C30E7F802BE}"/>
                  </a:ext>
                </a:extLst>
              </p:cNvPr>
              <p:cNvCxnSpPr/>
              <p:nvPr/>
            </p:nvCxnSpPr>
            <p:spPr>
              <a:xfrm>
                <a:off x="7315200" y="775855"/>
                <a:ext cx="0" cy="725237"/>
              </a:xfrm>
              <a:prstGeom prst="line">
                <a:avLst/>
              </a:prstGeom>
              <a:ln>
                <a:solidFill>
                  <a:srgbClr val="2F855E"/>
                </a:solidFill>
              </a:ln>
            </p:spPr>
            <p:style>
              <a:lnRef idx="2">
                <a:schemeClr val="accent1"/>
              </a:lnRef>
              <a:fillRef idx="0">
                <a:schemeClr val="accent1"/>
              </a:fillRef>
              <a:effectRef idx="1">
                <a:schemeClr val="accent1"/>
              </a:effectRef>
              <a:fontRef idx="minor">
                <a:schemeClr val="tx1"/>
              </a:fontRef>
            </p:style>
          </p:cxnSp>
          <p:cxnSp>
            <p:nvCxnSpPr>
              <p:cNvPr id="2059" name="Straight Connector 2058">
                <a:extLst>
                  <a:ext uri="{FF2B5EF4-FFF2-40B4-BE49-F238E27FC236}">
                    <a16:creationId xmlns:a16="http://schemas.microsoft.com/office/drawing/2014/main" id="{5DD741DB-3617-B723-2601-6B7E6EEA5CB9}"/>
                  </a:ext>
                </a:extLst>
              </p:cNvPr>
              <p:cNvCxnSpPr/>
              <p:nvPr/>
            </p:nvCxnSpPr>
            <p:spPr>
              <a:xfrm>
                <a:off x="9753600" y="775855"/>
                <a:ext cx="0" cy="725237"/>
              </a:xfrm>
              <a:prstGeom prst="line">
                <a:avLst/>
              </a:prstGeom>
              <a:ln>
                <a:solidFill>
                  <a:srgbClr val="2F855E"/>
                </a:solidFill>
              </a:ln>
            </p:spPr>
            <p:style>
              <a:lnRef idx="2">
                <a:schemeClr val="accent1"/>
              </a:lnRef>
              <a:fillRef idx="0">
                <a:schemeClr val="accent1"/>
              </a:fillRef>
              <a:effectRef idx="1">
                <a:schemeClr val="accent1"/>
              </a:effectRef>
              <a:fontRef idx="minor">
                <a:schemeClr val="tx1"/>
              </a:fontRef>
            </p:style>
          </p:cxnSp>
        </p:grpSp>
        <p:grpSp>
          <p:nvGrpSpPr>
            <p:cNvPr id="2068" name="Group 2067">
              <a:extLst>
                <a:ext uri="{FF2B5EF4-FFF2-40B4-BE49-F238E27FC236}">
                  <a16:creationId xmlns:a16="http://schemas.microsoft.com/office/drawing/2014/main" id="{EB33AF1C-CC10-3AF2-057F-C57CA4CBB9CC}"/>
                </a:ext>
              </a:extLst>
            </p:cNvPr>
            <p:cNvGrpSpPr/>
            <p:nvPr/>
          </p:nvGrpSpPr>
          <p:grpSpPr>
            <a:xfrm>
              <a:off x="2821396" y="852231"/>
              <a:ext cx="1832115" cy="539011"/>
              <a:chOff x="199884" y="894326"/>
              <a:chExt cx="1832115" cy="539011"/>
            </a:xfrm>
          </p:grpSpPr>
          <p:sp>
            <p:nvSpPr>
              <p:cNvPr id="2065" name="TextBox 2064">
                <a:extLst>
                  <a:ext uri="{FF2B5EF4-FFF2-40B4-BE49-F238E27FC236}">
                    <a16:creationId xmlns:a16="http://schemas.microsoft.com/office/drawing/2014/main" id="{854A53CB-F2D9-48D5-65CE-F22E1B6AC201}"/>
                  </a:ext>
                </a:extLst>
              </p:cNvPr>
              <p:cNvSpPr txBox="1"/>
              <p:nvPr/>
            </p:nvSpPr>
            <p:spPr>
              <a:xfrm>
                <a:off x="199884" y="894326"/>
                <a:ext cx="1832115" cy="338554"/>
              </a:xfrm>
              <a:prstGeom prst="rect">
                <a:avLst/>
              </a:prstGeom>
              <a:noFill/>
            </p:spPr>
            <p:txBody>
              <a:bodyPr wrap="square" rtlCol="0">
                <a:spAutoFit/>
              </a:bodyPr>
              <a:lstStyle/>
              <a:p>
                <a:pPr algn="ctr"/>
                <a:r>
                  <a:rPr lang="en-IN" sz="1600" b="1" dirty="0">
                    <a:latin typeface="Poppins" panose="00000500000000000000" pitchFamily="2" charset="0"/>
                    <a:cs typeface="Poppins" panose="00000500000000000000" pitchFamily="2" charset="0"/>
                  </a:rPr>
                  <a:t>$8,330 Million</a:t>
                </a:r>
              </a:p>
            </p:txBody>
          </p:sp>
          <p:sp>
            <p:nvSpPr>
              <p:cNvPr id="2067" name="TextBox 2066">
                <a:extLst>
                  <a:ext uri="{FF2B5EF4-FFF2-40B4-BE49-F238E27FC236}">
                    <a16:creationId xmlns:a16="http://schemas.microsoft.com/office/drawing/2014/main" id="{F1F6E9B6-2B2D-23E0-2F57-407FDCF96D66}"/>
                  </a:ext>
                </a:extLst>
              </p:cNvPr>
              <p:cNvSpPr txBox="1"/>
              <p:nvPr/>
            </p:nvSpPr>
            <p:spPr>
              <a:xfrm>
                <a:off x="199884" y="1217893"/>
                <a:ext cx="1832115" cy="215444"/>
              </a:xfrm>
              <a:prstGeom prst="rect">
                <a:avLst/>
              </a:prstGeom>
              <a:noFill/>
            </p:spPr>
            <p:txBody>
              <a:bodyPr wrap="square" rtlCol="0">
                <a:spAutoFit/>
              </a:bodyPr>
              <a:lstStyle/>
              <a:p>
                <a:pPr algn="ctr"/>
                <a:r>
                  <a:rPr lang="en-IN" sz="800" dirty="0">
                    <a:latin typeface="Poppins" panose="00000500000000000000" pitchFamily="2" charset="0"/>
                    <a:cs typeface="Poppins" panose="00000500000000000000" pitchFamily="2" charset="0"/>
                  </a:rPr>
                  <a:t>Total Revenue (2023)</a:t>
                </a:r>
              </a:p>
            </p:txBody>
          </p:sp>
        </p:grpSp>
        <p:grpSp>
          <p:nvGrpSpPr>
            <p:cNvPr id="2069" name="Group 2068">
              <a:extLst>
                <a:ext uri="{FF2B5EF4-FFF2-40B4-BE49-F238E27FC236}">
                  <a16:creationId xmlns:a16="http://schemas.microsoft.com/office/drawing/2014/main" id="{8AF30595-8A49-41FC-5205-47D050019FB6}"/>
                </a:ext>
              </a:extLst>
            </p:cNvPr>
            <p:cNvGrpSpPr/>
            <p:nvPr/>
          </p:nvGrpSpPr>
          <p:grpSpPr>
            <a:xfrm>
              <a:off x="5122278" y="861036"/>
              <a:ext cx="2017920" cy="530206"/>
              <a:chOff x="141074" y="894326"/>
              <a:chExt cx="2017920" cy="530206"/>
            </a:xfrm>
          </p:grpSpPr>
          <p:sp>
            <p:nvSpPr>
              <p:cNvPr id="2070" name="TextBox 2069">
                <a:extLst>
                  <a:ext uri="{FF2B5EF4-FFF2-40B4-BE49-F238E27FC236}">
                    <a16:creationId xmlns:a16="http://schemas.microsoft.com/office/drawing/2014/main" id="{6DACD224-34F0-6D99-3B36-FE06749D56EC}"/>
                  </a:ext>
                </a:extLst>
              </p:cNvPr>
              <p:cNvSpPr txBox="1"/>
              <p:nvPr/>
            </p:nvSpPr>
            <p:spPr>
              <a:xfrm>
                <a:off x="199884" y="894326"/>
                <a:ext cx="1832115" cy="338554"/>
              </a:xfrm>
              <a:prstGeom prst="rect">
                <a:avLst/>
              </a:prstGeom>
              <a:noFill/>
            </p:spPr>
            <p:txBody>
              <a:bodyPr wrap="square" rtlCol="0">
                <a:spAutoFit/>
              </a:bodyPr>
              <a:lstStyle/>
              <a:p>
                <a:pPr algn="ctr"/>
                <a:r>
                  <a:rPr lang="en-IN" sz="1600" b="1" dirty="0">
                    <a:latin typeface="Poppins" panose="00000500000000000000" pitchFamily="2" charset="0"/>
                    <a:cs typeface="Poppins" panose="00000500000000000000" pitchFamily="2" charset="0"/>
                  </a:rPr>
                  <a:t>$5,254 Million</a:t>
                </a:r>
              </a:p>
            </p:txBody>
          </p:sp>
          <p:sp>
            <p:nvSpPr>
              <p:cNvPr id="2071" name="TextBox 2070">
                <a:extLst>
                  <a:ext uri="{FF2B5EF4-FFF2-40B4-BE49-F238E27FC236}">
                    <a16:creationId xmlns:a16="http://schemas.microsoft.com/office/drawing/2014/main" id="{76604E90-645B-D901-5479-B7EF08925DB4}"/>
                  </a:ext>
                </a:extLst>
              </p:cNvPr>
              <p:cNvSpPr txBox="1"/>
              <p:nvPr/>
            </p:nvSpPr>
            <p:spPr>
              <a:xfrm>
                <a:off x="141074" y="1209088"/>
                <a:ext cx="2017920" cy="215444"/>
              </a:xfrm>
              <a:prstGeom prst="rect">
                <a:avLst/>
              </a:prstGeom>
              <a:noFill/>
            </p:spPr>
            <p:txBody>
              <a:bodyPr wrap="square" rtlCol="0">
                <a:spAutoFit/>
              </a:bodyPr>
              <a:lstStyle/>
              <a:p>
                <a:pPr algn="ctr"/>
                <a:r>
                  <a:rPr lang="en-IN" sz="800" dirty="0">
                    <a:latin typeface="Poppins" panose="00000500000000000000" pitchFamily="2" charset="0"/>
                    <a:cs typeface="Poppins" panose="00000500000000000000" pitchFamily="2" charset="0"/>
                  </a:rPr>
                  <a:t>Consumer Banking Revenue (2023)</a:t>
                </a:r>
              </a:p>
            </p:txBody>
          </p:sp>
        </p:grpSp>
        <p:grpSp>
          <p:nvGrpSpPr>
            <p:cNvPr id="2072" name="Group 2071">
              <a:extLst>
                <a:ext uri="{FF2B5EF4-FFF2-40B4-BE49-F238E27FC236}">
                  <a16:creationId xmlns:a16="http://schemas.microsoft.com/office/drawing/2014/main" id="{EEFDF67C-55B1-08BE-361D-8908617E4DF8}"/>
                </a:ext>
              </a:extLst>
            </p:cNvPr>
            <p:cNvGrpSpPr/>
            <p:nvPr/>
          </p:nvGrpSpPr>
          <p:grpSpPr>
            <a:xfrm>
              <a:off x="7498195" y="861036"/>
              <a:ext cx="2144915" cy="653316"/>
              <a:chOff x="141074" y="894326"/>
              <a:chExt cx="2017920" cy="653316"/>
            </a:xfrm>
          </p:grpSpPr>
          <p:sp>
            <p:nvSpPr>
              <p:cNvPr id="2073" name="TextBox 2072">
                <a:extLst>
                  <a:ext uri="{FF2B5EF4-FFF2-40B4-BE49-F238E27FC236}">
                    <a16:creationId xmlns:a16="http://schemas.microsoft.com/office/drawing/2014/main" id="{232E00A1-8C5F-9622-E45F-434121D065BA}"/>
                  </a:ext>
                </a:extLst>
              </p:cNvPr>
              <p:cNvSpPr txBox="1"/>
              <p:nvPr/>
            </p:nvSpPr>
            <p:spPr>
              <a:xfrm>
                <a:off x="199884" y="894326"/>
                <a:ext cx="1832115" cy="338554"/>
              </a:xfrm>
              <a:prstGeom prst="rect">
                <a:avLst/>
              </a:prstGeom>
              <a:noFill/>
            </p:spPr>
            <p:txBody>
              <a:bodyPr wrap="square" rtlCol="0">
                <a:spAutoFit/>
              </a:bodyPr>
              <a:lstStyle/>
              <a:p>
                <a:pPr algn="ctr"/>
                <a:r>
                  <a:rPr lang="en-IN" sz="1600" b="1" dirty="0">
                    <a:latin typeface="Poppins" panose="00000500000000000000" pitchFamily="2" charset="0"/>
                    <a:cs typeface="Poppins" panose="00000500000000000000" pitchFamily="2" charset="0"/>
                  </a:rPr>
                  <a:t>$3,076 Million</a:t>
                </a:r>
              </a:p>
            </p:txBody>
          </p:sp>
          <p:sp>
            <p:nvSpPr>
              <p:cNvPr id="2074" name="TextBox 2073">
                <a:extLst>
                  <a:ext uri="{FF2B5EF4-FFF2-40B4-BE49-F238E27FC236}">
                    <a16:creationId xmlns:a16="http://schemas.microsoft.com/office/drawing/2014/main" id="{107E02E7-466F-6F4B-D416-83041FD43AB1}"/>
                  </a:ext>
                </a:extLst>
              </p:cNvPr>
              <p:cNvSpPr txBox="1"/>
              <p:nvPr/>
            </p:nvSpPr>
            <p:spPr>
              <a:xfrm>
                <a:off x="141074" y="1209088"/>
                <a:ext cx="2017920" cy="338554"/>
              </a:xfrm>
              <a:prstGeom prst="rect">
                <a:avLst/>
              </a:prstGeom>
              <a:noFill/>
            </p:spPr>
            <p:txBody>
              <a:bodyPr wrap="square" rtlCol="0">
                <a:spAutoFit/>
              </a:bodyPr>
              <a:lstStyle/>
              <a:p>
                <a:pPr algn="ctr"/>
                <a:r>
                  <a:rPr lang="en-IN" sz="800" dirty="0">
                    <a:latin typeface="Poppins" panose="00000500000000000000" pitchFamily="2" charset="0"/>
                    <a:cs typeface="Poppins" panose="00000500000000000000" pitchFamily="2" charset="0"/>
                  </a:rPr>
                  <a:t>Commercial Banking Revenue (2023)</a:t>
                </a:r>
              </a:p>
            </p:txBody>
          </p:sp>
        </p:grpSp>
        <p:grpSp>
          <p:nvGrpSpPr>
            <p:cNvPr id="2075" name="Group 2074">
              <a:extLst>
                <a:ext uri="{FF2B5EF4-FFF2-40B4-BE49-F238E27FC236}">
                  <a16:creationId xmlns:a16="http://schemas.microsoft.com/office/drawing/2014/main" id="{9F0E12DF-4093-143D-AAD0-F2B3BA371D32}"/>
                </a:ext>
              </a:extLst>
            </p:cNvPr>
            <p:cNvGrpSpPr/>
            <p:nvPr/>
          </p:nvGrpSpPr>
          <p:grpSpPr>
            <a:xfrm>
              <a:off x="9888587" y="861057"/>
              <a:ext cx="2144915" cy="530207"/>
              <a:chOff x="103917" y="882452"/>
              <a:chExt cx="2017920" cy="530207"/>
            </a:xfrm>
          </p:grpSpPr>
          <p:sp>
            <p:nvSpPr>
              <p:cNvPr id="2076" name="TextBox 2075">
                <a:extLst>
                  <a:ext uri="{FF2B5EF4-FFF2-40B4-BE49-F238E27FC236}">
                    <a16:creationId xmlns:a16="http://schemas.microsoft.com/office/drawing/2014/main" id="{91D71419-D3E6-D224-36AE-D7D65D39F5F6}"/>
                  </a:ext>
                </a:extLst>
              </p:cNvPr>
              <p:cNvSpPr txBox="1"/>
              <p:nvPr/>
            </p:nvSpPr>
            <p:spPr>
              <a:xfrm>
                <a:off x="162727" y="882452"/>
                <a:ext cx="1832115" cy="338554"/>
              </a:xfrm>
              <a:prstGeom prst="rect">
                <a:avLst/>
              </a:prstGeom>
              <a:noFill/>
            </p:spPr>
            <p:txBody>
              <a:bodyPr wrap="square" rtlCol="0">
                <a:spAutoFit/>
              </a:bodyPr>
              <a:lstStyle/>
              <a:p>
                <a:pPr algn="ctr"/>
                <a:r>
                  <a:rPr lang="en-IN" sz="1600" b="1" dirty="0">
                    <a:latin typeface="Poppins" panose="00000500000000000000" pitchFamily="2" charset="0"/>
                    <a:cs typeface="Poppins" panose="00000500000000000000" pitchFamily="2" charset="0"/>
                  </a:rPr>
                  <a:t>$43,826 Million</a:t>
                </a:r>
              </a:p>
            </p:txBody>
          </p:sp>
          <p:sp>
            <p:nvSpPr>
              <p:cNvPr id="2077" name="TextBox 2076">
                <a:extLst>
                  <a:ext uri="{FF2B5EF4-FFF2-40B4-BE49-F238E27FC236}">
                    <a16:creationId xmlns:a16="http://schemas.microsoft.com/office/drawing/2014/main" id="{08B40ECC-8CF2-B639-BF15-8177781AAC0C}"/>
                  </a:ext>
                </a:extLst>
              </p:cNvPr>
              <p:cNvSpPr txBox="1"/>
              <p:nvPr/>
            </p:nvSpPr>
            <p:spPr>
              <a:xfrm>
                <a:off x="103917" y="1197215"/>
                <a:ext cx="2017920" cy="215444"/>
              </a:xfrm>
              <a:prstGeom prst="rect">
                <a:avLst/>
              </a:prstGeom>
              <a:noFill/>
            </p:spPr>
            <p:txBody>
              <a:bodyPr wrap="square" rtlCol="0">
                <a:spAutoFit/>
              </a:bodyPr>
              <a:lstStyle/>
              <a:p>
                <a:pPr algn="ctr"/>
                <a:r>
                  <a:rPr lang="en-IN" sz="800" dirty="0">
                    <a:latin typeface="Poppins" panose="00000500000000000000" pitchFamily="2" charset="0"/>
                    <a:cs typeface="Poppins" panose="00000500000000000000" pitchFamily="2" charset="0"/>
                  </a:rPr>
                  <a:t>Total Commercial and Industrial Loan</a:t>
                </a:r>
              </a:p>
            </p:txBody>
          </p:sp>
        </p:grpSp>
        <p:sp>
          <p:nvSpPr>
            <p:cNvPr id="2078" name="Rectangle: Rounded Corners 2077">
              <a:extLst>
                <a:ext uri="{FF2B5EF4-FFF2-40B4-BE49-F238E27FC236}">
                  <a16:creationId xmlns:a16="http://schemas.microsoft.com/office/drawing/2014/main" id="{7E7EDAC2-B92F-E840-B2B4-DFA19D6499AD}"/>
                </a:ext>
              </a:extLst>
            </p:cNvPr>
            <p:cNvSpPr/>
            <p:nvPr/>
          </p:nvSpPr>
          <p:spPr>
            <a:xfrm>
              <a:off x="141075" y="728589"/>
              <a:ext cx="2297323" cy="883692"/>
            </a:xfrm>
            <a:prstGeom prst="roundRect">
              <a:avLst/>
            </a:prstGeom>
            <a:solidFill>
              <a:schemeClr val="bg2">
                <a:lumMod val="50000"/>
              </a:schemeClr>
            </a:solidFill>
            <a:ln w="12700">
              <a:solidFill>
                <a:srgbClr val="2F855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Poppins" panose="00000500000000000000" pitchFamily="2" charset="0"/>
                  <a:cs typeface="Poppins" panose="00000500000000000000" pitchFamily="2" charset="0"/>
                </a:rPr>
                <a:t>Citizens Financial </a:t>
              </a:r>
            </a:p>
            <a:p>
              <a:pPr algn="ctr"/>
              <a:r>
                <a:rPr lang="en-IN" sz="1600" b="1" dirty="0">
                  <a:solidFill>
                    <a:schemeClr val="tx1"/>
                  </a:solidFill>
                  <a:latin typeface="Poppins" panose="00000500000000000000" pitchFamily="2" charset="0"/>
                  <a:cs typeface="Poppins" panose="00000500000000000000" pitchFamily="2" charset="0"/>
                </a:rPr>
                <a:t>At A Glance</a:t>
              </a:r>
            </a:p>
          </p:txBody>
        </p:sp>
      </p:grpSp>
      <p:sp>
        <p:nvSpPr>
          <p:cNvPr id="2080" name="TextBox 2079">
            <a:extLst>
              <a:ext uri="{FF2B5EF4-FFF2-40B4-BE49-F238E27FC236}">
                <a16:creationId xmlns:a16="http://schemas.microsoft.com/office/drawing/2014/main" id="{46FE5274-C18A-02BF-5691-F42970C18D63}"/>
              </a:ext>
            </a:extLst>
          </p:cNvPr>
          <p:cNvSpPr txBox="1"/>
          <p:nvPr/>
        </p:nvSpPr>
        <p:spPr>
          <a:xfrm>
            <a:off x="74264" y="6634862"/>
            <a:ext cx="4236221" cy="223138"/>
          </a:xfrm>
          <a:prstGeom prst="rect">
            <a:avLst/>
          </a:prstGeom>
          <a:noFill/>
        </p:spPr>
        <p:txBody>
          <a:bodyPr wrap="square" rtlCol="0">
            <a:spAutoFit/>
          </a:bodyPr>
          <a:lstStyle/>
          <a:p>
            <a:pPr>
              <a:spcAft>
                <a:spcPts val="1200"/>
              </a:spcAft>
            </a:pPr>
            <a:r>
              <a:rPr lang="en-US" sz="850" i="1" dirty="0">
                <a:latin typeface="Poppins" panose="00000500000000000000" pitchFamily="2" charset="0"/>
                <a:cs typeface="Poppins" panose="00000500000000000000" pitchFamily="2" charset="0"/>
              </a:rPr>
              <a:t>Source: Annual Report, Investor Relations</a:t>
            </a:r>
          </a:p>
        </p:txBody>
      </p:sp>
    </p:spTree>
    <p:extLst>
      <p:ext uri="{BB962C8B-B14F-4D97-AF65-F5344CB8AC3E}">
        <p14:creationId xmlns:p14="http://schemas.microsoft.com/office/powerpoint/2010/main" val="1530770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79"/>
                                        </p:tgtEl>
                                        <p:attrNameLst>
                                          <p:attrName>style.visibility</p:attrName>
                                        </p:attrNameLst>
                                      </p:cBhvr>
                                      <p:to>
                                        <p:strVal val="visible"/>
                                      </p:to>
                                    </p:set>
                                    <p:animEffect transition="in" filter="randombar(horizontal)">
                                      <p:cBhvr>
                                        <p:cTn id="7" dur="1000"/>
                                        <p:tgtEl>
                                          <p:spTgt spid="207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3">
                                            <p:graphicEl>
                                              <a:chart seriesIdx="-3" categoryIdx="-3" bldStep="gridLegend"/>
                                            </p:graphicEl>
                                          </p:spTgt>
                                        </p:tgtEl>
                                        <p:attrNameLst>
                                          <p:attrName>style.visibility</p:attrName>
                                        </p:attrNameLst>
                                      </p:cBhvr>
                                      <p:to>
                                        <p:strVal val="visible"/>
                                      </p:to>
                                    </p:set>
                                    <p:animEffect transition="in" filter="fade">
                                      <p:cBhvr>
                                        <p:cTn id="12" dur="1000"/>
                                        <p:tgtEl>
                                          <p:spTgt spid="13">
                                            <p:graphicEl>
                                              <a:chart seriesIdx="-3" categoryIdx="-3" bldStep="gridLegend"/>
                                            </p:graphicEl>
                                          </p:spTgt>
                                        </p:tgtEl>
                                      </p:cBhvr>
                                    </p:animEffect>
                                    <p:anim calcmode="lin" valueType="num">
                                      <p:cBhvr>
                                        <p:cTn id="13" dur="1000" fill="hold"/>
                                        <p:tgtEl>
                                          <p:spTgt spid="13">
                                            <p:graphicEl>
                                              <a:chart seriesIdx="-3" categoryIdx="-3" bldStep="gridLegend"/>
                                            </p:graphicEl>
                                          </p:spTgt>
                                        </p:tgtEl>
                                        <p:attrNameLst>
                                          <p:attrName>ppt_x</p:attrName>
                                        </p:attrNameLst>
                                      </p:cBhvr>
                                      <p:tavLst>
                                        <p:tav tm="0">
                                          <p:val>
                                            <p:strVal val="#ppt_x"/>
                                          </p:val>
                                        </p:tav>
                                        <p:tav tm="100000">
                                          <p:val>
                                            <p:strVal val="#ppt_x"/>
                                          </p:val>
                                        </p:tav>
                                      </p:tavLst>
                                    </p:anim>
                                    <p:anim calcmode="lin" valueType="num">
                                      <p:cBhvr>
                                        <p:cTn id="14" dur="1000" fill="hold"/>
                                        <p:tgtEl>
                                          <p:spTgt spid="13">
                                            <p:graphicEl>
                                              <a:chart seriesIdx="-3" categoryIdx="-3" bldStep="gridLegend"/>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3">
                                            <p:graphicEl>
                                              <a:chart seriesIdx="0" categoryIdx="-4" bldStep="series"/>
                                            </p:graphicEl>
                                          </p:spTgt>
                                        </p:tgtEl>
                                        <p:attrNameLst>
                                          <p:attrName>style.visibility</p:attrName>
                                        </p:attrNameLst>
                                      </p:cBhvr>
                                      <p:to>
                                        <p:strVal val="visible"/>
                                      </p:to>
                                    </p:set>
                                    <p:animEffect transition="in" filter="fade">
                                      <p:cBhvr>
                                        <p:cTn id="19" dur="1000"/>
                                        <p:tgtEl>
                                          <p:spTgt spid="13">
                                            <p:graphicEl>
                                              <a:chart seriesIdx="0" categoryIdx="-4" bldStep="series"/>
                                            </p:graphicEl>
                                          </p:spTgt>
                                        </p:tgtEl>
                                      </p:cBhvr>
                                    </p:animEffect>
                                    <p:anim calcmode="lin" valueType="num">
                                      <p:cBhvr>
                                        <p:cTn id="20" dur="1000" fill="hold"/>
                                        <p:tgtEl>
                                          <p:spTgt spid="13">
                                            <p:graphicEl>
                                              <a:chart seriesIdx="0" categoryIdx="-4" bldStep="series"/>
                                            </p:graphicEl>
                                          </p:spTgt>
                                        </p:tgtEl>
                                        <p:attrNameLst>
                                          <p:attrName>ppt_x</p:attrName>
                                        </p:attrNameLst>
                                      </p:cBhvr>
                                      <p:tavLst>
                                        <p:tav tm="0">
                                          <p:val>
                                            <p:strVal val="#ppt_x"/>
                                          </p:val>
                                        </p:tav>
                                        <p:tav tm="100000">
                                          <p:val>
                                            <p:strVal val="#ppt_x"/>
                                          </p:val>
                                        </p:tav>
                                      </p:tavLst>
                                    </p:anim>
                                    <p:anim calcmode="lin" valueType="num">
                                      <p:cBhvr>
                                        <p:cTn id="21" dur="1000" fill="hold"/>
                                        <p:tgtEl>
                                          <p:spTgt spid="13">
                                            <p:graphicEl>
                                              <a:chart seriesIdx="0" categoryIdx="-4" bldStep="series"/>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4">
                                            <p:graphicEl>
                                              <a:chart seriesIdx="-3" categoryIdx="-3" bldStep="gridLegend"/>
                                            </p:graphicEl>
                                          </p:spTgt>
                                        </p:tgtEl>
                                        <p:attrNameLst>
                                          <p:attrName>style.visibility</p:attrName>
                                        </p:attrNameLst>
                                      </p:cBhvr>
                                      <p:to>
                                        <p:strVal val="visible"/>
                                      </p:to>
                                    </p:set>
                                    <p:animEffect transition="in" filter="wipe(left)">
                                      <p:cBhvr>
                                        <p:cTn id="26" dur="1000"/>
                                        <p:tgtEl>
                                          <p:spTgt spid="24">
                                            <p:graphicEl>
                                              <a:chart seriesIdx="-3" categoryIdx="-3" bldStep="gridLegend"/>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4">
                                            <p:graphicEl>
                                              <a:chart seriesIdx="0" categoryIdx="-4" bldStep="series"/>
                                            </p:graphicEl>
                                          </p:spTgt>
                                        </p:tgtEl>
                                        <p:attrNameLst>
                                          <p:attrName>style.visibility</p:attrName>
                                        </p:attrNameLst>
                                      </p:cBhvr>
                                      <p:to>
                                        <p:strVal val="visible"/>
                                      </p:to>
                                    </p:set>
                                    <p:animEffect transition="in" filter="wipe(left)">
                                      <p:cBhvr>
                                        <p:cTn id="31" dur="1000"/>
                                        <p:tgtEl>
                                          <p:spTgt spid="24">
                                            <p:graphicEl>
                                              <a:chart seriesIdx="0" categoryIdx="-4" bldStep="series"/>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4">
                                            <p:graphicEl>
                                              <a:chart seriesIdx="1" categoryIdx="-4" bldStep="series"/>
                                            </p:graphicEl>
                                          </p:spTgt>
                                        </p:tgtEl>
                                        <p:attrNameLst>
                                          <p:attrName>style.visibility</p:attrName>
                                        </p:attrNameLst>
                                      </p:cBhvr>
                                      <p:to>
                                        <p:strVal val="visible"/>
                                      </p:to>
                                    </p:set>
                                    <p:animEffect transition="in" filter="wipe(left)">
                                      <p:cBhvr>
                                        <p:cTn id="36" dur="1000"/>
                                        <p:tgtEl>
                                          <p:spTgt spid="24">
                                            <p:graphicEl>
                                              <a:chart seriesIdx="1" categoryIdx="-4" bldStep="series"/>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4">
                                            <p:graphicEl>
                                              <a:chart seriesIdx="2" categoryIdx="-4" bldStep="series"/>
                                            </p:graphicEl>
                                          </p:spTgt>
                                        </p:tgtEl>
                                        <p:attrNameLst>
                                          <p:attrName>style.visibility</p:attrName>
                                        </p:attrNameLst>
                                      </p:cBhvr>
                                      <p:to>
                                        <p:strVal val="visible"/>
                                      </p:to>
                                    </p:set>
                                    <p:animEffect transition="in" filter="wipe(left)">
                                      <p:cBhvr>
                                        <p:cTn id="41" dur="1000"/>
                                        <p:tgtEl>
                                          <p:spTgt spid="24">
                                            <p:graphicEl>
                                              <a:chart seriesIdx="2" categoryIdx="-4" bldStep="series"/>
                                            </p:graphicEl>
                                          </p:spTgt>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63">
                                            <p:graphicEl>
                                              <a:chart seriesIdx="-3" categoryIdx="-3" bldStep="gridLegend"/>
                                            </p:graphicEl>
                                          </p:spTgt>
                                        </p:tgtEl>
                                        <p:attrNameLst>
                                          <p:attrName>style.visibility</p:attrName>
                                        </p:attrNameLst>
                                      </p:cBhvr>
                                      <p:to>
                                        <p:strVal val="visible"/>
                                      </p:to>
                                    </p:set>
                                    <p:anim calcmode="lin" valueType="num">
                                      <p:cBhvr>
                                        <p:cTn id="46" dur="1000" fill="hold"/>
                                        <p:tgtEl>
                                          <p:spTgt spid="63">
                                            <p:graphicEl>
                                              <a:chart seriesIdx="-3" categoryIdx="-3" bldStep="gridLegend"/>
                                            </p:graphicEl>
                                          </p:spTgt>
                                        </p:tgtEl>
                                        <p:attrNameLst>
                                          <p:attrName>ppt_w</p:attrName>
                                        </p:attrNameLst>
                                      </p:cBhvr>
                                      <p:tavLst>
                                        <p:tav tm="0">
                                          <p:val>
                                            <p:fltVal val="0"/>
                                          </p:val>
                                        </p:tav>
                                        <p:tav tm="100000">
                                          <p:val>
                                            <p:strVal val="#ppt_w"/>
                                          </p:val>
                                        </p:tav>
                                      </p:tavLst>
                                    </p:anim>
                                    <p:anim calcmode="lin" valueType="num">
                                      <p:cBhvr>
                                        <p:cTn id="47" dur="1000" fill="hold"/>
                                        <p:tgtEl>
                                          <p:spTgt spid="63">
                                            <p:graphicEl>
                                              <a:chart seriesIdx="-3" categoryIdx="-3" bldStep="gridLegend"/>
                                            </p:graphicEl>
                                          </p:spTgt>
                                        </p:tgtEl>
                                        <p:attrNameLst>
                                          <p:attrName>ppt_h</p:attrName>
                                        </p:attrNameLst>
                                      </p:cBhvr>
                                      <p:tavLst>
                                        <p:tav tm="0">
                                          <p:val>
                                            <p:fltVal val="0"/>
                                          </p:val>
                                        </p:tav>
                                        <p:tav tm="100000">
                                          <p:val>
                                            <p:strVal val="#ppt_h"/>
                                          </p:val>
                                        </p:tav>
                                      </p:tavLst>
                                    </p:anim>
                                    <p:animEffect transition="in" filter="fade">
                                      <p:cBhvr>
                                        <p:cTn id="48" dur="1000"/>
                                        <p:tgtEl>
                                          <p:spTgt spid="63">
                                            <p:graphicEl>
                                              <a:chart seriesIdx="-3" categoryIdx="-3" bldStep="gridLegend"/>
                                            </p:graphicEl>
                                          </p:spTgt>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63">
                                            <p:graphicEl>
                                              <a:chart seriesIdx="-4" categoryIdx="0" bldStep="category"/>
                                            </p:graphicEl>
                                          </p:spTgt>
                                        </p:tgtEl>
                                        <p:attrNameLst>
                                          <p:attrName>style.visibility</p:attrName>
                                        </p:attrNameLst>
                                      </p:cBhvr>
                                      <p:to>
                                        <p:strVal val="visible"/>
                                      </p:to>
                                    </p:set>
                                    <p:anim calcmode="lin" valueType="num">
                                      <p:cBhvr>
                                        <p:cTn id="53" dur="1000" fill="hold"/>
                                        <p:tgtEl>
                                          <p:spTgt spid="63">
                                            <p:graphicEl>
                                              <a:chart seriesIdx="-4" categoryIdx="0" bldStep="category"/>
                                            </p:graphicEl>
                                          </p:spTgt>
                                        </p:tgtEl>
                                        <p:attrNameLst>
                                          <p:attrName>ppt_w</p:attrName>
                                        </p:attrNameLst>
                                      </p:cBhvr>
                                      <p:tavLst>
                                        <p:tav tm="0">
                                          <p:val>
                                            <p:fltVal val="0"/>
                                          </p:val>
                                        </p:tav>
                                        <p:tav tm="100000">
                                          <p:val>
                                            <p:strVal val="#ppt_w"/>
                                          </p:val>
                                        </p:tav>
                                      </p:tavLst>
                                    </p:anim>
                                    <p:anim calcmode="lin" valueType="num">
                                      <p:cBhvr>
                                        <p:cTn id="54" dur="1000" fill="hold"/>
                                        <p:tgtEl>
                                          <p:spTgt spid="63">
                                            <p:graphicEl>
                                              <a:chart seriesIdx="-4" categoryIdx="0" bldStep="category"/>
                                            </p:graphicEl>
                                          </p:spTgt>
                                        </p:tgtEl>
                                        <p:attrNameLst>
                                          <p:attrName>ppt_h</p:attrName>
                                        </p:attrNameLst>
                                      </p:cBhvr>
                                      <p:tavLst>
                                        <p:tav tm="0">
                                          <p:val>
                                            <p:fltVal val="0"/>
                                          </p:val>
                                        </p:tav>
                                        <p:tav tm="100000">
                                          <p:val>
                                            <p:strVal val="#ppt_h"/>
                                          </p:val>
                                        </p:tav>
                                      </p:tavLst>
                                    </p:anim>
                                    <p:animEffect transition="in" filter="fade">
                                      <p:cBhvr>
                                        <p:cTn id="55" dur="1000"/>
                                        <p:tgtEl>
                                          <p:spTgt spid="63">
                                            <p:graphicEl>
                                              <a:chart seriesIdx="-4" categoryIdx="0" bldStep="category"/>
                                            </p:graphicEl>
                                          </p:spTgt>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63">
                                            <p:graphicEl>
                                              <a:chart seriesIdx="-4" categoryIdx="1" bldStep="category"/>
                                            </p:graphicEl>
                                          </p:spTgt>
                                        </p:tgtEl>
                                        <p:attrNameLst>
                                          <p:attrName>style.visibility</p:attrName>
                                        </p:attrNameLst>
                                      </p:cBhvr>
                                      <p:to>
                                        <p:strVal val="visible"/>
                                      </p:to>
                                    </p:set>
                                    <p:anim calcmode="lin" valueType="num">
                                      <p:cBhvr>
                                        <p:cTn id="60" dur="1000" fill="hold"/>
                                        <p:tgtEl>
                                          <p:spTgt spid="63">
                                            <p:graphicEl>
                                              <a:chart seriesIdx="-4" categoryIdx="1" bldStep="category"/>
                                            </p:graphicEl>
                                          </p:spTgt>
                                        </p:tgtEl>
                                        <p:attrNameLst>
                                          <p:attrName>ppt_w</p:attrName>
                                        </p:attrNameLst>
                                      </p:cBhvr>
                                      <p:tavLst>
                                        <p:tav tm="0">
                                          <p:val>
                                            <p:fltVal val="0"/>
                                          </p:val>
                                        </p:tav>
                                        <p:tav tm="100000">
                                          <p:val>
                                            <p:strVal val="#ppt_w"/>
                                          </p:val>
                                        </p:tav>
                                      </p:tavLst>
                                    </p:anim>
                                    <p:anim calcmode="lin" valueType="num">
                                      <p:cBhvr>
                                        <p:cTn id="61" dur="1000" fill="hold"/>
                                        <p:tgtEl>
                                          <p:spTgt spid="63">
                                            <p:graphicEl>
                                              <a:chart seriesIdx="-4" categoryIdx="1" bldStep="category"/>
                                            </p:graphicEl>
                                          </p:spTgt>
                                        </p:tgtEl>
                                        <p:attrNameLst>
                                          <p:attrName>ppt_h</p:attrName>
                                        </p:attrNameLst>
                                      </p:cBhvr>
                                      <p:tavLst>
                                        <p:tav tm="0">
                                          <p:val>
                                            <p:fltVal val="0"/>
                                          </p:val>
                                        </p:tav>
                                        <p:tav tm="100000">
                                          <p:val>
                                            <p:strVal val="#ppt_h"/>
                                          </p:val>
                                        </p:tav>
                                      </p:tavLst>
                                    </p:anim>
                                    <p:animEffect transition="in" filter="fade">
                                      <p:cBhvr>
                                        <p:cTn id="62" dur="1000"/>
                                        <p:tgtEl>
                                          <p:spTgt spid="63">
                                            <p:graphicEl>
                                              <a:chart seriesIdx="-4" categoryIdx="1" bldStep="category"/>
                                            </p:graphicEl>
                                          </p:spTgt>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63">
                                            <p:graphicEl>
                                              <a:chart seriesIdx="-4" categoryIdx="2" bldStep="category"/>
                                            </p:graphicEl>
                                          </p:spTgt>
                                        </p:tgtEl>
                                        <p:attrNameLst>
                                          <p:attrName>style.visibility</p:attrName>
                                        </p:attrNameLst>
                                      </p:cBhvr>
                                      <p:to>
                                        <p:strVal val="visible"/>
                                      </p:to>
                                    </p:set>
                                    <p:anim calcmode="lin" valueType="num">
                                      <p:cBhvr>
                                        <p:cTn id="67" dur="1000" fill="hold"/>
                                        <p:tgtEl>
                                          <p:spTgt spid="63">
                                            <p:graphicEl>
                                              <a:chart seriesIdx="-4" categoryIdx="2" bldStep="category"/>
                                            </p:graphicEl>
                                          </p:spTgt>
                                        </p:tgtEl>
                                        <p:attrNameLst>
                                          <p:attrName>ppt_w</p:attrName>
                                        </p:attrNameLst>
                                      </p:cBhvr>
                                      <p:tavLst>
                                        <p:tav tm="0">
                                          <p:val>
                                            <p:fltVal val="0"/>
                                          </p:val>
                                        </p:tav>
                                        <p:tav tm="100000">
                                          <p:val>
                                            <p:strVal val="#ppt_w"/>
                                          </p:val>
                                        </p:tav>
                                      </p:tavLst>
                                    </p:anim>
                                    <p:anim calcmode="lin" valueType="num">
                                      <p:cBhvr>
                                        <p:cTn id="68" dur="1000" fill="hold"/>
                                        <p:tgtEl>
                                          <p:spTgt spid="63">
                                            <p:graphicEl>
                                              <a:chart seriesIdx="-4" categoryIdx="2" bldStep="category"/>
                                            </p:graphicEl>
                                          </p:spTgt>
                                        </p:tgtEl>
                                        <p:attrNameLst>
                                          <p:attrName>ppt_h</p:attrName>
                                        </p:attrNameLst>
                                      </p:cBhvr>
                                      <p:tavLst>
                                        <p:tav tm="0">
                                          <p:val>
                                            <p:fltVal val="0"/>
                                          </p:val>
                                        </p:tav>
                                        <p:tav tm="100000">
                                          <p:val>
                                            <p:strVal val="#ppt_h"/>
                                          </p:val>
                                        </p:tav>
                                      </p:tavLst>
                                    </p:anim>
                                    <p:animEffect transition="in" filter="fade">
                                      <p:cBhvr>
                                        <p:cTn id="69" dur="1000"/>
                                        <p:tgtEl>
                                          <p:spTgt spid="63">
                                            <p:graphicEl>
                                              <a:chart seriesIdx="-4" categoryIdx="2" bldStep="category"/>
                                            </p:graphicEl>
                                          </p:spTgt>
                                        </p:tgtEl>
                                      </p:cBhvr>
                                    </p:animEffect>
                                  </p:childTnLst>
                                </p:cTn>
                              </p:par>
                            </p:childTnLst>
                          </p:cTn>
                        </p:par>
                      </p:childTnLst>
                    </p:cTn>
                  </p:par>
                  <p:par>
                    <p:cTn id="70" fill="hold">
                      <p:stCondLst>
                        <p:cond delay="indefinite"/>
                      </p:stCondLst>
                      <p:childTnLst>
                        <p:par>
                          <p:cTn id="71" fill="hold">
                            <p:stCondLst>
                              <p:cond delay="0"/>
                            </p:stCondLst>
                            <p:childTnLst>
                              <p:par>
                                <p:cTn id="72" presetID="53" presetClass="entr" presetSubtype="16" fill="hold" grpId="0" nodeType="clickEffect">
                                  <p:stCondLst>
                                    <p:cond delay="0"/>
                                  </p:stCondLst>
                                  <p:childTnLst>
                                    <p:set>
                                      <p:cBhvr>
                                        <p:cTn id="73" dur="1" fill="hold">
                                          <p:stCondLst>
                                            <p:cond delay="0"/>
                                          </p:stCondLst>
                                        </p:cTn>
                                        <p:tgtEl>
                                          <p:spTgt spid="63">
                                            <p:graphicEl>
                                              <a:chart seriesIdx="-4" categoryIdx="3" bldStep="category"/>
                                            </p:graphicEl>
                                          </p:spTgt>
                                        </p:tgtEl>
                                        <p:attrNameLst>
                                          <p:attrName>style.visibility</p:attrName>
                                        </p:attrNameLst>
                                      </p:cBhvr>
                                      <p:to>
                                        <p:strVal val="visible"/>
                                      </p:to>
                                    </p:set>
                                    <p:anim calcmode="lin" valueType="num">
                                      <p:cBhvr>
                                        <p:cTn id="74" dur="1000" fill="hold"/>
                                        <p:tgtEl>
                                          <p:spTgt spid="63">
                                            <p:graphicEl>
                                              <a:chart seriesIdx="-4" categoryIdx="3" bldStep="category"/>
                                            </p:graphicEl>
                                          </p:spTgt>
                                        </p:tgtEl>
                                        <p:attrNameLst>
                                          <p:attrName>ppt_w</p:attrName>
                                        </p:attrNameLst>
                                      </p:cBhvr>
                                      <p:tavLst>
                                        <p:tav tm="0">
                                          <p:val>
                                            <p:fltVal val="0"/>
                                          </p:val>
                                        </p:tav>
                                        <p:tav tm="100000">
                                          <p:val>
                                            <p:strVal val="#ppt_w"/>
                                          </p:val>
                                        </p:tav>
                                      </p:tavLst>
                                    </p:anim>
                                    <p:anim calcmode="lin" valueType="num">
                                      <p:cBhvr>
                                        <p:cTn id="75" dur="1000" fill="hold"/>
                                        <p:tgtEl>
                                          <p:spTgt spid="63">
                                            <p:graphicEl>
                                              <a:chart seriesIdx="-4" categoryIdx="3" bldStep="category"/>
                                            </p:graphicEl>
                                          </p:spTgt>
                                        </p:tgtEl>
                                        <p:attrNameLst>
                                          <p:attrName>ppt_h</p:attrName>
                                        </p:attrNameLst>
                                      </p:cBhvr>
                                      <p:tavLst>
                                        <p:tav tm="0">
                                          <p:val>
                                            <p:fltVal val="0"/>
                                          </p:val>
                                        </p:tav>
                                        <p:tav tm="100000">
                                          <p:val>
                                            <p:strVal val="#ppt_h"/>
                                          </p:val>
                                        </p:tav>
                                      </p:tavLst>
                                    </p:anim>
                                    <p:animEffect transition="in" filter="fade">
                                      <p:cBhvr>
                                        <p:cTn id="76" dur="1000"/>
                                        <p:tgtEl>
                                          <p:spTgt spid="63">
                                            <p:graphicEl>
                                              <a:chart seriesIdx="-4" categoryIdx="3" bldStep="category"/>
                                            </p:graphicEl>
                                          </p:spTgt>
                                        </p:tgtEl>
                                      </p:cBhvr>
                                    </p:animEffect>
                                  </p:childTnLst>
                                </p:cTn>
                              </p:par>
                            </p:childTnLst>
                          </p:cTn>
                        </p:par>
                      </p:childTnLst>
                    </p:cTn>
                  </p:par>
                  <p:par>
                    <p:cTn id="77" fill="hold">
                      <p:stCondLst>
                        <p:cond delay="indefinite"/>
                      </p:stCondLst>
                      <p:childTnLst>
                        <p:par>
                          <p:cTn id="78" fill="hold">
                            <p:stCondLst>
                              <p:cond delay="0"/>
                            </p:stCondLst>
                            <p:childTnLst>
                              <p:par>
                                <p:cTn id="79" presetID="53" presetClass="entr" presetSubtype="16" fill="hold" grpId="0" nodeType="clickEffect">
                                  <p:stCondLst>
                                    <p:cond delay="0"/>
                                  </p:stCondLst>
                                  <p:childTnLst>
                                    <p:set>
                                      <p:cBhvr>
                                        <p:cTn id="80" dur="1" fill="hold">
                                          <p:stCondLst>
                                            <p:cond delay="0"/>
                                          </p:stCondLst>
                                        </p:cTn>
                                        <p:tgtEl>
                                          <p:spTgt spid="63">
                                            <p:graphicEl>
                                              <a:chart seriesIdx="-4" categoryIdx="4" bldStep="category"/>
                                            </p:graphicEl>
                                          </p:spTgt>
                                        </p:tgtEl>
                                        <p:attrNameLst>
                                          <p:attrName>style.visibility</p:attrName>
                                        </p:attrNameLst>
                                      </p:cBhvr>
                                      <p:to>
                                        <p:strVal val="visible"/>
                                      </p:to>
                                    </p:set>
                                    <p:anim calcmode="lin" valueType="num">
                                      <p:cBhvr>
                                        <p:cTn id="81" dur="1000" fill="hold"/>
                                        <p:tgtEl>
                                          <p:spTgt spid="63">
                                            <p:graphicEl>
                                              <a:chart seriesIdx="-4" categoryIdx="4" bldStep="category"/>
                                            </p:graphicEl>
                                          </p:spTgt>
                                        </p:tgtEl>
                                        <p:attrNameLst>
                                          <p:attrName>ppt_w</p:attrName>
                                        </p:attrNameLst>
                                      </p:cBhvr>
                                      <p:tavLst>
                                        <p:tav tm="0">
                                          <p:val>
                                            <p:fltVal val="0"/>
                                          </p:val>
                                        </p:tav>
                                        <p:tav tm="100000">
                                          <p:val>
                                            <p:strVal val="#ppt_w"/>
                                          </p:val>
                                        </p:tav>
                                      </p:tavLst>
                                    </p:anim>
                                    <p:anim calcmode="lin" valueType="num">
                                      <p:cBhvr>
                                        <p:cTn id="82" dur="1000" fill="hold"/>
                                        <p:tgtEl>
                                          <p:spTgt spid="63">
                                            <p:graphicEl>
                                              <a:chart seriesIdx="-4" categoryIdx="4" bldStep="category"/>
                                            </p:graphicEl>
                                          </p:spTgt>
                                        </p:tgtEl>
                                        <p:attrNameLst>
                                          <p:attrName>ppt_h</p:attrName>
                                        </p:attrNameLst>
                                      </p:cBhvr>
                                      <p:tavLst>
                                        <p:tav tm="0">
                                          <p:val>
                                            <p:fltVal val="0"/>
                                          </p:val>
                                        </p:tav>
                                        <p:tav tm="100000">
                                          <p:val>
                                            <p:strVal val="#ppt_h"/>
                                          </p:val>
                                        </p:tav>
                                      </p:tavLst>
                                    </p:anim>
                                    <p:animEffect transition="in" filter="fade">
                                      <p:cBhvr>
                                        <p:cTn id="83" dur="1000"/>
                                        <p:tgtEl>
                                          <p:spTgt spid="63">
                                            <p:graphicEl>
                                              <a:chart seriesIdx="-4" categoryIdx="4" bldStep="category"/>
                                            </p:graphicEl>
                                          </p:spTgt>
                                        </p:tgtEl>
                                      </p:cBhvr>
                                    </p:animEffect>
                                  </p:childTnLst>
                                </p:cTn>
                              </p:par>
                            </p:childTnLst>
                          </p:cTn>
                        </p:par>
                      </p:childTnLst>
                    </p:cTn>
                  </p:par>
                  <p:par>
                    <p:cTn id="84" fill="hold">
                      <p:stCondLst>
                        <p:cond delay="indefinite"/>
                      </p:stCondLst>
                      <p:childTnLst>
                        <p:par>
                          <p:cTn id="85" fill="hold">
                            <p:stCondLst>
                              <p:cond delay="0"/>
                            </p:stCondLst>
                            <p:childTnLst>
                              <p:par>
                                <p:cTn id="86" presetID="53" presetClass="entr" presetSubtype="16" fill="hold" grpId="0" nodeType="clickEffect">
                                  <p:stCondLst>
                                    <p:cond delay="0"/>
                                  </p:stCondLst>
                                  <p:childTnLst>
                                    <p:set>
                                      <p:cBhvr>
                                        <p:cTn id="87" dur="1" fill="hold">
                                          <p:stCondLst>
                                            <p:cond delay="0"/>
                                          </p:stCondLst>
                                        </p:cTn>
                                        <p:tgtEl>
                                          <p:spTgt spid="63">
                                            <p:graphicEl>
                                              <a:chart seriesIdx="-4" categoryIdx="5" bldStep="category"/>
                                            </p:graphicEl>
                                          </p:spTgt>
                                        </p:tgtEl>
                                        <p:attrNameLst>
                                          <p:attrName>style.visibility</p:attrName>
                                        </p:attrNameLst>
                                      </p:cBhvr>
                                      <p:to>
                                        <p:strVal val="visible"/>
                                      </p:to>
                                    </p:set>
                                    <p:anim calcmode="lin" valueType="num">
                                      <p:cBhvr>
                                        <p:cTn id="88" dur="1000" fill="hold"/>
                                        <p:tgtEl>
                                          <p:spTgt spid="63">
                                            <p:graphicEl>
                                              <a:chart seriesIdx="-4" categoryIdx="5" bldStep="category"/>
                                            </p:graphicEl>
                                          </p:spTgt>
                                        </p:tgtEl>
                                        <p:attrNameLst>
                                          <p:attrName>ppt_w</p:attrName>
                                        </p:attrNameLst>
                                      </p:cBhvr>
                                      <p:tavLst>
                                        <p:tav tm="0">
                                          <p:val>
                                            <p:fltVal val="0"/>
                                          </p:val>
                                        </p:tav>
                                        <p:tav tm="100000">
                                          <p:val>
                                            <p:strVal val="#ppt_w"/>
                                          </p:val>
                                        </p:tav>
                                      </p:tavLst>
                                    </p:anim>
                                    <p:anim calcmode="lin" valueType="num">
                                      <p:cBhvr>
                                        <p:cTn id="89" dur="1000" fill="hold"/>
                                        <p:tgtEl>
                                          <p:spTgt spid="63">
                                            <p:graphicEl>
                                              <a:chart seriesIdx="-4" categoryIdx="5" bldStep="category"/>
                                            </p:graphicEl>
                                          </p:spTgt>
                                        </p:tgtEl>
                                        <p:attrNameLst>
                                          <p:attrName>ppt_h</p:attrName>
                                        </p:attrNameLst>
                                      </p:cBhvr>
                                      <p:tavLst>
                                        <p:tav tm="0">
                                          <p:val>
                                            <p:fltVal val="0"/>
                                          </p:val>
                                        </p:tav>
                                        <p:tav tm="100000">
                                          <p:val>
                                            <p:strVal val="#ppt_h"/>
                                          </p:val>
                                        </p:tav>
                                      </p:tavLst>
                                    </p:anim>
                                    <p:animEffect transition="in" filter="fade">
                                      <p:cBhvr>
                                        <p:cTn id="90" dur="1000"/>
                                        <p:tgtEl>
                                          <p:spTgt spid="63">
                                            <p:graphicEl>
                                              <a:chart seriesIdx="-4" categoryIdx="5" bldStep="category"/>
                                            </p:graphicEl>
                                          </p:spTgt>
                                        </p:tgtEl>
                                      </p:cBhvr>
                                    </p:animEffect>
                                  </p:childTnLst>
                                </p:cTn>
                              </p:par>
                            </p:childTnLst>
                          </p:cTn>
                        </p:par>
                      </p:childTnLst>
                    </p:cTn>
                  </p:par>
                  <p:par>
                    <p:cTn id="91" fill="hold">
                      <p:stCondLst>
                        <p:cond delay="indefinite"/>
                      </p:stCondLst>
                      <p:childTnLst>
                        <p:par>
                          <p:cTn id="92" fill="hold">
                            <p:stCondLst>
                              <p:cond delay="0"/>
                            </p:stCondLst>
                            <p:childTnLst>
                              <p:par>
                                <p:cTn id="93" presetID="53" presetClass="entr" presetSubtype="16" fill="hold" grpId="0" nodeType="clickEffect">
                                  <p:stCondLst>
                                    <p:cond delay="0"/>
                                  </p:stCondLst>
                                  <p:childTnLst>
                                    <p:set>
                                      <p:cBhvr>
                                        <p:cTn id="94" dur="1" fill="hold">
                                          <p:stCondLst>
                                            <p:cond delay="0"/>
                                          </p:stCondLst>
                                        </p:cTn>
                                        <p:tgtEl>
                                          <p:spTgt spid="63">
                                            <p:graphicEl>
                                              <a:chart seriesIdx="-4" categoryIdx="6" bldStep="category"/>
                                            </p:graphicEl>
                                          </p:spTgt>
                                        </p:tgtEl>
                                        <p:attrNameLst>
                                          <p:attrName>style.visibility</p:attrName>
                                        </p:attrNameLst>
                                      </p:cBhvr>
                                      <p:to>
                                        <p:strVal val="visible"/>
                                      </p:to>
                                    </p:set>
                                    <p:anim calcmode="lin" valueType="num">
                                      <p:cBhvr>
                                        <p:cTn id="95" dur="1000" fill="hold"/>
                                        <p:tgtEl>
                                          <p:spTgt spid="63">
                                            <p:graphicEl>
                                              <a:chart seriesIdx="-4" categoryIdx="6" bldStep="category"/>
                                            </p:graphicEl>
                                          </p:spTgt>
                                        </p:tgtEl>
                                        <p:attrNameLst>
                                          <p:attrName>ppt_w</p:attrName>
                                        </p:attrNameLst>
                                      </p:cBhvr>
                                      <p:tavLst>
                                        <p:tav tm="0">
                                          <p:val>
                                            <p:fltVal val="0"/>
                                          </p:val>
                                        </p:tav>
                                        <p:tav tm="100000">
                                          <p:val>
                                            <p:strVal val="#ppt_w"/>
                                          </p:val>
                                        </p:tav>
                                      </p:tavLst>
                                    </p:anim>
                                    <p:anim calcmode="lin" valueType="num">
                                      <p:cBhvr>
                                        <p:cTn id="96" dur="1000" fill="hold"/>
                                        <p:tgtEl>
                                          <p:spTgt spid="63">
                                            <p:graphicEl>
                                              <a:chart seriesIdx="-4" categoryIdx="6" bldStep="category"/>
                                            </p:graphicEl>
                                          </p:spTgt>
                                        </p:tgtEl>
                                        <p:attrNameLst>
                                          <p:attrName>ppt_h</p:attrName>
                                        </p:attrNameLst>
                                      </p:cBhvr>
                                      <p:tavLst>
                                        <p:tav tm="0">
                                          <p:val>
                                            <p:fltVal val="0"/>
                                          </p:val>
                                        </p:tav>
                                        <p:tav tm="100000">
                                          <p:val>
                                            <p:strVal val="#ppt_h"/>
                                          </p:val>
                                        </p:tav>
                                      </p:tavLst>
                                    </p:anim>
                                    <p:animEffect transition="in" filter="fade">
                                      <p:cBhvr>
                                        <p:cTn id="97" dur="1000"/>
                                        <p:tgtEl>
                                          <p:spTgt spid="63">
                                            <p:graphicEl>
                                              <a:chart seriesIdx="-4" categoryIdx="6" bldStep="category"/>
                                            </p:graphicEl>
                                          </p:spTgt>
                                        </p:tgtEl>
                                      </p:cBhvr>
                                    </p:animEffect>
                                  </p:childTnLst>
                                </p:cTn>
                              </p:par>
                            </p:childTnLst>
                          </p:cTn>
                        </p:par>
                      </p:childTnLst>
                    </p:cTn>
                  </p:par>
                  <p:par>
                    <p:cTn id="98" fill="hold">
                      <p:stCondLst>
                        <p:cond delay="indefinite"/>
                      </p:stCondLst>
                      <p:childTnLst>
                        <p:par>
                          <p:cTn id="99" fill="hold">
                            <p:stCondLst>
                              <p:cond delay="0"/>
                            </p:stCondLst>
                            <p:childTnLst>
                              <p:par>
                                <p:cTn id="100" presetID="53" presetClass="entr" presetSubtype="16" fill="hold" grpId="0" nodeType="clickEffect">
                                  <p:stCondLst>
                                    <p:cond delay="0"/>
                                  </p:stCondLst>
                                  <p:childTnLst>
                                    <p:set>
                                      <p:cBhvr>
                                        <p:cTn id="101" dur="1" fill="hold">
                                          <p:stCondLst>
                                            <p:cond delay="0"/>
                                          </p:stCondLst>
                                        </p:cTn>
                                        <p:tgtEl>
                                          <p:spTgt spid="63">
                                            <p:graphicEl>
                                              <a:chart seriesIdx="-4" categoryIdx="7" bldStep="category"/>
                                            </p:graphicEl>
                                          </p:spTgt>
                                        </p:tgtEl>
                                        <p:attrNameLst>
                                          <p:attrName>style.visibility</p:attrName>
                                        </p:attrNameLst>
                                      </p:cBhvr>
                                      <p:to>
                                        <p:strVal val="visible"/>
                                      </p:to>
                                    </p:set>
                                    <p:anim calcmode="lin" valueType="num">
                                      <p:cBhvr>
                                        <p:cTn id="102" dur="1000" fill="hold"/>
                                        <p:tgtEl>
                                          <p:spTgt spid="63">
                                            <p:graphicEl>
                                              <a:chart seriesIdx="-4" categoryIdx="7" bldStep="category"/>
                                            </p:graphicEl>
                                          </p:spTgt>
                                        </p:tgtEl>
                                        <p:attrNameLst>
                                          <p:attrName>ppt_w</p:attrName>
                                        </p:attrNameLst>
                                      </p:cBhvr>
                                      <p:tavLst>
                                        <p:tav tm="0">
                                          <p:val>
                                            <p:fltVal val="0"/>
                                          </p:val>
                                        </p:tav>
                                        <p:tav tm="100000">
                                          <p:val>
                                            <p:strVal val="#ppt_w"/>
                                          </p:val>
                                        </p:tav>
                                      </p:tavLst>
                                    </p:anim>
                                    <p:anim calcmode="lin" valueType="num">
                                      <p:cBhvr>
                                        <p:cTn id="103" dur="1000" fill="hold"/>
                                        <p:tgtEl>
                                          <p:spTgt spid="63">
                                            <p:graphicEl>
                                              <a:chart seriesIdx="-4" categoryIdx="7" bldStep="category"/>
                                            </p:graphicEl>
                                          </p:spTgt>
                                        </p:tgtEl>
                                        <p:attrNameLst>
                                          <p:attrName>ppt_h</p:attrName>
                                        </p:attrNameLst>
                                      </p:cBhvr>
                                      <p:tavLst>
                                        <p:tav tm="0">
                                          <p:val>
                                            <p:fltVal val="0"/>
                                          </p:val>
                                        </p:tav>
                                        <p:tav tm="100000">
                                          <p:val>
                                            <p:strVal val="#ppt_h"/>
                                          </p:val>
                                        </p:tav>
                                      </p:tavLst>
                                    </p:anim>
                                    <p:animEffect transition="in" filter="fade">
                                      <p:cBhvr>
                                        <p:cTn id="104" dur="1000"/>
                                        <p:tgtEl>
                                          <p:spTgt spid="63">
                                            <p:graphicEl>
                                              <a:chart seriesIdx="-4" categoryIdx="7" bldStep="category"/>
                                            </p:graphic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4" presetClass="entr" presetSubtype="10" fill="hold" grpId="0" nodeType="clickEffect">
                                  <p:stCondLst>
                                    <p:cond delay="0"/>
                                  </p:stCondLst>
                                  <p:childTnLst>
                                    <p:set>
                                      <p:cBhvr>
                                        <p:cTn id="108" dur="1" fill="hold">
                                          <p:stCondLst>
                                            <p:cond delay="0"/>
                                          </p:stCondLst>
                                        </p:cTn>
                                        <p:tgtEl>
                                          <p:spTgt spid="53">
                                            <p:graphicEl>
                                              <a:chart seriesIdx="-3" categoryIdx="-3" bldStep="gridLegend"/>
                                            </p:graphicEl>
                                          </p:spTgt>
                                        </p:tgtEl>
                                        <p:attrNameLst>
                                          <p:attrName>style.visibility</p:attrName>
                                        </p:attrNameLst>
                                      </p:cBhvr>
                                      <p:to>
                                        <p:strVal val="visible"/>
                                      </p:to>
                                    </p:set>
                                    <p:animEffect transition="in" filter="randombar(horizontal)">
                                      <p:cBhvr>
                                        <p:cTn id="109" dur="1000"/>
                                        <p:tgtEl>
                                          <p:spTgt spid="53">
                                            <p:graphicEl>
                                              <a:chart seriesIdx="-3" categoryIdx="-3" bldStep="gridLegend"/>
                                            </p:graphicEl>
                                          </p:spTgt>
                                        </p:tgtEl>
                                      </p:cBhvr>
                                    </p:animEffect>
                                  </p:childTnLst>
                                </p:cTn>
                              </p:par>
                            </p:childTnLst>
                          </p:cTn>
                        </p:par>
                      </p:childTnLst>
                    </p:cTn>
                  </p:par>
                  <p:par>
                    <p:cTn id="110" fill="hold">
                      <p:stCondLst>
                        <p:cond delay="indefinite"/>
                      </p:stCondLst>
                      <p:childTnLst>
                        <p:par>
                          <p:cTn id="111" fill="hold">
                            <p:stCondLst>
                              <p:cond delay="0"/>
                            </p:stCondLst>
                            <p:childTnLst>
                              <p:par>
                                <p:cTn id="112" presetID="14" presetClass="entr" presetSubtype="10" fill="hold" grpId="0" nodeType="clickEffect">
                                  <p:stCondLst>
                                    <p:cond delay="0"/>
                                  </p:stCondLst>
                                  <p:childTnLst>
                                    <p:set>
                                      <p:cBhvr>
                                        <p:cTn id="113" dur="1" fill="hold">
                                          <p:stCondLst>
                                            <p:cond delay="0"/>
                                          </p:stCondLst>
                                        </p:cTn>
                                        <p:tgtEl>
                                          <p:spTgt spid="53">
                                            <p:graphicEl>
                                              <a:chart seriesIdx="0" categoryIdx="-4" bldStep="series"/>
                                            </p:graphicEl>
                                          </p:spTgt>
                                        </p:tgtEl>
                                        <p:attrNameLst>
                                          <p:attrName>style.visibility</p:attrName>
                                        </p:attrNameLst>
                                      </p:cBhvr>
                                      <p:to>
                                        <p:strVal val="visible"/>
                                      </p:to>
                                    </p:set>
                                    <p:animEffect transition="in" filter="randombar(horizontal)">
                                      <p:cBhvr>
                                        <p:cTn id="114" dur="1000"/>
                                        <p:tgtEl>
                                          <p:spTgt spid="53">
                                            <p:graphicEl>
                                              <a:chart seriesIdx="0" categoryIdx="-4" bldStep="series"/>
                                            </p:graphicEl>
                                          </p:spTgt>
                                        </p:tgtEl>
                                      </p:cBhvr>
                                    </p:animEffect>
                                  </p:childTnLst>
                                </p:cTn>
                              </p:par>
                            </p:childTnLst>
                          </p:cTn>
                        </p:par>
                      </p:childTnLst>
                    </p:cTn>
                  </p:par>
                  <p:par>
                    <p:cTn id="115" fill="hold">
                      <p:stCondLst>
                        <p:cond delay="indefinite"/>
                      </p:stCondLst>
                      <p:childTnLst>
                        <p:par>
                          <p:cTn id="116" fill="hold">
                            <p:stCondLst>
                              <p:cond delay="0"/>
                            </p:stCondLst>
                            <p:childTnLst>
                              <p:par>
                                <p:cTn id="117" presetID="14" presetClass="entr" presetSubtype="10" fill="hold" grpId="0" nodeType="clickEffect">
                                  <p:stCondLst>
                                    <p:cond delay="0"/>
                                  </p:stCondLst>
                                  <p:childTnLst>
                                    <p:set>
                                      <p:cBhvr>
                                        <p:cTn id="118" dur="1" fill="hold">
                                          <p:stCondLst>
                                            <p:cond delay="0"/>
                                          </p:stCondLst>
                                        </p:cTn>
                                        <p:tgtEl>
                                          <p:spTgt spid="53">
                                            <p:graphicEl>
                                              <a:chart seriesIdx="1" categoryIdx="-4" bldStep="series"/>
                                            </p:graphicEl>
                                          </p:spTgt>
                                        </p:tgtEl>
                                        <p:attrNameLst>
                                          <p:attrName>style.visibility</p:attrName>
                                        </p:attrNameLst>
                                      </p:cBhvr>
                                      <p:to>
                                        <p:strVal val="visible"/>
                                      </p:to>
                                    </p:set>
                                    <p:animEffect transition="in" filter="randombar(horizontal)">
                                      <p:cBhvr>
                                        <p:cTn id="119" dur="1000"/>
                                        <p:tgtEl>
                                          <p:spTgt spid="53">
                                            <p:graphicEl>
                                              <a:chart seriesIdx="1" categoryIdx="-4" bldStep="series"/>
                                            </p:graphicEl>
                                          </p:spTgt>
                                        </p:tgtEl>
                                      </p:cBhvr>
                                    </p:animEffect>
                                  </p:childTnLst>
                                </p:cTn>
                              </p:par>
                            </p:childTnLst>
                          </p:cTn>
                        </p:par>
                      </p:childTnLst>
                    </p:cTn>
                  </p:par>
                  <p:par>
                    <p:cTn id="120" fill="hold">
                      <p:stCondLst>
                        <p:cond delay="indefinite"/>
                      </p:stCondLst>
                      <p:childTnLst>
                        <p:par>
                          <p:cTn id="121" fill="hold">
                            <p:stCondLst>
                              <p:cond delay="0"/>
                            </p:stCondLst>
                            <p:childTnLst>
                              <p:par>
                                <p:cTn id="122" presetID="14" presetClass="entr" presetSubtype="10" fill="hold" grpId="0" nodeType="clickEffect">
                                  <p:stCondLst>
                                    <p:cond delay="0"/>
                                  </p:stCondLst>
                                  <p:childTnLst>
                                    <p:set>
                                      <p:cBhvr>
                                        <p:cTn id="123" dur="1" fill="hold">
                                          <p:stCondLst>
                                            <p:cond delay="0"/>
                                          </p:stCondLst>
                                        </p:cTn>
                                        <p:tgtEl>
                                          <p:spTgt spid="53">
                                            <p:graphicEl>
                                              <a:chart seriesIdx="2" categoryIdx="-4" bldStep="series"/>
                                            </p:graphicEl>
                                          </p:spTgt>
                                        </p:tgtEl>
                                        <p:attrNameLst>
                                          <p:attrName>style.visibility</p:attrName>
                                        </p:attrNameLst>
                                      </p:cBhvr>
                                      <p:to>
                                        <p:strVal val="visible"/>
                                      </p:to>
                                    </p:set>
                                    <p:animEffect transition="in" filter="randombar(horizontal)">
                                      <p:cBhvr>
                                        <p:cTn id="124" dur="1000"/>
                                        <p:tgtEl>
                                          <p:spTgt spid="53">
                                            <p:graphicEl>
                                              <a:chart seriesIdx="2" categoryIdx="-4" bldStep="series"/>
                                            </p:graphicEl>
                                          </p:spTgt>
                                        </p:tgtEl>
                                      </p:cBhvr>
                                    </p:animEffect>
                                  </p:childTnLst>
                                </p:cTn>
                              </p:par>
                            </p:childTnLst>
                          </p:cTn>
                        </p:par>
                      </p:childTnLst>
                    </p:cTn>
                  </p:par>
                  <p:par>
                    <p:cTn id="125" fill="hold">
                      <p:stCondLst>
                        <p:cond delay="indefinite"/>
                      </p:stCondLst>
                      <p:childTnLst>
                        <p:par>
                          <p:cTn id="126" fill="hold">
                            <p:stCondLst>
                              <p:cond delay="0"/>
                            </p:stCondLst>
                            <p:childTnLst>
                              <p:par>
                                <p:cTn id="127" presetID="14" presetClass="entr" presetSubtype="10" fill="hold" grpId="0" nodeType="clickEffect">
                                  <p:stCondLst>
                                    <p:cond delay="0"/>
                                  </p:stCondLst>
                                  <p:childTnLst>
                                    <p:set>
                                      <p:cBhvr>
                                        <p:cTn id="128" dur="1" fill="hold">
                                          <p:stCondLst>
                                            <p:cond delay="0"/>
                                          </p:stCondLst>
                                        </p:cTn>
                                        <p:tgtEl>
                                          <p:spTgt spid="53">
                                            <p:graphicEl>
                                              <a:chart seriesIdx="3" categoryIdx="-4" bldStep="series"/>
                                            </p:graphicEl>
                                          </p:spTgt>
                                        </p:tgtEl>
                                        <p:attrNameLst>
                                          <p:attrName>style.visibility</p:attrName>
                                        </p:attrNameLst>
                                      </p:cBhvr>
                                      <p:to>
                                        <p:strVal val="visible"/>
                                      </p:to>
                                    </p:set>
                                    <p:animEffect transition="in" filter="randombar(horizontal)">
                                      <p:cBhvr>
                                        <p:cTn id="129" dur="1000"/>
                                        <p:tgtEl>
                                          <p:spTgt spid="53">
                                            <p:graphicEl>
                                              <a:chart seriesIdx="3" categoryIdx="-4" bldStep="series"/>
                                            </p:graphicEl>
                                          </p:spTgt>
                                        </p:tgtEl>
                                      </p:cBhvr>
                                    </p:animEffect>
                                  </p:childTnLst>
                                </p:cTn>
                              </p:par>
                            </p:childTnLst>
                          </p:cTn>
                        </p:par>
                      </p:childTnLst>
                    </p:cTn>
                  </p:par>
                  <p:par>
                    <p:cTn id="130" fill="hold">
                      <p:stCondLst>
                        <p:cond delay="indefinite"/>
                      </p:stCondLst>
                      <p:childTnLst>
                        <p:par>
                          <p:cTn id="131" fill="hold">
                            <p:stCondLst>
                              <p:cond delay="0"/>
                            </p:stCondLst>
                            <p:childTnLst>
                              <p:par>
                                <p:cTn id="132" presetID="31" presetClass="entr" presetSubtype="0" fill="hold" nodeType="clickEffect">
                                  <p:stCondLst>
                                    <p:cond delay="0"/>
                                  </p:stCondLst>
                                  <p:childTnLst>
                                    <p:set>
                                      <p:cBhvr>
                                        <p:cTn id="133" dur="1" fill="hold">
                                          <p:stCondLst>
                                            <p:cond delay="0"/>
                                          </p:stCondLst>
                                        </p:cTn>
                                        <p:tgtEl>
                                          <p:spTgt spid="57"/>
                                        </p:tgtEl>
                                        <p:attrNameLst>
                                          <p:attrName>style.visibility</p:attrName>
                                        </p:attrNameLst>
                                      </p:cBhvr>
                                      <p:to>
                                        <p:strVal val="visible"/>
                                      </p:to>
                                    </p:set>
                                    <p:anim calcmode="lin" valueType="num">
                                      <p:cBhvr>
                                        <p:cTn id="134" dur="1000" fill="hold"/>
                                        <p:tgtEl>
                                          <p:spTgt spid="57"/>
                                        </p:tgtEl>
                                        <p:attrNameLst>
                                          <p:attrName>ppt_w</p:attrName>
                                        </p:attrNameLst>
                                      </p:cBhvr>
                                      <p:tavLst>
                                        <p:tav tm="0">
                                          <p:val>
                                            <p:fltVal val="0"/>
                                          </p:val>
                                        </p:tav>
                                        <p:tav tm="100000">
                                          <p:val>
                                            <p:strVal val="#ppt_w"/>
                                          </p:val>
                                        </p:tav>
                                      </p:tavLst>
                                    </p:anim>
                                    <p:anim calcmode="lin" valueType="num">
                                      <p:cBhvr>
                                        <p:cTn id="135" dur="1000" fill="hold"/>
                                        <p:tgtEl>
                                          <p:spTgt spid="57"/>
                                        </p:tgtEl>
                                        <p:attrNameLst>
                                          <p:attrName>ppt_h</p:attrName>
                                        </p:attrNameLst>
                                      </p:cBhvr>
                                      <p:tavLst>
                                        <p:tav tm="0">
                                          <p:val>
                                            <p:fltVal val="0"/>
                                          </p:val>
                                        </p:tav>
                                        <p:tav tm="100000">
                                          <p:val>
                                            <p:strVal val="#ppt_h"/>
                                          </p:val>
                                        </p:tav>
                                      </p:tavLst>
                                    </p:anim>
                                    <p:anim calcmode="lin" valueType="num">
                                      <p:cBhvr>
                                        <p:cTn id="136" dur="1000" fill="hold"/>
                                        <p:tgtEl>
                                          <p:spTgt spid="57"/>
                                        </p:tgtEl>
                                        <p:attrNameLst>
                                          <p:attrName>style.rotation</p:attrName>
                                        </p:attrNameLst>
                                      </p:cBhvr>
                                      <p:tavLst>
                                        <p:tav tm="0">
                                          <p:val>
                                            <p:fltVal val="90"/>
                                          </p:val>
                                        </p:tav>
                                        <p:tav tm="100000">
                                          <p:val>
                                            <p:fltVal val="0"/>
                                          </p:val>
                                        </p:tav>
                                      </p:tavLst>
                                    </p:anim>
                                    <p:animEffect transition="in" filter="fade">
                                      <p:cBhvr>
                                        <p:cTn id="137" dur="1000"/>
                                        <p:tgtEl>
                                          <p:spTgt spid="57"/>
                                        </p:tgtEl>
                                      </p:cBhvr>
                                    </p:animEffect>
                                  </p:childTnLst>
                                </p:cTn>
                              </p:par>
                            </p:childTnLst>
                          </p:cTn>
                        </p:par>
                      </p:childTnLst>
                    </p:cTn>
                  </p:par>
                  <p:par>
                    <p:cTn id="138" fill="hold">
                      <p:stCondLst>
                        <p:cond delay="indefinite"/>
                      </p:stCondLst>
                      <p:childTnLst>
                        <p:par>
                          <p:cTn id="139" fill="hold">
                            <p:stCondLst>
                              <p:cond delay="0"/>
                            </p:stCondLst>
                            <p:childTnLst>
                              <p:par>
                                <p:cTn id="140" presetID="21" presetClass="entr" presetSubtype="1" fill="hold" grpId="0" nodeType="clickEffect">
                                  <p:stCondLst>
                                    <p:cond delay="0"/>
                                  </p:stCondLst>
                                  <p:childTnLst>
                                    <p:set>
                                      <p:cBhvr>
                                        <p:cTn id="141" dur="1" fill="hold">
                                          <p:stCondLst>
                                            <p:cond delay="0"/>
                                          </p:stCondLst>
                                        </p:cTn>
                                        <p:tgtEl>
                                          <p:spTgt spid="43">
                                            <p:graphicEl>
                                              <a:chart seriesIdx="-3" categoryIdx="-3" bldStep="gridLegend"/>
                                            </p:graphicEl>
                                          </p:spTgt>
                                        </p:tgtEl>
                                        <p:attrNameLst>
                                          <p:attrName>style.visibility</p:attrName>
                                        </p:attrNameLst>
                                      </p:cBhvr>
                                      <p:to>
                                        <p:strVal val="visible"/>
                                      </p:to>
                                    </p:set>
                                    <p:animEffect transition="in" filter="wheel(1)">
                                      <p:cBhvr>
                                        <p:cTn id="142" dur="2000"/>
                                        <p:tgtEl>
                                          <p:spTgt spid="43">
                                            <p:graphicEl>
                                              <a:chart seriesIdx="-3" categoryIdx="-3" bldStep="gridLegend"/>
                                            </p:graphicEl>
                                          </p:spTgt>
                                        </p:tgtEl>
                                      </p:cBhvr>
                                    </p:animEffect>
                                  </p:childTnLst>
                                </p:cTn>
                              </p:par>
                            </p:childTnLst>
                          </p:cTn>
                        </p:par>
                      </p:childTnLst>
                    </p:cTn>
                  </p:par>
                  <p:par>
                    <p:cTn id="143" fill="hold">
                      <p:stCondLst>
                        <p:cond delay="indefinite"/>
                      </p:stCondLst>
                      <p:childTnLst>
                        <p:par>
                          <p:cTn id="144" fill="hold">
                            <p:stCondLst>
                              <p:cond delay="0"/>
                            </p:stCondLst>
                            <p:childTnLst>
                              <p:par>
                                <p:cTn id="145" presetID="21" presetClass="entr" presetSubtype="1" fill="hold" grpId="0" nodeType="clickEffect">
                                  <p:stCondLst>
                                    <p:cond delay="0"/>
                                  </p:stCondLst>
                                  <p:childTnLst>
                                    <p:set>
                                      <p:cBhvr>
                                        <p:cTn id="146" dur="1" fill="hold">
                                          <p:stCondLst>
                                            <p:cond delay="0"/>
                                          </p:stCondLst>
                                        </p:cTn>
                                        <p:tgtEl>
                                          <p:spTgt spid="43">
                                            <p:graphicEl>
                                              <a:chart seriesIdx="-4" categoryIdx="0" bldStep="category"/>
                                            </p:graphicEl>
                                          </p:spTgt>
                                        </p:tgtEl>
                                        <p:attrNameLst>
                                          <p:attrName>style.visibility</p:attrName>
                                        </p:attrNameLst>
                                      </p:cBhvr>
                                      <p:to>
                                        <p:strVal val="visible"/>
                                      </p:to>
                                    </p:set>
                                    <p:animEffect transition="in" filter="wheel(1)">
                                      <p:cBhvr>
                                        <p:cTn id="147" dur="2000"/>
                                        <p:tgtEl>
                                          <p:spTgt spid="43">
                                            <p:graphicEl>
                                              <a:chart seriesIdx="-4" categoryIdx="0" bldStep="category"/>
                                            </p:graphicEl>
                                          </p:spTgt>
                                        </p:tgtEl>
                                      </p:cBhvr>
                                    </p:animEffect>
                                  </p:childTnLst>
                                </p:cTn>
                              </p:par>
                            </p:childTnLst>
                          </p:cTn>
                        </p:par>
                      </p:childTnLst>
                    </p:cTn>
                  </p:par>
                  <p:par>
                    <p:cTn id="148" fill="hold">
                      <p:stCondLst>
                        <p:cond delay="indefinite"/>
                      </p:stCondLst>
                      <p:childTnLst>
                        <p:par>
                          <p:cTn id="149" fill="hold">
                            <p:stCondLst>
                              <p:cond delay="0"/>
                            </p:stCondLst>
                            <p:childTnLst>
                              <p:par>
                                <p:cTn id="150" presetID="21" presetClass="entr" presetSubtype="1" fill="hold" grpId="0" nodeType="clickEffect">
                                  <p:stCondLst>
                                    <p:cond delay="0"/>
                                  </p:stCondLst>
                                  <p:childTnLst>
                                    <p:set>
                                      <p:cBhvr>
                                        <p:cTn id="151" dur="1" fill="hold">
                                          <p:stCondLst>
                                            <p:cond delay="0"/>
                                          </p:stCondLst>
                                        </p:cTn>
                                        <p:tgtEl>
                                          <p:spTgt spid="43">
                                            <p:graphicEl>
                                              <a:chart seriesIdx="-4" categoryIdx="1" bldStep="category"/>
                                            </p:graphicEl>
                                          </p:spTgt>
                                        </p:tgtEl>
                                        <p:attrNameLst>
                                          <p:attrName>style.visibility</p:attrName>
                                        </p:attrNameLst>
                                      </p:cBhvr>
                                      <p:to>
                                        <p:strVal val="visible"/>
                                      </p:to>
                                    </p:set>
                                    <p:animEffect transition="in" filter="wheel(1)">
                                      <p:cBhvr>
                                        <p:cTn id="152" dur="2000"/>
                                        <p:tgtEl>
                                          <p:spTgt spid="43">
                                            <p:graphicEl>
                                              <a:chart seriesIdx="-4" categoryIdx="1" bldStep="category"/>
                                            </p:graphicEl>
                                          </p:spTgt>
                                        </p:tgtEl>
                                      </p:cBhvr>
                                    </p:animEffect>
                                  </p:childTnLst>
                                </p:cTn>
                              </p:par>
                            </p:childTnLst>
                          </p:cTn>
                        </p:par>
                      </p:childTnLst>
                    </p:cTn>
                  </p:par>
                  <p:par>
                    <p:cTn id="153" fill="hold">
                      <p:stCondLst>
                        <p:cond delay="indefinite"/>
                      </p:stCondLst>
                      <p:childTnLst>
                        <p:par>
                          <p:cTn id="154" fill="hold">
                            <p:stCondLst>
                              <p:cond delay="0"/>
                            </p:stCondLst>
                            <p:childTnLst>
                              <p:par>
                                <p:cTn id="155" presetID="21" presetClass="entr" presetSubtype="1" fill="hold" grpId="0" nodeType="clickEffect">
                                  <p:stCondLst>
                                    <p:cond delay="0"/>
                                  </p:stCondLst>
                                  <p:childTnLst>
                                    <p:set>
                                      <p:cBhvr>
                                        <p:cTn id="156" dur="1" fill="hold">
                                          <p:stCondLst>
                                            <p:cond delay="0"/>
                                          </p:stCondLst>
                                        </p:cTn>
                                        <p:tgtEl>
                                          <p:spTgt spid="43">
                                            <p:graphicEl>
                                              <a:chart seriesIdx="-4" categoryIdx="2" bldStep="category"/>
                                            </p:graphicEl>
                                          </p:spTgt>
                                        </p:tgtEl>
                                        <p:attrNameLst>
                                          <p:attrName>style.visibility</p:attrName>
                                        </p:attrNameLst>
                                      </p:cBhvr>
                                      <p:to>
                                        <p:strVal val="visible"/>
                                      </p:to>
                                    </p:set>
                                    <p:animEffect transition="in" filter="wheel(1)">
                                      <p:cBhvr>
                                        <p:cTn id="157" dur="2000"/>
                                        <p:tgtEl>
                                          <p:spTgt spid="43">
                                            <p:graphicEl>
                                              <a:chart seriesIdx="-4" categoryIdx="2" bldStep="category"/>
                                            </p:graphicEl>
                                          </p:spTgt>
                                        </p:tgtEl>
                                      </p:cBhvr>
                                    </p:animEffect>
                                  </p:childTnLst>
                                </p:cTn>
                              </p:par>
                            </p:childTnLst>
                          </p:cTn>
                        </p:par>
                      </p:childTnLst>
                    </p:cTn>
                  </p:par>
                  <p:par>
                    <p:cTn id="158" fill="hold">
                      <p:stCondLst>
                        <p:cond delay="indefinite"/>
                      </p:stCondLst>
                      <p:childTnLst>
                        <p:par>
                          <p:cTn id="159" fill="hold">
                            <p:stCondLst>
                              <p:cond delay="0"/>
                            </p:stCondLst>
                            <p:childTnLst>
                              <p:par>
                                <p:cTn id="160" presetID="21" presetClass="entr" presetSubtype="1" fill="hold" grpId="0" nodeType="clickEffect">
                                  <p:stCondLst>
                                    <p:cond delay="0"/>
                                  </p:stCondLst>
                                  <p:childTnLst>
                                    <p:set>
                                      <p:cBhvr>
                                        <p:cTn id="161" dur="1" fill="hold">
                                          <p:stCondLst>
                                            <p:cond delay="0"/>
                                          </p:stCondLst>
                                        </p:cTn>
                                        <p:tgtEl>
                                          <p:spTgt spid="43">
                                            <p:graphicEl>
                                              <a:chart seriesIdx="-4" categoryIdx="3" bldStep="category"/>
                                            </p:graphicEl>
                                          </p:spTgt>
                                        </p:tgtEl>
                                        <p:attrNameLst>
                                          <p:attrName>style.visibility</p:attrName>
                                        </p:attrNameLst>
                                      </p:cBhvr>
                                      <p:to>
                                        <p:strVal val="visible"/>
                                      </p:to>
                                    </p:set>
                                    <p:animEffect transition="in" filter="wheel(1)">
                                      <p:cBhvr>
                                        <p:cTn id="162" dur="2000"/>
                                        <p:tgtEl>
                                          <p:spTgt spid="43">
                                            <p:graphicEl>
                                              <a:chart seriesIdx="-4" categoryIdx="3" bldStep="category"/>
                                            </p:graphicEl>
                                          </p:spTgt>
                                        </p:tgtEl>
                                      </p:cBhvr>
                                    </p:animEffect>
                                  </p:childTnLst>
                                </p:cTn>
                              </p:par>
                            </p:childTnLst>
                          </p:cTn>
                        </p:par>
                      </p:childTnLst>
                    </p:cTn>
                  </p:par>
                  <p:par>
                    <p:cTn id="163" fill="hold">
                      <p:stCondLst>
                        <p:cond delay="indefinite"/>
                      </p:stCondLst>
                      <p:childTnLst>
                        <p:par>
                          <p:cTn id="164" fill="hold">
                            <p:stCondLst>
                              <p:cond delay="0"/>
                            </p:stCondLst>
                            <p:childTnLst>
                              <p:par>
                                <p:cTn id="165" presetID="21" presetClass="entr" presetSubtype="1" fill="hold" grpId="0" nodeType="clickEffect">
                                  <p:stCondLst>
                                    <p:cond delay="0"/>
                                  </p:stCondLst>
                                  <p:childTnLst>
                                    <p:set>
                                      <p:cBhvr>
                                        <p:cTn id="166" dur="1" fill="hold">
                                          <p:stCondLst>
                                            <p:cond delay="0"/>
                                          </p:stCondLst>
                                        </p:cTn>
                                        <p:tgtEl>
                                          <p:spTgt spid="43">
                                            <p:graphicEl>
                                              <a:chart seriesIdx="-4" categoryIdx="4" bldStep="category"/>
                                            </p:graphicEl>
                                          </p:spTgt>
                                        </p:tgtEl>
                                        <p:attrNameLst>
                                          <p:attrName>style.visibility</p:attrName>
                                        </p:attrNameLst>
                                      </p:cBhvr>
                                      <p:to>
                                        <p:strVal val="visible"/>
                                      </p:to>
                                    </p:set>
                                    <p:animEffect transition="in" filter="wheel(1)">
                                      <p:cBhvr>
                                        <p:cTn id="167" dur="2000"/>
                                        <p:tgtEl>
                                          <p:spTgt spid="43">
                                            <p:graphicEl>
                                              <a:chart seriesIdx="-4" categoryIdx="4" bldStep="category"/>
                                            </p:graphicEl>
                                          </p:spTgt>
                                        </p:tgtEl>
                                      </p:cBhvr>
                                    </p:animEffect>
                                  </p:childTnLst>
                                </p:cTn>
                              </p:par>
                            </p:childTnLst>
                          </p:cTn>
                        </p:par>
                      </p:childTnLst>
                    </p:cTn>
                  </p:par>
                  <p:par>
                    <p:cTn id="168" fill="hold">
                      <p:stCondLst>
                        <p:cond delay="indefinite"/>
                      </p:stCondLst>
                      <p:childTnLst>
                        <p:par>
                          <p:cTn id="169" fill="hold">
                            <p:stCondLst>
                              <p:cond delay="0"/>
                            </p:stCondLst>
                            <p:childTnLst>
                              <p:par>
                                <p:cTn id="170" presetID="6" presetClass="entr" presetSubtype="16" fill="hold" grpId="0" nodeType="clickEffect">
                                  <p:stCondLst>
                                    <p:cond delay="0"/>
                                  </p:stCondLst>
                                  <p:childTnLst>
                                    <p:set>
                                      <p:cBhvr>
                                        <p:cTn id="171" dur="1" fill="hold">
                                          <p:stCondLst>
                                            <p:cond delay="0"/>
                                          </p:stCondLst>
                                        </p:cTn>
                                        <p:tgtEl>
                                          <p:spTgt spid="2080"/>
                                        </p:tgtEl>
                                        <p:attrNameLst>
                                          <p:attrName>style.visibility</p:attrName>
                                        </p:attrNameLst>
                                      </p:cBhvr>
                                      <p:to>
                                        <p:strVal val="visible"/>
                                      </p:to>
                                    </p:set>
                                    <p:animEffect transition="in" filter="circle(in)">
                                      <p:cBhvr>
                                        <p:cTn id="172" dur="2000"/>
                                        <p:tgtEl>
                                          <p:spTgt spid="2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Sub>
          <a:bldChart bld="series"/>
        </p:bldSub>
      </p:bldGraphic>
      <p:bldGraphic spid="24" grpId="0">
        <p:bldSub>
          <a:bldChart bld="series"/>
        </p:bldSub>
      </p:bldGraphic>
      <p:bldGraphic spid="43" grpId="0">
        <p:bldSub>
          <a:bldChart bld="category"/>
        </p:bldSub>
      </p:bldGraphic>
      <p:bldGraphic spid="53" grpId="0">
        <p:bldSub>
          <a:bldChart bld="series"/>
        </p:bldSub>
      </p:bldGraphic>
      <p:bldGraphic spid="63" grpId="0">
        <p:bldSub>
          <a:bldChart bld="category"/>
        </p:bldSub>
      </p:bldGraphic>
      <p:bldP spid="208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25CDD6-FA44-CC89-96A2-7E82A38476E8}"/>
            </a:ext>
          </a:extLst>
        </p:cNvPr>
        <p:cNvGrpSpPr/>
        <p:nvPr/>
      </p:nvGrpSpPr>
      <p:grpSpPr>
        <a:xfrm>
          <a:off x="0" y="0"/>
          <a:ext cx="0" cy="0"/>
          <a:chOff x="0" y="0"/>
          <a:chExt cx="0" cy="0"/>
        </a:xfrm>
      </p:grpSpPr>
      <p:sp>
        <p:nvSpPr>
          <p:cNvPr id="13" name="Rectangle 12">
            <a:extLst>
              <a:ext uri="{FF2B5EF4-FFF2-40B4-BE49-F238E27FC236}">
                <a16:creationId xmlns:a16="http://schemas.microsoft.com/office/drawing/2014/main" id="{ADABECBB-DC7F-8F81-311E-2112636525B6}"/>
              </a:ext>
            </a:extLst>
          </p:cNvPr>
          <p:cNvSpPr/>
          <p:nvPr/>
        </p:nvSpPr>
        <p:spPr>
          <a:xfrm>
            <a:off x="0" y="0"/>
            <a:ext cx="12191998" cy="6858000"/>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26" name="Picture 2" descr="About Us | Citizens Financial Group, Inc.">
            <a:extLst>
              <a:ext uri="{FF2B5EF4-FFF2-40B4-BE49-F238E27FC236}">
                <a16:creationId xmlns:a16="http://schemas.microsoft.com/office/drawing/2014/main" id="{ADE8CF98-17F0-F4E3-1DB6-A0CFCEE6845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3336"/>
          <a:stretch/>
        </p:blipFill>
        <p:spPr bwMode="auto">
          <a:xfrm>
            <a:off x="3895345" y="4681728"/>
            <a:ext cx="1103516" cy="1102428"/>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0C4F700F-5D06-8F8D-7923-8B68C30DDED4}"/>
              </a:ext>
            </a:extLst>
          </p:cNvPr>
          <p:cNvSpPr>
            <a:spLocks noGrp="1"/>
          </p:cNvSpPr>
          <p:nvPr>
            <p:ph type="ctrTitle"/>
          </p:nvPr>
        </p:nvSpPr>
        <p:spPr>
          <a:xfrm>
            <a:off x="5281098" y="4060514"/>
            <a:ext cx="6628662" cy="2344855"/>
          </a:xfrm>
        </p:spPr>
        <p:txBody>
          <a:bodyPr anchor="ctr">
            <a:normAutofit/>
          </a:bodyPr>
          <a:lstStyle/>
          <a:p>
            <a:pPr algn="l">
              <a:lnSpc>
                <a:spcPct val="100000"/>
              </a:lnSpc>
            </a:pPr>
            <a:r>
              <a:rPr lang="en-US" sz="4400" b="1" dirty="0">
                <a:solidFill>
                  <a:srgbClr val="287251"/>
                </a:solidFill>
                <a:latin typeface="Berlin Sans FB Demi" panose="020E0802020502020306" pitchFamily="34" charset="0"/>
                <a:cs typeface="Poppins" panose="00000500000000000000" pitchFamily="2" charset="0"/>
              </a:rPr>
              <a:t>BUSINESS SEGMENTS</a:t>
            </a:r>
            <a:endParaRPr lang="en-IN" sz="4400" b="1" dirty="0">
              <a:solidFill>
                <a:srgbClr val="287251"/>
              </a:solidFill>
              <a:latin typeface="Berlin Sans FB Demi" panose="020E0802020502020306" pitchFamily="34" charset="0"/>
              <a:cs typeface="Poppins" panose="00000500000000000000" pitchFamily="2" charset="0"/>
            </a:endParaRPr>
          </a:p>
        </p:txBody>
      </p:sp>
    </p:spTree>
    <p:extLst>
      <p:ext uri="{BB962C8B-B14F-4D97-AF65-F5344CB8AC3E}">
        <p14:creationId xmlns:p14="http://schemas.microsoft.com/office/powerpoint/2010/main" val="3329750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1002B4-DFCE-3DAA-5B3D-D458821EEBB1}"/>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F1CDC8F0-DA16-DD1F-D78E-E93381CE8245}"/>
              </a:ext>
            </a:extLst>
          </p:cNvPr>
          <p:cNvSpPr txBox="1"/>
          <p:nvPr/>
        </p:nvSpPr>
        <p:spPr>
          <a:xfrm>
            <a:off x="340964" y="73780"/>
            <a:ext cx="11468744" cy="369332"/>
          </a:xfrm>
          <a:prstGeom prst="rect">
            <a:avLst/>
          </a:prstGeom>
          <a:noFill/>
        </p:spPr>
        <p:txBody>
          <a:bodyPr wrap="square" rtlCol="0">
            <a:spAutoFit/>
          </a:bodyPr>
          <a:lstStyle/>
          <a:p>
            <a:r>
              <a:rPr lang="en-US" b="1" dirty="0">
                <a:solidFill>
                  <a:srgbClr val="2F855E"/>
                </a:solidFill>
                <a:latin typeface="Poppins" panose="00000500000000000000" pitchFamily="2" charset="0"/>
                <a:cs typeface="Poppins" panose="00000500000000000000" pitchFamily="2" charset="0"/>
              </a:rPr>
              <a:t>BUSINESS SEGMENTS (1/4)</a:t>
            </a:r>
            <a:endParaRPr lang="en-IN" b="1" dirty="0">
              <a:solidFill>
                <a:srgbClr val="2F855E"/>
              </a:solidFill>
              <a:latin typeface="Poppins" panose="00000500000000000000" pitchFamily="2" charset="0"/>
              <a:cs typeface="Poppins" panose="00000500000000000000" pitchFamily="2" charset="0"/>
            </a:endParaRPr>
          </a:p>
        </p:txBody>
      </p:sp>
      <p:cxnSp>
        <p:nvCxnSpPr>
          <p:cNvPr id="3" name="Straight Connector 2">
            <a:extLst>
              <a:ext uri="{FF2B5EF4-FFF2-40B4-BE49-F238E27FC236}">
                <a16:creationId xmlns:a16="http://schemas.microsoft.com/office/drawing/2014/main" id="{280C6A73-31AC-E027-46F5-AA991AED6637}"/>
              </a:ext>
            </a:extLst>
          </p:cNvPr>
          <p:cNvCxnSpPr>
            <a:cxnSpLocks/>
          </p:cNvCxnSpPr>
          <p:nvPr/>
        </p:nvCxnSpPr>
        <p:spPr>
          <a:xfrm>
            <a:off x="0" y="519792"/>
            <a:ext cx="12192000"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719D79F3-7F84-A0AD-01A5-C561B061E85E}"/>
              </a:ext>
            </a:extLst>
          </p:cNvPr>
          <p:cNvCxnSpPr>
            <a:cxnSpLocks/>
          </p:cNvCxnSpPr>
          <p:nvPr/>
        </p:nvCxnSpPr>
        <p:spPr>
          <a:xfrm>
            <a:off x="0" y="586090"/>
            <a:ext cx="12192000" cy="0"/>
          </a:xfrm>
          <a:prstGeom prst="line">
            <a:avLst/>
          </a:prstGeom>
          <a:ln>
            <a:solidFill>
              <a:srgbClr val="2F855E"/>
            </a:solidFill>
          </a:ln>
        </p:spPr>
        <p:style>
          <a:lnRef idx="2">
            <a:schemeClr val="accent1"/>
          </a:lnRef>
          <a:fillRef idx="0">
            <a:schemeClr val="accent1"/>
          </a:fillRef>
          <a:effectRef idx="1">
            <a:schemeClr val="accent1"/>
          </a:effectRef>
          <a:fontRef idx="minor">
            <a:schemeClr val="tx1"/>
          </a:fontRef>
        </p:style>
      </p:cxnSp>
      <p:pic>
        <p:nvPicPr>
          <p:cNvPr id="8" name="Picture 2" descr="About Us | Citizens Financial Group, Inc.">
            <a:extLst>
              <a:ext uri="{FF2B5EF4-FFF2-40B4-BE49-F238E27FC236}">
                <a16:creationId xmlns:a16="http://schemas.microsoft.com/office/drawing/2014/main" id="{FDF18313-1479-D455-82B1-0BA70FE5D0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7932" y="122244"/>
            <a:ext cx="1850332" cy="308044"/>
          </a:xfrm>
          <a:prstGeom prst="rect">
            <a:avLst/>
          </a:prstGeom>
          <a:noFill/>
          <a:extLst>
            <a:ext uri="{909E8E84-426E-40DD-AFC4-6F175D3DCCD1}">
              <a14:hiddenFill xmlns:a14="http://schemas.microsoft.com/office/drawing/2010/main">
                <a:solidFill>
                  <a:srgbClr val="FFFFFF"/>
                </a:solidFill>
              </a14:hiddenFill>
            </a:ext>
          </a:extLst>
        </p:spPr>
      </p:pic>
      <p:grpSp>
        <p:nvGrpSpPr>
          <p:cNvPr id="2139" name="Group 2138">
            <a:extLst>
              <a:ext uri="{FF2B5EF4-FFF2-40B4-BE49-F238E27FC236}">
                <a16:creationId xmlns:a16="http://schemas.microsoft.com/office/drawing/2014/main" id="{BA23C722-70B6-09A2-3C15-DD1547AEAA43}"/>
              </a:ext>
            </a:extLst>
          </p:cNvPr>
          <p:cNvGrpSpPr/>
          <p:nvPr/>
        </p:nvGrpSpPr>
        <p:grpSpPr>
          <a:xfrm>
            <a:off x="122914" y="1315684"/>
            <a:ext cx="11907161" cy="5290642"/>
            <a:chOff x="1164099" y="1228808"/>
            <a:chExt cx="9402708" cy="5290642"/>
          </a:xfrm>
        </p:grpSpPr>
        <p:grpSp>
          <p:nvGrpSpPr>
            <p:cNvPr id="2084" name="Group 2083">
              <a:extLst>
                <a:ext uri="{FF2B5EF4-FFF2-40B4-BE49-F238E27FC236}">
                  <a16:creationId xmlns:a16="http://schemas.microsoft.com/office/drawing/2014/main" id="{C7EDB640-EE8A-C478-CF2E-012990C0A81E}"/>
                </a:ext>
              </a:extLst>
            </p:cNvPr>
            <p:cNvGrpSpPr/>
            <p:nvPr/>
          </p:nvGrpSpPr>
          <p:grpSpPr>
            <a:xfrm>
              <a:off x="1164099" y="1228808"/>
              <a:ext cx="9402708" cy="5290642"/>
              <a:chOff x="1182571" y="1510557"/>
              <a:chExt cx="9402708" cy="5290642"/>
            </a:xfrm>
          </p:grpSpPr>
          <p:grpSp>
            <p:nvGrpSpPr>
              <p:cNvPr id="2078" name="Group 2077">
                <a:extLst>
                  <a:ext uri="{FF2B5EF4-FFF2-40B4-BE49-F238E27FC236}">
                    <a16:creationId xmlns:a16="http://schemas.microsoft.com/office/drawing/2014/main" id="{04AD715A-E893-A66B-505E-2BC1897D931D}"/>
                  </a:ext>
                </a:extLst>
              </p:cNvPr>
              <p:cNvGrpSpPr/>
              <p:nvPr/>
            </p:nvGrpSpPr>
            <p:grpSpPr>
              <a:xfrm>
                <a:off x="1182571" y="1510557"/>
                <a:ext cx="9402708" cy="5058692"/>
                <a:chOff x="1182571" y="2416484"/>
                <a:chExt cx="9402708" cy="5058692"/>
              </a:xfrm>
            </p:grpSpPr>
            <p:grpSp>
              <p:nvGrpSpPr>
                <p:cNvPr id="68" name="Group 67">
                  <a:extLst>
                    <a:ext uri="{FF2B5EF4-FFF2-40B4-BE49-F238E27FC236}">
                      <a16:creationId xmlns:a16="http://schemas.microsoft.com/office/drawing/2014/main" id="{3AC99830-B201-81DF-D006-ADC266DCA883}"/>
                    </a:ext>
                  </a:extLst>
                </p:cNvPr>
                <p:cNvGrpSpPr/>
                <p:nvPr/>
              </p:nvGrpSpPr>
              <p:grpSpPr>
                <a:xfrm>
                  <a:off x="1182571" y="2416484"/>
                  <a:ext cx="9402708" cy="5058692"/>
                  <a:chOff x="868535" y="1338313"/>
                  <a:chExt cx="10445123" cy="7410368"/>
                </a:xfrm>
              </p:grpSpPr>
              <p:cxnSp>
                <p:nvCxnSpPr>
                  <p:cNvPr id="69" name="Straight Connector 68">
                    <a:extLst>
                      <a:ext uri="{FF2B5EF4-FFF2-40B4-BE49-F238E27FC236}">
                        <a16:creationId xmlns:a16="http://schemas.microsoft.com/office/drawing/2014/main" id="{6A8CE69B-61E1-4A05-28E3-53030CA009AB}"/>
                      </a:ext>
                    </a:extLst>
                  </p:cNvPr>
                  <p:cNvCxnSpPr>
                    <a:cxnSpLocks/>
                  </p:cNvCxnSpPr>
                  <p:nvPr/>
                </p:nvCxnSpPr>
                <p:spPr>
                  <a:xfrm>
                    <a:off x="3946375" y="3483862"/>
                    <a:ext cx="0" cy="4497210"/>
                  </a:xfrm>
                  <a:prstGeom prst="line">
                    <a:avLst/>
                  </a:prstGeom>
                  <a:ln>
                    <a:solidFill>
                      <a:schemeClr val="bg1">
                        <a:lumMod val="65000"/>
                      </a:schemeClr>
                    </a:solidFill>
                  </a:ln>
                </p:spPr>
                <p:style>
                  <a:lnRef idx="1">
                    <a:schemeClr val="accent3"/>
                  </a:lnRef>
                  <a:fillRef idx="0">
                    <a:schemeClr val="accent3"/>
                  </a:fillRef>
                  <a:effectRef idx="0">
                    <a:schemeClr val="accent3"/>
                  </a:effectRef>
                  <a:fontRef idx="minor">
                    <a:schemeClr val="tx1"/>
                  </a:fontRef>
                </p:style>
              </p:cxnSp>
              <p:sp>
                <p:nvSpPr>
                  <p:cNvPr id="70" name="Rectangle: Rounded Corners 69">
                    <a:extLst>
                      <a:ext uri="{FF2B5EF4-FFF2-40B4-BE49-F238E27FC236}">
                        <a16:creationId xmlns:a16="http://schemas.microsoft.com/office/drawing/2014/main" id="{08A5C6BF-8ED5-2945-1EFB-A3A1D142B774}"/>
                      </a:ext>
                    </a:extLst>
                  </p:cNvPr>
                  <p:cNvSpPr/>
                  <p:nvPr/>
                </p:nvSpPr>
                <p:spPr>
                  <a:xfrm>
                    <a:off x="3630475" y="2907296"/>
                    <a:ext cx="2183907" cy="585926"/>
                  </a:xfrm>
                  <a:prstGeom prst="roundRect">
                    <a:avLst>
                      <a:gd name="adj" fmla="val 43940"/>
                    </a:avLst>
                  </a:prstGeom>
                  <a:solidFill>
                    <a:schemeClr val="accent2">
                      <a:lumMod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lumMod val="95000"/>
                        </a:schemeClr>
                      </a:solidFill>
                      <a:latin typeface="Lora" pitchFamily="2" charset="0"/>
                    </a:endParaRPr>
                  </a:p>
                </p:txBody>
              </p:sp>
              <p:sp>
                <p:nvSpPr>
                  <p:cNvPr id="71" name="TextBox 70">
                    <a:extLst>
                      <a:ext uri="{FF2B5EF4-FFF2-40B4-BE49-F238E27FC236}">
                        <a16:creationId xmlns:a16="http://schemas.microsoft.com/office/drawing/2014/main" id="{A64919CB-7223-EC51-F47F-3CD3FFA14F17}"/>
                      </a:ext>
                    </a:extLst>
                  </p:cNvPr>
                  <p:cNvSpPr txBox="1"/>
                  <p:nvPr/>
                </p:nvSpPr>
                <p:spPr>
                  <a:xfrm>
                    <a:off x="3694954" y="2999099"/>
                    <a:ext cx="2045138" cy="371031"/>
                  </a:xfrm>
                  <a:prstGeom prst="rect">
                    <a:avLst/>
                  </a:prstGeom>
                  <a:noFill/>
                </p:spPr>
                <p:txBody>
                  <a:bodyPr wrap="square" rtlCol="0">
                    <a:spAutoFit/>
                  </a:bodyPr>
                  <a:lstStyle/>
                  <a:p>
                    <a:pPr algn="l"/>
                    <a:r>
                      <a:rPr lang="en-US" sz="1100" b="1" spc="50" dirty="0">
                        <a:solidFill>
                          <a:schemeClr val="bg1">
                            <a:lumMod val="95000"/>
                          </a:schemeClr>
                        </a:solidFill>
                        <a:latin typeface="Lora" pitchFamily="2" charset="0"/>
                        <a:cs typeface="Arial" panose="020B0604020202020204" pitchFamily="34" charset="0"/>
                      </a:rPr>
                      <a:t>Business/Commercial</a:t>
                    </a:r>
                    <a:endParaRPr lang="en-US" sz="1100" dirty="0">
                      <a:solidFill>
                        <a:schemeClr val="bg1">
                          <a:lumMod val="95000"/>
                        </a:schemeClr>
                      </a:solidFill>
                      <a:latin typeface="Lora" pitchFamily="2" charset="0"/>
                      <a:cs typeface="Arial" panose="020B0604020202020204" pitchFamily="34" charset="0"/>
                    </a:endParaRPr>
                  </a:p>
                </p:txBody>
              </p:sp>
              <p:cxnSp>
                <p:nvCxnSpPr>
                  <p:cNvPr id="73" name="Straight Connector 72">
                    <a:extLst>
                      <a:ext uri="{FF2B5EF4-FFF2-40B4-BE49-F238E27FC236}">
                        <a16:creationId xmlns:a16="http://schemas.microsoft.com/office/drawing/2014/main" id="{58D0CC40-DC32-D271-647E-15166F2805D1}"/>
                      </a:ext>
                    </a:extLst>
                  </p:cNvPr>
                  <p:cNvCxnSpPr/>
                  <p:nvPr/>
                </p:nvCxnSpPr>
                <p:spPr>
                  <a:xfrm>
                    <a:off x="9440665" y="3475016"/>
                    <a:ext cx="0" cy="2516722"/>
                  </a:xfrm>
                  <a:prstGeom prst="line">
                    <a:avLst/>
                  </a:prstGeom>
                  <a:ln>
                    <a:solidFill>
                      <a:schemeClr val="bg1">
                        <a:lumMod val="65000"/>
                      </a:schemeClr>
                    </a:solidFill>
                  </a:ln>
                </p:spPr>
                <p:style>
                  <a:lnRef idx="1">
                    <a:schemeClr val="accent3"/>
                  </a:lnRef>
                  <a:fillRef idx="0">
                    <a:schemeClr val="accent3"/>
                  </a:fillRef>
                  <a:effectRef idx="0">
                    <a:schemeClr val="accent3"/>
                  </a:effectRef>
                  <a:fontRef idx="minor">
                    <a:schemeClr val="tx1"/>
                  </a:fontRef>
                </p:style>
              </p:cxnSp>
              <p:cxnSp>
                <p:nvCxnSpPr>
                  <p:cNvPr id="74" name="Straight Connector 73">
                    <a:extLst>
                      <a:ext uri="{FF2B5EF4-FFF2-40B4-BE49-F238E27FC236}">
                        <a16:creationId xmlns:a16="http://schemas.microsoft.com/office/drawing/2014/main" id="{0E4709BA-C609-4985-6D19-29102C7A5A02}"/>
                      </a:ext>
                    </a:extLst>
                  </p:cNvPr>
                  <p:cNvCxnSpPr>
                    <a:cxnSpLocks/>
                  </p:cNvCxnSpPr>
                  <p:nvPr/>
                </p:nvCxnSpPr>
                <p:spPr>
                  <a:xfrm>
                    <a:off x="6693520" y="3475017"/>
                    <a:ext cx="0" cy="3823137"/>
                  </a:xfrm>
                  <a:prstGeom prst="line">
                    <a:avLst/>
                  </a:prstGeom>
                  <a:ln>
                    <a:solidFill>
                      <a:schemeClr val="bg1">
                        <a:lumMod val="65000"/>
                      </a:schemeClr>
                    </a:solidFill>
                  </a:ln>
                </p:spPr>
                <p:style>
                  <a:lnRef idx="1">
                    <a:schemeClr val="accent3"/>
                  </a:lnRef>
                  <a:fillRef idx="0">
                    <a:schemeClr val="accent3"/>
                  </a:fillRef>
                  <a:effectRef idx="0">
                    <a:schemeClr val="accent3"/>
                  </a:effectRef>
                  <a:fontRef idx="minor">
                    <a:schemeClr val="tx1"/>
                  </a:fontRef>
                </p:style>
              </p:cxnSp>
              <p:cxnSp>
                <p:nvCxnSpPr>
                  <p:cNvPr id="75" name="Straight Connector 74">
                    <a:extLst>
                      <a:ext uri="{FF2B5EF4-FFF2-40B4-BE49-F238E27FC236}">
                        <a16:creationId xmlns:a16="http://schemas.microsoft.com/office/drawing/2014/main" id="{27E13E27-15CB-DAA5-3D25-DDCBE532DD94}"/>
                      </a:ext>
                    </a:extLst>
                  </p:cNvPr>
                  <p:cNvCxnSpPr>
                    <a:cxnSpLocks/>
                  </p:cNvCxnSpPr>
                  <p:nvPr/>
                </p:nvCxnSpPr>
                <p:spPr>
                  <a:xfrm>
                    <a:off x="1199230" y="3412676"/>
                    <a:ext cx="0" cy="5336005"/>
                  </a:xfrm>
                  <a:prstGeom prst="line">
                    <a:avLst/>
                  </a:prstGeom>
                  <a:ln>
                    <a:solidFill>
                      <a:schemeClr val="bg1">
                        <a:lumMod val="65000"/>
                      </a:schemeClr>
                    </a:solidFill>
                  </a:ln>
                </p:spPr>
                <p:style>
                  <a:lnRef idx="1">
                    <a:schemeClr val="accent3"/>
                  </a:lnRef>
                  <a:fillRef idx="0">
                    <a:schemeClr val="accent3"/>
                  </a:fillRef>
                  <a:effectRef idx="0">
                    <a:schemeClr val="accent3"/>
                  </a:effectRef>
                  <a:fontRef idx="minor">
                    <a:schemeClr val="tx1"/>
                  </a:fontRef>
                </p:style>
              </p:cxnSp>
              <p:sp>
                <p:nvSpPr>
                  <p:cNvPr id="76" name="Rectangle: Rounded Corners 75">
                    <a:extLst>
                      <a:ext uri="{FF2B5EF4-FFF2-40B4-BE49-F238E27FC236}">
                        <a16:creationId xmlns:a16="http://schemas.microsoft.com/office/drawing/2014/main" id="{E806CD12-057A-B66F-B9A8-BF02ECCB185F}"/>
                      </a:ext>
                    </a:extLst>
                  </p:cNvPr>
                  <p:cNvSpPr/>
                  <p:nvPr/>
                </p:nvSpPr>
                <p:spPr>
                  <a:xfrm>
                    <a:off x="4427290" y="1338313"/>
                    <a:ext cx="3462397" cy="585926"/>
                  </a:xfrm>
                  <a:prstGeom prst="roundRect">
                    <a:avLst>
                      <a:gd name="adj" fmla="val 43940"/>
                    </a:avLst>
                  </a:prstGeom>
                  <a:solidFill>
                    <a:schemeClr val="accent4">
                      <a:lumMod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Lora" pitchFamily="2" charset="0"/>
                    </a:endParaRPr>
                  </a:p>
                </p:txBody>
              </p:sp>
              <p:sp>
                <p:nvSpPr>
                  <p:cNvPr id="77" name="TextBox 76">
                    <a:extLst>
                      <a:ext uri="{FF2B5EF4-FFF2-40B4-BE49-F238E27FC236}">
                        <a16:creationId xmlns:a16="http://schemas.microsoft.com/office/drawing/2014/main" id="{358220BB-6DE8-D75D-3C8E-E36813AE91BE}"/>
                      </a:ext>
                    </a:extLst>
                  </p:cNvPr>
                  <p:cNvSpPr txBox="1"/>
                  <p:nvPr/>
                </p:nvSpPr>
                <p:spPr>
                  <a:xfrm>
                    <a:off x="4427290" y="1387641"/>
                    <a:ext cx="3462397" cy="436507"/>
                  </a:xfrm>
                  <a:prstGeom prst="rect">
                    <a:avLst/>
                  </a:prstGeom>
                  <a:noFill/>
                </p:spPr>
                <p:txBody>
                  <a:bodyPr wrap="square" rtlCol="0">
                    <a:spAutoFit/>
                  </a:bodyPr>
                  <a:lstStyle/>
                  <a:p>
                    <a:pPr algn="ctr"/>
                    <a:r>
                      <a:rPr lang="en-US" sz="1400" b="1" spc="50" dirty="0">
                        <a:solidFill>
                          <a:schemeClr val="bg1"/>
                        </a:solidFill>
                        <a:latin typeface="Lora" pitchFamily="2" charset="0"/>
                        <a:cs typeface="Arial" panose="020B0604020202020204" pitchFamily="34" charset="0"/>
                      </a:rPr>
                      <a:t>Citizens Financial Group, Inc.</a:t>
                    </a:r>
                    <a:endParaRPr lang="en-US" sz="1400" dirty="0">
                      <a:solidFill>
                        <a:schemeClr val="bg1"/>
                      </a:solidFill>
                      <a:latin typeface="Lora" pitchFamily="2" charset="0"/>
                      <a:cs typeface="Arial" panose="020B0604020202020204" pitchFamily="34" charset="0"/>
                    </a:endParaRPr>
                  </a:p>
                </p:txBody>
              </p:sp>
              <p:sp>
                <p:nvSpPr>
                  <p:cNvPr id="79" name="Rectangle: Rounded Corners 78">
                    <a:extLst>
                      <a:ext uri="{FF2B5EF4-FFF2-40B4-BE49-F238E27FC236}">
                        <a16:creationId xmlns:a16="http://schemas.microsoft.com/office/drawing/2014/main" id="{6140C634-72E3-723C-83DF-F7F328441A39}"/>
                      </a:ext>
                    </a:extLst>
                  </p:cNvPr>
                  <p:cNvSpPr/>
                  <p:nvPr/>
                </p:nvSpPr>
                <p:spPr>
                  <a:xfrm>
                    <a:off x="883328" y="2907186"/>
                    <a:ext cx="2183907" cy="585926"/>
                  </a:xfrm>
                  <a:prstGeom prst="roundRect">
                    <a:avLst>
                      <a:gd name="adj" fmla="val 43940"/>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lumMod val="95000"/>
                        </a:schemeClr>
                      </a:solidFill>
                      <a:latin typeface="Lora" pitchFamily="2" charset="0"/>
                    </a:endParaRPr>
                  </a:p>
                </p:txBody>
              </p:sp>
              <p:sp>
                <p:nvSpPr>
                  <p:cNvPr id="81" name="TextBox 80">
                    <a:extLst>
                      <a:ext uri="{FF2B5EF4-FFF2-40B4-BE49-F238E27FC236}">
                        <a16:creationId xmlns:a16="http://schemas.microsoft.com/office/drawing/2014/main" id="{504567B5-BD0B-9A38-E5EC-1583D41F56FE}"/>
                      </a:ext>
                    </a:extLst>
                  </p:cNvPr>
                  <p:cNvSpPr txBox="1"/>
                  <p:nvPr/>
                </p:nvSpPr>
                <p:spPr>
                  <a:xfrm>
                    <a:off x="980460" y="2997145"/>
                    <a:ext cx="2101570" cy="371031"/>
                  </a:xfrm>
                  <a:prstGeom prst="rect">
                    <a:avLst/>
                  </a:prstGeom>
                  <a:noFill/>
                </p:spPr>
                <p:txBody>
                  <a:bodyPr wrap="square" rtlCol="0">
                    <a:spAutoFit/>
                  </a:bodyPr>
                  <a:lstStyle/>
                  <a:p>
                    <a:pPr algn="l"/>
                    <a:r>
                      <a:rPr lang="en-US" sz="1100" b="1" spc="50" dirty="0">
                        <a:solidFill>
                          <a:schemeClr val="bg1">
                            <a:lumMod val="95000"/>
                          </a:schemeClr>
                        </a:solidFill>
                        <a:latin typeface="Lora" pitchFamily="2" charset="0"/>
                        <a:cs typeface="Arial" panose="020B0604020202020204" pitchFamily="34" charset="0"/>
                      </a:rPr>
                      <a:t>Personal/Consumer</a:t>
                    </a:r>
                    <a:endParaRPr lang="en-US" sz="1100" dirty="0">
                      <a:solidFill>
                        <a:schemeClr val="bg1">
                          <a:lumMod val="95000"/>
                        </a:schemeClr>
                      </a:solidFill>
                      <a:latin typeface="Lora" pitchFamily="2" charset="0"/>
                      <a:cs typeface="Arial" panose="020B0604020202020204" pitchFamily="34" charset="0"/>
                    </a:endParaRPr>
                  </a:p>
                </p:txBody>
              </p:sp>
              <p:cxnSp>
                <p:nvCxnSpPr>
                  <p:cNvPr id="82" name="Connector: Elbow 81">
                    <a:extLst>
                      <a:ext uri="{FF2B5EF4-FFF2-40B4-BE49-F238E27FC236}">
                        <a16:creationId xmlns:a16="http://schemas.microsoft.com/office/drawing/2014/main" id="{2FABDDAF-8420-3B77-8EB3-C6B6356CE753}"/>
                      </a:ext>
                    </a:extLst>
                  </p:cNvPr>
                  <p:cNvCxnSpPr>
                    <a:cxnSpLocks/>
                    <a:stCxn id="76" idx="2"/>
                    <a:endCxn id="79" idx="0"/>
                  </p:cNvCxnSpPr>
                  <p:nvPr/>
                </p:nvCxnSpPr>
                <p:spPr>
                  <a:xfrm rot="5400000">
                    <a:off x="3575412" y="324109"/>
                    <a:ext cx="982947" cy="4183207"/>
                  </a:xfrm>
                  <a:prstGeom prst="bentConnector3">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83" name="Connector: Elbow 82">
                    <a:extLst>
                      <a:ext uri="{FF2B5EF4-FFF2-40B4-BE49-F238E27FC236}">
                        <a16:creationId xmlns:a16="http://schemas.microsoft.com/office/drawing/2014/main" id="{D0726610-5FCB-94DA-4817-5864C40FEE5F}"/>
                      </a:ext>
                    </a:extLst>
                  </p:cNvPr>
                  <p:cNvCxnSpPr>
                    <a:cxnSpLocks/>
                    <a:stCxn id="76" idx="2"/>
                    <a:endCxn id="70" idx="0"/>
                  </p:cNvCxnSpPr>
                  <p:nvPr/>
                </p:nvCxnSpPr>
                <p:spPr>
                  <a:xfrm rot="5400000">
                    <a:off x="4948930" y="1697738"/>
                    <a:ext cx="983057" cy="1436060"/>
                  </a:xfrm>
                  <a:prstGeom prst="bentConnector3">
                    <a:avLst>
                      <a:gd name="adj1" fmla="val 50000"/>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84" name="Connector: Elbow 83">
                    <a:extLst>
                      <a:ext uri="{FF2B5EF4-FFF2-40B4-BE49-F238E27FC236}">
                        <a16:creationId xmlns:a16="http://schemas.microsoft.com/office/drawing/2014/main" id="{C404F641-2B20-6E6A-841B-F5E4DAE2332B}"/>
                      </a:ext>
                    </a:extLst>
                  </p:cNvPr>
                  <p:cNvCxnSpPr>
                    <a:cxnSpLocks/>
                    <a:stCxn id="76" idx="2"/>
                    <a:endCxn id="89" idx="0"/>
                  </p:cNvCxnSpPr>
                  <p:nvPr/>
                </p:nvCxnSpPr>
                <p:spPr>
                  <a:xfrm rot="16200000" flipH="1">
                    <a:off x="6324071" y="1758657"/>
                    <a:ext cx="979921" cy="1311085"/>
                  </a:xfrm>
                  <a:prstGeom prst="bentConnector3">
                    <a:avLst>
                      <a:gd name="adj1" fmla="val 50000"/>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85" name="Connector: Elbow 84">
                    <a:extLst>
                      <a:ext uri="{FF2B5EF4-FFF2-40B4-BE49-F238E27FC236}">
                        <a16:creationId xmlns:a16="http://schemas.microsoft.com/office/drawing/2014/main" id="{FCBEFF94-B7E2-F321-07F3-952E8A7515F4}"/>
                      </a:ext>
                    </a:extLst>
                  </p:cNvPr>
                  <p:cNvCxnSpPr>
                    <a:cxnSpLocks/>
                    <a:stCxn id="76" idx="2"/>
                    <a:endCxn id="86" idx="0"/>
                  </p:cNvCxnSpPr>
                  <p:nvPr/>
                </p:nvCxnSpPr>
                <p:spPr>
                  <a:xfrm rot="16200000" flipH="1">
                    <a:off x="7700554" y="382174"/>
                    <a:ext cx="974101" cy="4058230"/>
                  </a:xfrm>
                  <a:prstGeom prst="bentConnector3">
                    <a:avLst>
                      <a:gd name="adj1" fmla="val 50000"/>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86" name="Rectangle: Rounded Corners 85">
                    <a:extLst>
                      <a:ext uri="{FF2B5EF4-FFF2-40B4-BE49-F238E27FC236}">
                        <a16:creationId xmlns:a16="http://schemas.microsoft.com/office/drawing/2014/main" id="{81B251B8-3E25-0DCE-EDDF-AE376C190B81}"/>
                      </a:ext>
                    </a:extLst>
                  </p:cNvPr>
                  <p:cNvSpPr/>
                  <p:nvPr/>
                </p:nvSpPr>
                <p:spPr>
                  <a:xfrm>
                    <a:off x="9124765" y="2898341"/>
                    <a:ext cx="2183907" cy="585926"/>
                  </a:xfrm>
                  <a:prstGeom prst="roundRect">
                    <a:avLst>
                      <a:gd name="adj" fmla="val 43940"/>
                    </a:avLst>
                  </a:prstGeom>
                  <a:solidFill>
                    <a:srgbClr val="8C8C2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lumMod val="95000"/>
                        </a:schemeClr>
                      </a:solidFill>
                      <a:latin typeface="Lora" pitchFamily="2" charset="0"/>
                    </a:endParaRPr>
                  </a:p>
                </p:txBody>
              </p:sp>
              <p:sp>
                <p:nvSpPr>
                  <p:cNvPr id="87" name="TextBox 86">
                    <a:extLst>
                      <a:ext uri="{FF2B5EF4-FFF2-40B4-BE49-F238E27FC236}">
                        <a16:creationId xmlns:a16="http://schemas.microsoft.com/office/drawing/2014/main" id="{66D16B86-8DA6-D2B7-B47C-EF41631292A9}"/>
                      </a:ext>
                    </a:extLst>
                  </p:cNvPr>
                  <p:cNvSpPr txBox="1"/>
                  <p:nvPr/>
                </p:nvSpPr>
                <p:spPr>
                  <a:xfrm>
                    <a:off x="9210463" y="3019139"/>
                    <a:ext cx="1568388" cy="371031"/>
                  </a:xfrm>
                  <a:prstGeom prst="rect">
                    <a:avLst/>
                  </a:prstGeom>
                  <a:noFill/>
                </p:spPr>
                <p:txBody>
                  <a:bodyPr wrap="square" rtlCol="0">
                    <a:spAutoFit/>
                  </a:bodyPr>
                  <a:lstStyle/>
                  <a:p>
                    <a:pPr algn="l"/>
                    <a:r>
                      <a:rPr lang="en-US" sz="1100" b="1" spc="50" dirty="0">
                        <a:solidFill>
                          <a:schemeClr val="bg1">
                            <a:lumMod val="95000"/>
                          </a:schemeClr>
                        </a:solidFill>
                        <a:latin typeface="Lora" pitchFamily="2" charset="0"/>
                        <a:cs typeface="Arial" panose="020B0604020202020204" pitchFamily="34" charset="0"/>
                      </a:rPr>
                      <a:t>Private Bank</a:t>
                    </a:r>
                    <a:endParaRPr lang="en-US" sz="1100" dirty="0">
                      <a:solidFill>
                        <a:schemeClr val="bg1">
                          <a:lumMod val="95000"/>
                        </a:schemeClr>
                      </a:solidFill>
                      <a:latin typeface="Lora" pitchFamily="2" charset="0"/>
                      <a:cs typeface="Arial" panose="020B0604020202020204" pitchFamily="34" charset="0"/>
                    </a:endParaRPr>
                  </a:p>
                </p:txBody>
              </p:sp>
              <p:sp>
                <p:nvSpPr>
                  <p:cNvPr id="89" name="Rectangle: Rounded Corners 88">
                    <a:extLst>
                      <a:ext uri="{FF2B5EF4-FFF2-40B4-BE49-F238E27FC236}">
                        <a16:creationId xmlns:a16="http://schemas.microsoft.com/office/drawing/2014/main" id="{54DBA5FB-4A75-F209-0A1D-8241553A007D}"/>
                      </a:ext>
                    </a:extLst>
                  </p:cNvPr>
                  <p:cNvSpPr/>
                  <p:nvPr/>
                </p:nvSpPr>
                <p:spPr>
                  <a:xfrm>
                    <a:off x="6377620" y="2904161"/>
                    <a:ext cx="2183907" cy="585926"/>
                  </a:xfrm>
                  <a:prstGeom prst="roundRect">
                    <a:avLst>
                      <a:gd name="adj" fmla="val 43940"/>
                    </a:avLst>
                  </a:prstGeom>
                  <a:solidFill>
                    <a:srgbClr val="28725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lumMod val="95000"/>
                        </a:schemeClr>
                      </a:solidFill>
                      <a:latin typeface="Lora" pitchFamily="2" charset="0"/>
                    </a:endParaRPr>
                  </a:p>
                </p:txBody>
              </p:sp>
              <p:sp>
                <p:nvSpPr>
                  <p:cNvPr id="90" name="TextBox 89">
                    <a:extLst>
                      <a:ext uri="{FF2B5EF4-FFF2-40B4-BE49-F238E27FC236}">
                        <a16:creationId xmlns:a16="http://schemas.microsoft.com/office/drawing/2014/main" id="{FC0BBD08-AAF1-90D4-421F-F2D83BFA1DE1}"/>
                      </a:ext>
                    </a:extLst>
                  </p:cNvPr>
                  <p:cNvSpPr txBox="1"/>
                  <p:nvPr/>
                </p:nvSpPr>
                <p:spPr>
                  <a:xfrm>
                    <a:off x="6458301" y="3009974"/>
                    <a:ext cx="1787320" cy="371031"/>
                  </a:xfrm>
                  <a:prstGeom prst="rect">
                    <a:avLst/>
                  </a:prstGeom>
                  <a:noFill/>
                </p:spPr>
                <p:txBody>
                  <a:bodyPr wrap="square" rtlCol="0">
                    <a:spAutoFit/>
                  </a:bodyPr>
                  <a:lstStyle/>
                  <a:p>
                    <a:pPr algn="l"/>
                    <a:r>
                      <a:rPr lang="en-US" sz="1100" b="1" spc="50" dirty="0">
                        <a:solidFill>
                          <a:schemeClr val="bg1">
                            <a:lumMod val="95000"/>
                          </a:schemeClr>
                        </a:solidFill>
                        <a:latin typeface="Lora" pitchFamily="2" charset="0"/>
                        <a:cs typeface="Arial" panose="020B0604020202020204" pitchFamily="34" charset="0"/>
                      </a:rPr>
                      <a:t>Corporate Banking</a:t>
                    </a:r>
                    <a:endParaRPr lang="en-US" sz="1100" dirty="0">
                      <a:solidFill>
                        <a:schemeClr val="bg1">
                          <a:lumMod val="95000"/>
                        </a:schemeClr>
                      </a:solidFill>
                      <a:latin typeface="Lora" pitchFamily="2" charset="0"/>
                      <a:cs typeface="Arial" panose="020B0604020202020204" pitchFamily="34" charset="0"/>
                    </a:endParaRPr>
                  </a:p>
                </p:txBody>
              </p:sp>
              <p:sp>
                <p:nvSpPr>
                  <p:cNvPr id="92" name="Rectangle: Rounded Corners 91">
                    <a:extLst>
                      <a:ext uri="{FF2B5EF4-FFF2-40B4-BE49-F238E27FC236}">
                        <a16:creationId xmlns:a16="http://schemas.microsoft.com/office/drawing/2014/main" id="{B487E81D-270B-B175-C5CF-9B4A9FE6CBAD}"/>
                      </a:ext>
                    </a:extLst>
                  </p:cNvPr>
                  <p:cNvSpPr/>
                  <p:nvPr/>
                </p:nvSpPr>
                <p:spPr>
                  <a:xfrm>
                    <a:off x="3630475" y="4005349"/>
                    <a:ext cx="2183907" cy="585926"/>
                  </a:xfrm>
                  <a:prstGeom prst="roundRect">
                    <a:avLst>
                      <a:gd name="adj" fmla="val 43940"/>
                    </a:avLst>
                  </a:prstGeom>
                  <a:solidFill>
                    <a:schemeClr val="accent2">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lumMod val="95000"/>
                        </a:schemeClr>
                      </a:solidFill>
                      <a:latin typeface="Lora" pitchFamily="2" charset="0"/>
                    </a:endParaRPr>
                  </a:p>
                </p:txBody>
              </p:sp>
              <p:sp>
                <p:nvSpPr>
                  <p:cNvPr id="93" name="TextBox 92">
                    <a:extLst>
                      <a:ext uri="{FF2B5EF4-FFF2-40B4-BE49-F238E27FC236}">
                        <a16:creationId xmlns:a16="http://schemas.microsoft.com/office/drawing/2014/main" id="{3D671F30-122A-9CE9-2687-B6669F76D989}"/>
                      </a:ext>
                    </a:extLst>
                  </p:cNvPr>
                  <p:cNvSpPr txBox="1"/>
                  <p:nvPr/>
                </p:nvSpPr>
                <p:spPr>
                  <a:xfrm>
                    <a:off x="3748225" y="4109636"/>
                    <a:ext cx="2061252" cy="371956"/>
                  </a:xfrm>
                  <a:prstGeom prst="rect">
                    <a:avLst/>
                  </a:prstGeom>
                  <a:noFill/>
                </p:spPr>
                <p:txBody>
                  <a:bodyPr wrap="square" rtlCol="0">
                    <a:spAutoFit/>
                  </a:bodyPr>
                  <a:lstStyle/>
                  <a:p>
                    <a:pPr algn="l"/>
                    <a:r>
                      <a:rPr lang="en-US" sz="1050" b="1" spc="50" dirty="0">
                        <a:solidFill>
                          <a:schemeClr val="bg1">
                            <a:lumMod val="95000"/>
                          </a:schemeClr>
                        </a:solidFill>
                        <a:latin typeface="Lora" pitchFamily="2" charset="0"/>
                        <a:cs typeface="Arial" panose="020B0604020202020204" pitchFamily="34" charset="0"/>
                      </a:rPr>
                      <a:t>Banking &amp; Credit Cards</a:t>
                    </a:r>
                    <a:endParaRPr lang="en-US" sz="1050" dirty="0">
                      <a:solidFill>
                        <a:schemeClr val="bg1">
                          <a:lumMod val="95000"/>
                        </a:schemeClr>
                      </a:solidFill>
                      <a:latin typeface="Lora" pitchFamily="2" charset="0"/>
                      <a:cs typeface="Arial" panose="020B0604020202020204" pitchFamily="34" charset="0"/>
                    </a:endParaRPr>
                  </a:p>
                </p:txBody>
              </p:sp>
              <p:sp>
                <p:nvSpPr>
                  <p:cNvPr id="95" name="Rectangle: Rounded Corners 94">
                    <a:extLst>
                      <a:ext uri="{FF2B5EF4-FFF2-40B4-BE49-F238E27FC236}">
                        <a16:creationId xmlns:a16="http://schemas.microsoft.com/office/drawing/2014/main" id="{249334FA-FB6E-7EA1-8886-37BA9AD4246C}"/>
                      </a:ext>
                    </a:extLst>
                  </p:cNvPr>
                  <p:cNvSpPr/>
                  <p:nvPr/>
                </p:nvSpPr>
                <p:spPr>
                  <a:xfrm>
                    <a:off x="883328" y="4005239"/>
                    <a:ext cx="2183907" cy="585926"/>
                  </a:xfrm>
                  <a:prstGeom prst="roundRect">
                    <a:avLst>
                      <a:gd name="adj" fmla="val 43940"/>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lumMod val="95000"/>
                        </a:schemeClr>
                      </a:solidFill>
                      <a:latin typeface="Lora" pitchFamily="2" charset="0"/>
                    </a:endParaRPr>
                  </a:p>
                </p:txBody>
              </p:sp>
              <p:sp>
                <p:nvSpPr>
                  <p:cNvPr id="96" name="TextBox 95">
                    <a:extLst>
                      <a:ext uri="{FF2B5EF4-FFF2-40B4-BE49-F238E27FC236}">
                        <a16:creationId xmlns:a16="http://schemas.microsoft.com/office/drawing/2014/main" id="{04A073B3-1E03-9DA5-A181-07BA7C46472E}"/>
                      </a:ext>
                    </a:extLst>
                  </p:cNvPr>
                  <p:cNvSpPr txBox="1"/>
                  <p:nvPr/>
                </p:nvSpPr>
                <p:spPr>
                  <a:xfrm>
                    <a:off x="976120" y="4123515"/>
                    <a:ext cx="1868004" cy="360118"/>
                  </a:xfrm>
                  <a:prstGeom prst="rect">
                    <a:avLst/>
                  </a:prstGeom>
                  <a:noFill/>
                </p:spPr>
                <p:txBody>
                  <a:bodyPr wrap="square" rtlCol="0">
                    <a:spAutoFit/>
                  </a:bodyPr>
                  <a:lstStyle/>
                  <a:p>
                    <a:pPr algn="l"/>
                    <a:r>
                      <a:rPr lang="en-US" sz="1050" b="1" spc="50" dirty="0">
                        <a:solidFill>
                          <a:schemeClr val="bg1">
                            <a:lumMod val="95000"/>
                          </a:schemeClr>
                        </a:solidFill>
                        <a:latin typeface="Lora" pitchFamily="2" charset="0"/>
                        <a:cs typeface="Arial" panose="020B0604020202020204" pitchFamily="34" charset="0"/>
                      </a:rPr>
                      <a:t>Checking Accounts</a:t>
                    </a:r>
                    <a:endParaRPr lang="en-US" sz="1050" dirty="0">
                      <a:solidFill>
                        <a:schemeClr val="bg1">
                          <a:lumMod val="95000"/>
                        </a:schemeClr>
                      </a:solidFill>
                      <a:latin typeface="Lora" pitchFamily="2" charset="0"/>
                      <a:cs typeface="Arial" panose="020B0604020202020204" pitchFamily="34" charset="0"/>
                    </a:endParaRPr>
                  </a:p>
                </p:txBody>
              </p:sp>
              <p:sp>
                <p:nvSpPr>
                  <p:cNvPr id="98" name="Rectangle: Rounded Corners 97">
                    <a:extLst>
                      <a:ext uri="{FF2B5EF4-FFF2-40B4-BE49-F238E27FC236}">
                        <a16:creationId xmlns:a16="http://schemas.microsoft.com/office/drawing/2014/main" id="{AB73D1E6-F197-07B0-4E5A-77C36B0AAD1D}"/>
                      </a:ext>
                    </a:extLst>
                  </p:cNvPr>
                  <p:cNvSpPr/>
                  <p:nvPr/>
                </p:nvSpPr>
                <p:spPr>
                  <a:xfrm>
                    <a:off x="9124765" y="3996395"/>
                    <a:ext cx="2183907" cy="585926"/>
                  </a:xfrm>
                  <a:prstGeom prst="roundRect">
                    <a:avLst>
                      <a:gd name="adj" fmla="val 43940"/>
                    </a:avLst>
                  </a:prstGeom>
                  <a:solidFill>
                    <a:srgbClr val="DBDB5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lumMod val="95000"/>
                        </a:schemeClr>
                      </a:solidFill>
                      <a:latin typeface="Lora" pitchFamily="2" charset="0"/>
                    </a:endParaRPr>
                  </a:p>
                </p:txBody>
              </p:sp>
              <p:sp>
                <p:nvSpPr>
                  <p:cNvPr id="99" name="TextBox 98">
                    <a:extLst>
                      <a:ext uri="{FF2B5EF4-FFF2-40B4-BE49-F238E27FC236}">
                        <a16:creationId xmlns:a16="http://schemas.microsoft.com/office/drawing/2014/main" id="{245AFAC3-B5F1-892A-CCDD-EBE08DF6342F}"/>
                      </a:ext>
                    </a:extLst>
                  </p:cNvPr>
                  <p:cNvSpPr txBox="1"/>
                  <p:nvPr/>
                </p:nvSpPr>
                <p:spPr>
                  <a:xfrm>
                    <a:off x="9210463" y="4103379"/>
                    <a:ext cx="1568388" cy="371956"/>
                  </a:xfrm>
                  <a:prstGeom prst="rect">
                    <a:avLst/>
                  </a:prstGeom>
                  <a:noFill/>
                </p:spPr>
                <p:txBody>
                  <a:bodyPr wrap="square" rtlCol="0">
                    <a:spAutoFit/>
                  </a:bodyPr>
                  <a:lstStyle/>
                  <a:p>
                    <a:pPr algn="l"/>
                    <a:r>
                      <a:rPr lang="en-US" sz="1050" b="1" spc="50" dirty="0">
                        <a:solidFill>
                          <a:schemeClr val="bg1">
                            <a:lumMod val="95000"/>
                          </a:schemeClr>
                        </a:solidFill>
                        <a:latin typeface="Lora" pitchFamily="2" charset="0"/>
                        <a:cs typeface="Arial" panose="020B0604020202020204" pitchFamily="34" charset="0"/>
                      </a:rPr>
                      <a:t>Personal Banking</a:t>
                    </a:r>
                    <a:endParaRPr lang="en-US" sz="1050" dirty="0">
                      <a:solidFill>
                        <a:schemeClr val="bg1">
                          <a:lumMod val="95000"/>
                        </a:schemeClr>
                      </a:solidFill>
                      <a:latin typeface="Lora" pitchFamily="2" charset="0"/>
                      <a:cs typeface="Arial" panose="020B0604020202020204" pitchFamily="34" charset="0"/>
                    </a:endParaRPr>
                  </a:p>
                </p:txBody>
              </p:sp>
              <p:sp>
                <p:nvSpPr>
                  <p:cNvPr id="101" name="Rectangle: Rounded Corners 100">
                    <a:extLst>
                      <a:ext uri="{FF2B5EF4-FFF2-40B4-BE49-F238E27FC236}">
                        <a16:creationId xmlns:a16="http://schemas.microsoft.com/office/drawing/2014/main" id="{BA6B258C-F8BE-058F-7492-DFB13705A885}"/>
                      </a:ext>
                    </a:extLst>
                  </p:cNvPr>
                  <p:cNvSpPr/>
                  <p:nvPr/>
                </p:nvSpPr>
                <p:spPr>
                  <a:xfrm>
                    <a:off x="6377620" y="4002214"/>
                    <a:ext cx="2183907" cy="585926"/>
                  </a:xfrm>
                  <a:prstGeom prst="roundRect">
                    <a:avLst>
                      <a:gd name="adj" fmla="val 43940"/>
                    </a:avLst>
                  </a:prstGeom>
                  <a:solidFill>
                    <a:schemeClr val="accent3">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lumMod val="95000"/>
                        </a:schemeClr>
                      </a:solidFill>
                      <a:latin typeface="Lora" pitchFamily="2" charset="0"/>
                    </a:endParaRPr>
                  </a:p>
                </p:txBody>
              </p:sp>
              <p:sp>
                <p:nvSpPr>
                  <p:cNvPr id="102" name="TextBox 101">
                    <a:extLst>
                      <a:ext uri="{FF2B5EF4-FFF2-40B4-BE49-F238E27FC236}">
                        <a16:creationId xmlns:a16="http://schemas.microsoft.com/office/drawing/2014/main" id="{CA496974-D6B8-9D77-95B8-4F2FF43E4E3B}"/>
                      </a:ext>
                    </a:extLst>
                  </p:cNvPr>
                  <p:cNvSpPr txBox="1"/>
                  <p:nvPr/>
                </p:nvSpPr>
                <p:spPr>
                  <a:xfrm>
                    <a:off x="6461985" y="4115045"/>
                    <a:ext cx="1946832" cy="371956"/>
                  </a:xfrm>
                  <a:prstGeom prst="rect">
                    <a:avLst/>
                  </a:prstGeom>
                  <a:noFill/>
                </p:spPr>
                <p:txBody>
                  <a:bodyPr wrap="square" rtlCol="0">
                    <a:spAutoFit/>
                  </a:bodyPr>
                  <a:lstStyle/>
                  <a:p>
                    <a:pPr algn="l"/>
                    <a:r>
                      <a:rPr lang="en-US" sz="1050" b="1" spc="50" dirty="0">
                        <a:solidFill>
                          <a:schemeClr val="bg1">
                            <a:lumMod val="95000"/>
                          </a:schemeClr>
                        </a:solidFill>
                        <a:latin typeface="Lora" pitchFamily="2" charset="0"/>
                        <a:cs typeface="Arial" panose="020B0604020202020204" pitchFamily="34" charset="0"/>
                      </a:rPr>
                      <a:t>Financing</a:t>
                    </a:r>
                    <a:endParaRPr lang="en-US" sz="1050" dirty="0">
                      <a:solidFill>
                        <a:schemeClr val="bg1">
                          <a:lumMod val="95000"/>
                        </a:schemeClr>
                      </a:solidFill>
                      <a:latin typeface="Lora" pitchFamily="2" charset="0"/>
                      <a:cs typeface="Arial" panose="020B0604020202020204" pitchFamily="34" charset="0"/>
                    </a:endParaRPr>
                  </a:p>
                </p:txBody>
              </p:sp>
              <p:sp>
                <p:nvSpPr>
                  <p:cNvPr id="104" name="Rectangle: Rounded Corners 103">
                    <a:extLst>
                      <a:ext uri="{FF2B5EF4-FFF2-40B4-BE49-F238E27FC236}">
                        <a16:creationId xmlns:a16="http://schemas.microsoft.com/office/drawing/2014/main" id="{E0E81A97-D818-DAF0-5689-C29E921C5235}"/>
                      </a:ext>
                    </a:extLst>
                  </p:cNvPr>
                  <p:cNvSpPr/>
                  <p:nvPr/>
                </p:nvSpPr>
                <p:spPr>
                  <a:xfrm>
                    <a:off x="3615679" y="4736536"/>
                    <a:ext cx="2183907" cy="585926"/>
                  </a:xfrm>
                  <a:prstGeom prst="roundRect">
                    <a:avLst>
                      <a:gd name="adj" fmla="val 43940"/>
                    </a:avLst>
                  </a:prstGeom>
                  <a:solidFill>
                    <a:schemeClr val="accent2">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lumMod val="95000"/>
                        </a:schemeClr>
                      </a:solidFill>
                      <a:latin typeface="Lora" pitchFamily="2" charset="0"/>
                    </a:endParaRPr>
                  </a:p>
                </p:txBody>
              </p:sp>
              <p:sp>
                <p:nvSpPr>
                  <p:cNvPr id="105" name="TextBox 104">
                    <a:extLst>
                      <a:ext uri="{FF2B5EF4-FFF2-40B4-BE49-F238E27FC236}">
                        <a16:creationId xmlns:a16="http://schemas.microsoft.com/office/drawing/2014/main" id="{F9BB8977-9CCD-7258-2B6D-E462AEADE7D7}"/>
                      </a:ext>
                    </a:extLst>
                  </p:cNvPr>
                  <p:cNvSpPr txBox="1"/>
                  <p:nvPr/>
                </p:nvSpPr>
                <p:spPr>
                  <a:xfrm>
                    <a:off x="3748225" y="4855604"/>
                    <a:ext cx="2001308" cy="371956"/>
                  </a:xfrm>
                  <a:prstGeom prst="rect">
                    <a:avLst/>
                  </a:prstGeom>
                  <a:noFill/>
                </p:spPr>
                <p:txBody>
                  <a:bodyPr wrap="square" rtlCol="0">
                    <a:spAutoFit/>
                  </a:bodyPr>
                  <a:lstStyle/>
                  <a:p>
                    <a:pPr algn="l"/>
                    <a:r>
                      <a:rPr lang="en-US" sz="1050" b="1" spc="50" dirty="0">
                        <a:solidFill>
                          <a:schemeClr val="bg1">
                            <a:lumMod val="95000"/>
                          </a:schemeClr>
                        </a:solidFill>
                        <a:latin typeface="Lora" pitchFamily="2" charset="0"/>
                        <a:cs typeface="Arial" panose="020B0604020202020204" pitchFamily="34" charset="0"/>
                      </a:rPr>
                      <a:t>Borrowing &amp; Financing</a:t>
                    </a:r>
                    <a:endParaRPr lang="en-US" sz="1050" dirty="0">
                      <a:solidFill>
                        <a:schemeClr val="bg1">
                          <a:lumMod val="95000"/>
                        </a:schemeClr>
                      </a:solidFill>
                      <a:latin typeface="Lora" pitchFamily="2" charset="0"/>
                      <a:cs typeface="Arial" panose="020B0604020202020204" pitchFamily="34" charset="0"/>
                    </a:endParaRPr>
                  </a:p>
                </p:txBody>
              </p:sp>
              <p:sp>
                <p:nvSpPr>
                  <p:cNvPr id="107" name="Rectangle: Rounded Corners 106">
                    <a:extLst>
                      <a:ext uri="{FF2B5EF4-FFF2-40B4-BE49-F238E27FC236}">
                        <a16:creationId xmlns:a16="http://schemas.microsoft.com/office/drawing/2014/main" id="{95EF76B5-C006-45C6-FAAC-721098BB5725}"/>
                      </a:ext>
                    </a:extLst>
                  </p:cNvPr>
                  <p:cNvSpPr/>
                  <p:nvPr/>
                </p:nvSpPr>
                <p:spPr>
                  <a:xfrm>
                    <a:off x="868535" y="4752194"/>
                    <a:ext cx="2183907" cy="585926"/>
                  </a:xfrm>
                  <a:prstGeom prst="roundRect">
                    <a:avLst>
                      <a:gd name="adj" fmla="val 43940"/>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lumMod val="95000"/>
                        </a:schemeClr>
                      </a:solidFill>
                      <a:latin typeface="Lora" pitchFamily="2" charset="0"/>
                    </a:endParaRPr>
                  </a:p>
                </p:txBody>
              </p:sp>
              <p:sp>
                <p:nvSpPr>
                  <p:cNvPr id="108" name="TextBox 107">
                    <a:extLst>
                      <a:ext uri="{FF2B5EF4-FFF2-40B4-BE49-F238E27FC236}">
                        <a16:creationId xmlns:a16="http://schemas.microsoft.com/office/drawing/2014/main" id="{F00B287D-3C7F-A194-98ED-0C97F21A4406}"/>
                      </a:ext>
                    </a:extLst>
                  </p:cNvPr>
                  <p:cNvSpPr txBox="1"/>
                  <p:nvPr/>
                </p:nvSpPr>
                <p:spPr>
                  <a:xfrm>
                    <a:off x="981479" y="4884833"/>
                    <a:ext cx="1568388" cy="360118"/>
                  </a:xfrm>
                  <a:prstGeom prst="rect">
                    <a:avLst/>
                  </a:prstGeom>
                  <a:noFill/>
                </p:spPr>
                <p:txBody>
                  <a:bodyPr wrap="square" rtlCol="0">
                    <a:spAutoFit/>
                  </a:bodyPr>
                  <a:lstStyle/>
                  <a:p>
                    <a:pPr algn="l"/>
                    <a:r>
                      <a:rPr lang="en-US" sz="1050" b="1" spc="50" dirty="0">
                        <a:solidFill>
                          <a:schemeClr val="bg1">
                            <a:lumMod val="95000"/>
                          </a:schemeClr>
                        </a:solidFill>
                        <a:latin typeface="Lora" pitchFamily="2" charset="0"/>
                        <a:cs typeface="Arial" panose="020B0604020202020204" pitchFamily="34" charset="0"/>
                      </a:rPr>
                      <a:t>Savings Accounts</a:t>
                    </a:r>
                    <a:endParaRPr lang="en-US" sz="1050" dirty="0">
                      <a:solidFill>
                        <a:schemeClr val="bg1">
                          <a:lumMod val="95000"/>
                        </a:schemeClr>
                      </a:solidFill>
                      <a:latin typeface="Lora" pitchFamily="2" charset="0"/>
                      <a:cs typeface="Arial" panose="020B0604020202020204" pitchFamily="34" charset="0"/>
                    </a:endParaRPr>
                  </a:p>
                </p:txBody>
              </p:sp>
              <p:sp>
                <p:nvSpPr>
                  <p:cNvPr id="110" name="Rectangle: Rounded Corners 109">
                    <a:extLst>
                      <a:ext uri="{FF2B5EF4-FFF2-40B4-BE49-F238E27FC236}">
                        <a16:creationId xmlns:a16="http://schemas.microsoft.com/office/drawing/2014/main" id="{FE378A40-C4C3-A14D-C974-EEF430117ACE}"/>
                      </a:ext>
                    </a:extLst>
                  </p:cNvPr>
                  <p:cNvSpPr/>
                  <p:nvPr/>
                </p:nvSpPr>
                <p:spPr>
                  <a:xfrm>
                    <a:off x="9119860" y="4736536"/>
                    <a:ext cx="2183907" cy="585926"/>
                  </a:xfrm>
                  <a:prstGeom prst="roundRect">
                    <a:avLst>
                      <a:gd name="adj" fmla="val 43940"/>
                    </a:avLst>
                  </a:prstGeom>
                  <a:solidFill>
                    <a:srgbClr val="DBDB5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lumMod val="95000"/>
                        </a:schemeClr>
                      </a:solidFill>
                      <a:latin typeface="Lora" pitchFamily="2" charset="0"/>
                    </a:endParaRPr>
                  </a:p>
                </p:txBody>
              </p:sp>
              <p:sp>
                <p:nvSpPr>
                  <p:cNvPr id="111" name="TextBox 110">
                    <a:extLst>
                      <a:ext uri="{FF2B5EF4-FFF2-40B4-BE49-F238E27FC236}">
                        <a16:creationId xmlns:a16="http://schemas.microsoft.com/office/drawing/2014/main" id="{15B1AC01-7A2D-EEC8-BE6B-96B8D88EF0BC}"/>
                      </a:ext>
                    </a:extLst>
                  </p:cNvPr>
                  <p:cNvSpPr txBox="1"/>
                  <p:nvPr/>
                </p:nvSpPr>
                <p:spPr>
                  <a:xfrm>
                    <a:off x="9210463" y="4843521"/>
                    <a:ext cx="1845161" cy="371956"/>
                  </a:xfrm>
                  <a:prstGeom prst="rect">
                    <a:avLst/>
                  </a:prstGeom>
                  <a:noFill/>
                </p:spPr>
                <p:txBody>
                  <a:bodyPr wrap="square" rtlCol="0">
                    <a:spAutoFit/>
                  </a:bodyPr>
                  <a:lstStyle/>
                  <a:p>
                    <a:pPr algn="l"/>
                    <a:r>
                      <a:rPr lang="en-US" sz="1050" b="1" spc="50" dirty="0">
                        <a:solidFill>
                          <a:schemeClr val="bg1">
                            <a:lumMod val="95000"/>
                          </a:schemeClr>
                        </a:solidFill>
                        <a:latin typeface="Lora" pitchFamily="2" charset="0"/>
                        <a:cs typeface="Arial" panose="020B0604020202020204" pitchFamily="34" charset="0"/>
                      </a:rPr>
                      <a:t>Wealth Management</a:t>
                    </a:r>
                    <a:endParaRPr lang="en-US" sz="1050" dirty="0">
                      <a:solidFill>
                        <a:schemeClr val="bg1">
                          <a:lumMod val="95000"/>
                        </a:schemeClr>
                      </a:solidFill>
                      <a:latin typeface="Lora" pitchFamily="2" charset="0"/>
                      <a:cs typeface="Arial" panose="020B0604020202020204" pitchFamily="34" charset="0"/>
                    </a:endParaRPr>
                  </a:p>
                </p:txBody>
              </p:sp>
              <p:sp>
                <p:nvSpPr>
                  <p:cNvPr id="113" name="Rectangle: Rounded Corners 112">
                    <a:extLst>
                      <a:ext uri="{FF2B5EF4-FFF2-40B4-BE49-F238E27FC236}">
                        <a16:creationId xmlns:a16="http://schemas.microsoft.com/office/drawing/2014/main" id="{58546FA1-D60E-34B3-E2C2-08D50FB4778B}"/>
                      </a:ext>
                    </a:extLst>
                  </p:cNvPr>
                  <p:cNvSpPr/>
                  <p:nvPr/>
                </p:nvSpPr>
                <p:spPr>
                  <a:xfrm>
                    <a:off x="6377891" y="4752194"/>
                    <a:ext cx="2183907" cy="585926"/>
                  </a:xfrm>
                  <a:prstGeom prst="roundRect">
                    <a:avLst>
                      <a:gd name="adj" fmla="val 43940"/>
                    </a:avLst>
                  </a:prstGeom>
                  <a:solidFill>
                    <a:schemeClr val="accent3">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lumMod val="95000"/>
                        </a:schemeClr>
                      </a:solidFill>
                      <a:latin typeface="Lora" pitchFamily="2" charset="0"/>
                    </a:endParaRPr>
                  </a:p>
                </p:txBody>
              </p:sp>
              <p:sp>
                <p:nvSpPr>
                  <p:cNvPr id="114" name="TextBox 113">
                    <a:extLst>
                      <a:ext uri="{FF2B5EF4-FFF2-40B4-BE49-F238E27FC236}">
                        <a16:creationId xmlns:a16="http://schemas.microsoft.com/office/drawing/2014/main" id="{72FEFB6E-E20A-95C2-386A-A5B36D293E09}"/>
                      </a:ext>
                    </a:extLst>
                  </p:cNvPr>
                  <p:cNvSpPr txBox="1"/>
                  <p:nvPr/>
                </p:nvSpPr>
                <p:spPr>
                  <a:xfrm>
                    <a:off x="6458302" y="4858651"/>
                    <a:ext cx="2038376" cy="371956"/>
                  </a:xfrm>
                  <a:prstGeom prst="rect">
                    <a:avLst/>
                  </a:prstGeom>
                  <a:noFill/>
                </p:spPr>
                <p:txBody>
                  <a:bodyPr wrap="square" rtlCol="0">
                    <a:spAutoFit/>
                  </a:bodyPr>
                  <a:lstStyle/>
                  <a:p>
                    <a:pPr algn="l"/>
                    <a:r>
                      <a:rPr lang="en-US" sz="1050" b="1" spc="50" dirty="0">
                        <a:solidFill>
                          <a:schemeClr val="bg1">
                            <a:lumMod val="95000"/>
                          </a:schemeClr>
                        </a:solidFill>
                        <a:latin typeface="Lora" pitchFamily="2" charset="0"/>
                        <a:cs typeface="Arial" panose="020B0604020202020204" pitchFamily="34" charset="0"/>
                      </a:rPr>
                      <a:t>Capital Markets &amp; Advisory</a:t>
                    </a:r>
                    <a:endParaRPr lang="en-US" sz="1050" dirty="0">
                      <a:solidFill>
                        <a:schemeClr val="bg1">
                          <a:lumMod val="95000"/>
                        </a:schemeClr>
                      </a:solidFill>
                      <a:latin typeface="Lora" pitchFamily="2" charset="0"/>
                      <a:cs typeface="Arial" panose="020B0604020202020204" pitchFamily="34" charset="0"/>
                    </a:endParaRPr>
                  </a:p>
                </p:txBody>
              </p:sp>
              <p:sp>
                <p:nvSpPr>
                  <p:cNvPr id="116" name="Rectangle: Rounded Corners 115">
                    <a:extLst>
                      <a:ext uri="{FF2B5EF4-FFF2-40B4-BE49-F238E27FC236}">
                        <a16:creationId xmlns:a16="http://schemas.microsoft.com/office/drawing/2014/main" id="{834FB43A-1693-24B4-C43C-D3AFA0532FC0}"/>
                      </a:ext>
                    </a:extLst>
                  </p:cNvPr>
                  <p:cNvSpPr/>
                  <p:nvPr/>
                </p:nvSpPr>
                <p:spPr>
                  <a:xfrm>
                    <a:off x="3625570" y="5491890"/>
                    <a:ext cx="2183907" cy="585926"/>
                  </a:xfrm>
                  <a:prstGeom prst="roundRect">
                    <a:avLst>
                      <a:gd name="adj" fmla="val 43940"/>
                    </a:avLst>
                  </a:prstGeom>
                  <a:solidFill>
                    <a:schemeClr val="accent2">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lumMod val="95000"/>
                        </a:schemeClr>
                      </a:solidFill>
                      <a:latin typeface="Lora" pitchFamily="2" charset="0"/>
                    </a:endParaRPr>
                  </a:p>
                </p:txBody>
              </p:sp>
              <p:sp>
                <p:nvSpPr>
                  <p:cNvPr id="117" name="TextBox 116">
                    <a:extLst>
                      <a:ext uri="{FF2B5EF4-FFF2-40B4-BE49-F238E27FC236}">
                        <a16:creationId xmlns:a16="http://schemas.microsoft.com/office/drawing/2014/main" id="{CF1C62F8-069F-5F4A-BE0F-0286F6B74E8B}"/>
                      </a:ext>
                    </a:extLst>
                  </p:cNvPr>
                  <p:cNvSpPr txBox="1"/>
                  <p:nvPr/>
                </p:nvSpPr>
                <p:spPr>
                  <a:xfrm>
                    <a:off x="3748225" y="5612359"/>
                    <a:ext cx="2011199" cy="371956"/>
                  </a:xfrm>
                  <a:prstGeom prst="rect">
                    <a:avLst/>
                  </a:prstGeom>
                  <a:noFill/>
                </p:spPr>
                <p:txBody>
                  <a:bodyPr wrap="square" rtlCol="0">
                    <a:spAutoFit/>
                  </a:bodyPr>
                  <a:lstStyle/>
                  <a:p>
                    <a:pPr algn="l"/>
                    <a:r>
                      <a:rPr lang="en-US" sz="1050" b="1" spc="50" dirty="0">
                        <a:solidFill>
                          <a:schemeClr val="bg1">
                            <a:lumMod val="95000"/>
                          </a:schemeClr>
                        </a:solidFill>
                        <a:latin typeface="Lora" pitchFamily="2" charset="0"/>
                        <a:cs typeface="Arial" panose="020B0604020202020204" pitchFamily="34" charset="0"/>
                      </a:rPr>
                      <a:t>Managing Cash Flow</a:t>
                    </a:r>
                    <a:endParaRPr lang="en-US" sz="1050" dirty="0">
                      <a:solidFill>
                        <a:schemeClr val="bg1">
                          <a:lumMod val="95000"/>
                        </a:schemeClr>
                      </a:solidFill>
                      <a:latin typeface="Lora" pitchFamily="2" charset="0"/>
                      <a:cs typeface="Arial" panose="020B0604020202020204" pitchFamily="34" charset="0"/>
                    </a:endParaRPr>
                  </a:p>
                </p:txBody>
              </p:sp>
              <p:sp>
                <p:nvSpPr>
                  <p:cNvPr id="119" name="Rectangle: Rounded Corners 118">
                    <a:extLst>
                      <a:ext uri="{FF2B5EF4-FFF2-40B4-BE49-F238E27FC236}">
                        <a16:creationId xmlns:a16="http://schemas.microsoft.com/office/drawing/2014/main" id="{280FD7BA-7217-CC4D-3CB7-CB01A458FC8F}"/>
                      </a:ext>
                    </a:extLst>
                  </p:cNvPr>
                  <p:cNvSpPr/>
                  <p:nvPr/>
                </p:nvSpPr>
                <p:spPr>
                  <a:xfrm>
                    <a:off x="878425" y="5517618"/>
                    <a:ext cx="2183907" cy="585926"/>
                  </a:xfrm>
                  <a:prstGeom prst="roundRect">
                    <a:avLst>
                      <a:gd name="adj" fmla="val 43940"/>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lumMod val="95000"/>
                        </a:schemeClr>
                      </a:solidFill>
                      <a:latin typeface="Lora" pitchFamily="2" charset="0"/>
                    </a:endParaRPr>
                  </a:p>
                </p:txBody>
              </p:sp>
              <p:sp>
                <p:nvSpPr>
                  <p:cNvPr id="120" name="TextBox 119">
                    <a:extLst>
                      <a:ext uri="{FF2B5EF4-FFF2-40B4-BE49-F238E27FC236}">
                        <a16:creationId xmlns:a16="http://schemas.microsoft.com/office/drawing/2014/main" id="{24759A3E-8EC6-D4E7-F7DB-0798A9E00AFA}"/>
                      </a:ext>
                    </a:extLst>
                  </p:cNvPr>
                  <p:cNvSpPr txBox="1"/>
                  <p:nvPr/>
                </p:nvSpPr>
                <p:spPr>
                  <a:xfrm>
                    <a:off x="991370" y="5624197"/>
                    <a:ext cx="1568388" cy="360118"/>
                  </a:xfrm>
                  <a:prstGeom prst="rect">
                    <a:avLst/>
                  </a:prstGeom>
                  <a:noFill/>
                </p:spPr>
                <p:txBody>
                  <a:bodyPr wrap="square" rtlCol="0">
                    <a:spAutoFit/>
                  </a:bodyPr>
                  <a:lstStyle/>
                  <a:p>
                    <a:pPr algn="l"/>
                    <a:r>
                      <a:rPr lang="en-US" sz="1050" b="1" spc="50" dirty="0">
                        <a:solidFill>
                          <a:schemeClr val="bg1">
                            <a:lumMod val="95000"/>
                          </a:schemeClr>
                        </a:solidFill>
                        <a:latin typeface="Lora" pitchFamily="2" charset="0"/>
                        <a:cs typeface="Arial" panose="020B0604020202020204" pitchFamily="34" charset="0"/>
                      </a:rPr>
                      <a:t>Credit Cards</a:t>
                    </a:r>
                    <a:endParaRPr lang="en-US" sz="1050" dirty="0">
                      <a:solidFill>
                        <a:schemeClr val="bg1">
                          <a:lumMod val="95000"/>
                        </a:schemeClr>
                      </a:solidFill>
                      <a:latin typeface="Lora" pitchFamily="2" charset="0"/>
                      <a:cs typeface="Arial" panose="020B0604020202020204" pitchFamily="34" charset="0"/>
                    </a:endParaRPr>
                  </a:p>
                </p:txBody>
              </p:sp>
              <p:sp>
                <p:nvSpPr>
                  <p:cNvPr id="122" name="Rectangle: Rounded Corners 121">
                    <a:extLst>
                      <a:ext uri="{FF2B5EF4-FFF2-40B4-BE49-F238E27FC236}">
                        <a16:creationId xmlns:a16="http://schemas.microsoft.com/office/drawing/2014/main" id="{4FEED04F-72B0-8F41-6D84-173B587E89F0}"/>
                      </a:ext>
                    </a:extLst>
                  </p:cNvPr>
                  <p:cNvSpPr/>
                  <p:nvPr/>
                </p:nvSpPr>
                <p:spPr>
                  <a:xfrm>
                    <a:off x="9129751" y="5502881"/>
                    <a:ext cx="2183907" cy="585926"/>
                  </a:xfrm>
                  <a:prstGeom prst="roundRect">
                    <a:avLst>
                      <a:gd name="adj" fmla="val 43940"/>
                    </a:avLst>
                  </a:prstGeom>
                  <a:solidFill>
                    <a:srgbClr val="DBDB5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lumMod val="95000"/>
                        </a:schemeClr>
                      </a:solidFill>
                      <a:latin typeface="Lora" pitchFamily="2" charset="0"/>
                    </a:endParaRPr>
                  </a:p>
                </p:txBody>
              </p:sp>
              <p:sp>
                <p:nvSpPr>
                  <p:cNvPr id="123" name="TextBox 122">
                    <a:extLst>
                      <a:ext uri="{FF2B5EF4-FFF2-40B4-BE49-F238E27FC236}">
                        <a16:creationId xmlns:a16="http://schemas.microsoft.com/office/drawing/2014/main" id="{C9209FFD-8BA3-039B-6823-3F1A3919C692}"/>
                      </a:ext>
                    </a:extLst>
                  </p:cNvPr>
                  <p:cNvSpPr txBox="1"/>
                  <p:nvPr/>
                </p:nvSpPr>
                <p:spPr>
                  <a:xfrm>
                    <a:off x="9217189" y="5609866"/>
                    <a:ext cx="2015730" cy="371956"/>
                  </a:xfrm>
                  <a:prstGeom prst="rect">
                    <a:avLst/>
                  </a:prstGeom>
                  <a:noFill/>
                </p:spPr>
                <p:txBody>
                  <a:bodyPr wrap="square" rtlCol="0">
                    <a:spAutoFit/>
                  </a:bodyPr>
                  <a:lstStyle/>
                  <a:p>
                    <a:pPr algn="l"/>
                    <a:r>
                      <a:rPr lang="en-US" sz="1050" b="1" spc="50" dirty="0">
                        <a:solidFill>
                          <a:schemeClr val="bg1">
                            <a:lumMod val="95000"/>
                          </a:schemeClr>
                        </a:solidFill>
                        <a:latin typeface="Lora" pitchFamily="2" charset="0"/>
                        <a:cs typeface="Arial" panose="020B0604020202020204" pitchFamily="34" charset="0"/>
                      </a:rPr>
                      <a:t>Banking for Your Business</a:t>
                    </a:r>
                    <a:endParaRPr lang="en-US" sz="1050" dirty="0">
                      <a:solidFill>
                        <a:schemeClr val="bg1">
                          <a:lumMod val="95000"/>
                        </a:schemeClr>
                      </a:solidFill>
                      <a:latin typeface="Lora" pitchFamily="2" charset="0"/>
                      <a:cs typeface="Arial" panose="020B0604020202020204" pitchFamily="34" charset="0"/>
                    </a:endParaRPr>
                  </a:p>
                </p:txBody>
              </p:sp>
              <p:sp>
                <p:nvSpPr>
                  <p:cNvPr id="125" name="Rectangle: Rounded Corners 124">
                    <a:extLst>
                      <a:ext uri="{FF2B5EF4-FFF2-40B4-BE49-F238E27FC236}">
                        <a16:creationId xmlns:a16="http://schemas.microsoft.com/office/drawing/2014/main" id="{041A9241-E0EE-18D4-A7BB-3E9B94D6D2F5}"/>
                      </a:ext>
                    </a:extLst>
                  </p:cNvPr>
                  <p:cNvSpPr/>
                  <p:nvPr/>
                </p:nvSpPr>
                <p:spPr>
                  <a:xfrm>
                    <a:off x="6372715" y="5502881"/>
                    <a:ext cx="2183907" cy="585926"/>
                  </a:xfrm>
                  <a:prstGeom prst="roundRect">
                    <a:avLst>
                      <a:gd name="adj" fmla="val 43940"/>
                    </a:avLst>
                  </a:prstGeom>
                  <a:solidFill>
                    <a:schemeClr val="accent3">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lumMod val="95000"/>
                        </a:schemeClr>
                      </a:solidFill>
                      <a:latin typeface="Lora" pitchFamily="2" charset="0"/>
                    </a:endParaRPr>
                  </a:p>
                </p:txBody>
              </p:sp>
              <p:sp>
                <p:nvSpPr>
                  <p:cNvPr id="126" name="TextBox 125">
                    <a:extLst>
                      <a:ext uri="{FF2B5EF4-FFF2-40B4-BE49-F238E27FC236}">
                        <a16:creationId xmlns:a16="http://schemas.microsoft.com/office/drawing/2014/main" id="{F8086171-AB40-0E3A-CCE4-AB491262A150}"/>
                      </a:ext>
                    </a:extLst>
                  </p:cNvPr>
                  <p:cNvSpPr txBox="1"/>
                  <p:nvPr/>
                </p:nvSpPr>
                <p:spPr>
                  <a:xfrm>
                    <a:off x="6501546" y="5621567"/>
                    <a:ext cx="1821708" cy="371956"/>
                  </a:xfrm>
                  <a:prstGeom prst="rect">
                    <a:avLst/>
                  </a:prstGeom>
                  <a:noFill/>
                </p:spPr>
                <p:txBody>
                  <a:bodyPr wrap="square" rtlCol="0">
                    <a:spAutoFit/>
                  </a:bodyPr>
                  <a:lstStyle/>
                  <a:p>
                    <a:pPr algn="l"/>
                    <a:r>
                      <a:rPr lang="en-US" sz="1050" b="1" spc="50" dirty="0">
                        <a:solidFill>
                          <a:schemeClr val="bg1">
                            <a:lumMod val="95000"/>
                          </a:schemeClr>
                        </a:solidFill>
                        <a:latin typeface="Lora" pitchFamily="2" charset="0"/>
                        <a:cs typeface="Arial" panose="020B0604020202020204" pitchFamily="34" charset="0"/>
                      </a:rPr>
                      <a:t>Risk Management</a:t>
                    </a:r>
                    <a:endParaRPr lang="en-US" sz="1050" dirty="0">
                      <a:solidFill>
                        <a:schemeClr val="bg1">
                          <a:lumMod val="95000"/>
                        </a:schemeClr>
                      </a:solidFill>
                      <a:latin typeface="Lora" pitchFamily="2" charset="0"/>
                      <a:cs typeface="Arial" panose="020B0604020202020204" pitchFamily="34" charset="0"/>
                    </a:endParaRPr>
                  </a:p>
                </p:txBody>
              </p:sp>
            </p:grpSp>
            <p:sp>
              <p:nvSpPr>
                <p:cNvPr id="2072" name="Rectangle: Rounded Corners 2071">
                  <a:extLst>
                    <a:ext uri="{FF2B5EF4-FFF2-40B4-BE49-F238E27FC236}">
                      <a16:creationId xmlns:a16="http://schemas.microsoft.com/office/drawing/2014/main" id="{470F5EB0-5B80-8F85-46CD-91E22B7FE5C5}"/>
                    </a:ext>
                  </a:extLst>
                </p:cNvPr>
                <p:cNvSpPr/>
                <p:nvPr/>
              </p:nvSpPr>
              <p:spPr>
                <a:xfrm>
                  <a:off x="1209206" y="5776352"/>
                  <a:ext cx="1965955" cy="399983"/>
                </a:xfrm>
                <a:prstGeom prst="roundRect">
                  <a:avLst>
                    <a:gd name="adj" fmla="val 43940"/>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lumMod val="95000"/>
                      </a:schemeClr>
                    </a:solidFill>
                    <a:latin typeface="Lora" pitchFamily="2" charset="0"/>
                  </a:endParaRPr>
                </a:p>
              </p:txBody>
            </p:sp>
            <p:sp>
              <p:nvSpPr>
                <p:cNvPr id="2073" name="TextBox 2072">
                  <a:extLst>
                    <a:ext uri="{FF2B5EF4-FFF2-40B4-BE49-F238E27FC236}">
                      <a16:creationId xmlns:a16="http://schemas.microsoft.com/office/drawing/2014/main" id="{D6CB30A6-E219-92E1-B8F2-92E75488ACB2}"/>
                    </a:ext>
                  </a:extLst>
                </p:cNvPr>
                <p:cNvSpPr txBox="1"/>
                <p:nvPr/>
              </p:nvSpPr>
              <p:spPr>
                <a:xfrm>
                  <a:off x="1279419" y="5840674"/>
                  <a:ext cx="1411864" cy="253916"/>
                </a:xfrm>
                <a:prstGeom prst="rect">
                  <a:avLst/>
                </a:prstGeom>
                <a:noFill/>
              </p:spPr>
              <p:txBody>
                <a:bodyPr wrap="square" rtlCol="0">
                  <a:spAutoFit/>
                </a:bodyPr>
                <a:lstStyle/>
                <a:p>
                  <a:pPr algn="l"/>
                  <a:r>
                    <a:rPr lang="en-US" sz="1050" b="1" spc="50" dirty="0">
                      <a:solidFill>
                        <a:schemeClr val="bg1">
                          <a:lumMod val="95000"/>
                        </a:schemeClr>
                      </a:solidFill>
                      <a:latin typeface="Lora" pitchFamily="2" charset="0"/>
                      <a:cs typeface="Arial" panose="020B0604020202020204" pitchFamily="34" charset="0"/>
                    </a:rPr>
                    <a:t>Home Loans</a:t>
                  </a:r>
                  <a:endParaRPr lang="en-US" sz="1050" dirty="0">
                    <a:solidFill>
                      <a:schemeClr val="bg1">
                        <a:lumMod val="95000"/>
                      </a:schemeClr>
                    </a:solidFill>
                    <a:latin typeface="Lora" pitchFamily="2" charset="0"/>
                    <a:cs typeface="Arial" panose="020B0604020202020204" pitchFamily="34" charset="0"/>
                  </a:endParaRPr>
                </a:p>
              </p:txBody>
            </p:sp>
            <p:sp>
              <p:nvSpPr>
                <p:cNvPr id="2075" name="Rectangle: Rounded Corners 2074">
                  <a:extLst>
                    <a:ext uri="{FF2B5EF4-FFF2-40B4-BE49-F238E27FC236}">
                      <a16:creationId xmlns:a16="http://schemas.microsoft.com/office/drawing/2014/main" id="{062E7A12-8562-EFFC-9DC2-6AAFB7E1F562}"/>
                    </a:ext>
                  </a:extLst>
                </p:cNvPr>
                <p:cNvSpPr/>
                <p:nvPr/>
              </p:nvSpPr>
              <p:spPr>
                <a:xfrm>
                  <a:off x="1182571" y="6268610"/>
                  <a:ext cx="1965955" cy="399983"/>
                </a:xfrm>
                <a:prstGeom prst="roundRect">
                  <a:avLst>
                    <a:gd name="adj" fmla="val 43940"/>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lumMod val="95000"/>
                      </a:schemeClr>
                    </a:solidFill>
                    <a:latin typeface="Lora" pitchFamily="2" charset="0"/>
                  </a:endParaRPr>
                </a:p>
              </p:txBody>
            </p:sp>
            <p:sp>
              <p:nvSpPr>
                <p:cNvPr id="2076" name="TextBox 2075">
                  <a:extLst>
                    <a:ext uri="{FF2B5EF4-FFF2-40B4-BE49-F238E27FC236}">
                      <a16:creationId xmlns:a16="http://schemas.microsoft.com/office/drawing/2014/main" id="{27F3CEA9-91E6-DA17-8107-6E7BEB896959}"/>
                    </a:ext>
                  </a:extLst>
                </p:cNvPr>
                <p:cNvSpPr txBox="1"/>
                <p:nvPr/>
              </p:nvSpPr>
              <p:spPr>
                <a:xfrm>
                  <a:off x="1279419" y="6351081"/>
                  <a:ext cx="1411864" cy="253916"/>
                </a:xfrm>
                <a:prstGeom prst="rect">
                  <a:avLst/>
                </a:prstGeom>
                <a:noFill/>
              </p:spPr>
              <p:txBody>
                <a:bodyPr wrap="square" rtlCol="0">
                  <a:spAutoFit/>
                </a:bodyPr>
                <a:lstStyle/>
                <a:p>
                  <a:pPr algn="l"/>
                  <a:r>
                    <a:rPr lang="en-US" sz="1050" b="1" spc="50" dirty="0">
                      <a:solidFill>
                        <a:schemeClr val="bg1">
                          <a:lumMod val="95000"/>
                        </a:schemeClr>
                      </a:solidFill>
                      <a:latin typeface="Lora" pitchFamily="2" charset="0"/>
                      <a:cs typeface="Arial" panose="020B0604020202020204" pitchFamily="34" charset="0"/>
                    </a:rPr>
                    <a:t>Student Loans</a:t>
                  </a:r>
                  <a:endParaRPr lang="en-US" sz="1050" dirty="0">
                    <a:solidFill>
                      <a:schemeClr val="bg1">
                        <a:lumMod val="95000"/>
                      </a:schemeClr>
                    </a:solidFill>
                    <a:latin typeface="Lora" pitchFamily="2" charset="0"/>
                    <a:cs typeface="Arial" panose="020B0604020202020204" pitchFamily="34" charset="0"/>
                  </a:endParaRPr>
                </a:p>
              </p:txBody>
            </p:sp>
          </p:grpSp>
          <p:sp>
            <p:nvSpPr>
              <p:cNvPr id="2079" name="Rectangle: Rounded Corners 2078">
                <a:extLst>
                  <a:ext uri="{FF2B5EF4-FFF2-40B4-BE49-F238E27FC236}">
                    <a16:creationId xmlns:a16="http://schemas.microsoft.com/office/drawing/2014/main" id="{94E22D45-6BD9-BCBB-5C33-19B0BA7C7B6B}"/>
                  </a:ext>
                </a:extLst>
              </p:cNvPr>
              <p:cNvSpPr/>
              <p:nvPr/>
            </p:nvSpPr>
            <p:spPr>
              <a:xfrm>
                <a:off x="1203469" y="5866728"/>
                <a:ext cx="1965955" cy="399983"/>
              </a:xfrm>
              <a:prstGeom prst="roundRect">
                <a:avLst>
                  <a:gd name="adj" fmla="val 43940"/>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lumMod val="95000"/>
                    </a:schemeClr>
                  </a:solidFill>
                  <a:latin typeface="Lora" pitchFamily="2" charset="0"/>
                </a:endParaRPr>
              </a:p>
            </p:txBody>
          </p:sp>
          <p:sp>
            <p:nvSpPr>
              <p:cNvPr id="2080" name="TextBox 2079">
                <a:extLst>
                  <a:ext uri="{FF2B5EF4-FFF2-40B4-BE49-F238E27FC236}">
                    <a16:creationId xmlns:a16="http://schemas.microsoft.com/office/drawing/2014/main" id="{FD66A4B8-40FE-B30E-AABD-5632CD3CF774}"/>
                  </a:ext>
                </a:extLst>
              </p:cNvPr>
              <p:cNvSpPr txBox="1"/>
              <p:nvPr/>
            </p:nvSpPr>
            <p:spPr>
              <a:xfrm>
                <a:off x="1279419" y="5922522"/>
                <a:ext cx="1644187" cy="253916"/>
              </a:xfrm>
              <a:prstGeom prst="rect">
                <a:avLst/>
              </a:prstGeom>
              <a:noFill/>
            </p:spPr>
            <p:txBody>
              <a:bodyPr wrap="square" rtlCol="0">
                <a:spAutoFit/>
              </a:bodyPr>
              <a:lstStyle/>
              <a:p>
                <a:pPr algn="l"/>
                <a:r>
                  <a:rPr lang="en-US" sz="1050" b="1" spc="50" dirty="0">
                    <a:solidFill>
                      <a:schemeClr val="bg1">
                        <a:lumMod val="95000"/>
                      </a:schemeClr>
                    </a:solidFill>
                    <a:latin typeface="Lora" pitchFamily="2" charset="0"/>
                    <a:cs typeface="Arial" panose="020B0604020202020204" pitchFamily="34" charset="0"/>
                  </a:rPr>
                  <a:t>Financial Education</a:t>
                </a:r>
                <a:endParaRPr lang="en-US" sz="1050" dirty="0">
                  <a:solidFill>
                    <a:schemeClr val="bg1">
                      <a:lumMod val="95000"/>
                    </a:schemeClr>
                  </a:solidFill>
                  <a:latin typeface="Lora" pitchFamily="2" charset="0"/>
                  <a:cs typeface="Arial" panose="020B0604020202020204" pitchFamily="34" charset="0"/>
                </a:endParaRPr>
              </a:p>
            </p:txBody>
          </p:sp>
          <p:sp>
            <p:nvSpPr>
              <p:cNvPr id="2081" name="Rectangle: Rounded Corners 2080">
                <a:extLst>
                  <a:ext uri="{FF2B5EF4-FFF2-40B4-BE49-F238E27FC236}">
                    <a16:creationId xmlns:a16="http://schemas.microsoft.com/office/drawing/2014/main" id="{BB35FECB-815A-7618-3B4F-422AA464A52D}"/>
                  </a:ext>
                </a:extLst>
              </p:cNvPr>
              <p:cNvSpPr/>
              <p:nvPr/>
            </p:nvSpPr>
            <p:spPr>
              <a:xfrm>
                <a:off x="1182571" y="6401216"/>
                <a:ext cx="1965955" cy="399983"/>
              </a:xfrm>
              <a:prstGeom prst="roundRect">
                <a:avLst>
                  <a:gd name="adj" fmla="val 43940"/>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lumMod val="95000"/>
                    </a:schemeClr>
                  </a:solidFill>
                  <a:latin typeface="Lora" pitchFamily="2" charset="0"/>
                </a:endParaRPr>
              </a:p>
            </p:txBody>
          </p:sp>
          <p:sp>
            <p:nvSpPr>
              <p:cNvPr id="2082" name="TextBox 2081">
                <a:extLst>
                  <a:ext uri="{FF2B5EF4-FFF2-40B4-BE49-F238E27FC236}">
                    <a16:creationId xmlns:a16="http://schemas.microsoft.com/office/drawing/2014/main" id="{A53AB21E-17B0-4365-903D-5FDAF625288A}"/>
                  </a:ext>
                </a:extLst>
              </p:cNvPr>
              <p:cNvSpPr txBox="1"/>
              <p:nvPr/>
            </p:nvSpPr>
            <p:spPr>
              <a:xfrm>
                <a:off x="1209206" y="6494322"/>
                <a:ext cx="2050096" cy="253916"/>
              </a:xfrm>
              <a:prstGeom prst="rect">
                <a:avLst/>
              </a:prstGeom>
              <a:noFill/>
            </p:spPr>
            <p:txBody>
              <a:bodyPr wrap="square" rtlCol="0">
                <a:spAutoFit/>
              </a:bodyPr>
              <a:lstStyle/>
              <a:p>
                <a:r>
                  <a:rPr lang="en-US" sz="1050" b="1" spc="50" dirty="0">
                    <a:solidFill>
                      <a:schemeClr val="bg1">
                        <a:lumMod val="95000"/>
                      </a:schemeClr>
                    </a:solidFill>
                    <a:latin typeface="Lora" pitchFamily="2" charset="0"/>
                    <a:cs typeface="Arial" panose="020B0604020202020204" pitchFamily="34" charset="0"/>
                  </a:rPr>
                  <a:t>Investing &amp; Wealth Management</a:t>
                </a:r>
                <a:endParaRPr lang="en-US" sz="1050" dirty="0">
                  <a:solidFill>
                    <a:schemeClr val="bg1">
                      <a:lumMod val="95000"/>
                    </a:schemeClr>
                  </a:solidFill>
                  <a:latin typeface="Lora" pitchFamily="2" charset="0"/>
                  <a:cs typeface="Arial" panose="020B0604020202020204" pitchFamily="34" charset="0"/>
                </a:endParaRPr>
              </a:p>
            </p:txBody>
          </p:sp>
        </p:grpSp>
        <p:sp>
          <p:nvSpPr>
            <p:cNvPr id="2085" name="Rectangle: Rounded Corners 2084">
              <a:extLst>
                <a:ext uri="{FF2B5EF4-FFF2-40B4-BE49-F238E27FC236}">
                  <a16:creationId xmlns:a16="http://schemas.microsoft.com/office/drawing/2014/main" id="{585E4A93-4F78-DD54-E44E-72E7369D9B5F}"/>
                </a:ext>
              </a:extLst>
            </p:cNvPr>
            <p:cNvSpPr/>
            <p:nvPr/>
          </p:nvSpPr>
          <p:spPr>
            <a:xfrm>
              <a:off x="3667097" y="4579796"/>
              <a:ext cx="1965955" cy="399983"/>
            </a:xfrm>
            <a:prstGeom prst="roundRect">
              <a:avLst>
                <a:gd name="adj" fmla="val 43940"/>
              </a:avLst>
            </a:prstGeom>
            <a:solidFill>
              <a:schemeClr val="accent2">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lumMod val="95000"/>
                  </a:schemeClr>
                </a:solidFill>
                <a:latin typeface="Lora" pitchFamily="2" charset="0"/>
              </a:endParaRPr>
            </a:p>
          </p:txBody>
        </p:sp>
        <p:sp>
          <p:nvSpPr>
            <p:cNvPr id="2086" name="TextBox 2085">
              <a:extLst>
                <a:ext uri="{FF2B5EF4-FFF2-40B4-BE49-F238E27FC236}">
                  <a16:creationId xmlns:a16="http://schemas.microsoft.com/office/drawing/2014/main" id="{C1D9F0E6-18E1-0F5D-5023-DEF5116F9088}"/>
                </a:ext>
              </a:extLst>
            </p:cNvPr>
            <p:cNvSpPr txBox="1"/>
            <p:nvPr/>
          </p:nvSpPr>
          <p:spPr>
            <a:xfrm>
              <a:off x="3773096" y="4650987"/>
              <a:ext cx="1855541" cy="253916"/>
            </a:xfrm>
            <a:prstGeom prst="rect">
              <a:avLst/>
            </a:prstGeom>
            <a:noFill/>
          </p:spPr>
          <p:txBody>
            <a:bodyPr wrap="square" rtlCol="0">
              <a:spAutoFit/>
            </a:bodyPr>
            <a:lstStyle/>
            <a:p>
              <a:pPr algn="l"/>
              <a:r>
                <a:rPr lang="en-US" sz="1050" b="1" spc="50" dirty="0">
                  <a:solidFill>
                    <a:schemeClr val="bg1">
                      <a:lumMod val="95000"/>
                    </a:schemeClr>
                  </a:solidFill>
                  <a:latin typeface="Lora" pitchFamily="2" charset="0"/>
                  <a:cs typeface="Arial" panose="020B0604020202020204" pitchFamily="34" charset="0"/>
                </a:rPr>
                <a:t>Investing &amp; Benefits</a:t>
              </a:r>
              <a:endParaRPr lang="en-US" sz="1050" dirty="0">
                <a:solidFill>
                  <a:schemeClr val="bg1">
                    <a:lumMod val="95000"/>
                  </a:schemeClr>
                </a:solidFill>
                <a:latin typeface="Lora" pitchFamily="2" charset="0"/>
                <a:cs typeface="Arial" panose="020B0604020202020204" pitchFamily="34" charset="0"/>
              </a:endParaRPr>
            </a:p>
          </p:txBody>
        </p:sp>
        <p:sp>
          <p:nvSpPr>
            <p:cNvPr id="2127" name="Rectangle: Rounded Corners 2126">
              <a:extLst>
                <a:ext uri="{FF2B5EF4-FFF2-40B4-BE49-F238E27FC236}">
                  <a16:creationId xmlns:a16="http://schemas.microsoft.com/office/drawing/2014/main" id="{61BFE0BC-061A-C383-2305-3460C02EE786}"/>
                </a:ext>
              </a:extLst>
            </p:cNvPr>
            <p:cNvSpPr/>
            <p:nvPr/>
          </p:nvSpPr>
          <p:spPr>
            <a:xfrm>
              <a:off x="3653778" y="5078941"/>
              <a:ext cx="1965955" cy="399983"/>
            </a:xfrm>
            <a:prstGeom prst="roundRect">
              <a:avLst>
                <a:gd name="adj" fmla="val 43940"/>
              </a:avLst>
            </a:prstGeom>
            <a:solidFill>
              <a:schemeClr val="accent2">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lumMod val="95000"/>
                  </a:schemeClr>
                </a:solidFill>
                <a:latin typeface="Lora" pitchFamily="2" charset="0"/>
              </a:endParaRPr>
            </a:p>
          </p:txBody>
        </p:sp>
        <p:sp>
          <p:nvSpPr>
            <p:cNvPr id="2128" name="TextBox 2127">
              <a:extLst>
                <a:ext uri="{FF2B5EF4-FFF2-40B4-BE49-F238E27FC236}">
                  <a16:creationId xmlns:a16="http://schemas.microsoft.com/office/drawing/2014/main" id="{1A8F8B3E-CF03-D759-0EF0-BF61B7B8A131}"/>
                </a:ext>
              </a:extLst>
            </p:cNvPr>
            <p:cNvSpPr txBox="1"/>
            <p:nvPr/>
          </p:nvSpPr>
          <p:spPr>
            <a:xfrm>
              <a:off x="3773096" y="5170339"/>
              <a:ext cx="1818277" cy="253916"/>
            </a:xfrm>
            <a:prstGeom prst="rect">
              <a:avLst/>
            </a:prstGeom>
            <a:noFill/>
          </p:spPr>
          <p:txBody>
            <a:bodyPr wrap="square" rtlCol="0">
              <a:spAutoFit/>
            </a:bodyPr>
            <a:lstStyle/>
            <a:p>
              <a:pPr algn="l"/>
              <a:r>
                <a:rPr lang="en-US" sz="1050" b="1" spc="50" dirty="0">
                  <a:solidFill>
                    <a:schemeClr val="bg1">
                      <a:lumMod val="95000"/>
                    </a:schemeClr>
                  </a:solidFill>
                  <a:latin typeface="Lora" pitchFamily="2" charset="0"/>
                  <a:cs typeface="Arial" panose="020B0604020202020204" pitchFamily="34" charset="0"/>
                </a:rPr>
                <a:t>Point of Sale Financing</a:t>
              </a:r>
              <a:endParaRPr lang="en-US" sz="1050" dirty="0">
                <a:solidFill>
                  <a:schemeClr val="bg1">
                    <a:lumMod val="95000"/>
                  </a:schemeClr>
                </a:solidFill>
                <a:latin typeface="Lora" pitchFamily="2" charset="0"/>
                <a:cs typeface="Arial" panose="020B0604020202020204" pitchFamily="34" charset="0"/>
              </a:endParaRPr>
            </a:p>
          </p:txBody>
        </p:sp>
        <p:sp>
          <p:nvSpPr>
            <p:cNvPr id="2129" name="Rectangle: Rounded Corners 2128">
              <a:extLst>
                <a:ext uri="{FF2B5EF4-FFF2-40B4-BE49-F238E27FC236}">
                  <a16:creationId xmlns:a16="http://schemas.microsoft.com/office/drawing/2014/main" id="{4FF87D5D-D00E-7A85-BFC5-7F746CEC9E91}"/>
                </a:ext>
              </a:extLst>
            </p:cNvPr>
            <p:cNvSpPr/>
            <p:nvPr/>
          </p:nvSpPr>
          <p:spPr>
            <a:xfrm>
              <a:off x="3662682" y="5594584"/>
              <a:ext cx="1965955" cy="399983"/>
            </a:xfrm>
            <a:prstGeom prst="roundRect">
              <a:avLst>
                <a:gd name="adj" fmla="val 43940"/>
              </a:avLst>
            </a:prstGeom>
            <a:solidFill>
              <a:schemeClr val="accent2">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lumMod val="95000"/>
                  </a:schemeClr>
                </a:solidFill>
                <a:latin typeface="Lora" pitchFamily="2" charset="0"/>
              </a:endParaRPr>
            </a:p>
          </p:txBody>
        </p:sp>
        <p:sp>
          <p:nvSpPr>
            <p:cNvPr id="2130" name="TextBox 2129">
              <a:extLst>
                <a:ext uri="{FF2B5EF4-FFF2-40B4-BE49-F238E27FC236}">
                  <a16:creationId xmlns:a16="http://schemas.microsoft.com/office/drawing/2014/main" id="{C787DE06-29ED-DAAB-2C9B-86D3129EC654}"/>
                </a:ext>
              </a:extLst>
            </p:cNvPr>
            <p:cNvSpPr txBox="1"/>
            <p:nvPr/>
          </p:nvSpPr>
          <p:spPr>
            <a:xfrm>
              <a:off x="3756398" y="5684197"/>
              <a:ext cx="1671240" cy="253916"/>
            </a:xfrm>
            <a:prstGeom prst="rect">
              <a:avLst/>
            </a:prstGeom>
            <a:noFill/>
          </p:spPr>
          <p:txBody>
            <a:bodyPr wrap="square" rtlCol="0">
              <a:spAutoFit/>
            </a:bodyPr>
            <a:lstStyle/>
            <a:p>
              <a:pPr algn="l"/>
              <a:r>
                <a:rPr lang="en-US" sz="1050" b="1" spc="50" dirty="0">
                  <a:solidFill>
                    <a:schemeClr val="bg1">
                      <a:lumMod val="95000"/>
                    </a:schemeClr>
                  </a:solidFill>
                  <a:latin typeface="Lora" pitchFamily="2" charset="0"/>
                  <a:cs typeface="Arial" panose="020B0604020202020204" pitchFamily="34" charset="0"/>
                </a:rPr>
                <a:t>Business Resources</a:t>
              </a:r>
              <a:endParaRPr lang="en-US" sz="1050" dirty="0">
                <a:solidFill>
                  <a:schemeClr val="bg1">
                    <a:lumMod val="95000"/>
                  </a:schemeClr>
                </a:solidFill>
                <a:latin typeface="Lora" pitchFamily="2" charset="0"/>
                <a:cs typeface="Arial" panose="020B0604020202020204" pitchFamily="34" charset="0"/>
              </a:endParaRPr>
            </a:p>
          </p:txBody>
        </p:sp>
        <p:sp>
          <p:nvSpPr>
            <p:cNvPr id="2132" name="Rectangle: Rounded Corners 2131">
              <a:extLst>
                <a:ext uri="{FF2B5EF4-FFF2-40B4-BE49-F238E27FC236}">
                  <a16:creationId xmlns:a16="http://schemas.microsoft.com/office/drawing/2014/main" id="{5C9D276C-5120-6FBA-4ADE-482702B4DAF1}"/>
                </a:ext>
              </a:extLst>
            </p:cNvPr>
            <p:cNvSpPr/>
            <p:nvPr/>
          </p:nvSpPr>
          <p:spPr>
            <a:xfrm>
              <a:off x="6120000" y="4566420"/>
              <a:ext cx="1965955" cy="399983"/>
            </a:xfrm>
            <a:prstGeom prst="roundRect">
              <a:avLst>
                <a:gd name="adj" fmla="val 43940"/>
              </a:avLst>
            </a:prstGeom>
            <a:solidFill>
              <a:schemeClr val="accent3">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lumMod val="95000"/>
                  </a:schemeClr>
                </a:solidFill>
                <a:latin typeface="Lora" pitchFamily="2" charset="0"/>
              </a:endParaRPr>
            </a:p>
          </p:txBody>
        </p:sp>
        <p:sp>
          <p:nvSpPr>
            <p:cNvPr id="2133" name="TextBox 2132">
              <a:extLst>
                <a:ext uri="{FF2B5EF4-FFF2-40B4-BE49-F238E27FC236}">
                  <a16:creationId xmlns:a16="http://schemas.microsoft.com/office/drawing/2014/main" id="{46D242F0-284C-A67A-2DB2-29248EB346B5}"/>
                </a:ext>
              </a:extLst>
            </p:cNvPr>
            <p:cNvSpPr txBox="1"/>
            <p:nvPr/>
          </p:nvSpPr>
          <p:spPr>
            <a:xfrm>
              <a:off x="6230090" y="4643444"/>
              <a:ext cx="1752540" cy="253916"/>
            </a:xfrm>
            <a:prstGeom prst="rect">
              <a:avLst/>
            </a:prstGeom>
            <a:noFill/>
          </p:spPr>
          <p:txBody>
            <a:bodyPr wrap="square" rtlCol="0">
              <a:spAutoFit/>
            </a:bodyPr>
            <a:lstStyle/>
            <a:p>
              <a:pPr algn="l"/>
              <a:r>
                <a:rPr lang="en-US" sz="1050" b="1" spc="50" dirty="0">
                  <a:solidFill>
                    <a:schemeClr val="bg1">
                      <a:lumMod val="95000"/>
                    </a:schemeClr>
                  </a:solidFill>
                  <a:latin typeface="Lora" pitchFamily="2" charset="0"/>
                  <a:cs typeface="Arial" panose="020B0604020202020204" pitchFamily="34" charset="0"/>
                </a:rPr>
                <a:t>Treasury Management</a:t>
              </a:r>
              <a:endParaRPr lang="en-US" sz="1050" dirty="0">
                <a:solidFill>
                  <a:schemeClr val="bg1">
                    <a:lumMod val="95000"/>
                  </a:schemeClr>
                </a:solidFill>
                <a:latin typeface="Lora" pitchFamily="2" charset="0"/>
                <a:cs typeface="Arial" panose="020B0604020202020204" pitchFamily="34" charset="0"/>
              </a:endParaRPr>
            </a:p>
          </p:txBody>
        </p:sp>
        <p:sp>
          <p:nvSpPr>
            <p:cNvPr id="2134" name="Rectangle: Rounded Corners 2133">
              <a:extLst>
                <a:ext uri="{FF2B5EF4-FFF2-40B4-BE49-F238E27FC236}">
                  <a16:creationId xmlns:a16="http://schemas.microsoft.com/office/drawing/2014/main" id="{9D22D607-2C58-C48D-6DC5-858A619B3332}"/>
                </a:ext>
              </a:extLst>
            </p:cNvPr>
            <p:cNvSpPr/>
            <p:nvPr/>
          </p:nvSpPr>
          <p:spPr>
            <a:xfrm>
              <a:off x="6120244" y="5078394"/>
              <a:ext cx="1965955" cy="399983"/>
            </a:xfrm>
            <a:prstGeom prst="roundRect">
              <a:avLst>
                <a:gd name="adj" fmla="val 43940"/>
              </a:avLst>
            </a:prstGeom>
            <a:solidFill>
              <a:schemeClr val="accent3">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lumMod val="95000"/>
                  </a:schemeClr>
                </a:solidFill>
                <a:latin typeface="Lora" pitchFamily="2" charset="0"/>
              </a:endParaRPr>
            </a:p>
          </p:txBody>
        </p:sp>
        <p:sp>
          <p:nvSpPr>
            <p:cNvPr id="2135" name="TextBox 2134">
              <a:extLst>
                <a:ext uri="{FF2B5EF4-FFF2-40B4-BE49-F238E27FC236}">
                  <a16:creationId xmlns:a16="http://schemas.microsoft.com/office/drawing/2014/main" id="{40E3D1BA-0C27-2331-8F44-7D3F775A1203}"/>
                </a:ext>
              </a:extLst>
            </p:cNvPr>
            <p:cNvSpPr txBox="1"/>
            <p:nvPr/>
          </p:nvSpPr>
          <p:spPr>
            <a:xfrm>
              <a:off x="6118966" y="5138065"/>
              <a:ext cx="2180496" cy="253916"/>
            </a:xfrm>
            <a:prstGeom prst="rect">
              <a:avLst/>
            </a:prstGeom>
            <a:noFill/>
          </p:spPr>
          <p:txBody>
            <a:bodyPr wrap="square" rtlCol="0">
              <a:spAutoFit/>
            </a:bodyPr>
            <a:lstStyle/>
            <a:p>
              <a:pPr algn="l"/>
              <a:r>
                <a:rPr lang="en-US" sz="1050" b="1" spc="50" dirty="0">
                  <a:solidFill>
                    <a:schemeClr val="bg1">
                      <a:lumMod val="95000"/>
                    </a:schemeClr>
                  </a:solidFill>
                  <a:latin typeface="Lora" pitchFamily="2" charset="0"/>
                  <a:cs typeface="Arial" panose="020B0604020202020204" pitchFamily="34" charset="0"/>
                </a:rPr>
                <a:t>Credit Card &amp; Payment Services</a:t>
              </a:r>
              <a:endParaRPr lang="en-US" sz="1050" dirty="0">
                <a:solidFill>
                  <a:schemeClr val="bg1">
                    <a:lumMod val="95000"/>
                  </a:schemeClr>
                </a:solidFill>
                <a:latin typeface="Lora" pitchFamily="2" charset="0"/>
                <a:cs typeface="Arial" panose="020B0604020202020204" pitchFamily="34" charset="0"/>
              </a:endParaRPr>
            </a:p>
          </p:txBody>
        </p:sp>
      </p:grpSp>
      <p:sp>
        <p:nvSpPr>
          <p:cNvPr id="2140" name="TextBox 2139">
            <a:extLst>
              <a:ext uri="{FF2B5EF4-FFF2-40B4-BE49-F238E27FC236}">
                <a16:creationId xmlns:a16="http://schemas.microsoft.com/office/drawing/2014/main" id="{D990EF86-9B89-71E9-F94A-47ED23135A0D}"/>
              </a:ext>
            </a:extLst>
          </p:cNvPr>
          <p:cNvSpPr txBox="1"/>
          <p:nvPr/>
        </p:nvSpPr>
        <p:spPr>
          <a:xfrm>
            <a:off x="438417" y="703391"/>
            <a:ext cx="5993380" cy="400110"/>
          </a:xfrm>
          <a:prstGeom prst="rect">
            <a:avLst/>
          </a:prstGeom>
          <a:noFill/>
        </p:spPr>
        <p:txBody>
          <a:bodyPr wrap="square" rtlCol="0">
            <a:spAutoFit/>
          </a:bodyPr>
          <a:lstStyle/>
          <a:p>
            <a:r>
              <a:rPr lang="en-US" sz="2000" dirty="0">
                <a:solidFill>
                  <a:srgbClr val="091B2C"/>
                </a:solidFill>
                <a:latin typeface="Poppins" panose="00000500000000000000" pitchFamily="2" charset="0"/>
                <a:cs typeface="Poppins" panose="00000500000000000000" pitchFamily="2" charset="0"/>
              </a:rPr>
              <a:t>BUSINESS SEGMENTS SNAPSHOT</a:t>
            </a:r>
            <a:endParaRPr lang="en-IN" sz="2000" dirty="0">
              <a:solidFill>
                <a:srgbClr val="091B2C"/>
              </a:solidFill>
              <a:latin typeface="Poppins" panose="00000500000000000000" pitchFamily="2" charset="0"/>
              <a:cs typeface="Poppins" panose="00000500000000000000" pitchFamily="2" charset="0"/>
            </a:endParaRPr>
          </a:p>
        </p:txBody>
      </p:sp>
      <p:grpSp>
        <p:nvGrpSpPr>
          <p:cNvPr id="2141" name="Group 2140">
            <a:extLst>
              <a:ext uri="{FF2B5EF4-FFF2-40B4-BE49-F238E27FC236}">
                <a16:creationId xmlns:a16="http://schemas.microsoft.com/office/drawing/2014/main" id="{EA3631D6-EEF9-7372-A4B2-C152E5DF54F8}"/>
              </a:ext>
            </a:extLst>
          </p:cNvPr>
          <p:cNvGrpSpPr/>
          <p:nvPr/>
        </p:nvGrpSpPr>
        <p:grpSpPr>
          <a:xfrm>
            <a:off x="284839" y="703391"/>
            <a:ext cx="97453" cy="346740"/>
            <a:chOff x="532785" y="906130"/>
            <a:chExt cx="97453" cy="461665"/>
          </a:xfrm>
        </p:grpSpPr>
        <p:sp>
          <p:nvSpPr>
            <p:cNvPr id="2142" name="Rectangle 2141">
              <a:extLst>
                <a:ext uri="{FF2B5EF4-FFF2-40B4-BE49-F238E27FC236}">
                  <a16:creationId xmlns:a16="http://schemas.microsoft.com/office/drawing/2014/main" id="{CA904097-2836-8AE1-8C2B-45711F9679E3}"/>
                </a:ext>
              </a:extLst>
            </p:cNvPr>
            <p:cNvSpPr/>
            <p:nvPr/>
          </p:nvSpPr>
          <p:spPr>
            <a:xfrm>
              <a:off x="532785" y="906130"/>
              <a:ext cx="53032" cy="461665"/>
            </a:xfrm>
            <a:prstGeom prst="rect">
              <a:avLst/>
            </a:prstGeom>
            <a:solidFill>
              <a:srgbClr val="287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143" name="Straight Connector 2142">
              <a:extLst>
                <a:ext uri="{FF2B5EF4-FFF2-40B4-BE49-F238E27FC236}">
                  <a16:creationId xmlns:a16="http://schemas.microsoft.com/office/drawing/2014/main" id="{1783A1BA-2960-FA2D-6707-8301FCD4FD85}"/>
                </a:ext>
              </a:extLst>
            </p:cNvPr>
            <p:cNvCxnSpPr/>
            <p:nvPr/>
          </p:nvCxnSpPr>
          <p:spPr>
            <a:xfrm>
              <a:off x="630238" y="906130"/>
              <a:ext cx="0" cy="461665"/>
            </a:xfrm>
            <a:prstGeom prst="line">
              <a:avLst/>
            </a:prstGeom>
            <a:ln>
              <a:solidFill>
                <a:srgbClr val="091B2C"/>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180527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139"/>
                                        </p:tgtEl>
                                        <p:attrNameLst>
                                          <p:attrName>style.visibility</p:attrName>
                                        </p:attrNameLst>
                                      </p:cBhvr>
                                      <p:to>
                                        <p:strVal val="visible"/>
                                      </p:to>
                                    </p:set>
                                    <p:animEffect transition="in" filter="wipe(up)">
                                      <p:cBhvr>
                                        <p:cTn id="7" dur="1000"/>
                                        <p:tgtEl>
                                          <p:spTgt spid="2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00BB4E-0D6F-01B7-1F46-E258F0C735AA}"/>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729C7FC4-1467-FF59-90BB-1D68D0B7AC65}"/>
              </a:ext>
            </a:extLst>
          </p:cNvPr>
          <p:cNvSpPr txBox="1"/>
          <p:nvPr/>
        </p:nvSpPr>
        <p:spPr>
          <a:xfrm>
            <a:off x="340964" y="73780"/>
            <a:ext cx="11468744" cy="369332"/>
          </a:xfrm>
          <a:prstGeom prst="rect">
            <a:avLst/>
          </a:prstGeom>
          <a:noFill/>
        </p:spPr>
        <p:txBody>
          <a:bodyPr wrap="square" rtlCol="0">
            <a:spAutoFit/>
          </a:bodyPr>
          <a:lstStyle/>
          <a:p>
            <a:r>
              <a:rPr lang="en-US" b="1" dirty="0">
                <a:solidFill>
                  <a:srgbClr val="2F855E"/>
                </a:solidFill>
                <a:latin typeface="Poppins" panose="00000500000000000000" pitchFamily="2" charset="0"/>
                <a:cs typeface="Poppins" panose="00000500000000000000" pitchFamily="2" charset="0"/>
              </a:rPr>
              <a:t>BUSINESS SEGMENTS (2/4)</a:t>
            </a:r>
            <a:endParaRPr lang="en-IN" b="1" dirty="0">
              <a:solidFill>
                <a:srgbClr val="2F855E"/>
              </a:solidFill>
              <a:latin typeface="Poppins" panose="00000500000000000000" pitchFamily="2" charset="0"/>
              <a:cs typeface="Poppins" panose="00000500000000000000" pitchFamily="2" charset="0"/>
            </a:endParaRPr>
          </a:p>
        </p:txBody>
      </p:sp>
      <p:cxnSp>
        <p:nvCxnSpPr>
          <p:cNvPr id="3" name="Straight Connector 2">
            <a:extLst>
              <a:ext uri="{FF2B5EF4-FFF2-40B4-BE49-F238E27FC236}">
                <a16:creationId xmlns:a16="http://schemas.microsoft.com/office/drawing/2014/main" id="{225076C6-CE0E-349A-111F-107A2E316397}"/>
              </a:ext>
            </a:extLst>
          </p:cNvPr>
          <p:cNvCxnSpPr>
            <a:cxnSpLocks/>
          </p:cNvCxnSpPr>
          <p:nvPr/>
        </p:nvCxnSpPr>
        <p:spPr>
          <a:xfrm>
            <a:off x="0" y="519792"/>
            <a:ext cx="12192000"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A89E7B9F-A93D-DDD6-BC93-B7AA9EFAC041}"/>
              </a:ext>
            </a:extLst>
          </p:cNvPr>
          <p:cNvCxnSpPr>
            <a:cxnSpLocks/>
          </p:cNvCxnSpPr>
          <p:nvPr/>
        </p:nvCxnSpPr>
        <p:spPr>
          <a:xfrm>
            <a:off x="0" y="586090"/>
            <a:ext cx="12192000" cy="0"/>
          </a:xfrm>
          <a:prstGeom prst="line">
            <a:avLst/>
          </a:prstGeom>
          <a:ln>
            <a:solidFill>
              <a:srgbClr val="2F855E"/>
            </a:solidFill>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EE112F91-1A0F-3F00-9C26-40E931E4846D}"/>
              </a:ext>
            </a:extLst>
          </p:cNvPr>
          <p:cNvSpPr txBox="1"/>
          <p:nvPr/>
        </p:nvSpPr>
        <p:spPr>
          <a:xfrm>
            <a:off x="340964" y="6624665"/>
            <a:ext cx="4236221" cy="223138"/>
          </a:xfrm>
          <a:prstGeom prst="rect">
            <a:avLst/>
          </a:prstGeom>
          <a:noFill/>
        </p:spPr>
        <p:txBody>
          <a:bodyPr wrap="square" rtlCol="0">
            <a:spAutoFit/>
          </a:bodyPr>
          <a:lstStyle/>
          <a:p>
            <a:pPr>
              <a:spcAft>
                <a:spcPts val="1200"/>
              </a:spcAft>
            </a:pPr>
            <a:r>
              <a:rPr lang="en-US" sz="850" i="1" dirty="0">
                <a:latin typeface="Poppins" panose="00000500000000000000" pitchFamily="2" charset="0"/>
                <a:cs typeface="Poppins" panose="00000500000000000000" pitchFamily="2" charset="0"/>
              </a:rPr>
              <a:t>Source: Company Website</a:t>
            </a:r>
          </a:p>
        </p:txBody>
      </p:sp>
      <p:pic>
        <p:nvPicPr>
          <p:cNvPr id="8" name="Picture 2" descr="About Us | Citizens Financial Group, Inc.">
            <a:extLst>
              <a:ext uri="{FF2B5EF4-FFF2-40B4-BE49-F238E27FC236}">
                <a16:creationId xmlns:a16="http://schemas.microsoft.com/office/drawing/2014/main" id="{CAF6A230-CB8D-CFE5-AFDE-D65E8F8124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7932" y="122244"/>
            <a:ext cx="1850332" cy="308044"/>
          </a:xfrm>
          <a:prstGeom prst="rect">
            <a:avLst/>
          </a:prstGeom>
          <a:noFill/>
          <a:extLst>
            <a:ext uri="{909E8E84-426E-40DD-AFC4-6F175D3DCCD1}">
              <a14:hiddenFill xmlns:a14="http://schemas.microsoft.com/office/drawing/2010/main">
                <a:solidFill>
                  <a:srgbClr val="FFFFFF"/>
                </a:solidFill>
              </a14:hiddenFill>
            </a:ext>
          </a:extLst>
        </p:spPr>
      </p:pic>
      <p:grpSp>
        <p:nvGrpSpPr>
          <p:cNvPr id="53" name="Group 52">
            <a:extLst>
              <a:ext uri="{FF2B5EF4-FFF2-40B4-BE49-F238E27FC236}">
                <a16:creationId xmlns:a16="http://schemas.microsoft.com/office/drawing/2014/main" id="{24F9BD26-D575-1858-BC74-09EB28D35D12}"/>
              </a:ext>
            </a:extLst>
          </p:cNvPr>
          <p:cNvGrpSpPr/>
          <p:nvPr/>
        </p:nvGrpSpPr>
        <p:grpSpPr>
          <a:xfrm>
            <a:off x="7223774" y="812073"/>
            <a:ext cx="4867756" cy="2728224"/>
            <a:chOff x="4615003" y="2572442"/>
            <a:chExt cx="6342676" cy="3447359"/>
          </a:xfrm>
        </p:grpSpPr>
        <p:grpSp>
          <p:nvGrpSpPr>
            <p:cNvPr id="26" name="Group 25">
              <a:extLst>
                <a:ext uri="{FF2B5EF4-FFF2-40B4-BE49-F238E27FC236}">
                  <a16:creationId xmlns:a16="http://schemas.microsoft.com/office/drawing/2014/main" id="{503CAD00-4C25-62CF-9F37-9049639F3367}"/>
                </a:ext>
              </a:extLst>
            </p:cNvPr>
            <p:cNvGrpSpPr/>
            <p:nvPr/>
          </p:nvGrpSpPr>
          <p:grpSpPr>
            <a:xfrm>
              <a:off x="4615003" y="2572442"/>
              <a:ext cx="6342676" cy="3447359"/>
              <a:chOff x="1548562" y="1574502"/>
              <a:chExt cx="8552260" cy="4783518"/>
            </a:xfrm>
          </p:grpSpPr>
          <p:sp>
            <p:nvSpPr>
              <p:cNvPr id="23" name="Freeform 29">
                <a:extLst>
                  <a:ext uri="{FF2B5EF4-FFF2-40B4-BE49-F238E27FC236}">
                    <a16:creationId xmlns:a16="http://schemas.microsoft.com/office/drawing/2014/main" id="{30774EA9-9D5C-EB25-336D-C2EB5D36AF99}"/>
                  </a:ext>
                </a:extLst>
              </p:cNvPr>
              <p:cNvSpPr>
                <a:spLocks/>
              </p:cNvSpPr>
              <p:nvPr/>
            </p:nvSpPr>
            <p:spPr bwMode="auto">
              <a:xfrm>
                <a:off x="5591810" y="2603040"/>
                <a:ext cx="946398" cy="473199"/>
              </a:xfrm>
              <a:custGeom>
                <a:avLst/>
                <a:gdLst>
                  <a:gd name="T0" fmla="*/ 2147483646 w 194"/>
                  <a:gd name="T1" fmla="*/ 0 h 97"/>
                  <a:gd name="T2" fmla="*/ 2147483646 w 194"/>
                  <a:gd name="T3" fmla="*/ 147465406 h 97"/>
                  <a:gd name="T4" fmla="*/ 0 w 194"/>
                  <a:gd name="T5" fmla="*/ 1511528001 h 97"/>
                  <a:gd name="T6" fmla="*/ 2147483646 w 194"/>
                  <a:gd name="T7" fmla="*/ 2147483646 h 97"/>
                  <a:gd name="T8" fmla="*/ 2147483646 w 194"/>
                  <a:gd name="T9" fmla="*/ 1511528001 h 97"/>
                  <a:gd name="T10" fmla="*/ 2147483646 w 194"/>
                  <a:gd name="T11" fmla="*/ 147465406 h 97"/>
                  <a:gd name="T12" fmla="*/ 2147483646 w 194"/>
                  <a:gd name="T13" fmla="*/ 0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4" h="97">
                    <a:moveTo>
                      <a:pt x="97" y="0"/>
                    </a:moveTo>
                    <a:cubicBezTo>
                      <a:pt x="89" y="0"/>
                      <a:pt x="82" y="2"/>
                      <a:pt x="77" y="4"/>
                    </a:cubicBezTo>
                    <a:cubicBezTo>
                      <a:pt x="0" y="41"/>
                      <a:pt x="0" y="41"/>
                      <a:pt x="0" y="41"/>
                    </a:cubicBezTo>
                    <a:cubicBezTo>
                      <a:pt x="19" y="75"/>
                      <a:pt x="55" y="97"/>
                      <a:pt x="97" y="97"/>
                    </a:cubicBezTo>
                    <a:cubicBezTo>
                      <a:pt x="139" y="97"/>
                      <a:pt x="175" y="75"/>
                      <a:pt x="194" y="41"/>
                    </a:cubicBezTo>
                    <a:cubicBezTo>
                      <a:pt x="117" y="4"/>
                      <a:pt x="117" y="4"/>
                      <a:pt x="117" y="4"/>
                    </a:cubicBezTo>
                    <a:cubicBezTo>
                      <a:pt x="112" y="2"/>
                      <a:pt x="105" y="0"/>
                      <a:pt x="97" y="0"/>
                    </a:cubicBezTo>
                    <a:close/>
                  </a:path>
                </a:pathLst>
              </a:custGeom>
              <a:solidFill>
                <a:srgbClr val="0D4B67"/>
              </a:solidFill>
              <a:ln>
                <a:noFill/>
              </a:ln>
              <a:effectLst>
                <a:outerShdw blurRad="127000" sx="102000" sy="102000" algn="ctr" rotWithShape="0">
                  <a:prstClr val="black">
                    <a:alpha val="15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12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3" name="Freeform 30">
                <a:extLst>
                  <a:ext uri="{FF2B5EF4-FFF2-40B4-BE49-F238E27FC236}">
                    <a16:creationId xmlns:a16="http://schemas.microsoft.com/office/drawing/2014/main" id="{647737EB-D303-9864-0247-270AC18969CA}"/>
                  </a:ext>
                </a:extLst>
              </p:cNvPr>
              <p:cNvSpPr>
                <a:spLocks/>
              </p:cNvSpPr>
              <p:nvPr/>
            </p:nvSpPr>
            <p:spPr bwMode="auto">
              <a:xfrm>
                <a:off x="6103273" y="1988264"/>
                <a:ext cx="507637" cy="746150"/>
              </a:xfrm>
              <a:custGeom>
                <a:avLst/>
                <a:gdLst>
                  <a:gd name="T0" fmla="*/ 2147483646 w 104"/>
                  <a:gd name="T1" fmla="*/ 2147483646 h 153"/>
                  <a:gd name="T2" fmla="*/ 0 w 104"/>
                  <a:gd name="T3" fmla="*/ 0 h 153"/>
                  <a:gd name="T4" fmla="*/ 0 w 104"/>
                  <a:gd name="T5" fmla="*/ 2147483646 h 153"/>
                  <a:gd name="T6" fmla="*/ 0 w 104"/>
                  <a:gd name="T7" fmla="*/ 2147483646 h 153"/>
                  <a:gd name="T8" fmla="*/ 184541502 w 104"/>
                  <a:gd name="T9" fmla="*/ 2147483646 h 153"/>
                  <a:gd name="T10" fmla="*/ 701264998 w 104"/>
                  <a:gd name="T11" fmla="*/ 2147483646 h 153"/>
                  <a:gd name="T12" fmla="*/ 2147483646 w 104"/>
                  <a:gd name="T13" fmla="*/ 2147483646 h 153"/>
                  <a:gd name="T14" fmla="*/ 2147483646 w 104"/>
                  <a:gd name="T15" fmla="*/ 2147483646 h 1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 h="153">
                    <a:moveTo>
                      <a:pt x="104" y="111"/>
                    </a:moveTo>
                    <a:cubicBezTo>
                      <a:pt x="104" y="52"/>
                      <a:pt x="58" y="4"/>
                      <a:pt x="0" y="0"/>
                    </a:cubicBezTo>
                    <a:cubicBezTo>
                      <a:pt x="0" y="81"/>
                      <a:pt x="0" y="81"/>
                      <a:pt x="0" y="81"/>
                    </a:cubicBezTo>
                    <a:cubicBezTo>
                      <a:pt x="0" y="81"/>
                      <a:pt x="0" y="81"/>
                      <a:pt x="0" y="81"/>
                    </a:cubicBezTo>
                    <a:cubicBezTo>
                      <a:pt x="0" y="83"/>
                      <a:pt x="0" y="93"/>
                      <a:pt x="5" y="102"/>
                    </a:cubicBezTo>
                    <a:cubicBezTo>
                      <a:pt x="10" y="110"/>
                      <a:pt x="19" y="116"/>
                      <a:pt x="19" y="116"/>
                    </a:cubicBezTo>
                    <a:cubicBezTo>
                      <a:pt x="96" y="153"/>
                      <a:pt x="96" y="153"/>
                      <a:pt x="96" y="153"/>
                    </a:cubicBezTo>
                    <a:cubicBezTo>
                      <a:pt x="101" y="140"/>
                      <a:pt x="104" y="126"/>
                      <a:pt x="104" y="111"/>
                    </a:cubicBezTo>
                    <a:close/>
                  </a:path>
                </a:pathLst>
              </a:custGeom>
              <a:solidFill>
                <a:srgbClr val="0D4B67"/>
              </a:solidFill>
              <a:ln>
                <a:noFill/>
              </a:ln>
              <a:effectLst>
                <a:outerShdw blurRad="127000" sx="102000" sy="102000" algn="ctr" rotWithShape="0">
                  <a:prstClr val="black">
                    <a:alpha val="15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12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6" name="Freeform 31">
                <a:extLst>
                  <a:ext uri="{FF2B5EF4-FFF2-40B4-BE49-F238E27FC236}">
                    <a16:creationId xmlns:a16="http://schemas.microsoft.com/office/drawing/2014/main" id="{D65EE1A0-C758-DAB3-41B9-00A735B749FD}"/>
                  </a:ext>
                </a:extLst>
              </p:cNvPr>
              <p:cNvSpPr>
                <a:spLocks/>
              </p:cNvSpPr>
              <p:nvPr/>
            </p:nvSpPr>
            <p:spPr bwMode="auto">
              <a:xfrm>
                <a:off x="5517833" y="1988264"/>
                <a:ext cx="507637" cy="746150"/>
              </a:xfrm>
              <a:custGeom>
                <a:avLst/>
                <a:gdLst>
                  <a:gd name="T0" fmla="*/ 0 w 104"/>
                  <a:gd name="T1" fmla="*/ 2147483646 h 153"/>
                  <a:gd name="T2" fmla="*/ 2147483646 w 104"/>
                  <a:gd name="T3" fmla="*/ 0 h 153"/>
                  <a:gd name="T4" fmla="*/ 2147483646 w 104"/>
                  <a:gd name="T5" fmla="*/ 2147483646 h 153"/>
                  <a:gd name="T6" fmla="*/ 2147483646 w 104"/>
                  <a:gd name="T7" fmla="*/ 2147483646 h 153"/>
                  <a:gd name="T8" fmla="*/ 2147483646 w 104"/>
                  <a:gd name="T9" fmla="*/ 2147483646 h 153"/>
                  <a:gd name="T10" fmla="*/ 2147483646 w 104"/>
                  <a:gd name="T11" fmla="*/ 2147483646 h 153"/>
                  <a:gd name="T12" fmla="*/ 295268833 w 104"/>
                  <a:gd name="T13" fmla="*/ 2147483646 h 153"/>
                  <a:gd name="T14" fmla="*/ 0 w 104"/>
                  <a:gd name="T15" fmla="*/ 2147483646 h 1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 h="153">
                    <a:moveTo>
                      <a:pt x="0" y="111"/>
                    </a:moveTo>
                    <a:cubicBezTo>
                      <a:pt x="0" y="52"/>
                      <a:pt x="46" y="4"/>
                      <a:pt x="104" y="0"/>
                    </a:cubicBezTo>
                    <a:cubicBezTo>
                      <a:pt x="104" y="81"/>
                      <a:pt x="104" y="81"/>
                      <a:pt x="104" y="81"/>
                    </a:cubicBezTo>
                    <a:cubicBezTo>
                      <a:pt x="104" y="81"/>
                      <a:pt x="104" y="81"/>
                      <a:pt x="104" y="81"/>
                    </a:cubicBezTo>
                    <a:cubicBezTo>
                      <a:pt x="104" y="83"/>
                      <a:pt x="104" y="93"/>
                      <a:pt x="99" y="102"/>
                    </a:cubicBezTo>
                    <a:cubicBezTo>
                      <a:pt x="94" y="110"/>
                      <a:pt x="85" y="116"/>
                      <a:pt x="85" y="116"/>
                    </a:cubicBezTo>
                    <a:cubicBezTo>
                      <a:pt x="8" y="153"/>
                      <a:pt x="8" y="153"/>
                      <a:pt x="8" y="153"/>
                    </a:cubicBezTo>
                    <a:cubicBezTo>
                      <a:pt x="3" y="140"/>
                      <a:pt x="0" y="126"/>
                      <a:pt x="0" y="111"/>
                    </a:cubicBezTo>
                    <a:close/>
                  </a:path>
                </a:pathLst>
              </a:custGeom>
              <a:solidFill>
                <a:srgbClr val="0D4B67"/>
              </a:solidFill>
              <a:ln>
                <a:noFill/>
              </a:ln>
              <a:effectLst>
                <a:outerShdw blurRad="127000" sx="102000" sy="102000" algn="ctr" rotWithShape="0">
                  <a:prstClr val="black">
                    <a:alpha val="15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12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40" name="TextBox 39">
                <a:extLst>
                  <a:ext uri="{FF2B5EF4-FFF2-40B4-BE49-F238E27FC236}">
                    <a16:creationId xmlns:a16="http://schemas.microsoft.com/office/drawing/2014/main" id="{CD1DD9A2-658C-3044-2B00-083DD7A4B0F9}"/>
                  </a:ext>
                </a:extLst>
              </p:cNvPr>
              <p:cNvSpPr txBox="1"/>
              <p:nvPr/>
            </p:nvSpPr>
            <p:spPr>
              <a:xfrm>
                <a:off x="5920187" y="2701139"/>
                <a:ext cx="289649" cy="335044"/>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chemeClr val="bg1"/>
                    </a:solidFill>
                    <a:effectLst/>
                    <a:uLnTx/>
                    <a:uFillTx/>
                    <a:latin typeface="Segoe UI" panose="020B0502040204020203" pitchFamily="34" charset="0"/>
                    <a:ea typeface="Cambria" panose="02040503050406030204" pitchFamily="18" charset="0"/>
                    <a:cs typeface="Segoe UI" panose="020B0502040204020203" pitchFamily="34" charset="0"/>
                  </a:rPr>
                  <a:t>01</a:t>
                </a:r>
                <a:endParaRPr kumimoji="0" lang="en-IN" sz="1200" b="1" i="0" u="none" strike="noStrike" kern="0" cap="none" spc="0" normalizeH="0" baseline="0" noProof="0" dirty="0">
                  <a:ln>
                    <a:noFill/>
                  </a:ln>
                  <a:solidFill>
                    <a:schemeClr val="bg1"/>
                  </a:solidFill>
                  <a:effectLst/>
                  <a:uLnTx/>
                  <a:uFillTx/>
                  <a:latin typeface="Segoe UI" panose="020B0502040204020203" pitchFamily="34" charset="0"/>
                  <a:ea typeface="Cambria" panose="02040503050406030204" pitchFamily="18" charset="0"/>
                  <a:cs typeface="Segoe UI" panose="020B0502040204020203" pitchFamily="34" charset="0"/>
                </a:endParaRPr>
              </a:p>
            </p:txBody>
          </p:sp>
          <p:sp>
            <p:nvSpPr>
              <p:cNvPr id="18" name="Freeform 11">
                <a:extLst>
                  <a:ext uri="{FF2B5EF4-FFF2-40B4-BE49-F238E27FC236}">
                    <a16:creationId xmlns:a16="http://schemas.microsoft.com/office/drawing/2014/main" id="{2E38B948-6A33-0704-813E-87F9FAB32185}"/>
                  </a:ext>
                </a:extLst>
              </p:cNvPr>
              <p:cNvSpPr>
                <a:spLocks/>
              </p:cNvSpPr>
              <p:nvPr/>
            </p:nvSpPr>
            <p:spPr bwMode="auto">
              <a:xfrm>
                <a:off x="6811158" y="2969100"/>
                <a:ext cx="658142" cy="765281"/>
              </a:xfrm>
              <a:custGeom>
                <a:avLst/>
                <a:gdLst>
                  <a:gd name="T0" fmla="*/ 2147483646 w 135"/>
                  <a:gd name="T1" fmla="*/ 1840351338 h 157"/>
                  <a:gd name="T2" fmla="*/ 2147483646 w 135"/>
                  <a:gd name="T3" fmla="*/ 1361862659 h 157"/>
                  <a:gd name="T4" fmla="*/ 515451654 w 135"/>
                  <a:gd name="T5" fmla="*/ 0 h 157"/>
                  <a:gd name="T6" fmla="*/ 1141355068 w 135"/>
                  <a:gd name="T7" fmla="*/ 2147483646 h 157"/>
                  <a:gd name="T8" fmla="*/ 2147483646 w 135"/>
                  <a:gd name="T9" fmla="*/ 2147483646 h 157"/>
                  <a:gd name="T10" fmla="*/ 2147483646 w 135"/>
                  <a:gd name="T11" fmla="*/ 2147483646 h 157"/>
                  <a:gd name="T12" fmla="*/ 2147483646 w 135"/>
                  <a:gd name="T13" fmla="*/ 1840351338 h 1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157">
                    <a:moveTo>
                      <a:pt x="107" y="50"/>
                    </a:moveTo>
                    <a:cubicBezTo>
                      <a:pt x="102" y="44"/>
                      <a:pt x="96" y="39"/>
                      <a:pt x="91" y="37"/>
                    </a:cubicBezTo>
                    <a:cubicBezTo>
                      <a:pt x="14" y="0"/>
                      <a:pt x="14" y="0"/>
                      <a:pt x="14" y="0"/>
                    </a:cubicBezTo>
                    <a:cubicBezTo>
                      <a:pt x="0" y="36"/>
                      <a:pt x="5" y="78"/>
                      <a:pt x="31" y="111"/>
                    </a:cubicBezTo>
                    <a:cubicBezTo>
                      <a:pt x="57" y="143"/>
                      <a:pt x="97" y="157"/>
                      <a:pt x="135" y="151"/>
                    </a:cubicBezTo>
                    <a:cubicBezTo>
                      <a:pt x="116" y="69"/>
                      <a:pt x="116" y="69"/>
                      <a:pt x="116" y="69"/>
                    </a:cubicBezTo>
                    <a:cubicBezTo>
                      <a:pt x="115" y="63"/>
                      <a:pt x="111" y="56"/>
                      <a:pt x="107" y="50"/>
                    </a:cubicBezTo>
                    <a:close/>
                  </a:path>
                </a:pathLst>
              </a:custGeom>
              <a:solidFill>
                <a:srgbClr val="0D4B67"/>
              </a:solidFill>
              <a:ln>
                <a:noFill/>
              </a:ln>
              <a:effectLst>
                <a:outerShdw blurRad="127000" sx="102000" sy="102000" algn="ctr" rotWithShape="0">
                  <a:prstClr val="black">
                    <a:alpha val="15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12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27" name="Freeform 12">
                <a:extLst>
                  <a:ext uri="{FF2B5EF4-FFF2-40B4-BE49-F238E27FC236}">
                    <a16:creationId xmlns:a16="http://schemas.microsoft.com/office/drawing/2014/main" id="{9FAA4C39-3274-DDA0-415A-9BD552ACBE10}"/>
                  </a:ext>
                </a:extLst>
              </p:cNvPr>
              <p:cNvSpPr>
                <a:spLocks/>
              </p:cNvSpPr>
              <p:nvPr/>
            </p:nvSpPr>
            <p:spPr bwMode="auto">
              <a:xfrm>
                <a:off x="7445066" y="2861961"/>
                <a:ext cx="551003" cy="827779"/>
              </a:xfrm>
              <a:custGeom>
                <a:avLst/>
                <a:gdLst>
                  <a:gd name="T0" fmla="*/ 2136321621 w 113"/>
                  <a:gd name="T1" fmla="*/ 2147483646 h 170"/>
                  <a:gd name="T2" fmla="*/ 2147483646 w 113"/>
                  <a:gd name="T3" fmla="*/ 0 h 170"/>
                  <a:gd name="T4" fmla="*/ 626159676 w 113"/>
                  <a:gd name="T5" fmla="*/ 1836492638 h 170"/>
                  <a:gd name="T6" fmla="*/ 626159676 w 113"/>
                  <a:gd name="T7" fmla="*/ 1836492638 h 170"/>
                  <a:gd name="T8" fmla="*/ 147331688 w 113"/>
                  <a:gd name="T9" fmla="*/ 2147483646 h 170"/>
                  <a:gd name="T10" fmla="*/ 73665844 w 113"/>
                  <a:gd name="T11" fmla="*/ 2147483646 h 170"/>
                  <a:gd name="T12" fmla="*/ 773497434 w 113"/>
                  <a:gd name="T13" fmla="*/ 2147483646 h 170"/>
                  <a:gd name="T14" fmla="*/ 2136321621 w 113"/>
                  <a:gd name="T15" fmla="*/ 2147483646 h 17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3" h="170">
                    <a:moveTo>
                      <a:pt x="58" y="150"/>
                    </a:moveTo>
                    <a:cubicBezTo>
                      <a:pt x="104" y="114"/>
                      <a:pt x="113" y="48"/>
                      <a:pt x="80" y="0"/>
                    </a:cubicBezTo>
                    <a:cubicBezTo>
                      <a:pt x="17" y="50"/>
                      <a:pt x="17" y="50"/>
                      <a:pt x="17" y="50"/>
                    </a:cubicBezTo>
                    <a:cubicBezTo>
                      <a:pt x="17" y="50"/>
                      <a:pt x="17" y="50"/>
                      <a:pt x="17" y="50"/>
                    </a:cubicBezTo>
                    <a:cubicBezTo>
                      <a:pt x="16" y="51"/>
                      <a:pt x="7" y="58"/>
                      <a:pt x="4" y="67"/>
                    </a:cubicBezTo>
                    <a:cubicBezTo>
                      <a:pt x="0" y="76"/>
                      <a:pt x="2" y="87"/>
                      <a:pt x="2" y="87"/>
                    </a:cubicBezTo>
                    <a:cubicBezTo>
                      <a:pt x="21" y="170"/>
                      <a:pt x="21" y="170"/>
                      <a:pt x="21" y="170"/>
                    </a:cubicBezTo>
                    <a:cubicBezTo>
                      <a:pt x="34" y="166"/>
                      <a:pt x="46" y="159"/>
                      <a:pt x="58" y="150"/>
                    </a:cubicBezTo>
                    <a:close/>
                  </a:path>
                </a:pathLst>
              </a:custGeom>
              <a:solidFill>
                <a:srgbClr val="0D4B67"/>
              </a:solidFill>
              <a:ln>
                <a:noFill/>
              </a:ln>
              <a:effectLst>
                <a:outerShdw blurRad="127000" sx="102000" sy="102000" algn="ctr" rotWithShape="0">
                  <a:prstClr val="black">
                    <a:alpha val="15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12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28" name="Freeform 13">
                <a:extLst>
                  <a:ext uri="{FF2B5EF4-FFF2-40B4-BE49-F238E27FC236}">
                    <a16:creationId xmlns:a16="http://schemas.microsoft.com/office/drawing/2014/main" id="{01E7D426-057B-FE02-A889-782F2D50C0C1}"/>
                  </a:ext>
                </a:extLst>
              </p:cNvPr>
              <p:cNvSpPr>
                <a:spLocks/>
              </p:cNvSpPr>
              <p:nvPr/>
            </p:nvSpPr>
            <p:spPr bwMode="auto">
              <a:xfrm>
                <a:off x="6913196" y="2563501"/>
                <a:ext cx="873696" cy="536972"/>
              </a:xfrm>
              <a:custGeom>
                <a:avLst/>
                <a:gdLst>
                  <a:gd name="T0" fmla="*/ 996475021 w 179"/>
                  <a:gd name="T1" fmla="*/ 1365868175 h 110"/>
                  <a:gd name="T2" fmla="*/ 2147483646 w 179"/>
                  <a:gd name="T3" fmla="*/ 1771931509 h 110"/>
                  <a:gd name="T4" fmla="*/ 2147483646 w 179"/>
                  <a:gd name="T5" fmla="*/ 2147483646 h 110"/>
                  <a:gd name="T6" fmla="*/ 2147483646 w 179"/>
                  <a:gd name="T7" fmla="*/ 2147483646 h 110"/>
                  <a:gd name="T8" fmla="*/ 2147483646 w 179"/>
                  <a:gd name="T9" fmla="*/ 2147483646 h 110"/>
                  <a:gd name="T10" fmla="*/ 2147483646 w 179"/>
                  <a:gd name="T11" fmla="*/ 2147483646 h 110"/>
                  <a:gd name="T12" fmla="*/ 0 w 179"/>
                  <a:gd name="T13" fmla="*/ 2147483646 h 110"/>
                  <a:gd name="T14" fmla="*/ 996475021 w 179"/>
                  <a:gd name="T15" fmla="*/ 1365868175 h 11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9" h="110">
                    <a:moveTo>
                      <a:pt x="27" y="37"/>
                    </a:moveTo>
                    <a:cubicBezTo>
                      <a:pt x="74" y="0"/>
                      <a:pt x="140" y="5"/>
                      <a:pt x="179" y="48"/>
                    </a:cubicBezTo>
                    <a:cubicBezTo>
                      <a:pt x="116" y="99"/>
                      <a:pt x="116" y="99"/>
                      <a:pt x="116" y="99"/>
                    </a:cubicBezTo>
                    <a:cubicBezTo>
                      <a:pt x="116" y="99"/>
                      <a:pt x="116" y="99"/>
                      <a:pt x="116" y="99"/>
                    </a:cubicBezTo>
                    <a:cubicBezTo>
                      <a:pt x="115" y="100"/>
                      <a:pt x="106" y="106"/>
                      <a:pt x="96" y="108"/>
                    </a:cubicBezTo>
                    <a:cubicBezTo>
                      <a:pt x="87" y="110"/>
                      <a:pt x="77" y="105"/>
                      <a:pt x="77" y="105"/>
                    </a:cubicBezTo>
                    <a:cubicBezTo>
                      <a:pt x="0" y="68"/>
                      <a:pt x="0" y="68"/>
                      <a:pt x="0" y="68"/>
                    </a:cubicBezTo>
                    <a:cubicBezTo>
                      <a:pt x="7" y="57"/>
                      <a:pt x="16" y="46"/>
                      <a:pt x="27" y="37"/>
                    </a:cubicBezTo>
                    <a:close/>
                  </a:path>
                </a:pathLst>
              </a:custGeom>
              <a:solidFill>
                <a:srgbClr val="0D4B67"/>
              </a:solidFill>
              <a:ln>
                <a:noFill/>
              </a:ln>
              <a:effectLst>
                <a:outerShdw blurRad="127000" sx="102000" sy="102000" algn="ctr" rotWithShape="0">
                  <a:prstClr val="black">
                    <a:alpha val="15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12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41" name="TextBox 40">
                <a:extLst>
                  <a:ext uri="{FF2B5EF4-FFF2-40B4-BE49-F238E27FC236}">
                    <a16:creationId xmlns:a16="http://schemas.microsoft.com/office/drawing/2014/main" id="{CEB292BD-AC07-2DE4-B724-E77807CF28F7}"/>
                  </a:ext>
                </a:extLst>
              </p:cNvPr>
              <p:cNvSpPr txBox="1"/>
              <p:nvPr/>
            </p:nvSpPr>
            <p:spPr>
              <a:xfrm>
                <a:off x="6995407" y="3213241"/>
                <a:ext cx="289649" cy="335044"/>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chemeClr val="bg1"/>
                    </a:solidFill>
                    <a:effectLst/>
                    <a:uLnTx/>
                    <a:uFillTx/>
                    <a:latin typeface="Segoe UI" panose="020B0502040204020203" pitchFamily="34" charset="0"/>
                    <a:ea typeface="Cambria" panose="02040503050406030204" pitchFamily="18" charset="0"/>
                    <a:cs typeface="Segoe UI" panose="020B0502040204020203" pitchFamily="34" charset="0"/>
                  </a:rPr>
                  <a:t>02</a:t>
                </a:r>
                <a:endParaRPr kumimoji="0" lang="en-IN" sz="1200" b="1" i="0" u="none" strike="noStrike" kern="0" cap="none" spc="0" normalizeH="0" baseline="0" noProof="0" dirty="0">
                  <a:ln>
                    <a:noFill/>
                  </a:ln>
                  <a:solidFill>
                    <a:schemeClr val="bg1"/>
                  </a:solidFill>
                  <a:effectLst/>
                  <a:uLnTx/>
                  <a:uFillTx/>
                  <a:latin typeface="Segoe UI" panose="020B0502040204020203" pitchFamily="34" charset="0"/>
                  <a:ea typeface="Cambria" panose="02040503050406030204" pitchFamily="18" charset="0"/>
                  <a:cs typeface="Segoe UI" panose="020B0502040204020203" pitchFamily="34" charset="0"/>
                </a:endParaRPr>
              </a:p>
            </p:txBody>
          </p:sp>
          <p:sp>
            <p:nvSpPr>
              <p:cNvPr id="30" name="Freeform 14">
                <a:extLst>
                  <a:ext uri="{FF2B5EF4-FFF2-40B4-BE49-F238E27FC236}">
                    <a16:creationId xmlns:a16="http://schemas.microsoft.com/office/drawing/2014/main" id="{CDDDBDFE-E642-53C1-0900-57AFFAE87F71}"/>
                  </a:ext>
                </a:extLst>
              </p:cNvPr>
              <p:cNvSpPr>
                <a:spLocks/>
              </p:cNvSpPr>
              <p:nvPr/>
            </p:nvSpPr>
            <p:spPr bwMode="auto">
              <a:xfrm>
                <a:off x="7137678" y="4080033"/>
                <a:ext cx="517840" cy="922164"/>
              </a:xfrm>
              <a:custGeom>
                <a:avLst/>
                <a:gdLst>
                  <a:gd name="T0" fmla="*/ 2147483646 w 106"/>
                  <a:gd name="T1" fmla="*/ 2147483646 h 189"/>
                  <a:gd name="T2" fmla="*/ 2147483646 w 106"/>
                  <a:gd name="T3" fmla="*/ 2147483646 h 189"/>
                  <a:gd name="T4" fmla="*/ 2147483646 w 106"/>
                  <a:gd name="T5" fmla="*/ 0 h 189"/>
                  <a:gd name="T6" fmla="*/ 332745152 w 106"/>
                  <a:gd name="T7" fmla="*/ 2147483646 h 189"/>
                  <a:gd name="T8" fmla="*/ 1552806655 w 106"/>
                  <a:gd name="T9" fmla="*/ 2147483646 h 189"/>
                  <a:gd name="T10" fmla="*/ 2147483646 w 106"/>
                  <a:gd name="T11" fmla="*/ 2147483646 h 189"/>
                  <a:gd name="T12" fmla="*/ 2147483646 w 106"/>
                  <a:gd name="T13" fmla="*/ 2147483646 h 18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6" h="189">
                    <a:moveTo>
                      <a:pt x="104" y="103"/>
                    </a:moveTo>
                    <a:cubicBezTo>
                      <a:pt x="106" y="96"/>
                      <a:pt x="106" y="88"/>
                      <a:pt x="105" y="82"/>
                    </a:cubicBezTo>
                    <a:cubicBezTo>
                      <a:pt x="86" y="0"/>
                      <a:pt x="86" y="0"/>
                      <a:pt x="86" y="0"/>
                    </a:cubicBezTo>
                    <a:cubicBezTo>
                      <a:pt x="49" y="11"/>
                      <a:pt x="18" y="41"/>
                      <a:pt x="9" y="82"/>
                    </a:cubicBezTo>
                    <a:cubicBezTo>
                      <a:pt x="0" y="122"/>
                      <a:pt x="14" y="162"/>
                      <a:pt x="42" y="189"/>
                    </a:cubicBezTo>
                    <a:cubicBezTo>
                      <a:pt x="95" y="122"/>
                      <a:pt x="95" y="122"/>
                      <a:pt x="95" y="122"/>
                    </a:cubicBezTo>
                    <a:cubicBezTo>
                      <a:pt x="99" y="118"/>
                      <a:pt x="102" y="111"/>
                      <a:pt x="104" y="103"/>
                    </a:cubicBezTo>
                    <a:close/>
                  </a:path>
                </a:pathLst>
              </a:custGeom>
              <a:solidFill>
                <a:srgbClr val="0D4B67"/>
              </a:solidFill>
              <a:ln>
                <a:noFill/>
              </a:ln>
              <a:effectLst>
                <a:outerShdw blurRad="127000" sx="102000" sy="102000" algn="ctr" rotWithShape="0">
                  <a:prstClr val="black">
                    <a:alpha val="15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12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31" name="Freeform 15">
                <a:extLst>
                  <a:ext uri="{FF2B5EF4-FFF2-40B4-BE49-F238E27FC236}">
                    <a16:creationId xmlns:a16="http://schemas.microsoft.com/office/drawing/2014/main" id="{03D674D1-6A9A-2353-084C-67F7EE705D3A}"/>
                  </a:ext>
                </a:extLst>
              </p:cNvPr>
              <p:cNvSpPr>
                <a:spLocks/>
              </p:cNvSpPr>
              <p:nvPr/>
            </p:nvSpPr>
            <p:spPr bwMode="auto">
              <a:xfrm>
                <a:off x="7405527" y="4656545"/>
                <a:ext cx="830330" cy="535697"/>
              </a:xfrm>
              <a:custGeom>
                <a:avLst/>
                <a:gdLst>
                  <a:gd name="T0" fmla="*/ 1404347195 w 170"/>
                  <a:gd name="T1" fmla="*/ 2147483646 h 110"/>
                  <a:gd name="T2" fmla="*/ 2147483646 w 170"/>
                  <a:gd name="T3" fmla="*/ 771544916 h 110"/>
                  <a:gd name="T4" fmla="*/ 2147483646 w 170"/>
                  <a:gd name="T5" fmla="*/ 110219836 h 110"/>
                  <a:gd name="T6" fmla="*/ 2147483646 w 170"/>
                  <a:gd name="T7" fmla="*/ 110219836 h 110"/>
                  <a:gd name="T8" fmla="*/ 2147483646 w 170"/>
                  <a:gd name="T9" fmla="*/ 110219836 h 110"/>
                  <a:gd name="T10" fmla="*/ 1958696212 w 170"/>
                  <a:gd name="T11" fmla="*/ 514361257 h 110"/>
                  <a:gd name="T12" fmla="*/ 0 w 170"/>
                  <a:gd name="T13" fmla="*/ 2147483646 h 110"/>
                  <a:gd name="T14" fmla="*/ 1404347195 w 170"/>
                  <a:gd name="T15" fmla="*/ 2147483646 h 11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0" h="110">
                    <a:moveTo>
                      <a:pt x="38" y="97"/>
                    </a:moveTo>
                    <a:cubicBezTo>
                      <a:pt x="96" y="110"/>
                      <a:pt x="153" y="77"/>
                      <a:pt x="170" y="21"/>
                    </a:cubicBezTo>
                    <a:cubicBezTo>
                      <a:pt x="91" y="3"/>
                      <a:pt x="91" y="3"/>
                      <a:pt x="91" y="3"/>
                    </a:cubicBezTo>
                    <a:cubicBezTo>
                      <a:pt x="91" y="3"/>
                      <a:pt x="91" y="3"/>
                      <a:pt x="91" y="3"/>
                    </a:cubicBezTo>
                    <a:cubicBezTo>
                      <a:pt x="90" y="3"/>
                      <a:pt x="79" y="0"/>
                      <a:pt x="69" y="3"/>
                    </a:cubicBezTo>
                    <a:cubicBezTo>
                      <a:pt x="60" y="6"/>
                      <a:pt x="53" y="14"/>
                      <a:pt x="53" y="14"/>
                    </a:cubicBezTo>
                    <a:cubicBezTo>
                      <a:pt x="0" y="81"/>
                      <a:pt x="0" y="81"/>
                      <a:pt x="0" y="81"/>
                    </a:cubicBezTo>
                    <a:cubicBezTo>
                      <a:pt x="11" y="88"/>
                      <a:pt x="24" y="94"/>
                      <a:pt x="38" y="97"/>
                    </a:cubicBezTo>
                    <a:close/>
                  </a:path>
                </a:pathLst>
              </a:custGeom>
              <a:solidFill>
                <a:srgbClr val="0D4B67"/>
              </a:solidFill>
              <a:ln>
                <a:noFill/>
              </a:ln>
              <a:effectLst>
                <a:outerShdw blurRad="127000" sx="102000" sy="102000" algn="ctr" rotWithShape="0">
                  <a:prstClr val="black">
                    <a:alpha val="15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12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32" name="Freeform 16">
                <a:extLst>
                  <a:ext uri="{FF2B5EF4-FFF2-40B4-BE49-F238E27FC236}">
                    <a16:creationId xmlns:a16="http://schemas.microsoft.com/office/drawing/2014/main" id="{1FE3942A-D20A-A16A-9764-6FE85D13DD80}"/>
                  </a:ext>
                </a:extLst>
              </p:cNvPr>
              <p:cNvSpPr>
                <a:spLocks/>
              </p:cNvSpPr>
              <p:nvPr/>
            </p:nvSpPr>
            <p:spPr bwMode="auto">
              <a:xfrm>
                <a:off x="7630009" y="4050697"/>
                <a:ext cx="664519" cy="630082"/>
              </a:xfrm>
              <a:custGeom>
                <a:avLst/>
                <a:gdLst>
                  <a:gd name="T0" fmla="*/ 1553366690 w 136"/>
                  <a:gd name="T1" fmla="*/ 110873609 h 129"/>
                  <a:gd name="T2" fmla="*/ 2147483646 w 136"/>
                  <a:gd name="T3" fmla="*/ 2147483646 h 129"/>
                  <a:gd name="T4" fmla="*/ 1812263166 w 136"/>
                  <a:gd name="T5" fmla="*/ 2147483646 h 129"/>
                  <a:gd name="T6" fmla="*/ 1775275349 w 136"/>
                  <a:gd name="T7" fmla="*/ 2147483646 h 129"/>
                  <a:gd name="T8" fmla="*/ 1072561556 w 136"/>
                  <a:gd name="T9" fmla="*/ 2147483646 h 129"/>
                  <a:gd name="T10" fmla="*/ 702713792 w 136"/>
                  <a:gd name="T11" fmla="*/ 2147483646 h 129"/>
                  <a:gd name="T12" fmla="*/ 0 w 136"/>
                  <a:gd name="T13" fmla="*/ 73917766 h 129"/>
                  <a:gd name="T14" fmla="*/ 1553366690 w 136"/>
                  <a:gd name="T15" fmla="*/ 110873609 h 1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6" h="129">
                    <a:moveTo>
                      <a:pt x="42" y="3"/>
                    </a:moveTo>
                    <a:cubicBezTo>
                      <a:pt x="100" y="17"/>
                      <a:pt x="136" y="72"/>
                      <a:pt x="128" y="129"/>
                    </a:cubicBezTo>
                    <a:cubicBezTo>
                      <a:pt x="49" y="111"/>
                      <a:pt x="49" y="111"/>
                      <a:pt x="49" y="111"/>
                    </a:cubicBezTo>
                    <a:cubicBezTo>
                      <a:pt x="48" y="111"/>
                      <a:pt x="48" y="111"/>
                      <a:pt x="48" y="111"/>
                    </a:cubicBezTo>
                    <a:cubicBezTo>
                      <a:pt x="47" y="111"/>
                      <a:pt x="37" y="108"/>
                      <a:pt x="29" y="102"/>
                    </a:cubicBezTo>
                    <a:cubicBezTo>
                      <a:pt x="22" y="96"/>
                      <a:pt x="19" y="85"/>
                      <a:pt x="19" y="85"/>
                    </a:cubicBezTo>
                    <a:cubicBezTo>
                      <a:pt x="0" y="2"/>
                      <a:pt x="0" y="2"/>
                      <a:pt x="0" y="2"/>
                    </a:cubicBezTo>
                    <a:cubicBezTo>
                      <a:pt x="14" y="0"/>
                      <a:pt x="28" y="0"/>
                      <a:pt x="42" y="3"/>
                    </a:cubicBezTo>
                    <a:close/>
                  </a:path>
                </a:pathLst>
              </a:custGeom>
              <a:solidFill>
                <a:srgbClr val="0D4B67"/>
              </a:solidFill>
              <a:ln>
                <a:noFill/>
              </a:ln>
              <a:effectLst>
                <a:outerShdw blurRad="127000" sx="102000" sy="102000" algn="ctr" rotWithShape="0">
                  <a:prstClr val="black">
                    <a:alpha val="15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12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42" name="TextBox 41">
                <a:extLst>
                  <a:ext uri="{FF2B5EF4-FFF2-40B4-BE49-F238E27FC236}">
                    <a16:creationId xmlns:a16="http://schemas.microsoft.com/office/drawing/2014/main" id="{2A425857-7073-60A0-0378-FF9D3ECF44D6}"/>
                  </a:ext>
                </a:extLst>
              </p:cNvPr>
              <p:cNvSpPr txBox="1"/>
              <p:nvPr/>
            </p:nvSpPr>
            <p:spPr>
              <a:xfrm>
                <a:off x="7251776" y="4402614"/>
                <a:ext cx="289649" cy="335044"/>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chemeClr val="bg1"/>
                    </a:solidFill>
                    <a:effectLst/>
                    <a:uLnTx/>
                    <a:uFillTx/>
                    <a:latin typeface="Segoe UI" panose="020B0502040204020203" pitchFamily="34" charset="0"/>
                    <a:ea typeface="Cambria" panose="02040503050406030204" pitchFamily="18" charset="0"/>
                    <a:cs typeface="Segoe UI" panose="020B0502040204020203" pitchFamily="34" charset="0"/>
                  </a:rPr>
                  <a:t>03</a:t>
                </a:r>
                <a:endParaRPr kumimoji="0" lang="en-IN" sz="1200" b="1" i="0" u="none" strike="noStrike" kern="0" cap="none" spc="0" normalizeH="0" baseline="0" noProof="0" dirty="0">
                  <a:ln>
                    <a:noFill/>
                  </a:ln>
                  <a:solidFill>
                    <a:schemeClr val="bg1"/>
                  </a:solidFill>
                  <a:effectLst/>
                  <a:uLnTx/>
                  <a:uFillTx/>
                  <a:latin typeface="Segoe UI" panose="020B0502040204020203" pitchFamily="34" charset="0"/>
                  <a:ea typeface="Cambria" panose="02040503050406030204" pitchFamily="18" charset="0"/>
                  <a:cs typeface="Segoe UI" panose="020B0502040204020203" pitchFamily="34" charset="0"/>
                </a:endParaRPr>
              </a:p>
            </p:txBody>
          </p:sp>
          <p:sp>
            <p:nvSpPr>
              <p:cNvPr id="33" name="Freeform 17">
                <a:extLst>
                  <a:ext uri="{FF2B5EF4-FFF2-40B4-BE49-F238E27FC236}">
                    <a16:creationId xmlns:a16="http://schemas.microsoft.com/office/drawing/2014/main" id="{0BD1823D-6BF1-9D66-2BB1-F0108CC15A81}"/>
                  </a:ext>
                </a:extLst>
              </p:cNvPr>
              <p:cNvSpPr>
                <a:spLocks/>
              </p:cNvSpPr>
              <p:nvPr/>
            </p:nvSpPr>
            <p:spPr bwMode="auto">
              <a:xfrm>
                <a:off x="6255054" y="5168008"/>
                <a:ext cx="853288" cy="540799"/>
              </a:xfrm>
              <a:custGeom>
                <a:avLst/>
                <a:gdLst>
                  <a:gd name="T0" fmla="*/ 2147483646 w 175"/>
                  <a:gd name="T1" fmla="*/ 2147483646 h 111"/>
                  <a:gd name="T2" fmla="*/ 2147483646 w 175"/>
                  <a:gd name="T3" fmla="*/ 2147483646 h 111"/>
                  <a:gd name="T4" fmla="*/ 2147483646 w 175"/>
                  <a:gd name="T5" fmla="*/ 992834628 h 111"/>
                  <a:gd name="T6" fmla="*/ 2147483646 w 175"/>
                  <a:gd name="T7" fmla="*/ 661887731 h 111"/>
                  <a:gd name="T8" fmla="*/ 0 w 175"/>
                  <a:gd name="T9" fmla="*/ 2147483646 h 111"/>
                  <a:gd name="T10" fmla="*/ 2147483646 w 175"/>
                  <a:gd name="T11" fmla="*/ 2147483646 h 111"/>
                  <a:gd name="T12" fmla="*/ 2147483646 w 175"/>
                  <a:gd name="T13" fmla="*/ 2147483646 h 1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5" h="111">
                    <a:moveTo>
                      <a:pt x="105" y="106"/>
                    </a:moveTo>
                    <a:cubicBezTo>
                      <a:pt x="112" y="102"/>
                      <a:pt x="118" y="98"/>
                      <a:pt x="122" y="93"/>
                    </a:cubicBezTo>
                    <a:cubicBezTo>
                      <a:pt x="175" y="27"/>
                      <a:pt x="175" y="27"/>
                      <a:pt x="175" y="27"/>
                    </a:cubicBezTo>
                    <a:cubicBezTo>
                      <a:pt x="143" y="5"/>
                      <a:pt x="100" y="0"/>
                      <a:pt x="63" y="18"/>
                    </a:cubicBezTo>
                    <a:cubicBezTo>
                      <a:pt x="26" y="36"/>
                      <a:pt x="3" y="72"/>
                      <a:pt x="0" y="111"/>
                    </a:cubicBezTo>
                    <a:cubicBezTo>
                      <a:pt x="85" y="111"/>
                      <a:pt x="85" y="111"/>
                      <a:pt x="85" y="111"/>
                    </a:cubicBezTo>
                    <a:cubicBezTo>
                      <a:pt x="91" y="111"/>
                      <a:pt x="98" y="109"/>
                      <a:pt x="105" y="106"/>
                    </a:cubicBezTo>
                    <a:close/>
                  </a:path>
                </a:pathLst>
              </a:custGeom>
              <a:solidFill>
                <a:srgbClr val="0D4B67"/>
              </a:solidFill>
              <a:ln>
                <a:noFill/>
              </a:ln>
              <a:effectLst>
                <a:outerShdw blurRad="127000" sx="102000" sy="102000" algn="ctr" rotWithShape="0">
                  <a:prstClr val="black">
                    <a:alpha val="15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12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34" name="Freeform 18">
                <a:extLst>
                  <a:ext uri="{FF2B5EF4-FFF2-40B4-BE49-F238E27FC236}">
                    <a16:creationId xmlns:a16="http://schemas.microsoft.com/office/drawing/2014/main" id="{0FF5F87B-D908-8B51-6633-D26CC2A8545C}"/>
                  </a:ext>
                </a:extLst>
              </p:cNvPr>
              <p:cNvSpPr>
                <a:spLocks/>
              </p:cNvSpPr>
              <p:nvPr/>
            </p:nvSpPr>
            <p:spPr bwMode="auto">
              <a:xfrm>
                <a:off x="6255054" y="5787886"/>
                <a:ext cx="746149" cy="570134"/>
              </a:xfrm>
              <a:custGeom>
                <a:avLst/>
                <a:gdLst>
                  <a:gd name="T0" fmla="*/ 405271723 w 153"/>
                  <a:gd name="T1" fmla="*/ 1471401710 h 117"/>
                  <a:gd name="T2" fmla="*/ 2147483646 w 153"/>
                  <a:gd name="T3" fmla="*/ 2147483646 h 117"/>
                  <a:gd name="T4" fmla="*/ 2147483646 w 153"/>
                  <a:gd name="T5" fmla="*/ 846057651 h 117"/>
                  <a:gd name="T6" fmla="*/ 2147483646 w 153"/>
                  <a:gd name="T7" fmla="*/ 846057651 h 117"/>
                  <a:gd name="T8" fmla="*/ 2147483646 w 153"/>
                  <a:gd name="T9" fmla="*/ 220707527 h 117"/>
                  <a:gd name="T10" fmla="*/ 2147483646 w 153"/>
                  <a:gd name="T11" fmla="*/ 0 h 117"/>
                  <a:gd name="T12" fmla="*/ 0 w 153"/>
                  <a:gd name="T13" fmla="*/ 0 h 117"/>
                  <a:gd name="T14" fmla="*/ 405271723 w 153"/>
                  <a:gd name="T15" fmla="*/ 1471401710 h 1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3" h="117">
                    <a:moveTo>
                      <a:pt x="11" y="40"/>
                    </a:moveTo>
                    <a:cubicBezTo>
                      <a:pt x="36" y="93"/>
                      <a:pt x="99" y="117"/>
                      <a:pt x="153" y="96"/>
                    </a:cubicBezTo>
                    <a:cubicBezTo>
                      <a:pt x="118" y="23"/>
                      <a:pt x="118" y="23"/>
                      <a:pt x="118" y="23"/>
                    </a:cubicBezTo>
                    <a:cubicBezTo>
                      <a:pt x="118" y="23"/>
                      <a:pt x="118" y="23"/>
                      <a:pt x="118" y="23"/>
                    </a:cubicBezTo>
                    <a:cubicBezTo>
                      <a:pt x="117" y="21"/>
                      <a:pt x="112" y="12"/>
                      <a:pt x="104" y="6"/>
                    </a:cubicBezTo>
                    <a:cubicBezTo>
                      <a:pt x="96" y="0"/>
                      <a:pt x="85" y="0"/>
                      <a:pt x="85" y="0"/>
                    </a:cubicBezTo>
                    <a:cubicBezTo>
                      <a:pt x="0" y="0"/>
                      <a:pt x="0" y="0"/>
                      <a:pt x="0" y="0"/>
                    </a:cubicBezTo>
                    <a:cubicBezTo>
                      <a:pt x="1" y="13"/>
                      <a:pt x="5" y="27"/>
                      <a:pt x="11" y="40"/>
                    </a:cubicBezTo>
                    <a:close/>
                  </a:path>
                </a:pathLst>
              </a:custGeom>
              <a:solidFill>
                <a:srgbClr val="0D4B67"/>
              </a:solidFill>
              <a:ln>
                <a:noFill/>
              </a:ln>
              <a:effectLst>
                <a:outerShdw blurRad="127000" sx="102000" sy="102000" algn="ctr" rotWithShape="0">
                  <a:prstClr val="black">
                    <a:alpha val="15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12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35" name="Freeform 19">
                <a:extLst>
                  <a:ext uri="{FF2B5EF4-FFF2-40B4-BE49-F238E27FC236}">
                    <a16:creationId xmlns:a16="http://schemas.microsoft.com/office/drawing/2014/main" id="{B24B50CD-8604-0F40-03FC-59BAA03E66F6}"/>
                  </a:ext>
                </a:extLst>
              </p:cNvPr>
              <p:cNvSpPr>
                <a:spLocks/>
              </p:cNvSpPr>
              <p:nvPr/>
            </p:nvSpPr>
            <p:spPr bwMode="auto">
              <a:xfrm>
                <a:off x="6874932" y="5347849"/>
                <a:ext cx="540799" cy="873697"/>
              </a:xfrm>
              <a:custGeom>
                <a:avLst/>
                <a:gdLst>
                  <a:gd name="T0" fmla="*/ 2147483646 w 111"/>
                  <a:gd name="T1" fmla="*/ 1217912335 h 179"/>
                  <a:gd name="T2" fmla="*/ 1470869035 w 111"/>
                  <a:gd name="T3" fmla="*/ 2147483646 h 179"/>
                  <a:gd name="T4" fmla="*/ 183859387 w 111"/>
                  <a:gd name="T5" fmla="*/ 2147483646 h 179"/>
                  <a:gd name="T6" fmla="*/ 183859387 w 111"/>
                  <a:gd name="T7" fmla="*/ 2147483646 h 179"/>
                  <a:gd name="T8" fmla="*/ 0 w 111"/>
                  <a:gd name="T9" fmla="*/ 2147483646 h 179"/>
                  <a:gd name="T10" fmla="*/ 257403142 w 111"/>
                  <a:gd name="T11" fmla="*/ 2147483646 h 179"/>
                  <a:gd name="T12" fmla="*/ 2147483646 w 111"/>
                  <a:gd name="T13" fmla="*/ 0 h 179"/>
                  <a:gd name="T14" fmla="*/ 2147483646 w 111"/>
                  <a:gd name="T15" fmla="*/ 1217912335 h 17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1" h="179">
                    <a:moveTo>
                      <a:pt x="85" y="33"/>
                    </a:moveTo>
                    <a:cubicBezTo>
                      <a:pt x="111" y="86"/>
                      <a:pt x="91" y="150"/>
                      <a:pt x="40" y="179"/>
                    </a:cubicBezTo>
                    <a:cubicBezTo>
                      <a:pt x="5" y="106"/>
                      <a:pt x="5" y="106"/>
                      <a:pt x="5" y="106"/>
                    </a:cubicBezTo>
                    <a:cubicBezTo>
                      <a:pt x="5" y="106"/>
                      <a:pt x="5" y="106"/>
                      <a:pt x="5" y="106"/>
                    </a:cubicBezTo>
                    <a:cubicBezTo>
                      <a:pt x="4" y="104"/>
                      <a:pt x="0" y="94"/>
                      <a:pt x="0" y="84"/>
                    </a:cubicBezTo>
                    <a:cubicBezTo>
                      <a:pt x="1" y="75"/>
                      <a:pt x="7" y="66"/>
                      <a:pt x="7" y="66"/>
                    </a:cubicBezTo>
                    <a:cubicBezTo>
                      <a:pt x="60" y="0"/>
                      <a:pt x="60" y="0"/>
                      <a:pt x="60" y="0"/>
                    </a:cubicBezTo>
                    <a:cubicBezTo>
                      <a:pt x="70" y="9"/>
                      <a:pt x="79" y="20"/>
                      <a:pt x="85" y="33"/>
                    </a:cubicBezTo>
                    <a:close/>
                  </a:path>
                </a:pathLst>
              </a:custGeom>
              <a:solidFill>
                <a:srgbClr val="0D4B67"/>
              </a:solidFill>
              <a:ln>
                <a:noFill/>
              </a:ln>
              <a:effectLst>
                <a:outerShdw blurRad="127000" sx="102000" sy="102000" algn="ctr" rotWithShape="0">
                  <a:prstClr val="black">
                    <a:alpha val="15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12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43" name="TextBox 42">
                <a:extLst>
                  <a:ext uri="{FF2B5EF4-FFF2-40B4-BE49-F238E27FC236}">
                    <a16:creationId xmlns:a16="http://schemas.microsoft.com/office/drawing/2014/main" id="{7267DA1B-8B51-D785-86E9-29CF78B23EAE}"/>
                  </a:ext>
                </a:extLst>
              </p:cNvPr>
              <p:cNvSpPr txBox="1"/>
              <p:nvPr/>
            </p:nvSpPr>
            <p:spPr>
              <a:xfrm>
                <a:off x="6536875" y="5299908"/>
                <a:ext cx="289649" cy="335044"/>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chemeClr val="bg1"/>
                    </a:solidFill>
                    <a:effectLst/>
                    <a:uLnTx/>
                    <a:uFillTx/>
                    <a:latin typeface="Segoe UI" panose="020B0502040204020203" pitchFamily="34" charset="0"/>
                    <a:ea typeface="Cambria" panose="02040503050406030204" pitchFamily="18" charset="0"/>
                    <a:cs typeface="Segoe UI" panose="020B0502040204020203" pitchFamily="34" charset="0"/>
                  </a:rPr>
                  <a:t>04</a:t>
                </a:r>
                <a:endParaRPr kumimoji="0" lang="en-IN" sz="1200" b="1" i="0" u="none" strike="noStrike" kern="0" cap="none" spc="0" normalizeH="0" baseline="0" noProof="0" dirty="0">
                  <a:ln>
                    <a:noFill/>
                  </a:ln>
                  <a:solidFill>
                    <a:schemeClr val="bg1"/>
                  </a:solidFill>
                  <a:effectLst/>
                  <a:uLnTx/>
                  <a:uFillTx/>
                  <a:latin typeface="Segoe UI" panose="020B0502040204020203" pitchFamily="34" charset="0"/>
                  <a:ea typeface="Cambria" panose="02040503050406030204" pitchFamily="18" charset="0"/>
                  <a:cs typeface="Segoe UI" panose="020B0502040204020203" pitchFamily="34" charset="0"/>
                </a:endParaRPr>
              </a:p>
            </p:txBody>
          </p:sp>
          <p:sp>
            <p:nvSpPr>
              <p:cNvPr id="36" name="Freeform 20">
                <a:extLst>
                  <a:ext uri="{FF2B5EF4-FFF2-40B4-BE49-F238E27FC236}">
                    <a16:creationId xmlns:a16="http://schemas.microsoft.com/office/drawing/2014/main" id="{6F0594B0-480C-3AA4-A62A-D5E3B007CB5C}"/>
                  </a:ext>
                </a:extLst>
              </p:cNvPr>
              <p:cNvSpPr>
                <a:spLocks/>
              </p:cNvSpPr>
              <p:nvPr/>
            </p:nvSpPr>
            <p:spPr bwMode="auto">
              <a:xfrm>
                <a:off x="5020400" y="5168008"/>
                <a:ext cx="854564" cy="540799"/>
              </a:xfrm>
              <a:custGeom>
                <a:avLst/>
                <a:gdLst>
                  <a:gd name="T0" fmla="*/ 2147483646 w 175"/>
                  <a:gd name="T1" fmla="*/ 2147483646 h 111"/>
                  <a:gd name="T2" fmla="*/ 2147483646 w 175"/>
                  <a:gd name="T3" fmla="*/ 2147483646 h 111"/>
                  <a:gd name="T4" fmla="*/ 2147483646 w 175"/>
                  <a:gd name="T5" fmla="*/ 2147483646 h 111"/>
                  <a:gd name="T6" fmla="*/ 2147483646 w 175"/>
                  <a:gd name="T7" fmla="*/ 661887731 h 111"/>
                  <a:gd name="T8" fmla="*/ 0 w 175"/>
                  <a:gd name="T9" fmla="*/ 992834628 h 111"/>
                  <a:gd name="T10" fmla="*/ 1957835810 w 175"/>
                  <a:gd name="T11" fmla="*/ 2147483646 h 111"/>
                  <a:gd name="T12" fmla="*/ 2147483646 w 175"/>
                  <a:gd name="T13" fmla="*/ 2147483646 h 1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5" h="111">
                    <a:moveTo>
                      <a:pt x="70" y="106"/>
                    </a:moveTo>
                    <a:cubicBezTo>
                      <a:pt x="77" y="109"/>
                      <a:pt x="84" y="111"/>
                      <a:pt x="90" y="111"/>
                    </a:cubicBezTo>
                    <a:cubicBezTo>
                      <a:pt x="175" y="111"/>
                      <a:pt x="175" y="111"/>
                      <a:pt x="175" y="111"/>
                    </a:cubicBezTo>
                    <a:cubicBezTo>
                      <a:pt x="172" y="72"/>
                      <a:pt x="149" y="36"/>
                      <a:pt x="112" y="18"/>
                    </a:cubicBezTo>
                    <a:cubicBezTo>
                      <a:pt x="75" y="0"/>
                      <a:pt x="32" y="5"/>
                      <a:pt x="0" y="27"/>
                    </a:cubicBezTo>
                    <a:cubicBezTo>
                      <a:pt x="53" y="93"/>
                      <a:pt x="53" y="93"/>
                      <a:pt x="53" y="93"/>
                    </a:cubicBezTo>
                    <a:cubicBezTo>
                      <a:pt x="57" y="98"/>
                      <a:pt x="63" y="102"/>
                      <a:pt x="70" y="106"/>
                    </a:cubicBezTo>
                    <a:close/>
                  </a:path>
                </a:pathLst>
              </a:custGeom>
              <a:solidFill>
                <a:srgbClr val="0D4B67"/>
              </a:solidFill>
              <a:ln>
                <a:noFill/>
              </a:ln>
              <a:effectLst>
                <a:outerShdw blurRad="127000" sx="102000" sy="102000" algn="ctr" rotWithShape="0">
                  <a:prstClr val="black">
                    <a:alpha val="15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12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37" name="Freeform 21">
                <a:extLst>
                  <a:ext uri="{FF2B5EF4-FFF2-40B4-BE49-F238E27FC236}">
                    <a16:creationId xmlns:a16="http://schemas.microsoft.com/office/drawing/2014/main" id="{FB1FAC15-6AED-C58D-0CE3-54DB50BD7C4B}"/>
                  </a:ext>
                </a:extLst>
              </p:cNvPr>
              <p:cNvSpPr>
                <a:spLocks/>
              </p:cNvSpPr>
              <p:nvPr/>
            </p:nvSpPr>
            <p:spPr bwMode="auto">
              <a:xfrm>
                <a:off x="4713012" y="5347849"/>
                <a:ext cx="542075" cy="873697"/>
              </a:xfrm>
              <a:custGeom>
                <a:avLst/>
                <a:gdLst>
                  <a:gd name="T0" fmla="*/ 960579442 w 111"/>
                  <a:gd name="T1" fmla="*/ 1217912335 h 179"/>
                  <a:gd name="T2" fmla="*/ 2147483646 w 111"/>
                  <a:gd name="T3" fmla="*/ 2147483646 h 179"/>
                  <a:gd name="T4" fmla="*/ 2147483646 w 111"/>
                  <a:gd name="T5" fmla="*/ 2147483646 h 179"/>
                  <a:gd name="T6" fmla="*/ 2147483646 w 111"/>
                  <a:gd name="T7" fmla="*/ 2147483646 h 179"/>
                  <a:gd name="T8" fmla="*/ 2147483646 w 111"/>
                  <a:gd name="T9" fmla="*/ 2147483646 h 179"/>
                  <a:gd name="T10" fmla="*/ 2147483646 w 111"/>
                  <a:gd name="T11" fmla="*/ 2147483646 h 179"/>
                  <a:gd name="T12" fmla="*/ 1884215158 w 111"/>
                  <a:gd name="T13" fmla="*/ 0 h 179"/>
                  <a:gd name="T14" fmla="*/ 960579442 w 111"/>
                  <a:gd name="T15" fmla="*/ 1217912335 h 17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1" h="179">
                    <a:moveTo>
                      <a:pt x="26" y="33"/>
                    </a:moveTo>
                    <a:cubicBezTo>
                      <a:pt x="0" y="86"/>
                      <a:pt x="21" y="150"/>
                      <a:pt x="71" y="179"/>
                    </a:cubicBezTo>
                    <a:cubicBezTo>
                      <a:pt x="106" y="106"/>
                      <a:pt x="106" y="106"/>
                      <a:pt x="106" y="106"/>
                    </a:cubicBezTo>
                    <a:cubicBezTo>
                      <a:pt x="106" y="106"/>
                      <a:pt x="106" y="106"/>
                      <a:pt x="106" y="106"/>
                    </a:cubicBezTo>
                    <a:cubicBezTo>
                      <a:pt x="107" y="104"/>
                      <a:pt x="111" y="95"/>
                      <a:pt x="111" y="85"/>
                    </a:cubicBezTo>
                    <a:cubicBezTo>
                      <a:pt x="110" y="75"/>
                      <a:pt x="104" y="66"/>
                      <a:pt x="104" y="66"/>
                    </a:cubicBezTo>
                    <a:cubicBezTo>
                      <a:pt x="51" y="0"/>
                      <a:pt x="51" y="0"/>
                      <a:pt x="51" y="0"/>
                    </a:cubicBezTo>
                    <a:cubicBezTo>
                      <a:pt x="41" y="9"/>
                      <a:pt x="32" y="20"/>
                      <a:pt x="26" y="33"/>
                    </a:cubicBezTo>
                    <a:close/>
                  </a:path>
                </a:pathLst>
              </a:custGeom>
              <a:solidFill>
                <a:srgbClr val="0D4B67"/>
              </a:solidFill>
              <a:ln>
                <a:noFill/>
              </a:ln>
              <a:effectLst>
                <a:outerShdw blurRad="127000" sx="102000" sy="102000" algn="ctr" rotWithShape="0">
                  <a:prstClr val="black">
                    <a:alpha val="15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12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38" name="Freeform 22">
                <a:extLst>
                  <a:ext uri="{FF2B5EF4-FFF2-40B4-BE49-F238E27FC236}">
                    <a16:creationId xmlns:a16="http://schemas.microsoft.com/office/drawing/2014/main" id="{C4B2A8C6-1CFD-D0B7-5DED-1072879D06C6}"/>
                  </a:ext>
                </a:extLst>
              </p:cNvPr>
              <p:cNvSpPr>
                <a:spLocks/>
              </p:cNvSpPr>
              <p:nvPr/>
            </p:nvSpPr>
            <p:spPr bwMode="auto">
              <a:xfrm>
                <a:off x="5127539" y="5787886"/>
                <a:ext cx="747425" cy="570134"/>
              </a:xfrm>
              <a:custGeom>
                <a:avLst/>
                <a:gdLst>
                  <a:gd name="T0" fmla="*/ 2147483646 w 153"/>
                  <a:gd name="T1" fmla="*/ 1471401710 h 117"/>
                  <a:gd name="T2" fmla="*/ 0 w 153"/>
                  <a:gd name="T3" fmla="*/ 2147483646 h 117"/>
                  <a:gd name="T4" fmla="*/ 1293921322 w 153"/>
                  <a:gd name="T5" fmla="*/ 846057651 h 117"/>
                  <a:gd name="T6" fmla="*/ 1330889112 w 153"/>
                  <a:gd name="T7" fmla="*/ 846057651 h 117"/>
                  <a:gd name="T8" fmla="*/ 1811488634 w 153"/>
                  <a:gd name="T9" fmla="*/ 220707527 h 117"/>
                  <a:gd name="T10" fmla="*/ 2147483646 w 153"/>
                  <a:gd name="T11" fmla="*/ 0 h 117"/>
                  <a:gd name="T12" fmla="*/ 2147483646 w 153"/>
                  <a:gd name="T13" fmla="*/ 0 h 117"/>
                  <a:gd name="T14" fmla="*/ 2147483646 w 153"/>
                  <a:gd name="T15" fmla="*/ 1471401710 h 1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3" h="117">
                    <a:moveTo>
                      <a:pt x="142" y="40"/>
                    </a:moveTo>
                    <a:cubicBezTo>
                      <a:pt x="117" y="93"/>
                      <a:pt x="54" y="117"/>
                      <a:pt x="0" y="96"/>
                    </a:cubicBezTo>
                    <a:cubicBezTo>
                      <a:pt x="35" y="23"/>
                      <a:pt x="35" y="23"/>
                      <a:pt x="35" y="23"/>
                    </a:cubicBezTo>
                    <a:cubicBezTo>
                      <a:pt x="36" y="23"/>
                      <a:pt x="36" y="23"/>
                      <a:pt x="36" y="23"/>
                    </a:cubicBezTo>
                    <a:cubicBezTo>
                      <a:pt x="36" y="21"/>
                      <a:pt x="41" y="12"/>
                      <a:pt x="49" y="6"/>
                    </a:cubicBezTo>
                    <a:cubicBezTo>
                      <a:pt x="57" y="0"/>
                      <a:pt x="68" y="0"/>
                      <a:pt x="68" y="0"/>
                    </a:cubicBezTo>
                    <a:cubicBezTo>
                      <a:pt x="153" y="0"/>
                      <a:pt x="153" y="0"/>
                      <a:pt x="153" y="0"/>
                    </a:cubicBezTo>
                    <a:cubicBezTo>
                      <a:pt x="152" y="13"/>
                      <a:pt x="149" y="27"/>
                      <a:pt x="142" y="40"/>
                    </a:cubicBezTo>
                    <a:close/>
                  </a:path>
                </a:pathLst>
              </a:custGeom>
              <a:solidFill>
                <a:srgbClr val="0D4B67"/>
              </a:solidFill>
              <a:ln>
                <a:noFill/>
              </a:ln>
              <a:effectLst>
                <a:outerShdw blurRad="127000" sx="102000" sy="102000" algn="ctr" rotWithShape="0">
                  <a:prstClr val="black">
                    <a:alpha val="15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12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a16="http://schemas.microsoft.com/office/drawing/2014/main" id="{1FDA6B66-E373-FE25-3AD6-4A2C238D41C9}"/>
                  </a:ext>
                </a:extLst>
              </p:cNvPr>
              <p:cNvSpPr txBox="1"/>
              <p:nvPr/>
            </p:nvSpPr>
            <p:spPr>
              <a:xfrm>
                <a:off x="5302859" y="5299908"/>
                <a:ext cx="289649" cy="335044"/>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chemeClr val="bg1"/>
                    </a:solidFill>
                    <a:effectLst/>
                    <a:uLnTx/>
                    <a:uFillTx/>
                    <a:latin typeface="Segoe UI" panose="020B0502040204020203" pitchFamily="34" charset="0"/>
                    <a:ea typeface="Cambria" panose="02040503050406030204" pitchFamily="18" charset="0"/>
                    <a:cs typeface="Segoe UI" panose="020B0502040204020203" pitchFamily="34" charset="0"/>
                  </a:rPr>
                  <a:t>05</a:t>
                </a:r>
                <a:endParaRPr kumimoji="0" lang="en-IN" sz="1200" b="1" i="0" u="none" strike="noStrike" kern="0" cap="none" spc="0" normalizeH="0" baseline="0" noProof="0" dirty="0">
                  <a:ln>
                    <a:noFill/>
                  </a:ln>
                  <a:solidFill>
                    <a:schemeClr val="bg1"/>
                  </a:solidFill>
                  <a:effectLst/>
                  <a:uLnTx/>
                  <a:uFillTx/>
                  <a:latin typeface="Segoe UI" panose="020B0502040204020203" pitchFamily="34" charset="0"/>
                  <a:ea typeface="Cambria" panose="02040503050406030204" pitchFamily="18" charset="0"/>
                  <a:cs typeface="Segoe UI" panose="020B0502040204020203" pitchFamily="34" charset="0"/>
                </a:endParaRPr>
              </a:p>
            </p:txBody>
          </p:sp>
          <p:sp>
            <p:nvSpPr>
              <p:cNvPr id="39" name="Freeform 23">
                <a:extLst>
                  <a:ext uri="{FF2B5EF4-FFF2-40B4-BE49-F238E27FC236}">
                    <a16:creationId xmlns:a16="http://schemas.microsoft.com/office/drawing/2014/main" id="{A541D50A-CBF4-E25E-4D85-D86310B00B87}"/>
                  </a:ext>
                </a:extLst>
              </p:cNvPr>
              <p:cNvSpPr>
                <a:spLocks/>
              </p:cNvSpPr>
              <p:nvPr/>
            </p:nvSpPr>
            <p:spPr bwMode="auto">
              <a:xfrm>
                <a:off x="4474499" y="4080033"/>
                <a:ext cx="516564" cy="922164"/>
              </a:xfrm>
              <a:custGeom>
                <a:avLst/>
                <a:gdLst>
                  <a:gd name="T0" fmla="*/ 73579894 w 106"/>
                  <a:gd name="T1" fmla="*/ 2147483646 h 189"/>
                  <a:gd name="T2" fmla="*/ 404686383 w 106"/>
                  <a:gd name="T3" fmla="*/ 2147483646 h 189"/>
                  <a:gd name="T4" fmla="*/ 2147483646 w 106"/>
                  <a:gd name="T5" fmla="*/ 2147483646 h 189"/>
                  <a:gd name="T6" fmla="*/ 2147483646 w 106"/>
                  <a:gd name="T7" fmla="*/ 2147483646 h 189"/>
                  <a:gd name="T8" fmla="*/ 735792873 w 106"/>
                  <a:gd name="T9" fmla="*/ 0 h 189"/>
                  <a:gd name="T10" fmla="*/ 36786914 w 106"/>
                  <a:gd name="T11" fmla="*/ 2147483646 h 189"/>
                  <a:gd name="T12" fmla="*/ 73579894 w 106"/>
                  <a:gd name="T13" fmla="*/ 2147483646 h 18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6" h="189">
                    <a:moveTo>
                      <a:pt x="2" y="103"/>
                    </a:moveTo>
                    <a:cubicBezTo>
                      <a:pt x="4" y="111"/>
                      <a:pt x="7" y="118"/>
                      <a:pt x="11" y="122"/>
                    </a:cubicBezTo>
                    <a:cubicBezTo>
                      <a:pt x="64" y="189"/>
                      <a:pt x="64" y="189"/>
                      <a:pt x="64" y="189"/>
                    </a:cubicBezTo>
                    <a:cubicBezTo>
                      <a:pt x="92" y="162"/>
                      <a:pt x="106" y="122"/>
                      <a:pt x="97" y="82"/>
                    </a:cubicBezTo>
                    <a:cubicBezTo>
                      <a:pt x="88" y="41"/>
                      <a:pt x="57" y="11"/>
                      <a:pt x="20" y="0"/>
                    </a:cubicBezTo>
                    <a:cubicBezTo>
                      <a:pt x="1" y="82"/>
                      <a:pt x="1" y="82"/>
                      <a:pt x="1" y="82"/>
                    </a:cubicBezTo>
                    <a:cubicBezTo>
                      <a:pt x="0" y="88"/>
                      <a:pt x="0" y="96"/>
                      <a:pt x="2" y="103"/>
                    </a:cubicBezTo>
                    <a:close/>
                  </a:path>
                </a:pathLst>
              </a:custGeom>
              <a:solidFill>
                <a:srgbClr val="0D4B67"/>
              </a:solidFill>
              <a:ln>
                <a:noFill/>
              </a:ln>
              <a:effectLst>
                <a:outerShdw blurRad="127000" sx="102000" sy="102000" algn="ctr" rotWithShape="0">
                  <a:prstClr val="black">
                    <a:alpha val="15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12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45" name="Freeform 24">
                <a:extLst>
                  <a:ext uri="{FF2B5EF4-FFF2-40B4-BE49-F238E27FC236}">
                    <a16:creationId xmlns:a16="http://schemas.microsoft.com/office/drawing/2014/main" id="{37E3C847-6DC0-60DB-6426-771FB43EBD85}"/>
                  </a:ext>
                </a:extLst>
              </p:cNvPr>
              <p:cNvSpPr>
                <a:spLocks/>
              </p:cNvSpPr>
              <p:nvPr/>
            </p:nvSpPr>
            <p:spPr bwMode="auto">
              <a:xfrm>
                <a:off x="3835489" y="4050697"/>
                <a:ext cx="663244" cy="633908"/>
              </a:xfrm>
              <a:custGeom>
                <a:avLst/>
                <a:gdLst>
                  <a:gd name="T0" fmla="*/ 2147483646 w 136"/>
                  <a:gd name="T1" fmla="*/ 147340288 h 130"/>
                  <a:gd name="T2" fmla="*/ 294745989 w 136"/>
                  <a:gd name="T3" fmla="*/ 2147483646 h 130"/>
                  <a:gd name="T4" fmla="*/ 2147483646 w 136"/>
                  <a:gd name="T5" fmla="*/ 2147483646 h 130"/>
                  <a:gd name="T6" fmla="*/ 2147483646 w 136"/>
                  <a:gd name="T7" fmla="*/ 2147483646 h 130"/>
                  <a:gd name="T8" fmla="*/ 2147483646 w 136"/>
                  <a:gd name="T9" fmla="*/ 2147483646 h 130"/>
                  <a:gd name="T10" fmla="*/ 2147483646 w 136"/>
                  <a:gd name="T11" fmla="*/ 2147483646 h 130"/>
                  <a:gd name="T12" fmla="*/ 2147483646 w 136"/>
                  <a:gd name="T13" fmla="*/ 73667109 h 130"/>
                  <a:gd name="T14" fmla="*/ 2147483646 w 136"/>
                  <a:gd name="T15" fmla="*/ 147340288 h 1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6" h="130">
                    <a:moveTo>
                      <a:pt x="94" y="4"/>
                    </a:moveTo>
                    <a:cubicBezTo>
                      <a:pt x="36" y="17"/>
                      <a:pt x="0" y="72"/>
                      <a:pt x="8" y="130"/>
                    </a:cubicBezTo>
                    <a:cubicBezTo>
                      <a:pt x="87" y="112"/>
                      <a:pt x="87" y="112"/>
                      <a:pt x="87" y="112"/>
                    </a:cubicBezTo>
                    <a:cubicBezTo>
                      <a:pt x="88" y="111"/>
                      <a:pt x="88" y="111"/>
                      <a:pt x="88" y="111"/>
                    </a:cubicBezTo>
                    <a:cubicBezTo>
                      <a:pt x="89" y="111"/>
                      <a:pt x="99" y="109"/>
                      <a:pt x="107" y="102"/>
                    </a:cubicBezTo>
                    <a:cubicBezTo>
                      <a:pt x="114" y="96"/>
                      <a:pt x="117" y="85"/>
                      <a:pt x="117" y="85"/>
                    </a:cubicBezTo>
                    <a:cubicBezTo>
                      <a:pt x="136" y="2"/>
                      <a:pt x="136" y="2"/>
                      <a:pt x="136" y="2"/>
                    </a:cubicBezTo>
                    <a:cubicBezTo>
                      <a:pt x="122" y="0"/>
                      <a:pt x="108" y="0"/>
                      <a:pt x="94" y="4"/>
                    </a:cubicBezTo>
                    <a:close/>
                  </a:path>
                </a:pathLst>
              </a:custGeom>
              <a:solidFill>
                <a:srgbClr val="0D4B67"/>
              </a:solidFill>
              <a:ln>
                <a:noFill/>
              </a:ln>
              <a:effectLst>
                <a:outerShdw blurRad="127000" sx="102000" sy="102000" algn="ctr" rotWithShape="0">
                  <a:prstClr val="black">
                    <a:alpha val="15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12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46" name="Freeform 25">
                <a:extLst>
                  <a:ext uri="{FF2B5EF4-FFF2-40B4-BE49-F238E27FC236}">
                    <a16:creationId xmlns:a16="http://schemas.microsoft.com/office/drawing/2014/main" id="{3169C691-84DA-7C95-703C-C7501317F899}"/>
                  </a:ext>
                </a:extLst>
              </p:cNvPr>
              <p:cNvSpPr>
                <a:spLocks/>
              </p:cNvSpPr>
              <p:nvPr/>
            </p:nvSpPr>
            <p:spPr bwMode="auto">
              <a:xfrm>
                <a:off x="3894161" y="4656545"/>
                <a:ext cx="829055" cy="540799"/>
              </a:xfrm>
              <a:custGeom>
                <a:avLst/>
                <a:gdLst>
                  <a:gd name="T0" fmla="*/ 2147483646 w 170"/>
                  <a:gd name="T1" fmla="*/ 2147483646 h 111"/>
                  <a:gd name="T2" fmla="*/ 0 w 170"/>
                  <a:gd name="T3" fmla="*/ 772203363 h 111"/>
                  <a:gd name="T4" fmla="*/ 2147483646 w 170"/>
                  <a:gd name="T5" fmla="*/ 110315632 h 111"/>
                  <a:gd name="T6" fmla="*/ 2147483646 w 170"/>
                  <a:gd name="T7" fmla="*/ 110315632 h 111"/>
                  <a:gd name="T8" fmla="*/ 2147483646 w 170"/>
                  <a:gd name="T9" fmla="*/ 110315632 h 111"/>
                  <a:gd name="T10" fmla="*/ 2147483646 w 170"/>
                  <a:gd name="T11" fmla="*/ 514800221 h 111"/>
                  <a:gd name="T12" fmla="*/ 2147483646 w 170"/>
                  <a:gd name="T13" fmla="*/ 2147483646 h 111"/>
                  <a:gd name="T14" fmla="*/ 2147483646 w 170"/>
                  <a:gd name="T15" fmla="*/ 2147483646 h 1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0" h="111">
                    <a:moveTo>
                      <a:pt x="132" y="97"/>
                    </a:moveTo>
                    <a:cubicBezTo>
                      <a:pt x="74" y="111"/>
                      <a:pt x="17" y="77"/>
                      <a:pt x="0" y="21"/>
                    </a:cubicBezTo>
                    <a:cubicBezTo>
                      <a:pt x="79" y="3"/>
                      <a:pt x="79" y="3"/>
                      <a:pt x="79" y="3"/>
                    </a:cubicBezTo>
                    <a:cubicBezTo>
                      <a:pt x="79" y="3"/>
                      <a:pt x="79" y="3"/>
                      <a:pt x="79" y="3"/>
                    </a:cubicBezTo>
                    <a:cubicBezTo>
                      <a:pt x="80" y="3"/>
                      <a:pt x="91" y="0"/>
                      <a:pt x="101" y="3"/>
                    </a:cubicBezTo>
                    <a:cubicBezTo>
                      <a:pt x="110" y="6"/>
                      <a:pt x="117" y="14"/>
                      <a:pt x="117" y="14"/>
                    </a:cubicBezTo>
                    <a:cubicBezTo>
                      <a:pt x="170" y="81"/>
                      <a:pt x="170" y="81"/>
                      <a:pt x="170" y="81"/>
                    </a:cubicBezTo>
                    <a:cubicBezTo>
                      <a:pt x="159" y="88"/>
                      <a:pt x="146" y="94"/>
                      <a:pt x="132" y="97"/>
                    </a:cubicBezTo>
                    <a:close/>
                  </a:path>
                </a:pathLst>
              </a:custGeom>
              <a:solidFill>
                <a:srgbClr val="0D4B67"/>
              </a:solidFill>
              <a:ln>
                <a:noFill/>
              </a:ln>
              <a:effectLst>
                <a:outerShdw blurRad="127000" sx="102000" sy="102000" algn="ctr" rotWithShape="0">
                  <a:prstClr val="black">
                    <a:alpha val="15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12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47" name="TextBox 46">
                <a:extLst>
                  <a:ext uri="{FF2B5EF4-FFF2-40B4-BE49-F238E27FC236}">
                    <a16:creationId xmlns:a16="http://schemas.microsoft.com/office/drawing/2014/main" id="{EADC7D2E-EC1D-CBE9-EE9A-7B4460B77A4F}"/>
                  </a:ext>
                </a:extLst>
              </p:cNvPr>
              <p:cNvSpPr txBox="1"/>
              <p:nvPr/>
            </p:nvSpPr>
            <p:spPr>
              <a:xfrm>
                <a:off x="4587959" y="4402614"/>
                <a:ext cx="289649" cy="335044"/>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chemeClr val="bg1"/>
                    </a:solidFill>
                    <a:effectLst/>
                    <a:uLnTx/>
                    <a:uFillTx/>
                    <a:latin typeface="Segoe UI" panose="020B0502040204020203" pitchFamily="34" charset="0"/>
                    <a:ea typeface="Cambria" panose="02040503050406030204" pitchFamily="18" charset="0"/>
                    <a:cs typeface="Segoe UI" panose="020B0502040204020203" pitchFamily="34" charset="0"/>
                  </a:rPr>
                  <a:t>06</a:t>
                </a:r>
                <a:endParaRPr kumimoji="0" lang="en-IN" sz="1200" b="1" i="0" u="none" strike="noStrike" kern="0" cap="none" spc="0" normalizeH="0" baseline="0" noProof="0" dirty="0">
                  <a:ln>
                    <a:noFill/>
                  </a:ln>
                  <a:solidFill>
                    <a:schemeClr val="bg1"/>
                  </a:solidFill>
                  <a:effectLst/>
                  <a:uLnTx/>
                  <a:uFillTx/>
                  <a:latin typeface="Segoe UI" panose="020B0502040204020203" pitchFamily="34" charset="0"/>
                  <a:ea typeface="Cambria" panose="02040503050406030204" pitchFamily="18" charset="0"/>
                  <a:cs typeface="Segoe UI" panose="020B0502040204020203" pitchFamily="34" charset="0"/>
                </a:endParaRPr>
              </a:p>
            </p:txBody>
          </p:sp>
          <p:sp>
            <p:nvSpPr>
              <p:cNvPr id="48" name="Freeform 26">
                <a:extLst>
                  <a:ext uri="{FF2B5EF4-FFF2-40B4-BE49-F238E27FC236}">
                    <a16:creationId xmlns:a16="http://schemas.microsoft.com/office/drawing/2014/main" id="{EA6C35E9-C58A-630B-D9C8-678963155B58}"/>
                  </a:ext>
                </a:extLst>
              </p:cNvPr>
              <p:cNvSpPr>
                <a:spLocks/>
              </p:cNvSpPr>
              <p:nvPr/>
            </p:nvSpPr>
            <p:spPr bwMode="auto">
              <a:xfrm>
                <a:off x="4659442" y="2969100"/>
                <a:ext cx="659418" cy="765281"/>
              </a:xfrm>
              <a:custGeom>
                <a:avLst/>
                <a:gdLst>
                  <a:gd name="T0" fmla="*/ 1034901982 w 135"/>
                  <a:gd name="T1" fmla="*/ 1840351338 h 157"/>
                  <a:gd name="T2" fmla="*/ 702253831 w 135"/>
                  <a:gd name="T3" fmla="*/ 2147483646 h 157"/>
                  <a:gd name="T4" fmla="*/ 0 w 135"/>
                  <a:gd name="T5" fmla="*/ 2147483646 h 157"/>
                  <a:gd name="T6" fmla="*/ 2147483646 w 135"/>
                  <a:gd name="T7" fmla="*/ 2147483646 h 157"/>
                  <a:gd name="T8" fmla="*/ 2147483646 w 135"/>
                  <a:gd name="T9" fmla="*/ 0 h 157"/>
                  <a:gd name="T10" fmla="*/ 1626277148 w 135"/>
                  <a:gd name="T11" fmla="*/ 1361862659 h 157"/>
                  <a:gd name="T12" fmla="*/ 1034901982 w 135"/>
                  <a:gd name="T13" fmla="*/ 1840351338 h 1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157">
                    <a:moveTo>
                      <a:pt x="28" y="50"/>
                    </a:moveTo>
                    <a:cubicBezTo>
                      <a:pt x="23" y="56"/>
                      <a:pt x="20" y="63"/>
                      <a:pt x="19" y="69"/>
                    </a:cubicBezTo>
                    <a:cubicBezTo>
                      <a:pt x="0" y="151"/>
                      <a:pt x="0" y="151"/>
                      <a:pt x="0" y="151"/>
                    </a:cubicBezTo>
                    <a:cubicBezTo>
                      <a:pt x="38" y="157"/>
                      <a:pt x="78" y="143"/>
                      <a:pt x="104" y="111"/>
                    </a:cubicBezTo>
                    <a:cubicBezTo>
                      <a:pt x="130" y="78"/>
                      <a:pt x="135" y="36"/>
                      <a:pt x="121" y="0"/>
                    </a:cubicBezTo>
                    <a:cubicBezTo>
                      <a:pt x="44" y="37"/>
                      <a:pt x="44" y="37"/>
                      <a:pt x="44" y="37"/>
                    </a:cubicBezTo>
                    <a:cubicBezTo>
                      <a:pt x="39" y="39"/>
                      <a:pt x="33" y="44"/>
                      <a:pt x="28" y="50"/>
                    </a:cubicBezTo>
                    <a:close/>
                  </a:path>
                </a:pathLst>
              </a:custGeom>
              <a:solidFill>
                <a:srgbClr val="0D4B67"/>
              </a:solidFill>
              <a:ln>
                <a:noFill/>
              </a:ln>
              <a:effectLst>
                <a:outerShdw blurRad="127000" sx="102000" sy="102000" algn="ctr" rotWithShape="0">
                  <a:prstClr val="black">
                    <a:alpha val="15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12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49" name="Freeform 27">
                <a:extLst>
                  <a:ext uri="{FF2B5EF4-FFF2-40B4-BE49-F238E27FC236}">
                    <a16:creationId xmlns:a16="http://schemas.microsoft.com/office/drawing/2014/main" id="{AA28B271-0459-900E-DB76-51037DA01570}"/>
                  </a:ext>
                </a:extLst>
              </p:cNvPr>
              <p:cNvSpPr>
                <a:spLocks/>
              </p:cNvSpPr>
              <p:nvPr/>
            </p:nvSpPr>
            <p:spPr bwMode="auto">
              <a:xfrm>
                <a:off x="4343126" y="2563501"/>
                <a:ext cx="872421" cy="536972"/>
              </a:xfrm>
              <a:custGeom>
                <a:avLst/>
                <a:gdLst>
                  <a:gd name="T0" fmla="*/ 2147483646 w 179"/>
                  <a:gd name="T1" fmla="*/ 1365868175 h 110"/>
                  <a:gd name="T2" fmla="*/ 0 w 179"/>
                  <a:gd name="T3" fmla="*/ 1771931509 h 110"/>
                  <a:gd name="T4" fmla="*/ 2147483646 w 179"/>
                  <a:gd name="T5" fmla="*/ 2147483646 h 110"/>
                  <a:gd name="T6" fmla="*/ 2147483646 w 179"/>
                  <a:gd name="T7" fmla="*/ 2147483646 h 110"/>
                  <a:gd name="T8" fmla="*/ 2147483646 w 179"/>
                  <a:gd name="T9" fmla="*/ 2147483646 h 110"/>
                  <a:gd name="T10" fmla="*/ 2147483646 w 179"/>
                  <a:gd name="T11" fmla="*/ 2147483646 h 110"/>
                  <a:gd name="T12" fmla="*/ 2147483646 w 179"/>
                  <a:gd name="T13" fmla="*/ 2147483646 h 110"/>
                  <a:gd name="T14" fmla="*/ 2147483646 w 179"/>
                  <a:gd name="T15" fmla="*/ 1365868175 h 11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9" h="110">
                    <a:moveTo>
                      <a:pt x="151" y="37"/>
                    </a:moveTo>
                    <a:cubicBezTo>
                      <a:pt x="105" y="0"/>
                      <a:pt x="39" y="6"/>
                      <a:pt x="0" y="48"/>
                    </a:cubicBezTo>
                    <a:cubicBezTo>
                      <a:pt x="63" y="99"/>
                      <a:pt x="63" y="99"/>
                      <a:pt x="63" y="99"/>
                    </a:cubicBezTo>
                    <a:cubicBezTo>
                      <a:pt x="63" y="99"/>
                      <a:pt x="63" y="99"/>
                      <a:pt x="63" y="99"/>
                    </a:cubicBezTo>
                    <a:cubicBezTo>
                      <a:pt x="64" y="100"/>
                      <a:pt x="73" y="106"/>
                      <a:pt x="83" y="108"/>
                    </a:cubicBezTo>
                    <a:cubicBezTo>
                      <a:pt x="92" y="110"/>
                      <a:pt x="102" y="105"/>
                      <a:pt x="102" y="105"/>
                    </a:cubicBezTo>
                    <a:cubicBezTo>
                      <a:pt x="179" y="69"/>
                      <a:pt x="179" y="69"/>
                      <a:pt x="179" y="69"/>
                    </a:cubicBezTo>
                    <a:cubicBezTo>
                      <a:pt x="172" y="57"/>
                      <a:pt x="163" y="46"/>
                      <a:pt x="151" y="37"/>
                    </a:cubicBezTo>
                    <a:close/>
                  </a:path>
                </a:pathLst>
              </a:custGeom>
              <a:solidFill>
                <a:srgbClr val="0D4B67"/>
              </a:solidFill>
              <a:ln>
                <a:noFill/>
              </a:ln>
              <a:effectLst>
                <a:outerShdw blurRad="127000" sx="102000" sy="102000" algn="ctr" rotWithShape="0">
                  <a:prstClr val="black">
                    <a:alpha val="15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12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50" name="Freeform 28">
                <a:extLst>
                  <a:ext uri="{FF2B5EF4-FFF2-40B4-BE49-F238E27FC236}">
                    <a16:creationId xmlns:a16="http://schemas.microsoft.com/office/drawing/2014/main" id="{29E41DF7-7392-8F00-37AB-E918F82C878B}"/>
                  </a:ext>
                </a:extLst>
              </p:cNvPr>
              <p:cNvSpPr>
                <a:spLocks/>
              </p:cNvSpPr>
              <p:nvPr/>
            </p:nvSpPr>
            <p:spPr bwMode="auto">
              <a:xfrm>
                <a:off x="4132674" y="2861961"/>
                <a:ext cx="551003" cy="827779"/>
              </a:xfrm>
              <a:custGeom>
                <a:avLst/>
                <a:gdLst>
                  <a:gd name="T0" fmla="*/ 2025816786 w 113"/>
                  <a:gd name="T1" fmla="*/ 2147483646 h 170"/>
                  <a:gd name="T2" fmla="*/ 1215492499 w 113"/>
                  <a:gd name="T3" fmla="*/ 0 h 170"/>
                  <a:gd name="T4" fmla="*/ 2147483646 w 113"/>
                  <a:gd name="T5" fmla="*/ 1836492638 h 170"/>
                  <a:gd name="T6" fmla="*/ 2147483646 w 113"/>
                  <a:gd name="T7" fmla="*/ 1836492638 h 170"/>
                  <a:gd name="T8" fmla="*/ 2147483646 w 113"/>
                  <a:gd name="T9" fmla="*/ 2147483646 h 170"/>
                  <a:gd name="T10" fmla="*/ 2147483646 w 113"/>
                  <a:gd name="T11" fmla="*/ 2147483646 h 170"/>
                  <a:gd name="T12" fmla="*/ 2147483646 w 113"/>
                  <a:gd name="T13" fmla="*/ 2147483646 h 170"/>
                  <a:gd name="T14" fmla="*/ 2025816786 w 113"/>
                  <a:gd name="T15" fmla="*/ 2147483646 h 17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3" h="170">
                    <a:moveTo>
                      <a:pt x="55" y="150"/>
                    </a:moveTo>
                    <a:cubicBezTo>
                      <a:pt x="9" y="114"/>
                      <a:pt x="0" y="48"/>
                      <a:pt x="33" y="0"/>
                    </a:cubicBezTo>
                    <a:cubicBezTo>
                      <a:pt x="96" y="50"/>
                      <a:pt x="96" y="50"/>
                      <a:pt x="96" y="50"/>
                    </a:cubicBezTo>
                    <a:cubicBezTo>
                      <a:pt x="96" y="50"/>
                      <a:pt x="96" y="50"/>
                      <a:pt x="96" y="50"/>
                    </a:cubicBezTo>
                    <a:cubicBezTo>
                      <a:pt x="97" y="51"/>
                      <a:pt x="106" y="58"/>
                      <a:pt x="109" y="67"/>
                    </a:cubicBezTo>
                    <a:cubicBezTo>
                      <a:pt x="113" y="76"/>
                      <a:pt x="111" y="87"/>
                      <a:pt x="111" y="87"/>
                    </a:cubicBezTo>
                    <a:cubicBezTo>
                      <a:pt x="92" y="170"/>
                      <a:pt x="92" y="170"/>
                      <a:pt x="92" y="170"/>
                    </a:cubicBezTo>
                    <a:cubicBezTo>
                      <a:pt x="79" y="166"/>
                      <a:pt x="67" y="159"/>
                      <a:pt x="55" y="150"/>
                    </a:cubicBezTo>
                    <a:close/>
                  </a:path>
                </a:pathLst>
              </a:custGeom>
              <a:solidFill>
                <a:srgbClr val="0D4B67"/>
              </a:solidFill>
              <a:ln>
                <a:noFill/>
              </a:ln>
              <a:effectLst>
                <a:outerShdw blurRad="127000" sx="102000" sy="102000" algn="ctr" rotWithShape="0">
                  <a:prstClr val="black">
                    <a:alpha val="15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12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51" name="TextBox 50">
                <a:extLst>
                  <a:ext uri="{FF2B5EF4-FFF2-40B4-BE49-F238E27FC236}">
                    <a16:creationId xmlns:a16="http://schemas.microsoft.com/office/drawing/2014/main" id="{C723FFF5-8C0F-9ECA-585E-E4041EEA67EF}"/>
                  </a:ext>
                </a:extLst>
              </p:cNvPr>
              <p:cNvSpPr txBox="1"/>
              <p:nvPr/>
            </p:nvSpPr>
            <p:spPr>
              <a:xfrm>
                <a:off x="4844329" y="3213241"/>
                <a:ext cx="289649" cy="335044"/>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chemeClr val="bg1"/>
                    </a:solidFill>
                    <a:effectLst/>
                    <a:uLnTx/>
                    <a:uFillTx/>
                    <a:latin typeface="Segoe UI" panose="020B0502040204020203" pitchFamily="34" charset="0"/>
                    <a:ea typeface="Cambria" panose="02040503050406030204" pitchFamily="18" charset="0"/>
                    <a:cs typeface="Segoe UI" panose="020B0502040204020203" pitchFamily="34" charset="0"/>
                  </a:rPr>
                  <a:t>07</a:t>
                </a:r>
                <a:endParaRPr kumimoji="0" lang="en-IN" sz="1200" b="1" i="0" u="none" strike="noStrike" kern="0" cap="none" spc="0" normalizeH="0" baseline="0" noProof="0" dirty="0">
                  <a:ln>
                    <a:noFill/>
                  </a:ln>
                  <a:solidFill>
                    <a:schemeClr val="bg1"/>
                  </a:solidFill>
                  <a:effectLst/>
                  <a:uLnTx/>
                  <a:uFillTx/>
                  <a:latin typeface="Segoe UI" panose="020B0502040204020203" pitchFamily="34" charset="0"/>
                  <a:ea typeface="Cambria" panose="02040503050406030204" pitchFamily="18" charset="0"/>
                  <a:cs typeface="Segoe UI" panose="020B0502040204020203" pitchFamily="34" charset="0"/>
                </a:endParaRPr>
              </a:p>
            </p:txBody>
          </p:sp>
          <p:sp>
            <p:nvSpPr>
              <p:cNvPr id="57" name="Rectangle 56">
                <a:extLst>
                  <a:ext uri="{FF2B5EF4-FFF2-40B4-BE49-F238E27FC236}">
                    <a16:creationId xmlns:a16="http://schemas.microsoft.com/office/drawing/2014/main" id="{090294F1-61D2-9EE3-C91B-61C5653C6764}"/>
                  </a:ext>
                </a:extLst>
              </p:cNvPr>
              <p:cNvSpPr/>
              <p:nvPr/>
            </p:nvSpPr>
            <p:spPr>
              <a:xfrm>
                <a:off x="4810771" y="1574502"/>
                <a:ext cx="2508474" cy="279991"/>
              </a:xfrm>
              <a:prstGeom prst="rect">
                <a:avLst/>
              </a:prstGeom>
            </p:spPr>
            <p:txBody>
              <a:bodyPr wrap="square" lIns="0" tIns="0" rIns="0" bIns="0">
                <a:spAutoFit/>
              </a:bodyPr>
              <a:lstStyle/>
              <a:p>
                <a:pPr algn="ctr">
                  <a:spcAft>
                    <a:spcPts val="600"/>
                  </a:spcAft>
                </a:pPr>
                <a:r>
                  <a:rPr lang="en-US" sz="1050" b="1" i="0" dirty="0">
                    <a:solidFill>
                      <a:schemeClr val="tx1">
                        <a:lumMod val="75000"/>
                        <a:lumOff val="25000"/>
                      </a:schemeClr>
                    </a:solidFill>
                    <a:effectLst/>
                    <a:latin typeface="Segoe UI" panose="020B0502040204020203" pitchFamily="34" charset="0"/>
                    <a:cs typeface="Segoe UI" panose="020B0502040204020203" pitchFamily="34" charset="0"/>
                  </a:rPr>
                  <a:t>Checking Accounts</a:t>
                </a:r>
                <a:r>
                  <a:rPr lang="en-US" sz="1050" b="0" i="0" dirty="0">
                    <a:solidFill>
                      <a:schemeClr val="tx1">
                        <a:lumMod val="75000"/>
                        <a:lumOff val="25000"/>
                      </a:schemeClr>
                    </a:solidFill>
                    <a:effectLst/>
                    <a:latin typeface="Segoe UI" panose="020B0502040204020203" pitchFamily="34" charset="0"/>
                    <a:cs typeface="Segoe UI" panose="020B0502040204020203" pitchFamily="34" charset="0"/>
                  </a:rPr>
                  <a:t> </a:t>
                </a:r>
              </a:p>
            </p:txBody>
          </p:sp>
          <p:sp>
            <p:nvSpPr>
              <p:cNvPr id="59" name="Rectangle 58">
                <a:extLst>
                  <a:ext uri="{FF2B5EF4-FFF2-40B4-BE49-F238E27FC236}">
                    <a16:creationId xmlns:a16="http://schemas.microsoft.com/office/drawing/2014/main" id="{AF228456-A98A-A687-18C3-4D5E188256C9}"/>
                  </a:ext>
                </a:extLst>
              </p:cNvPr>
              <p:cNvSpPr/>
              <p:nvPr/>
            </p:nvSpPr>
            <p:spPr>
              <a:xfrm>
                <a:off x="8116259" y="2936447"/>
                <a:ext cx="1984563" cy="279991"/>
              </a:xfrm>
              <a:prstGeom prst="rect">
                <a:avLst/>
              </a:prstGeom>
            </p:spPr>
            <p:txBody>
              <a:bodyPr wrap="square" lIns="0" tIns="0" rIns="0" bIns="0">
                <a:spAutoFit/>
              </a:bodyPr>
              <a:lstStyle/>
              <a:p>
                <a:pPr>
                  <a:spcAft>
                    <a:spcPts val="600"/>
                  </a:spcAft>
                </a:pPr>
                <a:r>
                  <a:rPr lang="en-US" sz="1050" b="1" i="0" dirty="0">
                    <a:solidFill>
                      <a:schemeClr val="tx1">
                        <a:lumMod val="75000"/>
                        <a:lumOff val="25000"/>
                      </a:schemeClr>
                    </a:solidFill>
                    <a:effectLst/>
                    <a:latin typeface="Segoe UI" panose="020B0502040204020203" pitchFamily="34" charset="0"/>
                    <a:cs typeface="Segoe UI" panose="020B0502040204020203" pitchFamily="34" charset="0"/>
                  </a:rPr>
                  <a:t>Savings Accounts</a:t>
                </a:r>
              </a:p>
            </p:txBody>
          </p:sp>
          <p:sp>
            <p:nvSpPr>
              <p:cNvPr id="60" name="Rectangle 59">
                <a:extLst>
                  <a:ext uri="{FF2B5EF4-FFF2-40B4-BE49-F238E27FC236}">
                    <a16:creationId xmlns:a16="http://schemas.microsoft.com/office/drawing/2014/main" id="{B23FFEEC-8E35-89D7-421E-AFEC99A41E41}"/>
                  </a:ext>
                </a:extLst>
              </p:cNvPr>
              <p:cNvSpPr/>
              <p:nvPr/>
            </p:nvSpPr>
            <p:spPr>
              <a:xfrm>
                <a:off x="8375015" y="4527694"/>
                <a:ext cx="1580872" cy="279991"/>
              </a:xfrm>
              <a:prstGeom prst="rect">
                <a:avLst/>
              </a:prstGeom>
            </p:spPr>
            <p:txBody>
              <a:bodyPr wrap="square" lIns="0" tIns="0" rIns="0" bIns="0">
                <a:spAutoFit/>
              </a:bodyPr>
              <a:lstStyle/>
              <a:p>
                <a:pPr>
                  <a:spcAft>
                    <a:spcPts val="600"/>
                  </a:spcAft>
                </a:pPr>
                <a:r>
                  <a:rPr lang="en-US" sz="1050" b="1" i="0" dirty="0">
                    <a:solidFill>
                      <a:schemeClr val="tx1">
                        <a:lumMod val="75000"/>
                        <a:lumOff val="25000"/>
                      </a:schemeClr>
                    </a:solidFill>
                    <a:effectLst/>
                    <a:latin typeface="Segoe UI" panose="020B0502040204020203" pitchFamily="34" charset="0"/>
                    <a:cs typeface="Segoe UI" panose="020B0502040204020203" pitchFamily="34" charset="0"/>
                  </a:rPr>
                  <a:t>Credit Cards</a:t>
                </a:r>
                <a:endParaRPr lang="en-IN" sz="9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1" name="Rectangle 60">
                <a:extLst>
                  <a:ext uri="{FF2B5EF4-FFF2-40B4-BE49-F238E27FC236}">
                    <a16:creationId xmlns:a16="http://schemas.microsoft.com/office/drawing/2014/main" id="{8A157E40-DFCE-2DF6-A3C8-DB7487DC297B}"/>
                  </a:ext>
                </a:extLst>
              </p:cNvPr>
              <p:cNvSpPr/>
              <p:nvPr/>
            </p:nvSpPr>
            <p:spPr>
              <a:xfrm>
                <a:off x="7488429" y="5707363"/>
                <a:ext cx="1580874" cy="279991"/>
              </a:xfrm>
              <a:prstGeom prst="rect">
                <a:avLst/>
              </a:prstGeom>
            </p:spPr>
            <p:txBody>
              <a:bodyPr wrap="square" lIns="0" tIns="0" rIns="0" bIns="0">
                <a:spAutoFit/>
              </a:bodyPr>
              <a:lstStyle/>
              <a:p>
                <a:pPr>
                  <a:spcAft>
                    <a:spcPts val="600"/>
                  </a:spcAft>
                </a:pPr>
                <a:r>
                  <a:rPr lang="en-US" sz="1050" b="1" i="0" dirty="0">
                    <a:solidFill>
                      <a:schemeClr val="tx1">
                        <a:lumMod val="75000"/>
                        <a:lumOff val="25000"/>
                      </a:schemeClr>
                    </a:solidFill>
                    <a:effectLst/>
                    <a:latin typeface="Segoe UI" panose="020B0502040204020203" pitchFamily="34" charset="0"/>
                    <a:cs typeface="Segoe UI" panose="020B0502040204020203" pitchFamily="34" charset="0"/>
                  </a:rPr>
                  <a:t>Home Loans</a:t>
                </a:r>
                <a:endParaRPr lang="en-IN" sz="9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2" name="Rectangle 61">
                <a:extLst>
                  <a:ext uri="{FF2B5EF4-FFF2-40B4-BE49-F238E27FC236}">
                    <a16:creationId xmlns:a16="http://schemas.microsoft.com/office/drawing/2014/main" id="{6B845B7C-36F0-4B5C-4224-F6BD5BEF1F62}"/>
                  </a:ext>
                </a:extLst>
              </p:cNvPr>
              <p:cNvSpPr/>
              <p:nvPr/>
            </p:nvSpPr>
            <p:spPr>
              <a:xfrm>
                <a:off x="2446682" y="5729244"/>
                <a:ext cx="2147768" cy="293164"/>
              </a:xfrm>
              <a:prstGeom prst="rect">
                <a:avLst/>
              </a:prstGeom>
            </p:spPr>
            <p:txBody>
              <a:bodyPr wrap="square" lIns="0" tIns="0" rIns="0" bIns="0">
                <a:spAutoFit/>
              </a:bodyPr>
              <a:lstStyle/>
              <a:p>
                <a:pPr algn="r">
                  <a:spcAft>
                    <a:spcPts val="600"/>
                  </a:spcAft>
                </a:pPr>
                <a:r>
                  <a:rPr lang="en-US" sz="1050" b="1" i="0" dirty="0">
                    <a:solidFill>
                      <a:schemeClr val="tx1">
                        <a:lumMod val="75000"/>
                        <a:lumOff val="25000"/>
                      </a:schemeClr>
                    </a:solidFill>
                    <a:effectLst/>
                    <a:latin typeface="Segoe UI" panose="020B0502040204020203" pitchFamily="34" charset="0"/>
                    <a:cs typeface="Segoe UI" panose="020B0502040204020203" pitchFamily="34" charset="0"/>
                  </a:rPr>
                  <a:t>Student Loans</a:t>
                </a:r>
                <a:endParaRPr lang="en-IN" sz="9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3" name="Rectangle 62">
                <a:extLst>
                  <a:ext uri="{FF2B5EF4-FFF2-40B4-BE49-F238E27FC236}">
                    <a16:creationId xmlns:a16="http://schemas.microsoft.com/office/drawing/2014/main" id="{307FE05A-2CAB-381B-77C3-FC648DBE49F2}"/>
                  </a:ext>
                </a:extLst>
              </p:cNvPr>
              <p:cNvSpPr/>
              <p:nvPr/>
            </p:nvSpPr>
            <p:spPr>
              <a:xfrm>
                <a:off x="1799006" y="2936446"/>
                <a:ext cx="2147768" cy="293164"/>
              </a:xfrm>
              <a:prstGeom prst="rect">
                <a:avLst/>
              </a:prstGeom>
            </p:spPr>
            <p:txBody>
              <a:bodyPr wrap="square" lIns="0" tIns="0" rIns="0" bIns="0">
                <a:spAutoFit/>
              </a:bodyPr>
              <a:lstStyle/>
              <a:p>
                <a:pPr algn="r">
                  <a:spcAft>
                    <a:spcPts val="600"/>
                  </a:spcAft>
                </a:pPr>
                <a:r>
                  <a:rPr lang="en-IN" sz="1050" b="1" i="0" dirty="0">
                    <a:solidFill>
                      <a:schemeClr val="tx1">
                        <a:lumMod val="75000"/>
                        <a:lumOff val="25000"/>
                      </a:schemeClr>
                    </a:solidFill>
                    <a:effectLst/>
                    <a:latin typeface="Segoe UI" panose="020B0502040204020203" pitchFamily="34" charset="0"/>
                    <a:cs typeface="Segoe UI" panose="020B0502040204020203" pitchFamily="34" charset="0"/>
                  </a:rPr>
                  <a:t>Financial Education</a:t>
                </a:r>
                <a:endParaRPr lang="en-IN" sz="9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4" name="Rectangle 63">
                <a:extLst>
                  <a:ext uri="{FF2B5EF4-FFF2-40B4-BE49-F238E27FC236}">
                    <a16:creationId xmlns:a16="http://schemas.microsoft.com/office/drawing/2014/main" id="{F07E6F70-ABC6-5A05-1F15-C82BCC417186}"/>
                  </a:ext>
                </a:extLst>
              </p:cNvPr>
              <p:cNvSpPr/>
              <p:nvPr/>
            </p:nvSpPr>
            <p:spPr>
              <a:xfrm>
                <a:off x="1548562" y="4468973"/>
                <a:ext cx="2147768" cy="586326"/>
              </a:xfrm>
              <a:prstGeom prst="rect">
                <a:avLst/>
              </a:prstGeom>
            </p:spPr>
            <p:txBody>
              <a:bodyPr wrap="square" lIns="0" tIns="0" rIns="0" bIns="0">
                <a:spAutoFit/>
              </a:bodyPr>
              <a:lstStyle/>
              <a:p>
                <a:pPr algn="r">
                  <a:spcAft>
                    <a:spcPts val="600"/>
                  </a:spcAft>
                </a:pPr>
                <a:r>
                  <a:rPr lang="en-US" sz="1050" b="1" i="0" dirty="0">
                    <a:solidFill>
                      <a:schemeClr val="tx1">
                        <a:lumMod val="75000"/>
                        <a:lumOff val="25000"/>
                      </a:schemeClr>
                    </a:solidFill>
                    <a:effectLst/>
                    <a:latin typeface="Segoe UI" panose="020B0502040204020203" pitchFamily="34" charset="0"/>
                    <a:cs typeface="Segoe UI" panose="020B0502040204020203" pitchFamily="34" charset="0"/>
                  </a:rPr>
                  <a:t>Investing &amp; Wealth Management</a:t>
                </a:r>
                <a:endParaRPr lang="en-IN" sz="900" dirty="0">
                  <a:solidFill>
                    <a:schemeClr val="tx1">
                      <a:lumMod val="75000"/>
                      <a:lumOff val="25000"/>
                    </a:schemeClr>
                  </a:solidFill>
                  <a:latin typeface="Segoe UI" panose="020B0502040204020203" pitchFamily="34" charset="0"/>
                  <a:cs typeface="Segoe UI" panose="020B0502040204020203" pitchFamily="34" charset="0"/>
                </a:endParaRPr>
              </a:p>
            </p:txBody>
          </p:sp>
        </p:grpSp>
        <p:pic>
          <p:nvPicPr>
            <p:cNvPr id="13316" name="Picture 4" descr="Internet banking icon">
              <a:extLst>
                <a:ext uri="{FF2B5EF4-FFF2-40B4-BE49-F238E27FC236}">
                  <a16:creationId xmlns:a16="http://schemas.microsoft.com/office/drawing/2014/main" id="{12E8A957-DA52-675D-AF16-54A0BC81CE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9067" y="3920720"/>
              <a:ext cx="975454" cy="975454"/>
            </a:xfrm>
            <a:prstGeom prst="rect">
              <a:avLst/>
            </a:prstGeom>
            <a:noFill/>
            <a:extLst>
              <a:ext uri="{909E8E84-426E-40DD-AFC4-6F175D3DCCD1}">
                <a14:hiddenFill xmlns:a14="http://schemas.microsoft.com/office/drawing/2010/main">
                  <a:solidFill>
                    <a:srgbClr val="FFFFFF"/>
                  </a:solidFill>
                </a14:hiddenFill>
              </a:ext>
            </a:extLst>
          </p:spPr>
        </p:pic>
      </p:grpSp>
      <p:sp>
        <p:nvSpPr>
          <p:cNvPr id="54" name="TextBox 53">
            <a:extLst>
              <a:ext uri="{FF2B5EF4-FFF2-40B4-BE49-F238E27FC236}">
                <a16:creationId xmlns:a16="http://schemas.microsoft.com/office/drawing/2014/main" id="{4149FB7A-7BED-EDF3-CE95-AE57674261B0}"/>
              </a:ext>
            </a:extLst>
          </p:cNvPr>
          <p:cNvSpPr txBox="1"/>
          <p:nvPr/>
        </p:nvSpPr>
        <p:spPr>
          <a:xfrm>
            <a:off x="140869" y="1433736"/>
            <a:ext cx="6985453" cy="2092881"/>
          </a:xfrm>
          <a:prstGeom prst="rect">
            <a:avLst/>
          </a:prstGeom>
          <a:noFill/>
        </p:spPr>
        <p:txBody>
          <a:bodyPr wrap="square" rtlCol="0" anchor="b">
            <a:spAutoFit/>
          </a:bodyPr>
          <a:lstStyle/>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Personal/Consumer Banking serves consumer customers and small businesses with annual revenues of up to $25 million, offering a range of products and services such as deposits, mortgage and home equity loans, credit cards, small business loans, and wealth management and investment services, largely across our 14-state banking network.</a:t>
            </a:r>
          </a:p>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Additionally, Citizens provides education and point-of-sale financing loans, along with select digital deposit products available nationwide.</a:t>
            </a:r>
          </a:p>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Consumer Banking operates through a multi-channel distribution network that includes approximately 5,300 branch employees, 1,100 branches (including 187 in-store locations), and around 3,300 ATMs. The network also consists of roughly 1,100 specialists who cover lending, savings, investment needs, and a wide array of small business products and services.</a:t>
            </a:r>
          </a:p>
        </p:txBody>
      </p:sp>
      <p:sp>
        <p:nvSpPr>
          <p:cNvPr id="55" name="TextBox 54">
            <a:extLst>
              <a:ext uri="{FF2B5EF4-FFF2-40B4-BE49-F238E27FC236}">
                <a16:creationId xmlns:a16="http://schemas.microsoft.com/office/drawing/2014/main" id="{52DDC587-E486-7C74-0437-1E68897FE503}"/>
              </a:ext>
            </a:extLst>
          </p:cNvPr>
          <p:cNvSpPr txBox="1"/>
          <p:nvPr/>
        </p:nvSpPr>
        <p:spPr>
          <a:xfrm>
            <a:off x="6916469" y="3752599"/>
            <a:ext cx="5228093" cy="2923877"/>
          </a:xfrm>
          <a:prstGeom prst="rect">
            <a:avLst/>
          </a:prstGeom>
          <a:noFill/>
        </p:spPr>
        <p:txBody>
          <a:bodyPr wrap="square" rtlCol="0" anchor="b">
            <a:spAutoFit/>
          </a:bodyPr>
          <a:lstStyle>
            <a:defPPr>
              <a:defRPr lang="en-US"/>
            </a:defPPr>
            <a:lvl1pPr marL="285750" indent="-285750" algn="just">
              <a:spcAft>
                <a:spcPts val="1200"/>
              </a:spcAft>
              <a:buFont typeface="Arial" panose="020B0604020202020204" pitchFamily="34" charset="0"/>
              <a:buChar char="•"/>
              <a:defRPr sz="1200">
                <a:latin typeface="Poppins" panose="00000500000000000000" pitchFamily="2" charset="0"/>
                <a:cs typeface="Poppins" panose="00000500000000000000" pitchFamily="2" charset="0"/>
              </a:defRPr>
            </a:lvl1pPr>
          </a:lstStyle>
          <a:p>
            <a:r>
              <a:rPr lang="en-US" sz="1100" dirty="0"/>
              <a:t>Citizens Financial Group, Inc. offers a wide range of financial products and services to meet the diverse needs of its customers. For savings, the bank provides options such as traditional savings accounts, money market accounts, certificates of deposit (CDs), and IRA savings and CDs.</a:t>
            </a:r>
          </a:p>
          <a:p>
            <a:r>
              <a:rPr lang="en-US" sz="1100" dirty="0"/>
              <a:t>In home lending, Citizens offers mortgages, home loans, mortgage refinancing, new construction loans, and home equity lines of credit.</a:t>
            </a:r>
          </a:p>
          <a:p>
            <a:r>
              <a:rPr lang="en-US" sz="1100" dirty="0"/>
              <a:t>The bank also supports customers with financial education resources, covering topics like managing finances, college planning, homeownership, financial planning, and small business guidance.</a:t>
            </a:r>
          </a:p>
          <a:p>
            <a:r>
              <a:rPr lang="en-US" sz="1100" dirty="0"/>
              <a:t>Additionally, Citizens offers various student loan products, including loans for undergraduates, graduates, and parents, as well as refinancing options for students, medical residents, and parents, along with scholarships.</a:t>
            </a:r>
          </a:p>
        </p:txBody>
      </p:sp>
      <p:sp>
        <p:nvSpPr>
          <p:cNvPr id="56" name="TextBox 55">
            <a:extLst>
              <a:ext uri="{FF2B5EF4-FFF2-40B4-BE49-F238E27FC236}">
                <a16:creationId xmlns:a16="http://schemas.microsoft.com/office/drawing/2014/main" id="{340C7FA1-134F-022B-ED50-42D62D8DC3CC}"/>
              </a:ext>
            </a:extLst>
          </p:cNvPr>
          <p:cNvSpPr txBox="1"/>
          <p:nvPr/>
        </p:nvSpPr>
        <p:spPr>
          <a:xfrm>
            <a:off x="438417" y="703391"/>
            <a:ext cx="5993380" cy="400110"/>
          </a:xfrm>
          <a:prstGeom prst="rect">
            <a:avLst/>
          </a:prstGeom>
          <a:noFill/>
        </p:spPr>
        <p:txBody>
          <a:bodyPr wrap="square" rtlCol="0">
            <a:spAutoFit/>
          </a:bodyPr>
          <a:lstStyle/>
          <a:p>
            <a:r>
              <a:rPr lang="en-US" sz="2000" dirty="0">
                <a:solidFill>
                  <a:srgbClr val="091B2C"/>
                </a:solidFill>
                <a:latin typeface="Poppins" panose="00000500000000000000" pitchFamily="2" charset="0"/>
                <a:cs typeface="Poppins" panose="00000500000000000000" pitchFamily="2" charset="0"/>
              </a:rPr>
              <a:t>PERSONAL/CONSUMER BANKING</a:t>
            </a:r>
            <a:endParaRPr lang="en-IN" sz="2000" dirty="0">
              <a:solidFill>
                <a:srgbClr val="091B2C"/>
              </a:solidFill>
              <a:latin typeface="Poppins" panose="00000500000000000000" pitchFamily="2" charset="0"/>
              <a:cs typeface="Poppins" panose="00000500000000000000" pitchFamily="2" charset="0"/>
            </a:endParaRPr>
          </a:p>
        </p:txBody>
      </p:sp>
      <p:grpSp>
        <p:nvGrpSpPr>
          <p:cNvPr id="58" name="Group 57">
            <a:extLst>
              <a:ext uri="{FF2B5EF4-FFF2-40B4-BE49-F238E27FC236}">
                <a16:creationId xmlns:a16="http://schemas.microsoft.com/office/drawing/2014/main" id="{B7EF2FE3-DE39-C714-0661-C48F5583CF5E}"/>
              </a:ext>
            </a:extLst>
          </p:cNvPr>
          <p:cNvGrpSpPr/>
          <p:nvPr/>
        </p:nvGrpSpPr>
        <p:grpSpPr>
          <a:xfrm>
            <a:off x="284839" y="703391"/>
            <a:ext cx="97453" cy="346740"/>
            <a:chOff x="532785" y="906130"/>
            <a:chExt cx="97453" cy="461665"/>
          </a:xfrm>
        </p:grpSpPr>
        <p:sp>
          <p:nvSpPr>
            <p:cNvPr id="65" name="Rectangle 64">
              <a:extLst>
                <a:ext uri="{FF2B5EF4-FFF2-40B4-BE49-F238E27FC236}">
                  <a16:creationId xmlns:a16="http://schemas.microsoft.com/office/drawing/2014/main" id="{32EF4B16-F5BB-F793-2131-46CAA9661DCF}"/>
                </a:ext>
              </a:extLst>
            </p:cNvPr>
            <p:cNvSpPr/>
            <p:nvPr/>
          </p:nvSpPr>
          <p:spPr>
            <a:xfrm>
              <a:off x="532785" y="906130"/>
              <a:ext cx="53032" cy="461665"/>
            </a:xfrm>
            <a:prstGeom prst="rect">
              <a:avLst/>
            </a:prstGeom>
            <a:solidFill>
              <a:srgbClr val="287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66" name="Straight Connector 65">
              <a:extLst>
                <a:ext uri="{FF2B5EF4-FFF2-40B4-BE49-F238E27FC236}">
                  <a16:creationId xmlns:a16="http://schemas.microsoft.com/office/drawing/2014/main" id="{40364404-B17C-F25A-AD81-DB247E63BE47}"/>
                </a:ext>
              </a:extLst>
            </p:cNvPr>
            <p:cNvCxnSpPr/>
            <p:nvPr/>
          </p:nvCxnSpPr>
          <p:spPr>
            <a:xfrm>
              <a:off x="630238" y="906130"/>
              <a:ext cx="0" cy="461665"/>
            </a:xfrm>
            <a:prstGeom prst="line">
              <a:avLst/>
            </a:prstGeom>
            <a:ln>
              <a:solidFill>
                <a:srgbClr val="091B2C"/>
              </a:solidFill>
            </a:ln>
          </p:spPr>
          <p:style>
            <a:lnRef idx="2">
              <a:schemeClr val="accent1"/>
            </a:lnRef>
            <a:fillRef idx="0">
              <a:schemeClr val="accent1"/>
            </a:fillRef>
            <a:effectRef idx="1">
              <a:schemeClr val="accent1"/>
            </a:effectRef>
            <a:fontRef idx="minor">
              <a:schemeClr val="tx1"/>
            </a:fontRef>
          </p:style>
        </p:cxnSp>
      </p:grpSp>
      <p:grpSp>
        <p:nvGrpSpPr>
          <p:cNvPr id="72" name="Group 71">
            <a:extLst>
              <a:ext uri="{FF2B5EF4-FFF2-40B4-BE49-F238E27FC236}">
                <a16:creationId xmlns:a16="http://schemas.microsoft.com/office/drawing/2014/main" id="{D8058160-A4D7-5771-383A-518D93908902}"/>
              </a:ext>
            </a:extLst>
          </p:cNvPr>
          <p:cNvGrpSpPr/>
          <p:nvPr/>
        </p:nvGrpSpPr>
        <p:grpSpPr>
          <a:xfrm>
            <a:off x="112295" y="3700353"/>
            <a:ext cx="2195369" cy="1372662"/>
            <a:chOff x="140870" y="3557478"/>
            <a:chExt cx="2195369" cy="1372662"/>
          </a:xfrm>
        </p:grpSpPr>
        <p:sp>
          <p:nvSpPr>
            <p:cNvPr id="2" name="Rectangle: Rounded Corners 1">
              <a:extLst>
                <a:ext uri="{FF2B5EF4-FFF2-40B4-BE49-F238E27FC236}">
                  <a16:creationId xmlns:a16="http://schemas.microsoft.com/office/drawing/2014/main" id="{26FD7E54-3A01-A433-ED97-6DDC4FC27338}"/>
                </a:ext>
              </a:extLst>
            </p:cNvPr>
            <p:cNvSpPr/>
            <p:nvPr/>
          </p:nvSpPr>
          <p:spPr>
            <a:xfrm>
              <a:off x="140870" y="3750574"/>
              <a:ext cx="2127986" cy="1179566"/>
            </a:xfrm>
            <a:prstGeom prst="roundRect">
              <a:avLst/>
            </a:prstGeom>
            <a:noFill/>
            <a:ln>
              <a:solidFill>
                <a:srgbClr val="2872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dirty="0">
                <a:latin typeface="Poppins" panose="00000500000000000000" pitchFamily="2" charset="0"/>
                <a:cs typeface="Poppins" panose="00000500000000000000" pitchFamily="2" charset="0"/>
              </a:endParaRPr>
            </a:p>
          </p:txBody>
        </p:sp>
        <p:sp>
          <p:nvSpPr>
            <p:cNvPr id="10" name="Flowchart: Process 9">
              <a:extLst>
                <a:ext uri="{FF2B5EF4-FFF2-40B4-BE49-F238E27FC236}">
                  <a16:creationId xmlns:a16="http://schemas.microsoft.com/office/drawing/2014/main" id="{69E84E14-D1F3-2137-D47D-E8961B935809}"/>
                </a:ext>
              </a:extLst>
            </p:cNvPr>
            <p:cNvSpPr/>
            <p:nvPr/>
          </p:nvSpPr>
          <p:spPr>
            <a:xfrm>
              <a:off x="495724" y="3557478"/>
              <a:ext cx="1439919" cy="360296"/>
            </a:xfrm>
            <a:prstGeom prst="flowChartProcess">
              <a:avLst/>
            </a:prstGeom>
            <a:solidFill>
              <a:srgbClr val="287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bg1"/>
                </a:solidFill>
                <a:latin typeface="Poppins" panose="00000500000000000000" pitchFamily="2" charset="0"/>
                <a:cs typeface="Poppins" panose="00000500000000000000" pitchFamily="2" charset="0"/>
              </a:endParaRPr>
            </a:p>
          </p:txBody>
        </p:sp>
        <p:sp>
          <p:nvSpPr>
            <p:cNvPr id="14" name="TextBox 13">
              <a:extLst>
                <a:ext uri="{FF2B5EF4-FFF2-40B4-BE49-F238E27FC236}">
                  <a16:creationId xmlns:a16="http://schemas.microsoft.com/office/drawing/2014/main" id="{711D75B7-76D5-1856-A18F-9151759B60C0}"/>
                </a:ext>
              </a:extLst>
            </p:cNvPr>
            <p:cNvSpPr txBox="1"/>
            <p:nvPr/>
          </p:nvSpPr>
          <p:spPr>
            <a:xfrm>
              <a:off x="556103" y="3620418"/>
              <a:ext cx="1242403" cy="230832"/>
            </a:xfrm>
            <a:prstGeom prst="rect">
              <a:avLst/>
            </a:prstGeom>
            <a:noFill/>
          </p:spPr>
          <p:txBody>
            <a:bodyPr wrap="square" rtlCol="0">
              <a:spAutoFit/>
            </a:bodyPr>
            <a:lstStyle/>
            <a:p>
              <a:pPr algn="ctr"/>
              <a:r>
                <a:rPr lang="en-US" sz="900" b="1" dirty="0">
                  <a:solidFill>
                    <a:schemeClr val="bg1"/>
                  </a:solidFill>
                  <a:latin typeface="Poppins" panose="00000500000000000000" pitchFamily="2" charset="0"/>
                  <a:cs typeface="Poppins" panose="00000500000000000000" pitchFamily="2" charset="0"/>
                </a:rPr>
                <a:t>Savings Accounts</a:t>
              </a:r>
              <a:endParaRPr lang="en-IN" sz="900" b="1" dirty="0">
                <a:solidFill>
                  <a:schemeClr val="bg1"/>
                </a:solidFill>
                <a:latin typeface="Poppins" panose="00000500000000000000" pitchFamily="2" charset="0"/>
                <a:cs typeface="Poppins" panose="00000500000000000000" pitchFamily="2" charset="0"/>
              </a:endParaRPr>
            </a:p>
          </p:txBody>
        </p:sp>
        <p:sp>
          <p:nvSpPr>
            <p:cNvPr id="15" name="TextBox 14">
              <a:extLst>
                <a:ext uri="{FF2B5EF4-FFF2-40B4-BE49-F238E27FC236}">
                  <a16:creationId xmlns:a16="http://schemas.microsoft.com/office/drawing/2014/main" id="{E8C5576C-E3B0-013A-5C5A-129F0891FFB8}"/>
                </a:ext>
              </a:extLst>
            </p:cNvPr>
            <p:cNvSpPr txBox="1"/>
            <p:nvPr/>
          </p:nvSpPr>
          <p:spPr>
            <a:xfrm>
              <a:off x="143420" y="3984357"/>
              <a:ext cx="2192819" cy="877163"/>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900" dirty="0">
                  <a:latin typeface="Poppins" panose="00000500000000000000" pitchFamily="2" charset="0"/>
                  <a:cs typeface="Poppins" panose="00000500000000000000" pitchFamily="2" charset="0"/>
                </a:rPr>
                <a:t>Savings Accounts</a:t>
              </a:r>
            </a:p>
            <a:p>
              <a:pPr marL="285750" indent="-285750">
                <a:spcBef>
                  <a:spcPts val="600"/>
                </a:spcBef>
                <a:buFont typeface="Arial" panose="020B0604020202020204" pitchFamily="34" charset="0"/>
                <a:buChar char="•"/>
              </a:pPr>
              <a:r>
                <a:rPr lang="en-US" sz="900" dirty="0">
                  <a:latin typeface="Poppins" panose="00000500000000000000" pitchFamily="2" charset="0"/>
                  <a:cs typeface="Poppins" panose="00000500000000000000" pitchFamily="2" charset="0"/>
                </a:rPr>
                <a:t>Money Market Accounts</a:t>
              </a:r>
            </a:p>
            <a:p>
              <a:pPr marL="285750" indent="-285750">
                <a:spcBef>
                  <a:spcPts val="600"/>
                </a:spcBef>
                <a:buFont typeface="Arial" panose="020B0604020202020204" pitchFamily="34" charset="0"/>
                <a:buChar char="•"/>
              </a:pPr>
              <a:r>
                <a:rPr lang="en-US" sz="900" dirty="0">
                  <a:latin typeface="Poppins" panose="00000500000000000000" pitchFamily="2" charset="0"/>
                  <a:cs typeface="Poppins" panose="00000500000000000000" pitchFamily="2" charset="0"/>
                </a:rPr>
                <a:t>Certificates of Deposit (CDs)</a:t>
              </a:r>
            </a:p>
            <a:p>
              <a:pPr marL="285750" indent="-285750">
                <a:spcBef>
                  <a:spcPts val="600"/>
                </a:spcBef>
                <a:buFont typeface="Arial" panose="020B0604020202020204" pitchFamily="34" charset="0"/>
                <a:buChar char="•"/>
              </a:pPr>
              <a:r>
                <a:rPr lang="en-US" sz="900" dirty="0">
                  <a:latin typeface="Poppins" panose="00000500000000000000" pitchFamily="2" charset="0"/>
                  <a:cs typeface="Poppins" panose="00000500000000000000" pitchFamily="2" charset="0"/>
                </a:rPr>
                <a:t>IRA Savings &amp; CDs</a:t>
              </a:r>
            </a:p>
          </p:txBody>
        </p:sp>
      </p:grpSp>
      <p:grpSp>
        <p:nvGrpSpPr>
          <p:cNvPr id="68" name="Group 67">
            <a:extLst>
              <a:ext uri="{FF2B5EF4-FFF2-40B4-BE49-F238E27FC236}">
                <a16:creationId xmlns:a16="http://schemas.microsoft.com/office/drawing/2014/main" id="{7D6845E4-3F19-D49E-CE32-28A48B88A2BB}"/>
              </a:ext>
            </a:extLst>
          </p:cNvPr>
          <p:cNvGrpSpPr/>
          <p:nvPr/>
        </p:nvGrpSpPr>
        <p:grpSpPr>
          <a:xfrm>
            <a:off x="112295" y="5226417"/>
            <a:ext cx="2127986" cy="1335537"/>
            <a:chOff x="140870" y="5083542"/>
            <a:chExt cx="2127986" cy="1335537"/>
          </a:xfrm>
        </p:grpSpPr>
        <p:sp>
          <p:nvSpPr>
            <p:cNvPr id="17" name="Rectangle: Rounded Corners 16">
              <a:extLst>
                <a:ext uri="{FF2B5EF4-FFF2-40B4-BE49-F238E27FC236}">
                  <a16:creationId xmlns:a16="http://schemas.microsoft.com/office/drawing/2014/main" id="{3640055A-3E9E-CCF8-BFD3-2501845AD8A3}"/>
                </a:ext>
              </a:extLst>
            </p:cNvPr>
            <p:cNvSpPr/>
            <p:nvPr/>
          </p:nvSpPr>
          <p:spPr>
            <a:xfrm>
              <a:off x="140870" y="5239513"/>
              <a:ext cx="2127986" cy="1179566"/>
            </a:xfrm>
            <a:prstGeom prst="roundRect">
              <a:avLst/>
            </a:prstGeom>
            <a:noFill/>
            <a:ln>
              <a:solidFill>
                <a:srgbClr val="2872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dirty="0">
                <a:latin typeface="Poppins" panose="00000500000000000000" pitchFamily="2" charset="0"/>
                <a:cs typeface="Poppins" panose="00000500000000000000" pitchFamily="2" charset="0"/>
              </a:endParaRPr>
            </a:p>
          </p:txBody>
        </p:sp>
        <p:sp>
          <p:nvSpPr>
            <p:cNvPr id="19" name="Flowchart: Process 18">
              <a:extLst>
                <a:ext uri="{FF2B5EF4-FFF2-40B4-BE49-F238E27FC236}">
                  <a16:creationId xmlns:a16="http://schemas.microsoft.com/office/drawing/2014/main" id="{9D41B949-0CE8-C25A-9AED-6A0F87F36256}"/>
                </a:ext>
              </a:extLst>
            </p:cNvPr>
            <p:cNvSpPr/>
            <p:nvPr/>
          </p:nvSpPr>
          <p:spPr>
            <a:xfrm>
              <a:off x="511364" y="5083542"/>
              <a:ext cx="1386997" cy="303037"/>
            </a:xfrm>
            <a:prstGeom prst="flowChartProcess">
              <a:avLst/>
            </a:prstGeom>
            <a:solidFill>
              <a:srgbClr val="287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bg1"/>
                </a:solidFill>
                <a:latin typeface="Poppins" panose="00000500000000000000" pitchFamily="2" charset="0"/>
                <a:cs typeface="Poppins" panose="00000500000000000000" pitchFamily="2" charset="0"/>
              </a:endParaRPr>
            </a:p>
          </p:txBody>
        </p:sp>
        <p:sp>
          <p:nvSpPr>
            <p:cNvPr id="20" name="TextBox 19">
              <a:extLst>
                <a:ext uri="{FF2B5EF4-FFF2-40B4-BE49-F238E27FC236}">
                  <a16:creationId xmlns:a16="http://schemas.microsoft.com/office/drawing/2014/main" id="{6959767E-C46C-738D-48BF-AF16997CC9AE}"/>
                </a:ext>
              </a:extLst>
            </p:cNvPr>
            <p:cNvSpPr txBox="1"/>
            <p:nvPr/>
          </p:nvSpPr>
          <p:spPr>
            <a:xfrm>
              <a:off x="589655" y="5117536"/>
              <a:ext cx="1230413" cy="230832"/>
            </a:xfrm>
            <a:prstGeom prst="rect">
              <a:avLst/>
            </a:prstGeom>
            <a:noFill/>
          </p:spPr>
          <p:txBody>
            <a:bodyPr wrap="square" rtlCol="0">
              <a:spAutoFit/>
            </a:bodyPr>
            <a:lstStyle/>
            <a:p>
              <a:pPr algn="ctr"/>
              <a:r>
                <a:rPr lang="en-US" sz="900" b="1" dirty="0">
                  <a:solidFill>
                    <a:schemeClr val="bg1"/>
                  </a:solidFill>
                  <a:latin typeface="Poppins" panose="00000500000000000000" pitchFamily="2" charset="0"/>
                  <a:cs typeface="Poppins" panose="00000500000000000000" pitchFamily="2" charset="0"/>
                </a:rPr>
                <a:t>Home Loans</a:t>
              </a:r>
              <a:endParaRPr lang="en-IN" sz="900" b="1" dirty="0">
                <a:solidFill>
                  <a:schemeClr val="bg1"/>
                </a:solidFill>
                <a:latin typeface="Poppins" panose="00000500000000000000" pitchFamily="2" charset="0"/>
                <a:cs typeface="Poppins" panose="00000500000000000000" pitchFamily="2" charset="0"/>
              </a:endParaRPr>
            </a:p>
          </p:txBody>
        </p:sp>
        <p:sp>
          <p:nvSpPr>
            <p:cNvPr id="21" name="TextBox 20">
              <a:extLst>
                <a:ext uri="{FF2B5EF4-FFF2-40B4-BE49-F238E27FC236}">
                  <a16:creationId xmlns:a16="http://schemas.microsoft.com/office/drawing/2014/main" id="{0E4FBA00-EEFC-0779-A505-C23AA5EA0F8C}"/>
                </a:ext>
              </a:extLst>
            </p:cNvPr>
            <p:cNvSpPr txBox="1"/>
            <p:nvPr/>
          </p:nvSpPr>
          <p:spPr>
            <a:xfrm>
              <a:off x="140870" y="5467639"/>
              <a:ext cx="2057331" cy="877163"/>
            </a:xfrm>
            <a:prstGeom prst="rect">
              <a:avLst/>
            </a:prstGeom>
            <a:noFill/>
          </p:spPr>
          <p:txBody>
            <a:bodyPr wrap="square" rtlCol="0">
              <a:spAutoFit/>
            </a:bodyPr>
            <a:lstStyle>
              <a:defPPr>
                <a:defRPr lang="en-US"/>
              </a:defPPr>
              <a:lvl1pPr marL="285750" indent="-285750">
                <a:spcBef>
                  <a:spcPts val="600"/>
                </a:spcBef>
                <a:buFont typeface="Arial" panose="020B0604020202020204" pitchFamily="34" charset="0"/>
                <a:buChar char="•"/>
                <a:defRPr sz="1000" b="1">
                  <a:latin typeface="Poppins" panose="00000500000000000000" pitchFamily="2" charset="0"/>
                  <a:cs typeface="Poppins" panose="00000500000000000000" pitchFamily="2" charset="0"/>
                </a:defRPr>
              </a:lvl1pPr>
            </a:lstStyle>
            <a:p>
              <a:r>
                <a:rPr lang="en-US" sz="900" b="0" dirty="0"/>
                <a:t>Mortgages &amp; Home Loans</a:t>
              </a:r>
            </a:p>
            <a:p>
              <a:r>
                <a:rPr lang="en-US" sz="900" b="0" dirty="0"/>
                <a:t>Refinance a Mortgage</a:t>
              </a:r>
            </a:p>
            <a:p>
              <a:r>
                <a:rPr lang="en-US" sz="900" b="0" dirty="0"/>
                <a:t>New Construction Loans</a:t>
              </a:r>
            </a:p>
            <a:p>
              <a:r>
                <a:rPr lang="en-US" sz="900" b="0" dirty="0"/>
                <a:t>Home Equity Line of Credit</a:t>
              </a:r>
            </a:p>
          </p:txBody>
        </p:sp>
      </p:grpSp>
      <p:grpSp>
        <p:nvGrpSpPr>
          <p:cNvPr id="71" name="Group 70">
            <a:extLst>
              <a:ext uri="{FF2B5EF4-FFF2-40B4-BE49-F238E27FC236}">
                <a16:creationId xmlns:a16="http://schemas.microsoft.com/office/drawing/2014/main" id="{0AF84256-AD3D-3006-78B7-425681DFB6BF}"/>
              </a:ext>
            </a:extLst>
          </p:cNvPr>
          <p:cNvGrpSpPr/>
          <p:nvPr/>
        </p:nvGrpSpPr>
        <p:grpSpPr>
          <a:xfrm>
            <a:off x="2331754" y="4247637"/>
            <a:ext cx="2127987" cy="1679342"/>
            <a:chOff x="2360329" y="4104762"/>
            <a:chExt cx="2127987" cy="1679342"/>
          </a:xfrm>
        </p:grpSpPr>
        <p:sp>
          <p:nvSpPr>
            <p:cNvPr id="7" name="Rectangle: Rounded Corners 6">
              <a:extLst>
                <a:ext uri="{FF2B5EF4-FFF2-40B4-BE49-F238E27FC236}">
                  <a16:creationId xmlns:a16="http://schemas.microsoft.com/office/drawing/2014/main" id="{BC9C4D21-5302-BB81-51E3-49DC1D64419A}"/>
                </a:ext>
              </a:extLst>
            </p:cNvPr>
            <p:cNvSpPr/>
            <p:nvPr/>
          </p:nvSpPr>
          <p:spPr>
            <a:xfrm>
              <a:off x="2360329" y="4260542"/>
              <a:ext cx="2127987" cy="1523562"/>
            </a:xfrm>
            <a:prstGeom prst="roundRect">
              <a:avLst/>
            </a:prstGeom>
            <a:noFill/>
            <a:ln>
              <a:solidFill>
                <a:srgbClr val="2872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Poppins" panose="00000500000000000000" pitchFamily="2" charset="0"/>
                <a:cs typeface="Poppins" panose="00000500000000000000" pitchFamily="2" charset="0"/>
              </a:endParaRPr>
            </a:p>
          </p:txBody>
        </p:sp>
        <p:sp>
          <p:nvSpPr>
            <p:cNvPr id="9" name="Flowchart: Process 8">
              <a:extLst>
                <a:ext uri="{FF2B5EF4-FFF2-40B4-BE49-F238E27FC236}">
                  <a16:creationId xmlns:a16="http://schemas.microsoft.com/office/drawing/2014/main" id="{483C57CD-D73E-ECA9-ED36-18960B1FBB25}"/>
                </a:ext>
              </a:extLst>
            </p:cNvPr>
            <p:cNvSpPr/>
            <p:nvPr/>
          </p:nvSpPr>
          <p:spPr>
            <a:xfrm>
              <a:off x="2670127" y="4104762"/>
              <a:ext cx="1488288" cy="354066"/>
            </a:xfrm>
            <a:prstGeom prst="flowChartProcess">
              <a:avLst/>
            </a:prstGeom>
            <a:solidFill>
              <a:srgbClr val="287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solidFill>
                  <a:schemeClr val="bg1"/>
                </a:solidFill>
                <a:latin typeface="Poppins" panose="00000500000000000000" pitchFamily="2" charset="0"/>
                <a:cs typeface="Poppins" panose="00000500000000000000" pitchFamily="2" charset="0"/>
              </a:endParaRPr>
            </a:p>
          </p:txBody>
        </p:sp>
        <p:sp>
          <p:nvSpPr>
            <p:cNvPr id="11" name="TextBox 10">
              <a:extLst>
                <a:ext uri="{FF2B5EF4-FFF2-40B4-BE49-F238E27FC236}">
                  <a16:creationId xmlns:a16="http://schemas.microsoft.com/office/drawing/2014/main" id="{3FBC21CD-0FED-11ED-29E2-897B26A2FC04}"/>
                </a:ext>
              </a:extLst>
            </p:cNvPr>
            <p:cNvSpPr txBox="1"/>
            <p:nvPr/>
          </p:nvSpPr>
          <p:spPr>
            <a:xfrm>
              <a:off x="2718496" y="4166379"/>
              <a:ext cx="1439919" cy="230832"/>
            </a:xfrm>
            <a:prstGeom prst="rect">
              <a:avLst/>
            </a:prstGeom>
            <a:noFill/>
          </p:spPr>
          <p:txBody>
            <a:bodyPr wrap="square" rtlCol="0">
              <a:spAutoFit/>
            </a:bodyPr>
            <a:lstStyle>
              <a:defPPr>
                <a:defRPr lang="en-US"/>
              </a:defPPr>
              <a:lvl1pPr algn="ctr">
                <a:defRPr sz="900" b="1">
                  <a:solidFill>
                    <a:schemeClr val="bg1"/>
                  </a:solidFill>
                  <a:latin typeface="Poppins" panose="00000500000000000000" pitchFamily="2" charset="0"/>
                  <a:cs typeface="Poppins" panose="00000500000000000000" pitchFamily="2" charset="0"/>
                </a:defRPr>
              </a:lvl1pPr>
            </a:lstStyle>
            <a:p>
              <a:r>
                <a:rPr lang="en-US" dirty="0"/>
                <a:t>Financial Education</a:t>
              </a:r>
              <a:endParaRPr lang="en-IN" dirty="0"/>
            </a:p>
          </p:txBody>
        </p:sp>
        <p:sp>
          <p:nvSpPr>
            <p:cNvPr id="12" name="TextBox 11">
              <a:extLst>
                <a:ext uri="{FF2B5EF4-FFF2-40B4-BE49-F238E27FC236}">
                  <a16:creationId xmlns:a16="http://schemas.microsoft.com/office/drawing/2014/main" id="{D7ABB1D2-D9E5-1C22-D6C3-D4E945F9C2A6}"/>
                </a:ext>
              </a:extLst>
            </p:cNvPr>
            <p:cNvSpPr txBox="1"/>
            <p:nvPr/>
          </p:nvSpPr>
          <p:spPr>
            <a:xfrm>
              <a:off x="2370152" y="4517868"/>
              <a:ext cx="1923644" cy="1092607"/>
            </a:xfrm>
            <a:prstGeom prst="rect">
              <a:avLst/>
            </a:prstGeom>
            <a:noFill/>
          </p:spPr>
          <p:txBody>
            <a:bodyPr wrap="square" rtlCol="0">
              <a:spAutoFit/>
            </a:bodyPr>
            <a:lstStyle>
              <a:defPPr>
                <a:defRPr lang="en-US"/>
              </a:defPPr>
              <a:lvl1pPr marL="285750" indent="-285750">
                <a:spcBef>
                  <a:spcPts val="600"/>
                </a:spcBef>
                <a:buFont typeface="Arial" panose="020B0604020202020204" pitchFamily="34" charset="0"/>
                <a:buChar char="•"/>
                <a:defRPr sz="900">
                  <a:latin typeface="Poppins" panose="00000500000000000000" pitchFamily="2" charset="0"/>
                  <a:cs typeface="Poppins" panose="00000500000000000000" pitchFamily="2" charset="0"/>
                </a:defRPr>
              </a:lvl1pPr>
            </a:lstStyle>
            <a:p>
              <a:r>
                <a:rPr lang="en-US" dirty="0"/>
                <a:t>Managing Finances</a:t>
              </a:r>
            </a:p>
            <a:p>
              <a:r>
                <a:rPr lang="en-US" dirty="0"/>
                <a:t>College</a:t>
              </a:r>
            </a:p>
            <a:p>
              <a:r>
                <a:rPr lang="en-US" dirty="0"/>
                <a:t>Home Ownership</a:t>
              </a:r>
            </a:p>
            <a:p>
              <a:r>
                <a:rPr lang="en-US" dirty="0"/>
                <a:t>Financial Planning</a:t>
              </a:r>
            </a:p>
            <a:p>
              <a:r>
                <a:rPr lang="en-US" dirty="0"/>
                <a:t>Small Business</a:t>
              </a:r>
            </a:p>
          </p:txBody>
        </p:sp>
      </p:grpSp>
      <p:grpSp>
        <p:nvGrpSpPr>
          <p:cNvPr id="73" name="Group 72">
            <a:extLst>
              <a:ext uri="{FF2B5EF4-FFF2-40B4-BE49-F238E27FC236}">
                <a16:creationId xmlns:a16="http://schemas.microsoft.com/office/drawing/2014/main" id="{0F1872B1-E228-28BA-9444-C91D8C675EDD}"/>
              </a:ext>
            </a:extLst>
          </p:cNvPr>
          <p:cNvGrpSpPr/>
          <p:nvPr/>
        </p:nvGrpSpPr>
        <p:grpSpPr>
          <a:xfrm>
            <a:off x="4555267" y="3958457"/>
            <a:ext cx="2432738" cy="2107125"/>
            <a:chOff x="4583842" y="3815582"/>
            <a:chExt cx="2432738" cy="2107125"/>
          </a:xfrm>
        </p:grpSpPr>
        <p:sp>
          <p:nvSpPr>
            <p:cNvPr id="22" name="Rectangle: Rounded Corners 21">
              <a:extLst>
                <a:ext uri="{FF2B5EF4-FFF2-40B4-BE49-F238E27FC236}">
                  <a16:creationId xmlns:a16="http://schemas.microsoft.com/office/drawing/2014/main" id="{BF67066B-282C-7842-DC91-15E0E1676D9E}"/>
                </a:ext>
              </a:extLst>
            </p:cNvPr>
            <p:cNvSpPr/>
            <p:nvPr/>
          </p:nvSpPr>
          <p:spPr>
            <a:xfrm>
              <a:off x="4583842" y="3983740"/>
              <a:ext cx="2353741" cy="1938967"/>
            </a:xfrm>
            <a:prstGeom prst="roundRect">
              <a:avLst/>
            </a:prstGeom>
            <a:noFill/>
            <a:ln>
              <a:solidFill>
                <a:srgbClr val="2872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Poppins" panose="00000500000000000000" pitchFamily="2" charset="0"/>
                <a:cs typeface="Poppins" panose="00000500000000000000" pitchFamily="2" charset="0"/>
              </a:endParaRPr>
            </a:p>
          </p:txBody>
        </p:sp>
        <p:sp>
          <p:nvSpPr>
            <p:cNvPr id="24" name="Flowchart: Process 23">
              <a:extLst>
                <a:ext uri="{FF2B5EF4-FFF2-40B4-BE49-F238E27FC236}">
                  <a16:creationId xmlns:a16="http://schemas.microsoft.com/office/drawing/2014/main" id="{97AE6519-D81D-4309-7BE2-DC5DE6AD73BB}"/>
                </a:ext>
              </a:extLst>
            </p:cNvPr>
            <p:cNvSpPr/>
            <p:nvPr/>
          </p:nvSpPr>
          <p:spPr>
            <a:xfrm>
              <a:off x="4991790" y="3815582"/>
              <a:ext cx="1516731" cy="366349"/>
            </a:xfrm>
            <a:prstGeom prst="flowChartProcess">
              <a:avLst/>
            </a:prstGeom>
            <a:solidFill>
              <a:srgbClr val="287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latin typeface="Poppins" panose="00000500000000000000" pitchFamily="2" charset="0"/>
                <a:cs typeface="Poppins" panose="00000500000000000000" pitchFamily="2" charset="0"/>
              </a:endParaRPr>
            </a:p>
          </p:txBody>
        </p:sp>
        <p:sp>
          <p:nvSpPr>
            <p:cNvPr id="25" name="TextBox 24">
              <a:extLst>
                <a:ext uri="{FF2B5EF4-FFF2-40B4-BE49-F238E27FC236}">
                  <a16:creationId xmlns:a16="http://schemas.microsoft.com/office/drawing/2014/main" id="{298DCCD0-015A-6BF9-6909-6A2BCF172CF3}"/>
                </a:ext>
              </a:extLst>
            </p:cNvPr>
            <p:cNvSpPr txBox="1"/>
            <p:nvPr/>
          </p:nvSpPr>
          <p:spPr>
            <a:xfrm>
              <a:off x="5119184" y="3877720"/>
              <a:ext cx="1261944" cy="230832"/>
            </a:xfrm>
            <a:prstGeom prst="rect">
              <a:avLst/>
            </a:prstGeom>
            <a:noFill/>
          </p:spPr>
          <p:txBody>
            <a:bodyPr wrap="square" rtlCol="0">
              <a:spAutoFit/>
            </a:bodyPr>
            <a:lstStyle>
              <a:defPPr>
                <a:defRPr lang="en-US"/>
              </a:defPPr>
              <a:lvl1pPr algn="ctr">
                <a:defRPr sz="900" b="1">
                  <a:solidFill>
                    <a:schemeClr val="bg1"/>
                  </a:solidFill>
                  <a:latin typeface="Poppins" panose="00000500000000000000" pitchFamily="2" charset="0"/>
                  <a:cs typeface="Poppins" panose="00000500000000000000" pitchFamily="2" charset="0"/>
                </a:defRPr>
              </a:lvl1pPr>
            </a:lstStyle>
            <a:p>
              <a:r>
                <a:rPr lang="en-US" dirty="0"/>
                <a:t>Student Loans</a:t>
              </a:r>
              <a:endParaRPr lang="en-IN" dirty="0"/>
            </a:p>
          </p:txBody>
        </p:sp>
        <p:sp>
          <p:nvSpPr>
            <p:cNvPr id="52" name="TextBox 51">
              <a:extLst>
                <a:ext uri="{FF2B5EF4-FFF2-40B4-BE49-F238E27FC236}">
                  <a16:creationId xmlns:a16="http://schemas.microsoft.com/office/drawing/2014/main" id="{F124B2D2-174D-E653-B9B0-B857FD31251B}"/>
                </a:ext>
              </a:extLst>
            </p:cNvPr>
            <p:cNvSpPr txBox="1"/>
            <p:nvPr/>
          </p:nvSpPr>
          <p:spPr>
            <a:xfrm>
              <a:off x="4585719" y="4246573"/>
              <a:ext cx="2430861" cy="1523494"/>
            </a:xfrm>
            <a:prstGeom prst="rect">
              <a:avLst/>
            </a:prstGeom>
            <a:noFill/>
          </p:spPr>
          <p:txBody>
            <a:bodyPr wrap="square" rtlCol="0">
              <a:spAutoFit/>
            </a:bodyPr>
            <a:lstStyle>
              <a:defPPr>
                <a:defRPr lang="en-US"/>
              </a:defPPr>
              <a:lvl1pPr marL="285750" indent="-285750">
                <a:spcBef>
                  <a:spcPts val="600"/>
                </a:spcBef>
                <a:buFont typeface="Arial" panose="020B0604020202020204" pitchFamily="34" charset="0"/>
                <a:buChar char="•"/>
                <a:defRPr sz="900">
                  <a:latin typeface="Poppins" panose="00000500000000000000" pitchFamily="2" charset="0"/>
                  <a:cs typeface="Poppins" panose="00000500000000000000" pitchFamily="2" charset="0"/>
                </a:defRPr>
              </a:lvl1pPr>
            </a:lstStyle>
            <a:p>
              <a:r>
                <a:rPr lang="en-US" dirty="0"/>
                <a:t>Undergraduate Student Loans</a:t>
              </a:r>
            </a:p>
            <a:p>
              <a:r>
                <a:rPr lang="en-US" dirty="0"/>
                <a:t>Graduate Student Loans</a:t>
              </a:r>
            </a:p>
            <a:p>
              <a:r>
                <a:rPr lang="en-US" dirty="0"/>
                <a:t>Parent Loans</a:t>
              </a:r>
            </a:p>
            <a:p>
              <a:r>
                <a:rPr lang="en-US" dirty="0"/>
                <a:t>Refinancing for Students</a:t>
              </a:r>
            </a:p>
            <a:p>
              <a:r>
                <a:rPr lang="en-US" dirty="0"/>
                <a:t>Refinancing for Medical Residents</a:t>
              </a:r>
            </a:p>
            <a:p>
              <a:r>
                <a:rPr lang="en-US" dirty="0"/>
                <a:t>Refinancing for Parents</a:t>
              </a:r>
            </a:p>
            <a:p>
              <a:r>
                <a:rPr lang="en-US" dirty="0"/>
                <a:t>Scholarship</a:t>
              </a:r>
            </a:p>
          </p:txBody>
        </p:sp>
      </p:grpSp>
    </p:spTree>
    <p:extLst>
      <p:ext uri="{BB962C8B-B14F-4D97-AF65-F5344CB8AC3E}">
        <p14:creationId xmlns:p14="http://schemas.microsoft.com/office/powerpoint/2010/main" val="1101118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anim calcmode="lin" valueType="num">
                                      <p:cBhvr>
                                        <p:cTn id="8" dur="1000" fill="hold"/>
                                        <p:tgtEl>
                                          <p:spTgt spid="54"/>
                                        </p:tgtEl>
                                        <p:attrNameLst>
                                          <p:attrName>ppt_x</p:attrName>
                                        </p:attrNameLst>
                                      </p:cBhvr>
                                      <p:tavLst>
                                        <p:tav tm="0">
                                          <p:val>
                                            <p:strVal val="#ppt_x"/>
                                          </p:val>
                                        </p:tav>
                                        <p:tav tm="100000">
                                          <p:val>
                                            <p:strVal val="#ppt_x"/>
                                          </p:val>
                                        </p:tav>
                                      </p:tavLst>
                                    </p:anim>
                                    <p:anim calcmode="lin" valueType="num">
                                      <p:cBhvr>
                                        <p:cTn id="9"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53"/>
                                        </p:tgtEl>
                                        <p:attrNameLst>
                                          <p:attrName>style.visibility</p:attrName>
                                        </p:attrNameLst>
                                      </p:cBhvr>
                                      <p:to>
                                        <p:strVal val="visible"/>
                                      </p:to>
                                    </p:set>
                                    <p:animEffect transition="in" filter="randombar(horizontal)">
                                      <p:cBhvr>
                                        <p:cTn id="14" dur="1000"/>
                                        <p:tgtEl>
                                          <p:spTgt spid="53"/>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72"/>
                                        </p:tgtEl>
                                        <p:attrNameLst>
                                          <p:attrName>style.visibility</p:attrName>
                                        </p:attrNameLst>
                                      </p:cBhvr>
                                      <p:to>
                                        <p:strVal val="visible"/>
                                      </p:to>
                                    </p:set>
                                    <p:anim calcmode="lin" valueType="num">
                                      <p:cBhvr>
                                        <p:cTn id="19" dur="1000" fill="hold"/>
                                        <p:tgtEl>
                                          <p:spTgt spid="72"/>
                                        </p:tgtEl>
                                        <p:attrNameLst>
                                          <p:attrName>ppt_w</p:attrName>
                                        </p:attrNameLst>
                                      </p:cBhvr>
                                      <p:tavLst>
                                        <p:tav tm="0">
                                          <p:val>
                                            <p:fltVal val="0"/>
                                          </p:val>
                                        </p:tav>
                                        <p:tav tm="100000">
                                          <p:val>
                                            <p:strVal val="#ppt_w"/>
                                          </p:val>
                                        </p:tav>
                                      </p:tavLst>
                                    </p:anim>
                                    <p:anim calcmode="lin" valueType="num">
                                      <p:cBhvr>
                                        <p:cTn id="20" dur="1000" fill="hold"/>
                                        <p:tgtEl>
                                          <p:spTgt spid="72"/>
                                        </p:tgtEl>
                                        <p:attrNameLst>
                                          <p:attrName>ppt_h</p:attrName>
                                        </p:attrNameLst>
                                      </p:cBhvr>
                                      <p:tavLst>
                                        <p:tav tm="0">
                                          <p:val>
                                            <p:fltVal val="0"/>
                                          </p:val>
                                        </p:tav>
                                        <p:tav tm="100000">
                                          <p:val>
                                            <p:strVal val="#ppt_h"/>
                                          </p:val>
                                        </p:tav>
                                      </p:tavLst>
                                    </p:anim>
                                    <p:animEffect transition="in" filter="fade">
                                      <p:cBhvr>
                                        <p:cTn id="21" dur="1000"/>
                                        <p:tgtEl>
                                          <p:spTgt spid="72"/>
                                        </p:tgtEl>
                                      </p:cBhvr>
                                    </p:animEffect>
                                  </p:childTnLst>
                                </p:cTn>
                              </p:par>
                              <p:par>
                                <p:cTn id="22" presetID="53" presetClass="entr" presetSubtype="16" fill="hold" nodeType="withEffect">
                                  <p:stCondLst>
                                    <p:cond delay="0"/>
                                  </p:stCondLst>
                                  <p:childTnLst>
                                    <p:set>
                                      <p:cBhvr>
                                        <p:cTn id="23" dur="1" fill="hold">
                                          <p:stCondLst>
                                            <p:cond delay="0"/>
                                          </p:stCondLst>
                                        </p:cTn>
                                        <p:tgtEl>
                                          <p:spTgt spid="68"/>
                                        </p:tgtEl>
                                        <p:attrNameLst>
                                          <p:attrName>style.visibility</p:attrName>
                                        </p:attrNameLst>
                                      </p:cBhvr>
                                      <p:to>
                                        <p:strVal val="visible"/>
                                      </p:to>
                                    </p:set>
                                    <p:anim calcmode="lin" valueType="num">
                                      <p:cBhvr>
                                        <p:cTn id="24" dur="1000" fill="hold"/>
                                        <p:tgtEl>
                                          <p:spTgt spid="68"/>
                                        </p:tgtEl>
                                        <p:attrNameLst>
                                          <p:attrName>ppt_w</p:attrName>
                                        </p:attrNameLst>
                                      </p:cBhvr>
                                      <p:tavLst>
                                        <p:tav tm="0">
                                          <p:val>
                                            <p:fltVal val="0"/>
                                          </p:val>
                                        </p:tav>
                                        <p:tav tm="100000">
                                          <p:val>
                                            <p:strVal val="#ppt_w"/>
                                          </p:val>
                                        </p:tav>
                                      </p:tavLst>
                                    </p:anim>
                                    <p:anim calcmode="lin" valueType="num">
                                      <p:cBhvr>
                                        <p:cTn id="25" dur="1000" fill="hold"/>
                                        <p:tgtEl>
                                          <p:spTgt spid="68"/>
                                        </p:tgtEl>
                                        <p:attrNameLst>
                                          <p:attrName>ppt_h</p:attrName>
                                        </p:attrNameLst>
                                      </p:cBhvr>
                                      <p:tavLst>
                                        <p:tav tm="0">
                                          <p:val>
                                            <p:fltVal val="0"/>
                                          </p:val>
                                        </p:tav>
                                        <p:tav tm="100000">
                                          <p:val>
                                            <p:strVal val="#ppt_h"/>
                                          </p:val>
                                        </p:tav>
                                      </p:tavLst>
                                    </p:anim>
                                    <p:animEffect transition="in" filter="fade">
                                      <p:cBhvr>
                                        <p:cTn id="26" dur="1000"/>
                                        <p:tgtEl>
                                          <p:spTgt spid="68"/>
                                        </p:tgtEl>
                                      </p:cBhvr>
                                    </p:animEffect>
                                  </p:childTnLst>
                                </p:cTn>
                              </p:par>
                              <p:par>
                                <p:cTn id="27" presetID="53" presetClass="entr" presetSubtype="16" fill="hold" nodeType="withEffect">
                                  <p:stCondLst>
                                    <p:cond delay="0"/>
                                  </p:stCondLst>
                                  <p:childTnLst>
                                    <p:set>
                                      <p:cBhvr>
                                        <p:cTn id="28" dur="1" fill="hold">
                                          <p:stCondLst>
                                            <p:cond delay="0"/>
                                          </p:stCondLst>
                                        </p:cTn>
                                        <p:tgtEl>
                                          <p:spTgt spid="71"/>
                                        </p:tgtEl>
                                        <p:attrNameLst>
                                          <p:attrName>style.visibility</p:attrName>
                                        </p:attrNameLst>
                                      </p:cBhvr>
                                      <p:to>
                                        <p:strVal val="visible"/>
                                      </p:to>
                                    </p:set>
                                    <p:anim calcmode="lin" valueType="num">
                                      <p:cBhvr>
                                        <p:cTn id="29" dur="1000" fill="hold"/>
                                        <p:tgtEl>
                                          <p:spTgt spid="71"/>
                                        </p:tgtEl>
                                        <p:attrNameLst>
                                          <p:attrName>ppt_w</p:attrName>
                                        </p:attrNameLst>
                                      </p:cBhvr>
                                      <p:tavLst>
                                        <p:tav tm="0">
                                          <p:val>
                                            <p:fltVal val="0"/>
                                          </p:val>
                                        </p:tav>
                                        <p:tav tm="100000">
                                          <p:val>
                                            <p:strVal val="#ppt_w"/>
                                          </p:val>
                                        </p:tav>
                                      </p:tavLst>
                                    </p:anim>
                                    <p:anim calcmode="lin" valueType="num">
                                      <p:cBhvr>
                                        <p:cTn id="30" dur="1000" fill="hold"/>
                                        <p:tgtEl>
                                          <p:spTgt spid="71"/>
                                        </p:tgtEl>
                                        <p:attrNameLst>
                                          <p:attrName>ppt_h</p:attrName>
                                        </p:attrNameLst>
                                      </p:cBhvr>
                                      <p:tavLst>
                                        <p:tav tm="0">
                                          <p:val>
                                            <p:fltVal val="0"/>
                                          </p:val>
                                        </p:tav>
                                        <p:tav tm="100000">
                                          <p:val>
                                            <p:strVal val="#ppt_h"/>
                                          </p:val>
                                        </p:tav>
                                      </p:tavLst>
                                    </p:anim>
                                    <p:animEffect transition="in" filter="fade">
                                      <p:cBhvr>
                                        <p:cTn id="31" dur="1000"/>
                                        <p:tgtEl>
                                          <p:spTgt spid="71"/>
                                        </p:tgtEl>
                                      </p:cBhvr>
                                    </p:animEffect>
                                  </p:childTnLst>
                                </p:cTn>
                              </p:par>
                              <p:par>
                                <p:cTn id="32" presetID="53" presetClass="entr" presetSubtype="16" fill="hold" nodeType="withEffect">
                                  <p:stCondLst>
                                    <p:cond delay="0"/>
                                  </p:stCondLst>
                                  <p:childTnLst>
                                    <p:set>
                                      <p:cBhvr>
                                        <p:cTn id="33" dur="1" fill="hold">
                                          <p:stCondLst>
                                            <p:cond delay="0"/>
                                          </p:stCondLst>
                                        </p:cTn>
                                        <p:tgtEl>
                                          <p:spTgt spid="73"/>
                                        </p:tgtEl>
                                        <p:attrNameLst>
                                          <p:attrName>style.visibility</p:attrName>
                                        </p:attrNameLst>
                                      </p:cBhvr>
                                      <p:to>
                                        <p:strVal val="visible"/>
                                      </p:to>
                                    </p:set>
                                    <p:anim calcmode="lin" valueType="num">
                                      <p:cBhvr>
                                        <p:cTn id="34" dur="1000" fill="hold"/>
                                        <p:tgtEl>
                                          <p:spTgt spid="73"/>
                                        </p:tgtEl>
                                        <p:attrNameLst>
                                          <p:attrName>ppt_w</p:attrName>
                                        </p:attrNameLst>
                                      </p:cBhvr>
                                      <p:tavLst>
                                        <p:tav tm="0">
                                          <p:val>
                                            <p:fltVal val="0"/>
                                          </p:val>
                                        </p:tav>
                                        <p:tav tm="100000">
                                          <p:val>
                                            <p:strVal val="#ppt_w"/>
                                          </p:val>
                                        </p:tav>
                                      </p:tavLst>
                                    </p:anim>
                                    <p:anim calcmode="lin" valueType="num">
                                      <p:cBhvr>
                                        <p:cTn id="35" dur="1000" fill="hold"/>
                                        <p:tgtEl>
                                          <p:spTgt spid="73"/>
                                        </p:tgtEl>
                                        <p:attrNameLst>
                                          <p:attrName>ppt_h</p:attrName>
                                        </p:attrNameLst>
                                      </p:cBhvr>
                                      <p:tavLst>
                                        <p:tav tm="0">
                                          <p:val>
                                            <p:fltVal val="0"/>
                                          </p:val>
                                        </p:tav>
                                        <p:tav tm="100000">
                                          <p:val>
                                            <p:strVal val="#ppt_h"/>
                                          </p:val>
                                        </p:tav>
                                      </p:tavLst>
                                    </p:anim>
                                    <p:animEffect transition="in" filter="fade">
                                      <p:cBhvr>
                                        <p:cTn id="36" dur="1000"/>
                                        <p:tgtEl>
                                          <p:spTgt spid="73"/>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fade">
                                      <p:cBhvr>
                                        <p:cTn id="41" dur="1000"/>
                                        <p:tgtEl>
                                          <p:spTgt spid="55"/>
                                        </p:tgtEl>
                                      </p:cBhvr>
                                    </p:animEffect>
                                    <p:anim calcmode="lin" valueType="num">
                                      <p:cBhvr>
                                        <p:cTn id="42" dur="1000" fill="hold"/>
                                        <p:tgtEl>
                                          <p:spTgt spid="55"/>
                                        </p:tgtEl>
                                        <p:attrNameLst>
                                          <p:attrName>ppt_x</p:attrName>
                                        </p:attrNameLst>
                                      </p:cBhvr>
                                      <p:tavLst>
                                        <p:tav tm="0">
                                          <p:val>
                                            <p:strVal val="#ppt_x"/>
                                          </p:val>
                                        </p:tav>
                                        <p:tav tm="100000">
                                          <p:val>
                                            <p:strVal val="#ppt_x"/>
                                          </p:val>
                                        </p:tav>
                                      </p:tavLst>
                                    </p:anim>
                                    <p:anim calcmode="lin" valueType="num">
                                      <p:cBhvr>
                                        <p:cTn id="43"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barn(inVertical)">
                                      <p:cBhvr>
                                        <p:cTn id="4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54" grpId="0"/>
      <p:bldP spid="5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7609</TotalTime>
  <Words>4443</Words>
  <Application>Microsoft Office PowerPoint</Application>
  <PresentationFormat>Widescreen</PresentationFormat>
  <Paragraphs>425</Paragraphs>
  <Slides>25</Slides>
  <Notes>3</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25</vt:i4>
      </vt:variant>
    </vt:vector>
  </HeadingPairs>
  <TitlesOfParts>
    <vt:vector size="41" baseType="lpstr">
      <vt:lpstr>Algerian</vt:lpstr>
      <vt:lpstr>Aptos</vt:lpstr>
      <vt:lpstr>Aptos Display</vt:lpstr>
      <vt:lpstr>Arial</vt:lpstr>
      <vt:lpstr>Avenir Next</vt:lpstr>
      <vt:lpstr>Berlin Sans FB</vt:lpstr>
      <vt:lpstr>Berlin Sans FB Demi</vt:lpstr>
      <vt:lpstr>Calibri</vt:lpstr>
      <vt:lpstr>Cambria</vt:lpstr>
      <vt:lpstr>Georgia</vt:lpstr>
      <vt:lpstr>Georgia Pro Cond</vt:lpstr>
      <vt:lpstr>Lora</vt:lpstr>
      <vt:lpstr>Poppins</vt:lpstr>
      <vt:lpstr>Roboto</vt:lpstr>
      <vt:lpstr>Segoe UI</vt:lpstr>
      <vt:lpstr>Office Theme</vt:lpstr>
      <vt:lpstr>PowerPoint Presentation</vt:lpstr>
      <vt:lpstr>PowerPoint Presentation</vt:lpstr>
      <vt:lpstr>COMPANY OVERVIEW</vt:lpstr>
      <vt:lpstr>PowerPoint Presentation</vt:lpstr>
      <vt:lpstr>FINANCIAL SNAPSHOT</vt:lpstr>
      <vt:lpstr>PowerPoint Presentation</vt:lpstr>
      <vt:lpstr>BUSINESS SEGMENTS</vt:lpstr>
      <vt:lpstr>PowerPoint Presentation</vt:lpstr>
      <vt:lpstr>PowerPoint Presentation</vt:lpstr>
      <vt:lpstr>PowerPoint Presentation</vt:lpstr>
      <vt:lpstr>PowerPoint Presentation</vt:lpstr>
      <vt:lpstr>EXECUTIVE LEADERSHIP</vt:lpstr>
      <vt:lpstr>PowerPoint Presentation</vt:lpstr>
      <vt:lpstr>IT STRATEGIES, INVESTMENTS, AND INITIATIVES</vt:lpstr>
      <vt:lpstr>PowerPoint Presentation</vt:lpstr>
      <vt:lpstr>PowerPoint Presentation</vt:lpstr>
      <vt:lpstr>PowerPoint Presentation</vt:lpstr>
      <vt:lpstr>BUSINESS UPDATES AND NEWS</vt:lpstr>
      <vt:lpstr>PowerPoint Presentation</vt:lpstr>
      <vt:lpstr>PowerPoint Presentation</vt:lpstr>
      <vt:lpstr>STRATEGIC VISION AND ROADMAP</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Aniket Hade</dc:creator>
  <cp:lastModifiedBy>AH</cp:lastModifiedBy>
  <cp:revision>62</cp:revision>
  <dcterms:created xsi:type="dcterms:W3CDTF">2024-09-28T05:24:27Z</dcterms:created>
  <dcterms:modified xsi:type="dcterms:W3CDTF">2024-12-23T07:52:20Z</dcterms:modified>
</cp:coreProperties>
</file>