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6" r:id="rId2"/>
    <p:sldId id="259" r:id="rId3"/>
    <p:sldId id="349" r:id="rId4"/>
    <p:sldId id="352" r:id="rId5"/>
    <p:sldId id="354" r:id="rId6"/>
    <p:sldId id="353" r:id="rId7"/>
    <p:sldId id="355" r:id="rId8"/>
    <p:sldId id="356" r:id="rId9"/>
    <p:sldId id="358" r:id="rId10"/>
    <p:sldId id="357" r:id="rId11"/>
    <p:sldId id="359" r:id="rId12"/>
    <p:sldId id="362" r:id="rId13"/>
    <p:sldId id="3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61A2A"/>
    <a:srgbClr val="E09B20"/>
    <a:srgbClr val="DBDB51"/>
    <a:srgbClr val="FC1C1C"/>
    <a:srgbClr val="120761"/>
    <a:srgbClr val="1C0B97"/>
    <a:srgbClr val="2F855E"/>
    <a:srgbClr val="C8B6C2"/>
    <a:srgbClr val="8C8C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BF2654-A0BB-4E9E-9D47-0B88D1910A33}" v="220" dt="2024-09-29T11:29:34.8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3743" autoAdjust="0"/>
  </p:normalViewPr>
  <p:slideViewPr>
    <p:cSldViewPr snapToGrid="0">
      <p:cViewPr varScale="1">
        <p:scale>
          <a:sx n="102" d="100"/>
          <a:sy n="102" d="100"/>
        </p:scale>
        <p:origin x="882" y="114"/>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Hade" userId="f0e4b717-03d3-4271-ad15-50c4738de6f5" providerId="ADAL" clId="{9FBF2654-A0BB-4E9E-9D47-0B88D1910A33}"/>
    <pc:docChg chg="undo redo custSel addSld delSld modSld">
      <pc:chgData name="Aniket Hade" userId="f0e4b717-03d3-4271-ad15-50c4738de6f5" providerId="ADAL" clId="{9FBF2654-A0BB-4E9E-9D47-0B88D1910A33}" dt="2024-09-29T11:29:37.270" v="2546" actId="20577"/>
      <pc:docMkLst>
        <pc:docMk/>
      </pc:docMkLst>
      <pc:sldChg chg="delSp mod">
        <pc:chgData name="Aniket Hade" userId="f0e4b717-03d3-4271-ad15-50c4738de6f5" providerId="ADAL" clId="{9FBF2654-A0BB-4E9E-9D47-0B88D1910A33}" dt="2024-09-29T04:34:59.885" v="26" actId="478"/>
        <pc:sldMkLst>
          <pc:docMk/>
          <pc:sldMk cId="906969659" sldId="256"/>
        </pc:sldMkLst>
        <pc:spChg chg="del">
          <ac:chgData name="Aniket Hade" userId="f0e4b717-03d3-4271-ad15-50c4738de6f5" providerId="ADAL" clId="{9FBF2654-A0BB-4E9E-9D47-0B88D1910A33}" dt="2024-09-29T04:34:59.885" v="26" actId="478"/>
          <ac:spMkLst>
            <pc:docMk/>
            <pc:sldMk cId="906969659" sldId="256"/>
            <ac:spMk id="5" creationId="{FFE6ADF0-9223-0FD0-2237-C97A1F7B6F42}"/>
          </ac:spMkLst>
        </pc:spChg>
      </pc:sldChg>
      <pc:sldChg chg="modSp mod">
        <pc:chgData name="Aniket Hade" userId="f0e4b717-03d3-4271-ad15-50c4738de6f5" providerId="ADAL" clId="{9FBF2654-A0BB-4E9E-9D47-0B88D1910A33}" dt="2024-09-29T09:41:26.790" v="1540" actId="20577"/>
        <pc:sldMkLst>
          <pc:docMk/>
          <pc:sldMk cId="3903141060" sldId="257"/>
        </pc:sldMkLst>
        <pc:spChg chg="mod">
          <ac:chgData name="Aniket Hade" userId="f0e4b717-03d3-4271-ad15-50c4738de6f5" providerId="ADAL" clId="{9FBF2654-A0BB-4E9E-9D47-0B88D1910A33}" dt="2024-09-29T09:41:26.790" v="1540" actId="20577"/>
          <ac:spMkLst>
            <pc:docMk/>
            <pc:sldMk cId="3903141060" sldId="257"/>
            <ac:spMk id="6" creationId="{CA9A2BAA-7CE0-7479-E1A7-48DEFF76CEA0}"/>
          </ac:spMkLst>
        </pc:spChg>
      </pc:sldChg>
      <pc:sldChg chg="modSp mod">
        <pc:chgData name="Aniket Hade" userId="f0e4b717-03d3-4271-ad15-50c4738de6f5" providerId="ADAL" clId="{9FBF2654-A0BB-4E9E-9D47-0B88D1910A33}" dt="2024-09-29T11:29:37.270" v="2546" actId="20577"/>
        <pc:sldMkLst>
          <pc:docMk/>
          <pc:sldMk cId="567341179" sldId="259"/>
        </pc:sldMkLst>
        <pc:spChg chg="mod">
          <ac:chgData name="Aniket Hade" userId="f0e4b717-03d3-4271-ad15-50c4738de6f5" providerId="ADAL" clId="{9FBF2654-A0BB-4E9E-9D47-0B88D1910A33}" dt="2024-09-29T09:39:32.028" v="1524" actId="20577"/>
          <ac:spMkLst>
            <pc:docMk/>
            <pc:sldMk cId="567341179" sldId="259"/>
            <ac:spMk id="11" creationId="{9364E306-1470-46C0-B31B-5FD0B0753C8F}"/>
          </ac:spMkLst>
        </pc:spChg>
        <pc:spChg chg="mod">
          <ac:chgData name="Aniket Hade" userId="f0e4b717-03d3-4271-ad15-50c4738de6f5" providerId="ADAL" clId="{9FBF2654-A0BB-4E9E-9D47-0B88D1910A33}" dt="2024-09-29T09:39:46.593" v="1525" actId="20577"/>
          <ac:spMkLst>
            <pc:docMk/>
            <pc:sldMk cId="567341179" sldId="259"/>
            <ac:spMk id="12" creationId="{A4B39D17-CD9D-27BE-B929-E661473DD871}"/>
          </ac:spMkLst>
        </pc:spChg>
        <pc:spChg chg="mod">
          <ac:chgData name="Aniket Hade" userId="f0e4b717-03d3-4271-ad15-50c4738de6f5" providerId="ADAL" clId="{9FBF2654-A0BB-4E9E-9D47-0B88D1910A33}" dt="2024-09-29T09:40:06.318" v="1536" actId="20577"/>
          <ac:spMkLst>
            <pc:docMk/>
            <pc:sldMk cId="567341179" sldId="259"/>
            <ac:spMk id="15" creationId="{0EAB0EF7-BC15-55A2-E242-897AAEA9AA73}"/>
          </ac:spMkLst>
        </pc:spChg>
        <pc:spChg chg="mod">
          <ac:chgData name="Aniket Hade" userId="f0e4b717-03d3-4271-ad15-50c4738de6f5" providerId="ADAL" clId="{9FBF2654-A0BB-4E9E-9D47-0B88D1910A33}" dt="2024-09-29T09:40:09.082" v="1538" actId="20577"/>
          <ac:spMkLst>
            <pc:docMk/>
            <pc:sldMk cId="567341179" sldId="259"/>
            <ac:spMk id="16" creationId="{894FB00D-A075-C404-4A68-7EE58E011013}"/>
          </ac:spMkLst>
        </pc:spChg>
        <pc:spChg chg="mod">
          <ac:chgData name="Aniket Hade" userId="f0e4b717-03d3-4271-ad15-50c4738de6f5" providerId="ADAL" clId="{9FBF2654-A0BB-4E9E-9D47-0B88D1910A33}" dt="2024-09-29T11:29:34.804" v="2544" actId="20577"/>
          <ac:spMkLst>
            <pc:docMk/>
            <pc:sldMk cId="567341179" sldId="259"/>
            <ac:spMk id="19" creationId="{119005CB-1999-B648-6743-FEF3E66ED502}"/>
          </ac:spMkLst>
        </pc:spChg>
        <pc:spChg chg="mod">
          <ac:chgData name="Aniket Hade" userId="f0e4b717-03d3-4271-ad15-50c4738de6f5" providerId="ADAL" clId="{9FBF2654-A0BB-4E9E-9D47-0B88D1910A33}" dt="2024-09-29T11:29:37.270" v="2546" actId="20577"/>
          <ac:spMkLst>
            <pc:docMk/>
            <pc:sldMk cId="567341179" sldId="259"/>
            <ac:spMk id="20" creationId="{2FDE9DAF-8656-63B2-A4D5-0CE1342A9AE0}"/>
          </ac:spMkLst>
        </pc:spChg>
      </pc:sldChg>
      <pc:sldChg chg="modSp mod">
        <pc:chgData name="Aniket Hade" userId="f0e4b717-03d3-4271-ad15-50c4738de6f5" providerId="ADAL" clId="{9FBF2654-A0BB-4E9E-9D47-0B88D1910A33}" dt="2024-09-29T09:41:30.777" v="1542" actId="20577"/>
        <pc:sldMkLst>
          <pc:docMk/>
          <pc:sldMk cId="431676238" sldId="262"/>
        </pc:sldMkLst>
        <pc:spChg chg="mod">
          <ac:chgData name="Aniket Hade" userId="f0e4b717-03d3-4271-ad15-50c4738de6f5" providerId="ADAL" clId="{9FBF2654-A0BB-4E9E-9D47-0B88D1910A33}" dt="2024-09-29T09:41:30.777" v="1542" actId="20577"/>
          <ac:spMkLst>
            <pc:docMk/>
            <pc:sldMk cId="431676238" sldId="262"/>
            <ac:spMk id="6" creationId="{CA9A2BAA-7CE0-7479-E1A7-48DEFF76CEA0}"/>
          </ac:spMkLst>
        </pc:spChg>
        <pc:spChg chg="mod">
          <ac:chgData name="Aniket Hade" userId="f0e4b717-03d3-4271-ad15-50c4738de6f5" providerId="ADAL" clId="{9FBF2654-A0BB-4E9E-9D47-0B88D1910A33}" dt="2024-09-29T08:07:27.732" v="1051" actId="20577"/>
          <ac:spMkLst>
            <pc:docMk/>
            <pc:sldMk cId="431676238" sldId="262"/>
            <ac:spMk id="9" creationId="{3FA4AA37-B082-7189-8617-95ADD73C1652}"/>
          </ac:spMkLst>
        </pc:spChg>
        <pc:spChg chg="mod">
          <ac:chgData name="Aniket Hade" userId="f0e4b717-03d3-4271-ad15-50c4738de6f5" providerId="ADAL" clId="{9FBF2654-A0BB-4E9E-9D47-0B88D1910A33}" dt="2024-09-29T08:07:07.479" v="1037" actId="20577"/>
          <ac:spMkLst>
            <pc:docMk/>
            <pc:sldMk cId="431676238" sldId="262"/>
            <ac:spMk id="22" creationId="{5A0604F1-B789-5F89-B3B4-483B6298DDEF}"/>
          </ac:spMkLst>
        </pc:spChg>
        <pc:spChg chg="mod">
          <ac:chgData name="Aniket Hade" userId="f0e4b717-03d3-4271-ad15-50c4738de6f5" providerId="ADAL" clId="{9FBF2654-A0BB-4E9E-9D47-0B88D1910A33}" dt="2024-09-29T08:07:01.756" v="1033" actId="20577"/>
          <ac:spMkLst>
            <pc:docMk/>
            <pc:sldMk cId="431676238" sldId="262"/>
            <ac:spMk id="24" creationId="{27577BE0-0DCE-96E6-FD59-FFCB0F167477}"/>
          </ac:spMkLst>
        </pc:spChg>
        <pc:spChg chg="mod">
          <ac:chgData name="Aniket Hade" userId="f0e4b717-03d3-4271-ad15-50c4738de6f5" providerId="ADAL" clId="{9FBF2654-A0BB-4E9E-9D47-0B88D1910A33}" dt="2024-09-29T08:06:52.796" v="1028" actId="20577"/>
          <ac:spMkLst>
            <pc:docMk/>
            <pc:sldMk cId="431676238" sldId="262"/>
            <ac:spMk id="26" creationId="{F8DFCF15-B57D-58BF-74E2-84543E5BB686}"/>
          </ac:spMkLst>
        </pc:spChg>
      </pc:sldChg>
      <pc:sldChg chg="modSp mod">
        <pc:chgData name="Aniket Hade" userId="f0e4b717-03d3-4271-ad15-50c4738de6f5" providerId="ADAL" clId="{9FBF2654-A0BB-4E9E-9D47-0B88D1910A33}" dt="2024-09-29T09:41:39.207" v="1546" actId="20577"/>
        <pc:sldMkLst>
          <pc:docMk/>
          <pc:sldMk cId="831587863" sldId="263"/>
        </pc:sldMkLst>
        <pc:spChg chg="mod">
          <ac:chgData name="Aniket Hade" userId="f0e4b717-03d3-4271-ad15-50c4738de6f5" providerId="ADAL" clId="{9FBF2654-A0BB-4E9E-9D47-0B88D1910A33}" dt="2024-09-29T09:41:39.207" v="1546" actId="20577"/>
          <ac:spMkLst>
            <pc:docMk/>
            <pc:sldMk cId="831587863" sldId="263"/>
            <ac:spMk id="6" creationId="{CA9A2BAA-7CE0-7479-E1A7-48DEFF76CEA0}"/>
          </ac:spMkLst>
        </pc:spChg>
      </pc:sldChg>
      <pc:sldChg chg="modSp mod">
        <pc:chgData name="Aniket Hade" userId="f0e4b717-03d3-4271-ad15-50c4738de6f5" providerId="ADAL" clId="{9FBF2654-A0BB-4E9E-9D47-0B88D1910A33}" dt="2024-09-29T09:42:28.579" v="1547" actId="20577"/>
        <pc:sldMkLst>
          <pc:docMk/>
          <pc:sldMk cId="4127680580" sldId="264"/>
        </pc:sldMkLst>
        <pc:spChg chg="mod">
          <ac:chgData name="Aniket Hade" userId="f0e4b717-03d3-4271-ad15-50c4738de6f5" providerId="ADAL" clId="{9FBF2654-A0BB-4E9E-9D47-0B88D1910A33}" dt="2024-09-29T07:34:48.516" v="765" actId="20577"/>
          <ac:spMkLst>
            <pc:docMk/>
            <pc:sldMk cId="4127680580" sldId="264"/>
            <ac:spMk id="6" creationId="{CA9A2BAA-7CE0-7479-E1A7-48DEFF76CEA0}"/>
          </ac:spMkLst>
        </pc:spChg>
        <pc:spChg chg="mod">
          <ac:chgData name="Aniket Hade" userId="f0e4b717-03d3-4271-ad15-50c4738de6f5" providerId="ADAL" clId="{9FBF2654-A0BB-4E9E-9D47-0B88D1910A33}" dt="2024-09-29T09:42:28.579" v="1547" actId="20577"/>
          <ac:spMkLst>
            <pc:docMk/>
            <pc:sldMk cId="4127680580" sldId="264"/>
            <ac:spMk id="8" creationId="{98958601-D84A-385D-C930-DC7078FD73B6}"/>
          </ac:spMkLst>
        </pc:spChg>
        <pc:graphicFrameChg chg="mod">
          <ac:chgData name="Aniket Hade" userId="f0e4b717-03d3-4271-ad15-50c4738de6f5" providerId="ADAL" clId="{9FBF2654-A0BB-4E9E-9D47-0B88D1910A33}" dt="2024-09-29T09:19:32.661" v="1325" actId="2711"/>
          <ac:graphicFrameMkLst>
            <pc:docMk/>
            <pc:sldMk cId="4127680580" sldId="264"/>
            <ac:graphicFrameMk id="5" creationId="{F2B79D71-B2B5-561B-B749-E5591DCB5A8A}"/>
          </ac:graphicFrameMkLst>
        </pc:graphicFrameChg>
        <pc:graphicFrameChg chg="modGraphic">
          <ac:chgData name="Aniket Hade" userId="f0e4b717-03d3-4271-ad15-50c4738de6f5" providerId="ADAL" clId="{9FBF2654-A0BB-4E9E-9D47-0B88D1910A33}" dt="2024-09-29T09:19:46.174" v="1327" actId="255"/>
          <ac:graphicFrameMkLst>
            <pc:docMk/>
            <pc:sldMk cId="4127680580" sldId="264"/>
            <ac:graphicFrameMk id="12" creationId="{965A70B9-7A85-C311-1B35-AC13AF28D784}"/>
          </ac:graphicFrameMkLst>
        </pc:graphicFrameChg>
      </pc:sldChg>
      <pc:sldChg chg="modSp mod">
        <pc:chgData name="Aniket Hade" userId="f0e4b717-03d3-4271-ad15-50c4738de6f5" providerId="ADAL" clId="{9FBF2654-A0BB-4E9E-9D47-0B88D1910A33}" dt="2024-09-29T09:41:34.682" v="1544" actId="20577"/>
        <pc:sldMkLst>
          <pc:docMk/>
          <pc:sldMk cId="4133644782" sldId="265"/>
        </pc:sldMkLst>
        <pc:spChg chg="mod">
          <ac:chgData name="Aniket Hade" userId="f0e4b717-03d3-4271-ad15-50c4738de6f5" providerId="ADAL" clId="{9FBF2654-A0BB-4E9E-9D47-0B88D1910A33}" dt="2024-09-29T09:41:34.682" v="1544" actId="20577"/>
          <ac:spMkLst>
            <pc:docMk/>
            <pc:sldMk cId="4133644782" sldId="265"/>
            <ac:spMk id="6" creationId="{CA9A2BAA-7CE0-7479-E1A7-48DEFF76CEA0}"/>
          </ac:spMkLst>
        </pc:spChg>
        <pc:spChg chg="mod">
          <ac:chgData name="Aniket Hade" userId="f0e4b717-03d3-4271-ad15-50c4738de6f5" providerId="ADAL" clId="{9FBF2654-A0BB-4E9E-9D47-0B88D1910A33}" dt="2024-09-29T04:47:31.334" v="177" actId="1036"/>
          <ac:spMkLst>
            <pc:docMk/>
            <pc:sldMk cId="4133644782" sldId="265"/>
            <ac:spMk id="114" creationId="{95FCEFF0-C1CE-9866-CAB5-D9177B73D30F}"/>
          </ac:spMkLst>
        </pc:spChg>
        <pc:spChg chg="mod">
          <ac:chgData name="Aniket Hade" userId="f0e4b717-03d3-4271-ad15-50c4738de6f5" providerId="ADAL" clId="{9FBF2654-A0BB-4E9E-9D47-0B88D1910A33}" dt="2024-09-29T04:47:31.334" v="177" actId="1036"/>
          <ac:spMkLst>
            <pc:docMk/>
            <pc:sldMk cId="4133644782" sldId="265"/>
            <ac:spMk id="115" creationId="{F65EE124-B3FC-0961-B5C1-E7FC90404020}"/>
          </ac:spMkLst>
        </pc:spChg>
        <pc:spChg chg="mod">
          <ac:chgData name="Aniket Hade" userId="f0e4b717-03d3-4271-ad15-50c4738de6f5" providerId="ADAL" clId="{9FBF2654-A0BB-4E9E-9D47-0B88D1910A33}" dt="2024-09-29T04:46:44.966" v="123" actId="1035"/>
          <ac:spMkLst>
            <pc:docMk/>
            <pc:sldMk cId="4133644782" sldId="265"/>
            <ac:spMk id="116" creationId="{CD7F46F6-7288-84AA-6A17-0E80E3C8C7BC}"/>
          </ac:spMkLst>
        </pc:spChg>
        <pc:spChg chg="mod">
          <ac:chgData name="Aniket Hade" userId="f0e4b717-03d3-4271-ad15-50c4738de6f5" providerId="ADAL" clId="{9FBF2654-A0BB-4E9E-9D47-0B88D1910A33}" dt="2024-09-29T04:47:31.334" v="177" actId="1036"/>
          <ac:spMkLst>
            <pc:docMk/>
            <pc:sldMk cId="4133644782" sldId="265"/>
            <ac:spMk id="117" creationId="{B7323DA1-B0C2-86C4-6ECA-E76C8B13E5C6}"/>
          </ac:spMkLst>
        </pc:spChg>
        <pc:spChg chg="mod">
          <ac:chgData name="Aniket Hade" userId="f0e4b717-03d3-4271-ad15-50c4738de6f5" providerId="ADAL" clId="{9FBF2654-A0BB-4E9E-9D47-0B88D1910A33}" dt="2024-09-29T04:49:43.131" v="212" actId="1076"/>
          <ac:spMkLst>
            <pc:docMk/>
            <pc:sldMk cId="4133644782" sldId="265"/>
            <ac:spMk id="124" creationId="{6B8CDC97-544C-E7AA-26E3-9AC2AEEDC98C}"/>
          </ac:spMkLst>
        </pc:spChg>
        <pc:spChg chg="mod">
          <ac:chgData name="Aniket Hade" userId="f0e4b717-03d3-4271-ad15-50c4738de6f5" providerId="ADAL" clId="{9FBF2654-A0BB-4E9E-9D47-0B88D1910A33}" dt="2024-09-29T04:47:31.334" v="177" actId="1036"/>
          <ac:spMkLst>
            <pc:docMk/>
            <pc:sldMk cId="4133644782" sldId="265"/>
            <ac:spMk id="127" creationId="{67B97709-35C1-96E9-0812-160D13F2295B}"/>
          </ac:spMkLst>
        </pc:spChg>
        <pc:spChg chg="mod">
          <ac:chgData name="Aniket Hade" userId="f0e4b717-03d3-4271-ad15-50c4738de6f5" providerId="ADAL" clId="{9FBF2654-A0BB-4E9E-9D47-0B88D1910A33}" dt="2024-09-29T04:47:31.334" v="177" actId="1036"/>
          <ac:spMkLst>
            <pc:docMk/>
            <pc:sldMk cId="4133644782" sldId="265"/>
            <ac:spMk id="128" creationId="{114632A3-05D6-D236-BDC5-6CA1B7161549}"/>
          </ac:spMkLst>
        </pc:spChg>
        <pc:spChg chg="mod">
          <ac:chgData name="Aniket Hade" userId="f0e4b717-03d3-4271-ad15-50c4738de6f5" providerId="ADAL" clId="{9FBF2654-A0BB-4E9E-9D47-0B88D1910A33}" dt="2024-09-29T04:47:31.334" v="177" actId="1036"/>
          <ac:spMkLst>
            <pc:docMk/>
            <pc:sldMk cId="4133644782" sldId="265"/>
            <ac:spMk id="129" creationId="{1D7E6862-B6EF-280A-F6E3-75D72FA86052}"/>
          </ac:spMkLst>
        </pc:spChg>
        <pc:spChg chg="mod">
          <ac:chgData name="Aniket Hade" userId="f0e4b717-03d3-4271-ad15-50c4738de6f5" providerId="ADAL" clId="{9FBF2654-A0BB-4E9E-9D47-0B88D1910A33}" dt="2024-09-29T04:47:31.334" v="177" actId="1036"/>
          <ac:spMkLst>
            <pc:docMk/>
            <pc:sldMk cId="4133644782" sldId="265"/>
            <ac:spMk id="130" creationId="{6C20E3D5-7163-073B-A4C5-733FD4CA3BC9}"/>
          </ac:spMkLst>
        </pc:spChg>
        <pc:spChg chg="mod">
          <ac:chgData name="Aniket Hade" userId="f0e4b717-03d3-4271-ad15-50c4738de6f5" providerId="ADAL" clId="{9FBF2654-A0BB-4E9E-9D47-0B88D1910A33}" dt="2024-09-29T04:47:31.334" v="177" actId="1036"/>
          <ac:spMkLst>
            <pc:docMk/>
            <pc:sldMk cId="4133644782" sldId="265"/>
            <ac:spMk id="131" creationId="{C458A45F-301D-6455-3529-A2340A8C7174}"/>
          </ac:spMkLst>
        </pc:spChg>
        <pc:spChg chg="mod">
          <ac:chgData name="Aniket Hade" userId="f0e4b717-03d3-4271-ad15-50c4738de6f5" providerId="ADAL" clId="{9FBF2654-A0BB-4E9E-9D47-0B88D1910A33}" dt="2024-09-29T04:47:31.334" v="177" actId="1036"/>
          <ac:spMkLst>
            <pc:docMk/>
            <pc:sldMk cId="4133644782" sldId="265"/>
            <ac:spMk id="132" creationId="{6B416707-D785-6F53-5300-2E9BD4011C7D}"/>
          </ac:spMkLst>
        </pc:spChg>
        <pc:spChg chg="mod">
          <ac:chgData name="Aniket Hade" userId="f0e4b717-03d3-4271-ad15-50c4738de6f5" providerId="ADAL" clId="{9FBF2654-A0BB-4E9E-9D47-0B88D1910A33}" dt="2024-09-29T04:47:31.334" v="177" actId="1036"/>
          <ac:spMkLst>
            <pc:docMk/>
            <pc:sldMk cId="4133644782" sldId="265"/>
            <ac:spMk id="133" creationId="{0F68605F-AF03-FD29-F6D0-FF72A2A5431B}"/>
          </ac:spMkLst>
        </pc:spChg>
        <pc:spChg chg="mod">
          <ac:chgData name="Aniket Hade" userId="f0e4b717-03d3-4271-ad15-50c4738de6f5" providerId="ADAL" clId="{9FBF2654-A0BB-4E9E-9D47-0B88D1910A33}" dt="2024-09-29T04:47:31.334" v="177" actId="1036"/>
          <ac:spMkLst>
            <pc:docMk/>
            <pc:sldMk cId="4133644782" sldId="265"/>
            <ac:spMk id="134" creationId="{6297F5BD-B720-69F0-06CE-AC3E1465FE25}"/>
          </ac:spMkLst>
        </pc:spChg>
        <pc:spChg chg="mod">
          <ac:chgData name="Aniket Hade" userId="f0e4b717-03d3-4271-ad15-50c4738de6f5" providerId="ADAL" clId="{9FBF2654-A0BB-4E9E-9D47-0B88D1910A33}" dt="2024-09-29T04:47:31.334" v="177" actId="1036"/>
          <ac:spMkLst>
            <pc:docMk/>
            <pc:sldMk cId="4133644782" sldId="265"/>
            <ac:spMk id="135" creationId="{B535DCAC-20E8-6F00-A61B-0BCAE958E3CA}"/>
          </ac:spMkLst>
        </pc:spChg>
        <pc:grpChg chg="mod">
          <ac:chgData name="Aniket Hade" userId="f0e4b717-03d3-4271-ad15-50c4738de6f5" providerId="ADAL" clId="{9FBF2654-A0BB-4E9E-9D47-0B88D1910A33}" dt="2024-09-29T04:47:31.334" v="177" actId="1036"/>
          <ac:grpSpMkLst>
            <pc:docMk/>
            <pc:sldMk cId="4133644782" sldId="265"/>
            <ac:grpSpMk id="126" creationId="{EA857642-4054-6D5F-1E6F-593C6E31A0AC}"/>
          </ac:grpSpMkLst>
        </pc:grpChg>
        <pc:grpChg chg="mod">
          <ac:chgData name="Aniket Hade" userId="f0e4b717-03d3-4271-ad15-50c4738de6f5" providerId="ADAL" clId="{9FBF2654-A0BB-4E9E-9D47-0B88D1910A33}" dt="2024-09-29T04:47:31.334" v="177" actId="1036"/>
          <ac:grpSpMkLst>
            <pc:docMk/>
            <pc:sldMk cId="4133644782" sldId="265"/>
            <ac:grpSpMk id="146" creationId="{DA8FED94-E148-095F-CE33-77232EDAC27C}"/>
          </ac:grpSpMkLst>
        </pc:grpChg>
        <pc:grpChg chg="mod">
          <ac:chgData name="Aniket Hade" userId="f0e4b717-03d3-4271-ad15-50c4738de6f5" providerId="ADAL" clId="{9FBF2654-A0BB-4E9E-9D47-0B88D1910A33}" dt="2024-09-29T04:46:03.029" v="77" actId="14100"/>
          <ac:grpSpMkLst>
            <pc:docMk/>
            <pc:sldMk cId="4133644782" sldId="265"/>
            <ac:grpSpMk id="147" creationId="{86E55A31-F0BC-A0AE-1773-F40D05529CA7}"/>
          </ac:grpSpMkLst>
        </pc:grpChg>
        <pc:picChg chg="mod">
          <ac:chgData name="Aniket Hade" userId="f0e4b717-03d3-4271-ad15-50c4738de6f5" providerId="ADAL" clId="{9FBF2654-A0BB-4E9E-9D47-0B88D1910A33}" dt="2024-09-29T04:47:31.334" v="177" actId="1036"/>
          <ac:picMkLst>
            <pc:docMk/>
            <pc:sldMk cId="4133644782" sldId="265"/>
            <ac:picMk id="113" creationId="{1AB73DAB-F67B-1D11-CD6B-A6FFAF25D43E}"/>
          </ac:picMkLst>
        </pc:picChg>
        <pc:cxnChg chg="mod">
          <ac:chgData name="Aniket Hade" userId="f0e4b717-03d3-4271-ad15-50c4738de6f5" providerId="ADAL" clId="{9FBF2654-A0BB-4E9E-9D47-0B88D1910A33}" dt="2024-09-29T04:47:53.884" v="195" actId="14100"/>
          <ac:cxnSpMkLst>
            <pc:docMk/>
            <pc:sldMk cId="4133644782" sldId="265"/>
            <ac:cxnSpMk id="152" creationId="{9AD41D27-67DC-1C72-06EF-8C94C2FD68E6}"/>
          </ac:cxnSpMkLst>
        </pc:cxnChg>
        <pc:cxnChg chg="mod">
          <ac:chgData name="Aniket Hade" userId="f0e4b717-03d3-4271-ad15-50c4738de6f5" providerId="ADAL" clId="{9FBF2654-A0BB-4E9E-9D47-0B88D1910A33}" dt="2024-09-29T04:49:14.379" v="211" actId="1036"/>
          <ac:cxnSpMkLst>
            <pc:docMk/>
            <pc:sldMk cId="4133644782" sldId="265"/>
            <ac:cxnSpMk id="154" creationId="{4C701C59-2904-B8C2-8E66-90125D60C9C9}"/>
          </ac:cxnSpMkLst>
        </pc:cxnChg>
        <pc:cxnChg chg="mod">
          <ac:chgData name="Aniket Hade" userId="f0e4b717-03d3-4271-ad15-50c4738de6f5" providerId="ADAL" clId="{9FBF2654-A0BB-4E9E-9D47-0B88D1910A33}" dt="2024-09-29T04:49:05.123" v="208" actId="14100"/>
          <ac:cxnSpMkLst>
            <pc:docMk/>
            <pc:sldMk cId="4133644782" sldId="265"/>
            <ac:cxnSpMk id="158" creationId="{9C0B0EE7-8B63-1E7C-7EBA-E1E35DB5183C}"/>
          </ac:cxnSpMkLst>
        </pc:cxnChg>
      </pc:sldChg>
      <pc:sldChg chg="modSp mod">
        <pc:chgData name="Aniket Hade" userId="f0e4b717-03d3-4271-ad15-50c4738de6f5" providerId="ADAL" clId="{9FBF2654-A0BB-4E9E-9D47-0B88D1910A33}" dt="2024-09-29T09:36:51.296" v="1466" actId="14734"/>
        <pc:sldMkLst>
          <pc:docMk/>
          <pc:sldMk cId="925363965" sldId="267"/>
        </pc:sldMkLst>
        <pc:spChg chg="mod">
          <ac:chgData name="Aniket Hade" userId="f0e4b717-03d3-4271-ad15-50c4738de6f5" providerId="ADAL" clId="{9FBF2654-A0BB-4E9E-9D47-0B88D1910A33}" dt="2024-09-29T06:42:55.439" v="505" actId="20577"/>
          <ac:spMkLst>
            <pc:docMk/>
            <pc:sldMk cId="925363965" sldId="267"/>
            <ac:spMk id="8" creationId="{98958601-D84A-385D-C930-DC7078FD73B6}"/>
          </ac:spMkLst>
        </pc:spChg>
        <pc:graphicFrameChg chg="mod modGraphic">
          <ac:chgData name="Aniket Hade" userId="f0e4b717-03d3-4271-ad15-50c4738de6f5" providerId="ADAL" clId="{9FBF2654-A0BB-4E9E-9D47-0B88D1910A33}" dt="2024-09-29T09:36:51.296" v="1466" actId="14734"/>
          <ac:graphicFrameMkLst>
            <pc:docMk/>
            <pc:sldMk cId="925363965" sldId="267"/>
            <ac:graphicFrameMk id="2" creationId="{46C9ED70-3DB5-3CE7-570E-DCDCE78669B2}"/>
          </ac:graphicFrameMkLst>
        </pc:graphicFrameChg>
      </pc:sldChg>
      <pc:sldChg chg="modSp add del mod setBg">
        <pc:chgData name="Aniket Hade" userId="f0e4b717-03d3-4271-ad15-50c4738de6f5" providerId="ADAL" clId="{9FBF2654-A0BB-4E9E-9D47-0B88D1910A33}" dt="2024-09-29T08:55:20.857" v="1052" actId="47"/>
        <pc:sldMkLst>
          <pc:docMk/>
          <pc:sldMk cId="1453471751" sldId="268"/>
        </pc:sldMkLst>
        <pc:graphicFrameChg chg="mod modGraphic">
          <ac:chgData name="Aniket Hade" userId="f0e4b717-03d3-4271-ad15-50c4738de6f5" providerId="ADAL" clId="{9FBF2654-A0BB-4E9E-9D47-0B88D1910A33}" dt="2024-09-29T06:15:58.940" v="450" actId="47"/>
          <ac:graphicFrameMkLst>
            <pc:docMk/>
            <pc:sldMk cId="1453471751" sldId="268"/>
            <ac:graphicFrameMk id="2" creationId="{46C9ED70-3DB5-3CE7-570E-DCDCE78669B2}"/>
          </ac:graphicFrameMkLst>
        </pc:graphicFrameChg>
      </pc:sldChg>
      <pc:sldChg chg="addSp modSp add mod setBg">
        <pc:chgData name="Aniket Hade" userId="f0e4b717-03d3-4271-ad15-50c4738de6f5" providerId="ADAL" clId="{9FBF2654-A0BB-4E9E-9D47-0B88D1910A33}" dt="2024-09-29T10:10:58.314" v="1559" actId="20577"/>
        <pc:sldMkLst>
          <pc:docMk/>
          <pc:sldMk cId="2919778428" sldId="269"/>
        </pc:sldMkLst>
        <pc:spChg chg="add mod">
          <ac:chgData name="Aniket Hade" userId="f0e4b717-03d3-4271-ad15-50c4738de6f5" providerId="ADAL" clId="{9FBF2654-A0BB-4E9E-9D47-0B88D1910A33}" dt="2024-09-29T07:07:19.293" v="607" actId="20577"/>
          <ac:spMkLst>
            <pc:docMk/>
            <pc:sldMk cId="2919778428" sldId="269"/>
            <ac:spMk id="3" creationId="{883CDB53-8C97-B2D8-15BF-0107571EBFCD}"/>
          </ac:spMkLst>
        </pc:spChg>
        <pc:spChg chg="add mod">
          <ac:chgData name="Aniket Hade" userId="f0e4b717-03d3-4271-ad15-50c4738de6f5" providerId="ADAL" clId="{9FBF2654-A0BB-4E9E-9D47-0B88D1910A33}" dt="2024-09-29T09:07:19.853" v="1099" actId="20577"/>
          <ac:spMkLst>
            <pc:docMk/>
            <pc:sldMk cId="2919778428" sldId="269"/>
            <ac:spMk id="4" creationId="{E5851271-DF69-0199-EC4F-821EA7F31E73}"/>
          </ac:spMkLst>
        </pc:spChg>
        <pc:spChg chg="add mod">
          <ac:chgData name="Aniket Hade" userId="f0e4b717-03d3-4271-ad15-50c4738de6f5" providerId="ADAL" clId="{9FBF2654-A0BB-4E9E-9D47-0B88D1910A33}" dt="2024-09-29T09:38:54.364" v="1506" actId="1035"/>
          <ac:spMkLst>
            <pc:docMk/>
            <pc:sldMk cId="2919778428" sldId="269"/>
            <ac:spMk id="5" creationId="{1D4878C2-D4EC-6E62-6282-87AF24963B5D}"/>
          </ac:spMkLst>
        </pc:spChg>
        <pc:spChg chg="mod">
          <ac:chgData name="Aniket Hade" userId="f0e4b717-03d3-4271-ad15-50c4738de6f5" providerId="ADAL" clId="{9FBF2654-A0BB-4E9E-9D47-0B88D1910A33}" dt="2024-09-29T10:10:58.314" v="1559" actId="20577"/>
          <ac:spMkLst>
            <pc:docMk/>
            <pc:sldMk cId="2919778428" sldId="269"/>
            <ac:spMk id="6" creationId="{CA9A2BAA-7CE0-7479-E1A7-48DEFF76CEA0}"/>
          </ac:spMkLst>
        </pc:spChg>
        <pc:spChg chg="mod">
          <ac:chgData name="Aniket Hade" userId="f0e4b717-03d3-4271-ad15-50c4738de6f5" providerId="ADAL" clId="{9FBF2654-A0BB-4E9E-9D47-0B88D1910A33}" dt="2024-09-29T06:43:01.648" v="508" actId="20577"/>
          <ac:spMkLst>
            <pc:docMk/>
            <pc:sldMk cId="2919778428" sldId="269"/>
            <ac:spMk id="8" creationId="{98958601-D84A-385D-C930-DC7078FD73B6}"/>
          </ac:spMkLst>
        </pc:spChg>
        <pc:graphicFrameChg chg="mod modGraphic">
          <ac:chgData name="Aniket Hade" userId="f0e4b717-03d3-4271-ad15-50c4738de6f5" providerId="ADAL" clId="{9FBF2654-A0BB-4E9E-9D47-0B88D1910A33}" dt="2024-09-29T09:39:02.958" v="1507" actId="14734"/>
          <ac:graphicFrameMkLst>
            <pc:docMk/>
            <pc:sldMk cId="2919778428" sldId="269"/>
            <ac:graphicFrameMk id="2" creationId="{46C9ED70-3DB5-3CE7-570E-DCDCE78669B2}"/>
          </ac:graphicFrameMkLst>
        </pc:graphicFrameChg>
      </pc:sldChg>
      <pc:sldChg chg="modSp add mod setBg">
        <pc:chgData name="Aniket Hade" userId="f0e4b717-03d3-4271-ad15-50c4738de6f5" providerId="ADAL" clId="{9FBF2654-A0BB-4E9E-9D47-0B88D1910A33}" dt="2024-09-29T07:36:29.150" v="779" actId="20577"/>
        <pc:sldMkLst>
          <pc:docMk/>
          <pc:sldMk cId="4081850823" sldId="270"/>
        </pc:sldMkLst>
        <pc:spChg chg="mod">
          <ac:chgData name="Aniket Hade" userId="f0e4b717-03d3-4271-ad15-50c4738de6f5" providerId="ADAL" clId="{9FBF2654-A0BB-4E9E-9D47-0B88D1910A33}" dt="2024-09-29T07:36:29.150" v="779" actId="20577"/>
          <ac:spMkLst>
            <pc:docMk/>
            <pc:sldMk cId="4081850823" sldId="270"/>
            <ac:spMk id="6" creationId="{CA9A2BAA-7CE0-7479-E1A7-48DEFF76CEA0}"/>
          </ac:spMkLst>
        </pc:spChg>
      </pc:sldChg>
      <pc:sldChg chg="add del setBg">
        <pc:chgData name="Aniket Hade" userId="f0e4b717-03d3-4271-ad15-50c4738de6f5" providerId="ADAL" clId="{9FBF2654-A0BB-4E9E-9D47-0B88D1910A33}" dt="2024-09-29T07:32:12.506" v="708" actId="20577"/>
        <pc:sldMkLst>
          <pc:docMk/>
          <pc:sldMk cId="1387372172" sldId="271"/>
        </pc:sldMkLst>
      </pc:sldChg>
      <pc:sldChg chg="add del setBg">
        <pc:chgData name="Aniket Hade" userId="f0e4b717-03d3-4271-ad15-50c4738de6f5" providerId="ADAL" clId="{9FBF2654-A0BB-4E9E-9D47-0B88D1910A33}" dt="2024-09-29T07:35:14.353" v="770" actId="47"/>
        <pc:sldMkLst>
          <pc:docMk/>
          <pc:sldMk cId="2928577403" sldId="271"/>
        </pc:sldMkLst>
      </pc:sldChg>
      <pc:sldChg chg="addSp delSp modSp add mod setBg">
        <pc:chgData name="Aniket Hade" userId="f0e4b717-03d3-4271-ad15-50c4738de6f5" providerId="ADAL" clId="{9FBF2654-A0BB-4E9E-9D47-0B88D1910A33}" dt="2024-09-29T09:34:49.617" v="1460" actId="6549"/>
        <pc:sldMkLst>
          <pc:docMk/>
          <pc:sldMk cId="4186902249" sldId="272"/>
        </pc:sldMkLst>
        <pc:spChg chg="add mod">
          <ac:chgData name="Aniket Hade" userId="f0e4b717-03d3-4271-ad15-50c4738de6f5" providerId="ADAL" clId="{9FBF2654-A0BB-4E9E-9D47-0B88D1910A33}" dt="2024-09-29T07:55:40.327" v="955" actId="6549"/>
          <ac:spMkLst>
            <pc:docMk/>
            <pc:sldMk cId="4186902249" sldId="272"/>
            <ac:spMk id="4" creationId="{4F9F84CC-DE18-B485-E794-D113015D06E2}"/>
          </ac:spMkLst>
        </pc:spChg>
        <pc:spChg chg="mod">
          <ac:chgData name="Aniket Hade" userId="f0e4b717-03d3-4271-ad15-50c4738de6f5" providerId="ADAL" clId="{9FBF2654-A0BB-4E9E-9D47-0B88D1910A33}" dt="2024-09-29T07:35:02.601" v="769" actId="20577"/>
          <ac:spMkLst>
            <pc:docMk/>
            <pc:sldMk cId="4186902249" sldId="272"/>
            <ac:spMk id="6" creationId="{CA9A2BAA-7CE0-7479-E1A7-48DEFF76CEA0}"/>
          </ac:spMkLst>
        </pc:spChg>
        <pc:spChg chg="add del mod">
          <ac:chgData name="Aniket Hade" userId="f0e4b717-03d3-4271-ad15-50c4738de6f5" providerId="ADAL" clId="{9FBF2654-A0BB-4E9E-9D47-0B88D1910A33}" dt="2024-09-29T09:17:57.366" v="1306" actId="478"/>
          <ac:spMkLst>
            <pc:docMk/>
            <pc:sldMk cId="4186902249" sldId="272"/>
            <ac:spMk id="7" creationId="{1D7DD6F1-F575-F1B1-5E87-F5625D58A70D}"/>
          </ac:spMkLst>
        </pc:spChg>
        <pc:spChg chg="mod">
          <ac:chgData name="Aniket Hade" userId="f0e4b717-03d3-4271-ad15-50c4738de6f5" providerId="ADAL" clId="{9FBF2654-A0BB-4E9E-9D47-0B88D1910A33}" dt="2024-09-29T09:12:58.814" v="1153" actId="20577"/>
          <ac:spMkLst>
            <pc:docMk/>
            <pc:sldMk cId="4186902249" sldId="272"/>
            <ac:spMk id="8" creationId="{98958601-D84A-385D-C930-DC7078FD73B6}"/>
          </ac:spMkLst>
        </pc:spChg>
        <pc:spChg chg="del">
          <ac:chgData name="Aniket Hade" userId="f0e4b717-03d3-4271-ad15-50c4738de6f5" providerId="ADAL" clId="{9FBF2654-A0BB-4E9E-9D47-0B88D1910A33}" dt="2024-09-29T09:19:53.447" v="1328" actId="478"/>
          <ac:spMkLst>
            <pc:docMk/>
            <pc:sldMk cId="4186902249" sldId="272"/>
            <ac:spMk id="9" creationId="{3FA4AA37-B082-7189-8617-95ADD73C1652}"/>
          </ac:spMkLst>
        </pc:spChg>
        <pc:spChg chg="mod">
          <ac:chgData name="Aniket Hade" userId="f0e4b717-03d3-4271-ad15-50c4738de6f5" providerId="ADAL" clId="{9FBF2654-A0BB-4E9E-9D47-0B88D1910A33}" dt="2024-09-29T09:18:21.846" v="1312" actId="1076"/>
          <ac:spMkLst>
            <pc:docMk/>
            <pc:sldMk cId="4186902249" sldId="272"/>
            <ac:spMk id="14" creationId="{0F17F6DB-C343-3325-D8E9-50C7807EB848}"/>
          </ac:spMkLst>
        </pc:spChg>
        <pc:spChg chg="add mod">
          <ac:chgData name="Aniket Hade" userId="f0e4b717-03d3-4271-ad15-50c4738de6f5" providerId="ADAL" clId="{9FBF2654-A0BB-4E9E-9D47-0B88D1910A33}" dt="2024-09-29T09:26:51.020" v="1416" actId="164"/>
          <ac:spMkLst>
            <pc:docMk/>
            <pc:sldMk cId="4186902249" sldId="272"/>
            <ac:spMk id="16" creationId="{2508222C-EDDB-B10E-E7A0-FEFE20408473}"/>
          </ac:spMkLst>
        </pc:spChg>
        <pc:spChg chg="add mod">
          <ac:chgData name="Aniket Hade" userId="f0e4b717-03d3-4271-ad15-50c4738de6f5" providerId="ADAL" clId="{9FBF2654-A0BB-4E9E-9D47-0B88D1910A33}" dt="2024-09-29T09:27:01.925" v="1417" actId="1076"/>
          <ac:spMkLst>
            <pc:docMk/>
            <pc:sldMk cId="4186902249" sldId="272"/>
            <ac:spMk id="17" creationId="{418CD2A3-BFF2-F3F9-8788-7B59C97EC562}"/>
          </ac:spMkLst>
        </pc:spChg>
        <pc:spChg chg="add del mod">
          <ac:chgData name="Aniket Hade" userId="f0e4b717-03d3-4271-ad15-50c4738de6f5" providerId="ADAL" clId="{9FBF2654-A0BB-4E9E-9D47-0B88D1910A33}" dt="2024-09-29T09:26:51.020" v="1416" actId="164"/>
          <ac:spMkLst>
            <pc:docMk/>
            <pc:sldMk cId="4186902249" sldId="272"/>
            <ac:spMk id="19" creationId="{F7F9295F-973F-E47A-69F4-060CFBB4B3B2}"/>
          </ac:spMkLst>
        </pc:spChg>
        <pc:spChg chg="mod">
          <ac:chgData name="Aniket Hade" userId="f0e4b717-03d3-4271-ad15-50c4738de6f5" providerId="ADAL" clId="{9FBF2654-A0BB-4E9E-9D47-0B88D1910A33}" dt="2024-09-29T09:29:16.146" v="1439" actId="164"/>
          <ac:spMkLst>
            <pc:docMk/>
            <pc:sldMk cId="4186902249" sldId="272"/>
            <ac:spMk id="23" creationId="{D40D94CF-76F6-5A0D-1511-51CFAF89C9AD}"/>
          </ac:spMkLst>
        </pc:spChg>
        <pc:spChg chg="mod">
          <ac:chgData name="Aniket Hade" userId="f0e4b717-03d3-4271-ad15-50c4738de6f5" providerId="ADAL" clId="{9FBF2654-A0BB-4E9E-9D47-0B88D1910A33}" dt="2024-09-29T09:27:17.172" v="1419" actId="1076"/>
          <ac:spMkLst>
            <pc:docMk/>
            <pc:sldMk cId="4186902249" sldId="272"/>
            <ac:spMk id="25" creationId="{6A242448-9BD9-9BCD-15C0-94C0BEF0AB4B}"/>
          </ac:spMkLst>
        </pc:spChg>
        <pc:spChg chg="mod">
          <ac:chgData name="Aniket Hade" userId="f0e4b717-03d3-4271-ad15-50c4738de6f5" providerId="ADAL" clId="{9FBF2654-A0BB-4E9E-9D47-0B88D1910A33}" dt="2024-09-29T09:30:31.036" v="1442" actId="20577"/>
          <ac:spMkLst>
            <pc:docMk/>
            <pc:sldMk cId="4186902249" sldId="272"/>
            <ac:spMk id="26" creationId="{84175F6E-CA8F-3A86-753E-C6AD984564DC}"/>
          </ac:spMkLst>
        </pc:spChg>
        <pc:spChg chg="mod">
          <ac:chgData name="Aniket Hade" userId="f0e4b717-03d3-4271-ad15-50c4738de6f5" providerId="ADAL" clId="{9FBF2654-A0BB-4E9E-9D47-0B88D1910A33}" dt="2024-09-29T09:33:34.253" v="1455" actId="164"/>
          <ac:spMkLst>
            <pc:docMk/>
            <pc:sldMk cId="4186902249" sldId="272"/>
            <ac:spMk id="29" creationId="{A1DEBD44-7B2E-B066-7F02-1C922355E8CD}"/>
          </ac:spMkLst>
        </pc:spChg>
        <pc:spChg chg="mod">
          <ac:chgData name="Aniket Hade" userId="f0e4b717-03d3-4271-ad15-50c4738de6f5" providerId="ADAL" clId="{9FBF2654-A0BB-4E9E-9D47-0B88D1910A33}" dt="2024-09-29T09:27:24.739" v="1421" actId="1076"/>
          <ac:spMkLst>
            <pc:docMk/>
            <pc:sldMk cId="4186902249" sldId="272"/>
            <ac:spMk id="31" creationId="{DF3F2375-7FA6-61CA-8291-0EC7BFCDD4D2}"/>
          </ac:spMkLst>
        </pc:spChg>
        <pc:spChg chg="mod">
          <ac:chgData name="Aniket Hade" userId="f0e4b717-03d3-4271-ad15-50c4738de6f5" providerId="ADAL" clId="{9FBF2654-A0BB-4E9E-9D47-0B88D1910A33}" dt="2024-09-29T09:34:49.617" v="1460" actId="6549"/>
          <ac:spMkLst>
            <pc:docMk/>
            <pc:sldMk cId="4186902249" sldId="272"/>
            <ac:spMk id="32" creationId="{AA5A0D47-208C-813A-0BDF-0FF40CDF5F37}"/>
          </ac:spMkLst>
        </pc:spChg>
        <pc:grpChg chg="add mod">
          <ac:chgData name="Aniket Hade" userId="f0e4b717-03d3-4271-ad15-50c4738de6f5" providerId="ADAL" clId="{9FBF2654-A0BB-4E9E-9D47-0B88D1910A33}" dt="2024-09-29T09:27:01.925" v="1417" actId="1076"/>
          <ac:grpSpMkLst>
            <pc:docMk/>
            <pc:sldMk cId="4186902249" sldId="272"/>
            <ac:grpSpMk id="18" creationId="{D0C176C9-F3AC-3846-04B6-4883D1CA47AC}"/>
          </ac:grpSpMkLst>
        </pc:grpChg>
        <pc:grpChg chg="add mod">
          <ac:chgData name="Aniket Hade" userId="f0e4b717-03d3-4271-ad15-50c4738de6f5" providerId="ADAL" clId="{9FBF2654-A0BB-4E9E-9D47-0B88D1910A33}" dt="2024-09-29T09:26:51.020" v="1416" actId="164"/>
          <ac:grpSpMkLst>
            <pc:docMk/>
            <pc:sldMk cId="4186902249" sldId="272"/>
            <ac:grpSpMk id="20" creationId="{917F2074-C6E4-22D9-D8F5-C143E0EA4746}"/>
          </ac:grpSpMkLst>
        </pc:grpChg>
        <pc:grpChg chg="add del mod">
          <ac:chgData name="Aniket Hade" userId="f0e4b717-03d3-4271-ad15-50c4738de6f5" providerId="ADAL" clId="{9FBF2654-A0BB-4E9E-9D47-0B88D1910A33}" dt="2024-09-29T09:28:52.576" v="1435" actId="478"/>
          <ac:grpSpMkLst>
            <pc:docMk/>
            <pc:sldMk cId="4186902249" sldId="272"/>
            <ac:grpSpMk id="21" creationId="{96AD7C81-6EA1-EA19-8C70-AD923D6D69E2}"/>
          </ac:grpSpMkLst>
        </pc:grpChg>
        <pc:grpChg chg="add mod">
          <ac:chgData name="Aniket Hade" userId="f0e4b717-03d3-4271-ad15-50c4738de6f5" providerId="ADAL" clId="{9FBF2654-A0BB-4E9E-9D47-0B88D1910A33}" dt="2024-09-29T09:27:17.172" v="1419" actId="1076"/>
          <ac:grpSpMkLst>
            <pc:docMk/>
            <pc:sldMk cId="4186902249" sldId="272"/>
            <ac:grpSpMk id="24" creationId="{63A2B11C-5F2D-9A5B-8557-EE88160F6B15}"/>
          </ac:grpSpMkLst>
        </pc:grpChg>
        <pc:grpChg chg="add del mod">
          <ac:chgData name="Aniket Hade" userId="f0e4b717-03d3-4271-ad15-50c4738de6f5" providerId="ADAL" clId="{9FBF2654-A0BB-4E9E-9D47-0B88D1910A33}" dt="2024-09-29T09:32:50.673" v="1450" actId="478"/>
          <ac:grpSpMkLst>
            <pc:docMk/>
            <pc:sldMk cId="4186902249" sldId="272"/>
            <ac:grpSpMk id="27" creationId="{4D3CB060-CED9-974D-9EBC-BAFF46EA0642}"/>
          </ac:grpSpMkLst>
        </pc:grpChg>
        <pc:grpChg chg="add mod">
          <ac:chgData name="Aniket Hade" userId="f0e4b717-03d3-4271-ad15-50c4738de6f5" providerId="ADAL" clId="{9FBF2654-A0BB-4E9E-9D47-0B88D1910A33}" dt="2024-09-29T09:27:24.739" v="1421" actId="1076"/>
          <ac:grpSpMkLst>
            <pc:docMk/>
            <pc:sldMk cId="4186902249" sldId="272"/>
            <ac:grpSpMk id="30" creationId="{AF59FBFE-D002-16B5-068A-24B8FB994FEB}"/>
          </ac:grpSpMkLst>
        </pc:grpChg>
        <pc:grpChg chg="add mod">
          <ac:chgData name="Aniket Hade" userId="f0e4b717-03d3-4271-ad15-50c4738de6f5" providerId="ADAL" clId="{9FBF2654-A0BB-4E9E-9D47-0B88D1910A33}" dt="2024-09-29T09:29:16.146" v="1439" actId="164"/>
          <ac:grpSpMkLst>
            <pc:docMk/>
            <pc:sldMk cId="4186902249" sldId="272"/>
            <ac:grpSpMk id="33" creationId="{9FC9AAAF-F085-22EB-2FBF-D1290B45C4B7}"/>
          </ac:grpSpMkLst>
        </pc:grpChg>
        <pc:grpChg chg="add mod">
          <ac:chgData name="Aniket Hade" userId="f0e4b717-03d3-4271-ad15-50c4738de6f5" providerId="ADAL" clId="{9FBF2654-A0BB-4E9E-9D47-0B88D1910A33}" dt="2024-09-29T09:33:34.253" v="1455" actId="164"/>
          <ac:grpSpMkLst>
            <pc:docMk/>
            <pc:sldMk cId="4186902249" sldId="272"/>
            <ac:grpSpMk id="34" creationId="{5E1E1391-014C-20E6-2F43-86262BD888B5}"/>
          </ac:grpSpMkLst>
        </pc:grpChg>
        <pc:graphicFrameChg chg="mod">
          <ac:chgData name="Aniket Hade" userId="f0e4b717-03d3-4271-ad15-50c4738de6f5" providerId="ADAL" clId="{9FBF2654-A0BB-4E9E-9D47-0B88D1910A33}" dt="2024-09-29T09:20:49.167" v="1348" actId="14100"/>
          <ac:graphicFrameMkLst>
            <pc:docMk/>
            <pc:sldMk cId="4186902249" sldId="272"/>
            <ac:graphicFrameMk id="5" creationId="{F2B79D71-B2B5-561B-B749-E5591DCB5A8A}"/>
          </ac:graphicFrameMkLst>
        </pc:graphicFrameChg>
        <pc:graphicFrameChg chg="add mod modGraphic">
          <ac:chgData name="Aniket Hade" userId="f0e4b717-03d3-4271-ad15-50c4738de6f5" providerId="ADAL" clId="{9FBF2654-A0BB-4E9E-9D47-0B88D1910A33}" dt="2024-09-29T09:18:39.945" v="1316" actId="255"/>
          <ac:graphicFrameMkLst>
            <pc:docMk/>
            <pc:sldMk cId="4186902249" sldId="272"/>
            <ac:graphicFrameMk id="11" creationId="{ECFDAF53-EB7D-8190-BF0F-5091693C5FE6}"/>
          </ac:graphicFrameMkLst>
        </pc:graphicFrameChg>
        <pc:graphicFrameChg chg="del">
          <ac:chgData name="Aniket Hade" userId="f0e4b717-03d3-4271-ad15-50c4738de6f5" providerId="ADAL" clId="{9FBF2654-A0BB-4E9E-9D47-0B88D1910A33}" dt="2024-09-29T07:52:44.194" v="865" actId="478"/>
          <ac:graphicFrameMkLst>
            <pc:docMk/>
            <pc:sldMk cId="4186902249" sldId="272"/>
            <ac:graphicFrameMk id="12" creationId="{965A70B9-7A85-C311-1B35-AC13AF28D784}"/>
          </ac:graphicFrameMkLst>
        </pc:graphicFrameChg>
        <pc:picChg chg="del mod">
          <ac:chgData name="Aniket Hade" userId="f0e4b717-03d3-4271-ad15-50c4738de6f5" providerId="ADAL" clId="{9FBF2654-A0BB-4E9E-9D47-0B88D1910A33}" dt="2024-09-29T09:28:52.576" v="1435" actId="478"/>
          <ac:picMkLst>
            <pc:docMk/>
            <pc:sldMk cId="4186902249" sldId="272"/>
            <ac:picMk id="22" creationId="{F9E1BD10-5D54-9793-E774-B5C9BF9E3623}"/>
          </ac:picMkLst>
        </pc:picChg>
        <pc:picChg chg="del mod">
          <ac:chgData name="Aniket Hade" userId="f0e4b717-03d3-4271-ad15-50c4738de6f5" providerId="ADAL" clId="{9FBF2654-A0BB-4E9E-9D47-0B88D1910A33}" dt="2024-09-29T09:32:50.673" v="1450" actId="478"/>
          <ac:picMkLst>
            <pc:docMk/>
            <pc:sldMk cId="4186902249" sldId="272"/>
            <ac:picMk id="28" creationId="{2266B828-BB53-0FB7-2AD0-A7936D67966E}"/>
          </ac:picMkLst>
        </pc:picChg>
        <pc:picChg chg="add">
          <ac:chgData name="Aniket Hade" userId="f0e4b717-03d3-4271-ad15-50c4738de6f5" providerId="ADAL" clId="{9FBF2654-A0BB-4E9E-9D47-0B88D1910A33}" dt="2024-09-29T09:21:34.537" v="1349" actId="6549"/>
          <ac:picMkLst>
            <pc:docMk/>
            <pc:sldMk cId="4186902249" sldId="272"/>
            <ac:picMk id="1026" creationId="{AC198DE2-BBFF-8828-6155-13E95DDD8637}"/>
          </ac:picMkLst>
        </pc:picChg>
        <pc:picChg chg="add mod">
          <ac:chgData name="Aniket Hade" userId="f0e4b717-03d3-4271-ad15-50c4738de6f5" providerId="ADAL" clId="{9FBF2654-A0BB-4E9E-9D47-0B88D1910A33}" dt="2024-09-29T09:27:01.925" v="1417" actId="1076"/>
          <ac:picMkLst>
            <pc:docMk/>
            <pc:sldMk cId="4186902249" sldId="272"/>
            <ac:picMk id="1028" creationId="{B0E4AAFA-F693-315D-0D9F-9AF24DB8777B}"/>
          </ac:picMkLst>
        </pc:picChg>
        <pc:picChg chg="add mod">
          <ac:chgData name="Aniket Hade" userId="f0e4b717-03d3-4271-ad15-50c4738de6f5" providerId="ADAL" clId="{9FBF2654-A0BB-4E9E-9D47-0B88D1910A33}" dt="2024-09-29T09:29:16.146" v="1439" actId="164"/>
          <ac:picMkLst>
            <pc:docMk/>
            <pc:sldMk cId="4186902249" sldId="272"/>
            <ac:picMk id="1030" creationId="{1A8D85B7-05C1-A84F-221E-04B1FAFD0F74}"/>
          </ac:picMkLst>
        </pc:picChg>
        <pc:picChg chg="add mod">
          <ac:chgData name="Aniket Hade" userId="f0e4b717-03d3-4271-ad15-50c4738de6f5" providerId="ADAL" clId="{9FBF2654-A0BB-4E9E-9D47-0B88D1910A33}" dt="2024-09-29T09:33:34.253" v="1455" actId="164"/>
          <ac:picMkLst>
            <pc:docMk/>
            <pc:sldMk cId="4186902249" sldId="272"/>
            <ac:picMk id="1032" creationId="{9B451FAB-71D4-CFE4-AD2D-BD96C9387B66}"/>
          </ac:picMkLst>
        </pc:picChg>
        <pc:cxnChg chg="del mod">
          <ac:chgData name="Aniket Hade" userId="f0e4b717-03d3-4271-ad15-50c4738de6f5" providerId="ADAL" clId="{9FBF2654-A0BB-4E9E-9D47-0B88D1910A33}" dt="2024-09-29T09:17:58.637" v="1307" actId="478"/>
          <ac:cxnSpMkLst>
            <pc:docMk/>
            <pc:sldMk cId="4186902249" sldId="272"/>
            <ac:cxnSpMk id="10" creationId="{A1E62AE1-B0A2-49A3-B256-9986B9CB0F16}"/>
          </ac:cxnSpMkLst>
        </pc:cxnChg>
        <pc:cxnChg chg="add mod">
          <ac:chgData name="Aniket Hade" userId="f0e4b717-03d3-4271-ad15-50c4738de6f5" providerId="ADAL" clId="{9FBF2654-A0BB-4E9E-9D47-0B88D1910A33}" dt="2024-09-29T09:20:43.930" v="1346" actId="1037"/>
          <ac:cxnSpMkLst>
            <pc:docMk/>
            <pc:sldMk cId="4186902249" sldId="272"/>
            <ac:cxnSpMk id="13" creationId="{62B5E7F8-00F9-DA86-1480-14322C495749}"/>
          </ac:cxnSpMkLst>
        </pc:cxnChg>
      </pc:sldChg>
      <pc:sldChg chg="modSp add mod setBg">
        <pc:chgData name="Aniket Hade" userId="f0e4b717-03d3-4271-ad15-50c4738de6f5" providerId="ADAL" clId="{9FBF2654-A0BB-4E9E-9D47-0B88D1910A33}" dt="2024-09-29T09:52:52.446" v="1553" actId="20577"/>
        <pc:sldMkLst>
          <pc:docMk/>
          <pc:sldMk cId="753152700" sldId="273"/>
        </pc:sldMkLst>
        <pc:spChg chg="mod">
          <ac:chgData name="Aniket Hade" userId="f0e4b717-03d3-4271-ad15-50c4738de6f5" providerId="ADAL" clId="{9FBF2654-A0BB-4E9E-9D47-0B88D1910A33}" dt="2024-09-29T09:51:39.838" v="1549" actId="20577"/>
          <ac:spMkLst>
            <pc:docMk/>
            <pc:sldMk cId="753152700" sldId="273"/>
            <ac:spMk id="6" creationId="{CA9A2BAA-7CE0-7479-E1A7-48DEFF76CEA0}"/>
          </ac:spMkLst>
        </pc:spChg>
      </pc:sldChg>
      <pc:sldChg chg="modSp add del mod setBg">
        <pc:chgData name="Aniket Hade" userId="f0e4b717-03d3-4271-ad15-50c4738de6f5" providerId="ADAL" clId="{9FBF2654-A0BB-4E9E-9D47-0B88D1910A33}" dt="2024-09-29T09:38:08.762" v="1491" actId="47"/>
        <pc:sldMkLst>
          <pc:docMk/>
          <pc:sldMk cId="1301523101" sldId="273"/>
        </pc:sldMkLst>
        <pc:graphicFrameChg chg="mod modGraphic">
          <ac:chgData name="Aniket Hade" userId="f0e4b717-03d3-4271-ad15-50c4738de6f5" providerId="ADAL" clId="{9FBF2654-A0BB-4E9E-9D47-0B88D1910A33}" dt="2024-09-29T09:38:03.937" v="1489" actId="2165"/>
          <ac:graphicFrameMkLst>
            <pc:docMk/>
            <pc:sldMk cId="1301523101" sldId="273"/>
            <ac:graphicFrameMk id="2" creationId="{46C9ED70-3DB5-3CE7-570E-DCDCE78669B2}"/>
          </ac:graphicFrameMkLst>
        </pc:graphicFrameChg>
      </pc:sldChg>
      <pc:sldChg chg="addSp delSp modSp add mod setBg">
        <pc:chgData name="Aniket Hade" userId="f0e4b717-03d3-4271-ad15-50c4738de6f5" providerId="ADAL" clId="{9FBF2654-A0BB-4E9E-9D47-0B88D1910A33}" dt="2024-09-29T11:23:57.827" v="2542" actId="14100"/>
        <pc:sldMkLst>
          <pc:docMk/>
          <pc:sldMk cId="2172986480" sldId="274"/>
        </pc:sldMkLst>
        <pc:spChg chg="add del mod">
          <ac:chgData name="Aniket Hade" userId="f0e4b717-03d3-4271-ad15-50c4738de6f5" providerId="ADAL" clId="{9FBF2654-A0BB-4E9E-9D47-0B88D1910A33}" dt="2024-09-29T10:16:26.890" v="1679" actId="478"/>
          <ac:spMkLst>
            <pc:docMk/>
            <pc:sldMk cId="2172986480" sldId="274"/>
            <ac:spMk id="2" creationId="{FA6CD1CD-9A04-2F0B-7337-459ABDA1022B}"/>
          </ac:spMkLst>
        </pc:spChg>
        <pc:spChg chg="add del mod">
          <ac:chgData name="Aniket Hade" userId="f0e4b717-03d3-4271-ad15-50c4738de6f5" providerId="ADAL" clId="{9FBF2654-A0BB-4E9E-9D47-0B88D1910A33}" dt="2024-09-29T10:16:49.680" v="1691" actId="478"/>
          <ac:spMkLst>
            <pc:docMk/>
            <pc:sldMk cId="2172986480" sldId="274"/>
            <ac:spMk id="3" creationId="{B8810008-230A-E6AE-FF8B-08E320CAC2DD}"/>
          </ac:spMkLst>
        </pc:spChg>
        <pc:spChg chg="add mod">
          <ac:chgData name="Aniket Hade" userId="f0e4b717-03d3-4271-ad15-50c4738de6f5" providerId="ADAL" clId="{9FBF2654-A0BB-4E9E-9D47-0B88D1910A33}" dt="2024-09-29T10:48:45.158" v="2318" actId="14100"/>
          <ac:spMkLst>
            <pc:docMk/>
            <pc:sldMk cId="2172986480" sldId="274"/>
            <ac:spMk id="5" creationId="{D81195F0-C78E-189A-0F4F-B0E5C5001C6D}"/>
          </ac:spMkLst>
        </pc:spChg>
        <pc:spChg chg="mod">
          <ac:chgData name="Aniket Hade" userId="f0e4b717-03d3-4271-ad15-50c4738de6f5" providerId="ADAL" clId="{9FBF2654-A0BB-4E9E-9D47-0B88D1910A33}" dt="2024-09-29T10:11:35.090" v="1561" actId="14100"/>
          <ac:spMkLst>
            <pc:docMk/>
            <pc:sldMk cId="2172986480" sldId="274"/>
            <ac:spMk id="6" creationId="{CA9A2BAA-7CE0-7479-E1A7-48DEFF76CEA0}"/>
          </ac:spMkLst>
        </pc:spChg>
        <pc:spChg chg="add mod">
          <ac:chgData name="Aniket Hade" userId="f0e4b717-03d3-4271-ad15-50c4738de6f5" providerId="ADAL" clId="{9FBF2654-A0BB-4E9E-9D47-0B88D1910A33}" dt="2024-09-29T10:48:45.158" v="2318" actId="14100"/>
          <ac:spMkLst>
            <pc:docMk/>
            <pc:sldMk cId="2172986480" sldId="274"/>
            <ac:spMk id="7" creationId="{C462CA37-95D3-A1D4-2661-32F8C65BEA2C}"/>
          </ac:spMkLst>
        </pc:spChg>
        <pc:spChg chg="mod">
          <ac:chgData name="Aniket Hade" userId="f0e4b717-03d3-4271-ad15-50c4738de6f5" providerId="ADAL" clId="{9FBF2654-A0BB-4E9E-9D47-0B88D1910A33}" dt="2024-09-29T10:24:58.686" v="1825" actId="20577"/>
          <ac:spMkLst>
            <pc:docMk/>
            <pc:sldMk cId="2172986480" sldId="274"/>
            <ac:spMk id="8" creationId="{98958601-D84A-385D-C930-DC7078FD73B6}"/>
          </ac:spMkLst>
        </pc:spChg>
        <pc:spChg chg="del mod">
          <ac:chgData name="Aniket Hade" userId="f0e4b717-03d3-4271-ad15-50c4738de6f5" providerId="ADAL" clId="{9FBF2654-A0BB-4E9E-9D47-0B88D1910A33}" dt="2024-09-29T10:16:25.253" v="1678" actId="478"/>
          <ac:spMkLst>
            <pc:docMk/>
            <pc:sldMk cId="2172986480" sldId="274"/>
            <ac:spMk id="9" creationId="{3FA4AA37-B082-7189-8617-95ADD73C1652}"/>
          </ac:spMkLst>
        </pc:spChg>
        <pc:spChg chg="add mod">
          <ac:chgData name="Aniket Hade" userId="f0e4b717-03d3-4271-ad15-50c4738de6f5" providerId="ADAL" clId="{9FBF2654-A0BB-4E9E-9D47-0B88D1910A33}" dt="2024-09-29T10:48:45.158" v="2318" actId="14100"/>
          <ac:spMkLst>
            <pc:docMk/>
            <pc:sldMk cId="2172986480" sldId="274"/>
            <ac:spMk id="10" creationId="{853905C0-7D43-5B75-6E82-1224247DFA15}"/>
          </ac:spMkLst>
        </pc:spChg>
        <pc:spChg chg="add mod">
          <ac:chgData name="Aniket Hade" userId="f0e4b717-03d3-4271-ad15-50c4738de6f5" providerId="ADAL" clId="{9FBF2654-A0BB-4E9E-9D47-0B88D1910A33}" dt="2024-09-29T11:23:57.827" v="2542" actId="14100"/>
          <ac:spMkLst>
            <pc:docMk/>
            <pc:sldMk cId="2172986480" sldId="274"/>
            <ac:spMk id="11" creationId="{9815014A-2921-7007-610B-33A9218B089F}"/>
          </ac:spMkLst>
        </pc:spChg>
        <pc:spChg chg="add mod">
          <ac:chgData name="Aniket Hade" userId="f0e4b717-03d3-4271-ad15-50c4738de6f5" providerId="ADAL" clId="{9FBF2654-A0BB-4E9E-9D47-0B88D1910A33}" dt="2024-09-29T10:51:27.341" v="2368" actId="1038"/>
          <ac:spMkLst>
            <pc:docMk/>
            <pc:sldMk cId="2172986480" sldId="274"/>
            <ac:spMk id="12" creationId="{C8E9A7B3-85F0-C1DF-C01B-6453C4596568}"/>
          </ac:spMkLst>
        </pc:spChg>
        <pc:spChg chg="add mod">
          <ac:chgData name="Aniket Hade" userId="f0e4b717-03d3-4271-ad15-50c4738de6f5" providerId="ADAL" clId="{9FBF2654-A0BB-4E9E-9D47-0B88D1910A33}" dt="2024-09-29T10:52:28.279" v="2378" actId="1076"/>
          <ac:spMkLst>
            <pc:docMk/>
            <pc:sldMk cId="2172986480" sldId="274"/>
            <ac:spMk id="13" creationId="{6DDE6861-9D11-4EF0-9F32-06D3BEDCFF64}"/>
          </ac:spMkLst>
        </pc:spChg>
        <pc:spChg chg="add del mod">
          <ac:chgData name="Aniket Hade" userId="f0e4b717-03d3-4271-ad15-50c4738de6f5" providerId="ADAL" clId="{9FBF2654-A0BB-4E9E-9D47-0B88D1910A33}" dt="2024-09-29T11:10:20.797" v="2484" actId="20577"/>
          <ac:spMkLst>
            <pc:docMk/>
            <pc:sldMk cId="2172986480" sldId="274"/>
            <ac:spMk id="14" creationId="{BA04E66B-54BD-B79B-02B5-F8E1B6914759}"/>
          </ac:spMkLst>
        </pc:spChg>
        <pc:spChg chg="add mod">
          <ac:chgData name="Aniket Hade" userId="f0e4b717-03d3-4271-ad15-50c4738de6f5" providerId="ADAL" clId="{9FBF2654-A0BB-4E9E-9D47-0B88D1910A33}" dt="2024-09-29T11:14:19.705" v="2492" actId="20577"/>
          <ac:spMkLst>
            <pc:docMk/>
            <pc:sldMk cId="2172986480" sldId="274"/>
            <ac:spMk id="15" creationId="{8C7122EE-BB51-1127-8F17-5AB931327531}"/>
          </ac:spMkLst>
        </pc:spChg>
        <pc:spChg chg="add mod">
          <ac:chgData name="Aniket Hade" userId="f0e4b717-03d3-4271-ad15-50c4738de6f5" providerId="ADAL" clId="{9FBF2654-A0BB-4E9E-9D47-0B88D1910A33}" dt="2024-09-29T11:23:25.567" v="2539" actId="20577"/>
          <ac:spMkLst>
            <pc:docMk/>
            <pc:sldMk cId="2172986480" sldId="274"/>
            <ac:spMk id="16" creationId="{F0881991-93F9-5F53-6A51-556806D7A337}"/>
          </ac:spMkLst>
        </pc:spChg>
        <pc:spChg chg="add mod ord">
          <ac:chgData name="Aniket Hade" userId="f0e4b717-03d3-4271-ad15-50c4738de6f5" providerId="ADAL" clId="{9FBF2654-A0BB-4E9E-9D47-0B88D1910A33}" dt="2024-09-29T10:50:17.474" v="2354" actId="207"/>
          <ac:spMkLst>
            <pc:docMk/>
            <pc:sldMk cId="2172986480" sldId="274"/>
            <ac:spMk id="17" creationId="{B3732734-A9DC-CF75-4837-E0D6F7EBDA40}"/>
          </ac:spMkLst>
        </pc:spChg>
        <pc:spChg chg="add mod ord">
          <ac:chgData name="Aniket Hade" userId="f0e4b717-03d3-4271-ad15-50c4738de6f5" providerId="ADAL" clId="{9FBF2654-A0BB-4E9E-9D47-0B88D1910A33}" dt="2024-09-29T10:51:41.693" v="2370" actId="14100"/>
          <ac:spMkLst>
            <pc:docMk/>
            <pc:sldMk cId="2172986480" sldId="274"/>
            <ac:spMk id="18" creationId="{20BE5467-D198-B9E1-BE1D-BACC39FC683A}"/>
          </ac:spMkLst>
        </pc:spChg>
        <pc:spChg chg="add mod ord">
          <ac:chgData name="Aniket Hade" userId="f0e4b717-03d3-4271-ad15-50c4738de6f5" providerId="ADAL" clId="{9FBF2654-A0BB-4E9E-9D47-0B88D1910A33}" dt="2024-09-29T11:23:48.383" v="2540" actId="14100"/>
          <ac:spMkLst>
            <pc:docMk/>
            <pc:sldMk cId="2172986480" sldId="274"/>
            <ac:spMk id="19" creationId="{B3F44295-6FBB-6449-05CA-DF5E67CDD716}"/>
          </ac:spMkLst>
        </pc:spChg>
        <pc:graphicFrameChg chg="add del mod modGraphic">
          <ac:chgData name="Aniket Hade" userId="f0e4b717-03d3-4271-ad15-50c4738de6f5" providerId="ADAL" clId="{9FBF2654-A0BB-4E9E-9D47-0B88D1910A33}" dt="2024-09-29T10:16:17.540" v="1677" actId="478"/>
          <ac:graphicFrameMkLst>
            <pc:docMk/>
            <pc:sldMk cId="2172986480" sldId="274"/>
            <ac:graphicFrameMk id="4" creationId="{1E0104E2-D6E7-8ED4-7F14-AC0A52F1979A}"/>
          </ac:graphicFrameMkLst>
        </pc:graphicFrameChg>
        <pc:picChg chg="del">
          <ac:chgData name="Aniket Hade" userId="f0e4b717-03d3-4271-ad15-50c4738de6f5" providerId="ADAL" clId="{9FBF2654-A0BB-4E9E-9D47-0B88D1910A33}" dt="2024-09-29T09:53:01.974" v="1555" actId="478"/>
          <ac:picMkLst>
            <pc:docMk/>
            <pc:sldMk cId="2172986480" sldId="274"/>
            <ac:picMk id="3074" creationId="{59556AA0-665A-BF4D-AB36-B715FE6556A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F8F30-F450-4836-B8F9-269834CBDFEF}" type="datetimeFigureOut">
              <a:rPr lang="en-IN" smtClean="0"/>
              <a:t>23-12-2024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07093-35D6-42BA-A229-1290141865D9}" type="slidenum">
              <a:rPr lang="en-IN" smtClean="0"/>
              <a:t>‹#›</a:t>
            </a:fld>
            <a:endParaRPr lang="en-IN" dirty="0"/>
          </a:p>
        </p:txBody>
      </p:sp>
    </p:spTree>
    <p:extLst>
      <p:ext uri="{BB962C8B-B14F-4D97-AF65-F5344CB8AC3E}">
        <p14:creationId xmlns:p14="http://schemas.microsoft.com/office/powerpoint/2010/main" val="2266300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D07093-35D6-42BA-A229-1290141865D9}" type="slidenum">
              <a:rPr lang="en-IN" smtClean="0"/>
              <a:t>2</a:t>
            </a:fld>
            <a:endParaRPr lang="en-IN" dirty="0"/>
          </a:p>
        </p:txBody>
      </p:sp>
    </p:spTree>
    <p:extLst>
      <p:ext uri="{BB962C8B-B14F-4D97-AF65-F5344CB8AC3E}">
        <p14:creationId xmlns:p14="http://schemas.microsoft.com/office/powerpoint/2010/main" val="4073376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D07093-35D6-42BA-A229-1290141865D9}" type="slidenum">
              <a:rPr lang="en-IN" smtClean="0"/>
              <a:t>8</a:t>
            </a:fld>
            <a:endParaRPr lang="en-IN" dirty="0"/>
          </a:p>
        </p:txBody>
      </p:sp>
    </p:spTree>
    <p:extLst>
      <p:ext uri="{BB962C8B-B14F-4D97-AF65-F5344CB8AC3E}">
        <p14:creationId xmlns:p14="http://schemas.microsoft.com/office/powerpoint/2010/main" val="4176834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938D9-2207-8386-59AD-BB74B68377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07C502-A1EE-C303-A3B4-8D12C46566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5593E3-05CC-8ED0-AE28-3F2FEAFEF95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72ADF3D-C1A4-1773-7348-B99382D4FECB}"/>
              </a:ext>
            </a:extLst>
          </p:cNvPr>
          <p:cNvSpPr>
            <a:spLocks noGrp="1"/>
          </p:cNvSpPr>
          <p:nvPr>
            <p:ph type="sldNum" sz="quarter" idx="5"/>
          </p:nvPr>
        </p:nvSpPr>
        <p:spPr/>
        <p:txBody>
          <a:bodyPr/>
          <a:lstStyle/>
          <a:p>
            <a:fld id="{40D07093-35D6-42BA-A229-1290141865D9}" type="slidenum">
              <a:rPr lang="en-IN" smtClean="0"/>
              <a:t>9</a:t>
            </a:fld>
            <a:endParaRPr lang="en-IN" dirty="0"/>
          </a:p>
        </p:txBody>
      </p:sp>
    </p:spTree>
    <p:extLst>
      <p:ext uri="{BB962C8B-B14F-4D97-AF65-F5344CB8AC3E}">
        <p14:creationId xmlns:p14="http://schemas.microsoft.com/office/powerpoint/2010/main" val="2331995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A176-6E33-37A4-2A1D-BBBB2FB07A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B70FF1-2092-720E-D089-BEAD11C13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EC9A42-DE81-0531-C89F-D0291270C8AB}"/>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5" name="Footer Placeholder 4">
            <a:extLst>
              <a:ext uri="{FF2B5EF4-FFF2-40B4-BE49-F238E27FC236}">
                <a16:creationId xmlns:a16="http://schemas.microsoft.com/office/drawing/2014/main" id="{8F4DDB4C-F4C7-51B5-6AC7-02DE058A773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579A841-EAA8-2175-3532-7785AC9EF30B}"/>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445098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95182-9478-3980-CC51-BA1396EDE4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612277-A5ED-F96C-C463-108EAD3BD7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F57DE8-74F1-4243-E301-422756998027}"/>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5" name="Footer Placeholder 4">
            <a:extLst>
              <a:ext uri="{FF2B5EF4-FFF2-40B4-BE49-F238E27FC236}">
                <a16:creationId xmlns:a16="http://schemas.microsoft.com/office/drawing/2014/main" id="{2EAE315E-A4C0-A573-B38C-E8DF205AF7C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5B678D4-2D70-4982-3B02-FE4277AEB964}"/>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750863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CDFF8F-2032-41CC-59C8-7D9250885A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9F8B67-BEF5-A3A4-D23D-37BA0ADC02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7F9500-3B3A-E0F8-2EA3-E4B4ECA45D10}"/>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5" name="Footer Placeholder 4">
            <a:extLst>
              <a:ext uri="{FF2B5EF4-FFF2-40B4-BE49-F238E27FC236}">
                <a16:creationId xmlns:a16="http://schemas.microsoft.com/office/drawing/2014/main" id="{3D9951ED-82C2-D1D1-D2F4-2C469BCDBEB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CFBF0AD-056C-033E-1191-D10991D4D7F6}"/>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345261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1BE3-4288-0B4E-E9B1-0959A82C60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4A442B-17CE-1562-18E7-91A68AD7A2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59C049-B814-AA79-230E-3ECB2EF95F5B}"/>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5" name="Footer Placeholder 4">
            <a:extLst>
              <a:ext uri="{FF2B5EF4-FFF2-40B4-BE49-F238E27FC236}">
                <a16:creationId xmlns:a16="http://schemas.microsoft.com/office/drawing/2014/main" id="{5EFDA15B-AD0B-1AD0-47B3-EDC531FBDD9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5CFC522-224A-D1A9-22AE-73BFF82D1DFA}"/>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228184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6B5F-0603-A2E3-7B07-356C24CE0A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EC7EE7-100A-980D-99DE-52C04FFC7E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EE24E0-45D6-FCAE-29E2-0FAD6014C03A}"/>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5" name="Footer Placeholder 4">
            <a:extLst>
              <a:ext uri="{FF2B5EF4-FFF2-40B4-BE49-F238E27FC236}">
                <a16:creationId xmlns:a16="http://schemas.microsoft.com/office/drawing/2014/main" id="{6FCAF506-C866-677B-C379-AF0B55A705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0CB63FA-64F9-BA8C-3056-2E06FC65CEC3}"/>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268447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42C0-E521-4B75-0078-22FE02B5FF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F40B13-63A6-9080-7F0E-008018054E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F17CF9-5747-5455-B074-D5342149CF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E67E49-BEC9-9608-70F1-EAB00FAAB295}"/>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6" name="Footer Placeholder 5">
            <a:extLst>
              <a:ext uri="{FF2B5EF4-FFF2-40B4-BE49-F238E27FC236}">
                <a16:creationId xmlns:a16="http://schemas.microsoft.com/office/drawing/2014/main" id="{54EC0EED-C26C-6FD3-1854-3E0CDEDE312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639A490-396F-7BC2-9915-042B33D3E3B1}"/>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163471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549CA-F82C-1F86-27BF-16124D512B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60B00B-CBA7-F050-2422-DFA316B2BC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647380-1A69-8513-8EAC-E42FBA0FA3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96A90E-2299-E26D-F651-4FDB72CCE6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79C3D7-E387-CF41-2E4F-1F68459B91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62C711-1854-7AF3-E5CA-1DBF78C5373C}"/>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8" name="Footer Placeholder 7">
            <a:extLst>
              <a:ext uri="{FF2B5EF4-FFF2-40B4-BE49-F238E27FC236}">
                <a16:creationId xmlns:a16="http://schemas.microsoft.com/office/drawing/2014/main" id="{A6F05A62-B4DD-BCEA-BCDB-09D61EA6629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0A60350-E527-A68A-42B1-A142828C51E7}"/>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3410436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DC11-9344-4027-0E99-97AF9034A5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AB5F51-0867-C608-4FB5-9AF845CAFDAB}"/>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4" name="Footer Placeholder 3">
            <a:extLst>
              <a:ext uri="{FF2B5EF4-FFF2-40B4-BE49-F238E27FC236}">
                <a16:creationId xmlns:a16="http://schemas.microsoft.com/office/drawing/2014/main" id="{CBEDEB1C-B052-286D-085B-5794CF830DB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5B18125-CE27-E036-4215-1EDB92E8D292}"/>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74117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97E104-7F89-1A30-CCE6-A8B4280F5C73}"/>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3" name="Footer Placeholder 2">
            <a:extLst>
              <a:ext uri="{FF2B5EF4-FFF2-40B4-BE49-F238E27FC236}">
                <a16:creationId xmlns:a16="http://schemas.microsoft.com/office/drawing/2014/main" id="{944F5E22-0358-A7B3-B636-C1F56BBD6207}"/>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7E8F580-444F-DC3F-6077-E08DB167DEE6}"/>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3562424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46F7-9A2D-FD7D-B8A8-AB8D36D4FE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CEC786-A351-4326-D99F-033A082C6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2DEF36-11E0-8AED-31DF-F75C757A1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686C66-A861-AE14-C7A7-173495E558ED}"/>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6" name="Footer Placeholder 5">
            <a:extLst>
              <a:ext uri="{FF2B5EF4-FFF2-40B4-BE49-F238E27FC236}">
                <a16:creationId xmlns:a16="http://schemas.microsoft.com/office/drawing/2014/main" id="{81B986DD-3B6B-F675-25E9-205764639B1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41F4D64-A4AF-6225-E164-0A80A8A45D1A}"/>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3263550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45CB6-A683-816C-755C-41F4654D73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6B842D-B008-969B-3054-04410ABF2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EDAD4EB-4673-D6C2-C5E0-6843D4EC9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6FB32-E099-F160-F591-0B311316AB5C}"/>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6" name="Footer Placeholder 5">
            <a:extLst>
              <a:ext uri="{FF2B5EF4-FFF2-40B4-BE49-F238E27FC236}">
                <a16:creationId xmlns:a16="http://schemas.microsoft.com/office/drawing/2014/main" id="{063E6EA9-958D-D472-568B-1AE6BFB8DCA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59F1F19-C39B-3247-E41E-F07895BE1026}"/>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9602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CBC1A2-0FAF-84CA-425A-568E4E7B97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D53024-3850-8D33-1653-4B9EB69F5A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14662D-8733-5E6F-EB61-C9B2771FE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5390B6-011B-4D88-B11F-43C5EA933AAB}" type="datetimeFigureOut">
              <a:rPr lang="en-IN" smtClean="0"/>
              <a:t>23-12-2024</a:t>
            </a:fld>
            <a:endParaRPr lang="en-IN" dirty="0"/>
          </a:p>
        </p:txBody>
      </p:sp>
      <p:sp>
        <p:nvSpPr>
          <p:cNvPr id="5" name="Footer Placeholder 4">
            <a:extLst>
              <a:ext uri="{FF2B5EF4-FFF2-40B4-BE49-F238E27FC236}">
                <a16:creationId xmlns:a16="http://schemas.microsoft.com/office/drawing/2014/main" id="{79ECF79D-1D73-ECE9-1C5D-1A0C7BB37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D648C3B0-D596-77A3-D6F2-B1563FB47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16D7B0-3B58-4480-8BA0-5B2135E6AB7B}" type="slidenum">
              <a:rPr lang="en-IN" smtClean="0"/>
              <a:t>‹#›</a:t>
            </a:fld>
            <a:endParaRPr lang="en-IN" dirty="0"/>
          </a:p>
        </p:txBody>
      </p:sp>
    </p:spTree>
    <p:extLst>
      <p:ext uri="{BB962C8B-B14F-4D97-AF65-F5344CB8AC3E}">
        <p14:creationId xmlns:p14="http://schemas.microsoft.com/office/powerpoint/2010/main" val="2189178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microsoft.com/office/2007/relationships/hdphoto" Target="../media/hdphoto9.wdp"/><Relationship Id="rId7" Type="http://schemas.microsoft.com/office/2007/relationships/hdphoto" Target="../media/hdphoto11.wdp"/><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32.png"/><Relationship Id="rId11" Type="http://schemas.microsoft.com/office/2007/relationships/hdphoto" Target="../media/hdphoto13.wdp"/><Relationship Id="rId5" Type="http://schemas.microsoft.com/office/2007/relationships/hdphoto" Target="../media/hdphoto10.wdp"/><Relationship Id="rId10" Type="http://schemas.openxmlformats.org/officeDocument/2006/relationships/image" Target="../media/image34.png"/><Relationship Id="rId4" Type="http://schemas.openxmlformats.org/officeDocument/2006/relationships/image" Target="../media/image31.png"/><Relationship Id="rId9" Type="http://schemas.microsoft.com/office/2007/relationships/hdphoto" Target="../media/hdphoto12.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12.xml"/><Relationship Id="rId5" Type="http://schemas.openxmlformats.org/officeDocument/2006/relationships/slide" Target="slide7.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18.png"/><Relationship Id="rId17" Type="http://schemas.microsoft.com/office/2007/relationships/hdphoto" Target="../media/hdphoto8.wdp"/><Relationship Id="rId2" Type="http://schemas.openxmlformats.org/officeDocument/2006/relationships/image" Target="../media/image13.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5.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7.wdp"/><Relationship Id="rId10" Type="http://schemas.openxmlformats.org/officeDocument/2006/relationships/image" Target="../media/image17.png"/><Relationship Id="rId4" Type="http://schemas.openxmlformats.org/officeDocument/2006/relationships/image" Target="../media/image14.png"/><Relationship Id="rId9" Type="http://schemas.microsoft.com/office/2007/relationships/hdphoto" Target="../media/hdphoto4.wdp"/><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tx1"/>
            </a:gs>
            <a:gs pos="18000">
              <a:srgbClr val="2D4C5B"/>
            </a:gs>
            <a:gs pos="51000">
              <a:srgbClr val="142229"/>
            </a:gs>
            <a:gs pos="1000">
              <a:srgbClr val="5188A2"/>
            </a:gs>
            <a:gs pos="0">
              <a:schemeClr val="accent1">
                <a:lumMod val="45000"/>
                <a:lumOff val="55000"/>
              </a:schemeClr>
            </a:gs>
          </a:gsLst>
          <a:lin ang="5400000" scaled="0"/>
        </a:gradFill>
        <a:effectLst/>
      </p:bgPr>
    </p:bg>
    <p:spTree>
      <p:nvGrpSpPr>
        <p:cNvPr id="1" name="">
          <a:extLst>
            <a:ext uri="{FF2B5EF4-FFF2-40B4-BE49-F238E27FC236}">
              <a16:creationId xmlns:a16="http://schemas.microsoft.com/office/drawing/2014/main" id="{AA04DD33-4E4E-DCA8-ECA7-E15EFB50EC46}"/>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A8B8A640-25FC-25B3-2CCB-D6828CFDA46A}"/>
              </a:ext>
            </a:extLst>
          </p:cNvPr>
          <p:cNvSpPr txBox="1"/>
          <p:nvPr/>
        </p:nvSpPr>
        <p:spPr>
          <a:xfrm>
            <a:off x="95250" y="5181510"/>
            <a:ext cx="8007331" cy="769441"/>
          </a:xfrm>
          <a:prstGeom prst="rect">
            <a:avLst/>
          </a:prstGeom>
          <a:noFill/>
          <a:ln>
            <a:noFill/>
          </a:ln>
          <a:effectLst>
            <a:glow rad="127000">
              <a:schemeClr val="bg1"/>
            </a:glow>
          </a:effectLst>
        </p:spPr>
        <p:txBody>
          <a:bodyPr wrap="square" rtlCol="0">
            <a:spAutoFit/>
          </a:bodyPr>
          <a:lstStyle/>
          <a:p>
            <a:r>
              <a:rPr lang="en-US" sz="4400" b="1" dirty="0">
                <a:ln w="22225">
                  <a:solidFill>
                    <a:schemeClr val="bg2"/>
                  </a:solidFill>
                  <a:prstDash val="solid"/>
                </a:ln>
                <a:solidFill>
                  <a:schemeClr val="bg2">
                    <a:lumMod val="75000"/>
                  </a:schemeClr>
                </a:solidFill>
                <a:latin typeface="Algerian" panose="04020705040A02060702" pitchFamily="82" charset="0"/>
              </a:rPr>
              <a:t>Cloud in Banking Industry</a:t>
            </a:r>
            <a:endParaRPr lang="en-IN" sz="4400" b="1" dirty="0">
              <a:ln w="22225">
                <a:solidFill>
                  <a:schemeClr val="bg2"/>
                </a:solidFill>
                <a:prstDash val="solid"/>
              </a:ln>
              <a:solidFill>
                <a:schemeClr val="bg2">
                  <a:lumMod val="75000"/>
                </a:schemeClr>
              </a:solidFill>
              <a:latin typeface="Algerian" panose="04020705040A02060702" pitchFamily="82" charset="0"/>
            </a:endParaRPr>
          </a:p>
        </p:txBody>
      </p:sp>
      <p:pic>
        <p:nvPicPr>
          <p:cNvPr id="21506" name="Picture 2" descr="Saas concept collage">
            <a:extLst>
              <a:ext uri="{FF2B5EF4-FFF2-40B4-BE49-F238E27FC236}">
                <a16:creationId xmlns:a16="http://schemas.microsoft.com/office/drawing/2014/main" id="{DBC71D8D-1365-3A3B-E00D-F1CED860B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275" y="-209639"/>
            <a:ext cx="8007332" cy="454372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DBBC422E-C6D7-71DE-EFC8-618F646EEB80}"/>
              </a:ext>
            </a:extLst>
          </p:cNvPr>
          <p:cNvSpPr txBox="1"/>
          <p:nvPr/>
        </p:nvSpPr>
        <p:spPr>
          <a:xfrm>
            <a:off x="95250" y="4372387"/>
            <a:ext cx="2149948" cy="369332"/>
          </a:xfrm>
          <a:prstGeom prst="rect">
            <a:avLst/>
          </a:prstGeom>
          <a:noFill/>
        </p:spPr>
        <p:txBody>
          <a:bodyPr wrap="none" rtlCol="0">
            <a:spAutoFit/>
          </a:bodyPr>
          <a:lstStyle/>
          <a:p>
            <a:r>
              <a:rPr lang="en-US" dirty="0">
                <a:solidFill>
                  <a:schemeClr val="bg2">
                    <a:lumMod val="90000"/>
                  </a:schemeClr>
                </a:solidFill>
                <a:latin typeface="Berlin Sans FB" panose="020E0602020502020306" pitchFamily="34" charset="0"/>
              </a:rPr>
              <a:t>Industry Research on</a:t>
            </a:r>
            <a:endParaRPr lang="en-IN" dirty="0">
              <a:solidFill>
                <a:schemeClr val="bg2">
                  <a:lumMod val="90000"/>
                </a:schemeClr>
              </a:solidFill>
              <a:latin typeface="Berlin Sans FB" panose="020E0602020502020306" pitchFamily="34" charset="0"/>
            </a:endParaRPr>
          </a:p>
        </p:txBody>
      </p:sp>
      <p:cxnSp>
        <p:nvCxnSpPr>
          <p:cNvPr id="21" name="Straight Connector 20">
            <a:extLst>
              <a:ext uri="{FF2B5EF4-FFF2-40B4-BE49-F238E27FC236}">
                <a16:creationId xmlns:a16="http://schemas.microsoft.com/office/drawing/2014/main" id="{C89EC440-F097-09B8-67B2-76E96D1131E7}"/>
              </a:ext>
            </a:extLst>
          </p:cNvPr>
          <p:cNvCxnSpPr>
            <a:cxnSpLocks/>
          </p:cNvCxnSpPr>
          <p:nvPr/>
        </p:nvCxnSpPr>
        <p:spPr>
          <a:xfrm>
            <a:off x="190500" y="4867185"/>
            <a:ext cx="1952625"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74B14630-C27C-3770-C4F4-DFF12E0134D7}"/>
              </a:ext>
            </a:extLst>
          </p:cNvPr>
          <p:cNvSpPr txBox="1"/>
          <p:nvPr/>
        </p:nvSpPr>
        <p:spPr>
          <a:xfrm>
            <a:off x="190500" y="6401212"/>
            <a:ext cx="1762021" cy="369332"/>
          </a:xfrm>
          <a:prstGeom prst="rect">
            <a:avLst/>
          </a:prstGeom>
          <a:noFill/>
        </p:spPr>
        <p:txBody>
          <a:bodyPr wrap="none" rtlCol="0">
            <a:spAutoFit/>
          </a:bodyPr>
          <a:lstStyle/>
          <a:p>
            <a:r>
              <a:rPr lang="en-US" dirty="0">
                <a:solidFill>
                  <a:schemeClr val="bg2">
                    <a:lumMod val="90000"/>
                  </a:schemeClr>
                </a:solidFill>
                <a:latin typeface="Berlin Sans FB" panose="020E0602020502020306" pitchFamily="34" charset="0"/>
              </a:rPr>
              <a:t>Prepared by AH</a:t>
            </a:r>
            <a:endParaRPr lang="en-IN" dirty="0">
              <a:solidFill>
                <a:schemeClr val="bg2">
                  <a:lumMod val="90000"/>
                </a:schemeClr>
              </a:solidFill>
              <a:latin typeface="Berlin Sans FB" panose="020E0602020502020306" pitchFamily="34" charset="0"/>
            </a:endParaRPr>
          </a:p>
        </p:txBody>
      </p:sp>
      <p:cxnSp>
        <p:nvCxnSpPr>
          <p:cNvPr id="24" name="Straight Connector 23">
            <a:extLst>
              <a:ext uri="{FF2B5EF4-FFF2-40B4-BE49-F238E27FC236}">
                <a16:creationId xmlns:a16="http://schemas.microsoft.com/office/drawing/2014/main" id="{4850B381-F288-D8C2-E4D0-40C7AA3FBB93}"/>
              </a:ext>
            </a:extLst>
          </p:cNvPr>
          <p:cNvCxnSpPr>
            <a:cxnSpLocks/>
          </p:cNvCxnSpPr>
          <p:nvPr/>
        </p:nvCxnSpPr>
        <p:spPr>
          <a:xfrm>
            <a:off x="190499" y="6372045"/>
            <a:ext cx="1952625"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6368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05547-7D6A-F039-CB8E-9D4D5D0F241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9A9250A-4B04-FC89-5406-3106243545E5}"/>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REGULATORY FRAMEWORK</a:t>
            </a:r>
          </a:p>
        </p:txBody>
      </p:sp>
      <p:cxnSp>
        <p:nvCxnSpPr>
          <p:cNvPr id="3" name="Straight Connector 2">
            <a:extLst>
              <a:ext uri="{FF2B5EF4-FFF2-40B4-BE49-F238E27FC236}">
                <a16:creationId xmlns:a16="http://schemas.microsoft.com/office/drawing/2014/main" id="{0CFCEC7C-7BA6-EB3D-59B9-CEFA5DFA2041}"/>
              </a:ext>
            </a:extLst>
          </p:cNvPr>
          <p:cNvCxnSpPr>
            <a:cxnSpLocks/>
          </p:cNvCxnSpPr>
          <p:nvPr/>
        </p:nvCxnSpPr>
        <p:spPr>
          <a:xfrm>
            <a:off x="0" y="519792"/>
            <a:ext cx="12192000"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6358BBCC-D2B8-DE71-82D9-BF37D301CA5F}"/>
              </a:ext>
            </a:extLst>
          </p:cNvPr>
          <p:cNvCxnSpPr>
            <a:cxnSpLocks/>
          </p:cNvCxnSpPr>
          <p:nvPr/>
        </p:nvCxnSpPr>
        <p:spPr>
          <a:xfrm>
            <a:off x="0" y="586090"/>
            <a:ext cx="12192000" cy="0"/>
          </a:xfrm>
          <a:prstGeom prst="line">
            <a:avLst/>
          </a:prstGeom>
          <a:ln>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grpSp>
        <p:nvGrpSpPr>
          <p:cNvPr id="13409" name="Group 13408">
            <a:extLst>
              <a:ext uri="{FF2B5EF4-FFF2-40B4-BE49-F238E27FC236}">
                <a16:creationId xmlns:a16="http://schemas.microsoft.com/office/drawing/2014/main" id="{21888920-81FA-BA0E-C182-5A549E32BDB3}"/>
              </a:ext>
            </a:extLst>
          </p:cNvPr>
          <p:cNvGrpSpPr/>
          <p:nvPr/>
        </p:nvGrpSpPr>
        <p:grpSpPr>
          <a:xfrm>
            <a:off x="217461" y="735420"/>
            <a:ext cx="11715750" cy="5939096"/>
            <a:chOff x="217461" y="735420"/>
            <a:chExt cx="11715750" cy="5939096"/>
          </a:xfrm>
        </p:grpSpPr>
        <p:grpSp>
          <p:nvGrpSpPr>
            <p:cNvPr id="13390" name="Group 13389">
              <a:extLst>
                <a:ext uri="{FF2B5EF4-FFF2-40B4-BE49-F238E27FC236}">
                  <a16:creationId xmlns:a16="http://schemas.microsoft.com/office/drawing/2014/main" id="{900B581F-68B3-8C41-19DF-82795ED52071}"/>
                </a:ext>
              </a:extLst>
            </p:cNvPr>
            <p:cNvGrpSpPr/>
            <p:nvPr/>
          </p:nvGrpSpPr>
          <p:grpSpPr>
            <a:xfrm>
              <a:off x="217461" y="735420"/>
              <a:ext cx="11715750" cy="4152912"/>
              <a:chOff x="238125" y="679436"/>
              <a:chExt cx="11715750" cy="4253899"/>
            </a:xfrm>
          </p:grpSpPr>
          <p:grpSp>
            <p:nvGrpSpPr>
              <p:cNvPr id="13386" name="Group 13385">
                <a:extLst>
                  <a:ext uri="{FF2B5EF4-FFF2-40B4-BE49-F238E27FC236}">
                    <a16:creationId xmlns:a16="http://schemas.microsoft.com/office/drawing/2014/main" id="{BE68B1F3-99A7-95D6-6DAE-8FCE6CF3DDE4}"/>
                  </a:ext>
                </a:extLst>
              </p:cNvPr>
              <p:cNvGrpSpPr/>
              <p:nvPr/>
            </p:nvGrpSpPr>
            <p:grpSpPr>
              <a:xfrm>
                <a:off x="238125" y="679436"/>
                <a:ext cx="11715750" cy="4253899"/>
                <a:chOff x="257175" y="695018"/>
                <a:chExt cx="11715750" cy="4253899"/>
              </a:xfrm>
            </p:grpSpPr>
            <p:sp>
              <p:nvSpPr>
                <p:cNvPr id="13377" name="Google Shape;701;p20">
                  <a:extLst>
                    <a:ext uri="{FF2B5EF4-FFF2-40B4-BE49-F238E27FC236}">
                      <a16:creationId xmlns:a16="http://schemas.microsoft.com/office/drawing/2014/main" id="{18A082D1-11EF-F681-11B6-1B683625B350}"/>
                    </a:ext>
                  </a:extLst>
                </p:cNvPr>
                <p:cNvSpPr/>
                <p:nvPr/>
              </p:nvSpPr>
              <p:spPr>
                <a:xfrm>
                  <a:off x="6026458" y="1071026"/>
                  <a:ext cx="180901" cy="132757"/>
                </a:xfrm>
                <a:custGeom>
                  <a:avLst/>
                  <a:gdLst/>
                  <a:ahLst/>
                  <a:cxnLst/>
                  <a:rect l="l" t="t" r="r" b="b"/>
                  <a:pathLst>
                    <a:path w="2123" h="2123" extrusionOk="0">
                      <a:moveTo>
                        <a:pt x="1061" y="190"/>
                      </a:moveTo>
                      <a:cubicBezTo>
                        <a:pt x="1542" y="190"/>
                        <a:pt x="1933" y="581"/>
                        <a:pt x="1933" y="1061"/>
                      </a:cubicBezTo>
                      <a:cubicBezTo>
                        <a:pt x="1933" y="1542"/>
                        <a:pt x="1542" y="1933"/>
                        <a:pt x="1061" y="1933"/>
                      </a:cubicBezTo>
                      <a:cubicBezTo>
                        <a:pt x="581" y="1933"/>
                        <a:pt x="190" y="1542"/>
                        <a:pt x="190" y="1061"/>
                      </a:cubicBezTo>
                      <a:cubicBezTo>
                        <a:pt x="190" y="581"/>
                        <a:pt x="581" y="190"/>
                        <a:pt x="1061" y="190"/>
                      </a:cubicBezTo>
                      <a:close/>
                      <a:moveTo>
                        <a:pt x="1061" y="0"/>
                      </a:moveTo>
                      <a:cubicBezTo>
                        <a:pt x="476" y="0"/>
                        <a:pt x="0" y="476"/>
                        <a:pt x="0" y="1061"/>
                      </a:cubicBezTo>
                      <a:cubicBezTo>
                        <a:pt x="0" y="1646"/>
                        <a:pt x="476" y="2122"/>
                        <a:pt x="1061" y="2122"/>
                      </a:cubicBezTo>
                      <a:cubicBezTo>
                        <a:pt x="1646" y="2122"/>
                        <a:pt x="2123" y="1646"/>
                        <a:pt x="2123" y="1061"/>
                      </a:cubicBezTo>
                      <a:cubicBezTo>
                        <a:pt x="2123" y="476"/>
                        <a:pt x="1646" y="0"/>
                        <a:pt x="1061" y="0"/>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grpSp>
              <p:nvGrpSpPr>
                <p:cNvPr id="13385" name="Group 13384">
                  <a:extLst>
                    <a:ext uri="{FF2B5EF4-FFF2-40B4-BE49-F238E27FC236}">
                      <a16:creationId xmlns:a16="http://schemas.microsoft.com/office/drawing/2014/main" id="{C3440580-D558-C1EC-A982-91E9C46ABC9F}"/>
                    </a:ext>
                  </a:extLst>
                </p:cNvPr>
                <p:cNvGrpSpPr/>
                <p:nvPr/>
              </p:nvGrpSpPr>
              <p:grpSpPr>
                <a:xfrm>
                  <a:off x="257175" y="695018"/>
                  <a:ext cx="11715750" cy="4253899"/>
                  <a:chOff x="314064" y="971243"/>
                  <a:chExt cx="11483173" cy="4253899"/>
                </a:xfrm>
              </p:grpSpPr>
              <p:grpSp>
                <p:nvGrpSpPr>
                  <p:cNvPr id="13383" name="Group 13382">
                    <a:extLst>
                      <a:ext uri="{FF2B5EF4-FFF2-40B4-BE49-F238E27FC236}">
                        <a16:creationId xmlns:a16="http://schemas.microsoft.com/office/drawing/2014/main" id="{26295D3A-1CFA-508E-B0BF-BEC9FCF31ADF}"/>
                      </a:ext>
                    </a:extLst>
                  </p:cNvPr>
                  <p:cNvGrpSpPr/>
                  <p:nvPr/>
                </p:nvGrpSpPr>
                <p:grpSpPr>
                  <a:xfrm>
                    <a:off x="314064" y="971243"/>
                    <a:ext cx="11483173" cy="4253899"/>
                    <a:chOff x="225196" y="2600296"/>
                    <a:chExt cx="11483173" cy="4253899"/>
                  </a:xfrm>
                </p:grpSpPr>
                <p:sp>
                  <p:nvSpPr>
                    <p:cNvPr id="13376" name="Google Shape;798;p20">
                      <a:extLst>
                        <a:ext uri="{FF2B5EF4-FFF2-40B4-BE49-F238E27FC236}">
                          <a16:creationId xmlns:a16="http://schemas.microsoft.com/office/drawing/2014/main" id="{40A383AB-5283-1318-3BEA-C5B2011CE4EA}"/>
                        </a:ext>
                      </a:extLst>
                    </p:cNvPr>
                    <p:cNvSpPr txBox="1"/>
                    <p:nvPr/>
                  </p:nvSpPr>
                  <p:spPr>
                    <a:xfrm>
                      <a:off x="4330894" y="3404916"/>
                      <a:ext cx="3367742" cy="1132118"/>
                    </a:xfrm>
                    <a:prstGeom prst="rect">
                      <a:avLst/>
                    </a:prstGeom>
                    <a:noFill/>
                    <a:ln>
                      <a:noFill/>
                    </a:ln>
                  </p:spPr>
                  <p:txBody>
                    <a:bodyPr spcFirstLastPara="1" wrap="square" lIns="91425" tIns="91425" rIns="91425" bIns="91425" anchor="ctr" anchorCtr="0">
                      <a:noAutofit/>
                    </a:bodyPr>
                    <a:lstStyle/>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Cybersecurity Law of the People's Republic of China (2017)</a:t>
                      </a:r>
                      <a:endParaRPr lang="en-US" sz="1000" dirty="0">
                        <a:solidFill>
                          <a:srgbClr val="263238"/>
                        </a:solidFill>
                        <a:latin typeface="Poppins" panose="00000500000000000000" pitchFamily="2" charset="0"/>
                        <a:cs typeface="Poppins" panose="00000500000000000000" pitchFamily="2" charset="0"/>
                        <a:sym typeface="Roboto"/>
                      </a:endParaRPr>
                    </a:p>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sym typeface="Roboto"/>
                        </a:rPr>
                        <a:t>The PRC Personal Information Protection Law</a:t>
                      </a:r>
                    </a:p>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sym typeface="Roboto"/>
                        </a:rPr>
                        <a:t>China Banking and Insurance Regulatory Commission (CBIRC) Guidelines</a:t>
                      </a:r>
                    </a:p>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sym typeface="Roboto"/>
                        </a:rPr>
                        <a:t>Cloud Computing Security &amp; Privacy Standards</a:t>
                      </a:r>
                    </a:p>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sym typeface="Roboto"/>
                        </a:rPr>
                        <a:t>China’s Internet Finance Guidelines (2015)</a:t>
                      </a:r>
                    </a:p>
                  </p:txBody>
                </p:sp>
                <p:grpSp>
                  <p:nvGrpSpPr>
                    <p:cNvPr id="13382" name="Group 13381">
                      <a:extLst>
                        <a:ext uri="{FF2B5EF4-FFF2-40B4-BE49-F238E27FC236}">
                          <a16:creationId xmlns:a16="http://schemas.microsoft.com/office/drawing/2014/main" id="{239FE000-A01E-80A7-247E-137B44DE5968}"/>
                        </a:ext>
                      </a:extLst>
                    </p:cNvPr>
                    <p:cNvGrpSpPr/>
                    <p:nvPr/>
                  </p:nvGrpSpPr>
                  <p:grpSpPr>
                    <a:xfrm>
                      <a:off x="225196" y="2600296"/>
                      <a:ext cx="11425311" cy="4253899"/>
                      <a:chOff x="225196" y="2600296"/>
                      <a:chExt cx="11425311" cy="4253899"/>
                    </a:xfrm>
                  </p:grpSpPr>
                  <p:grpSp>
                    <p:nvGrpSpPr>
                      <p:cNvPr id="13381" name="Group 13380">
                        <a:extLst>
                          <a:ext uri="{FF2B5EF4-FFF2-40B4-BE49-F238E27FC236}">
                            <a16:creationId xmlns:a16="http://schemas.microsoft.com/office/drawing/2014/main" id="{A4D5820D-39E7-9838-1736-197B68D55938}"/>
                          </a:ext>
                        </a:extLst>
                      </p:cNvPr>
                      <p:cNvGrpSpPr/>
                      <p:nvPr/>
                    </p:nvGrpSpPr>
                    <p:grpSpPr>
                      <a:xfrm>
                        <a:off x="225196" y="2600296"/>
                        <a:ext cx="11425311" cy="4253899"/>
                        <a:chOff x="225196" y="2600296"/>
                        <a:chExt cx="11425311" cy="4253899"/>
                      </a:xfrm>
                    </p:grpSpPr>
                    <p:grpSp>
                      <p:nvGrpSpPr>
                        <p:cNvPr id="326" name="Group 325">
                          <a:extLst>
                            <a:ext uri="{FF2B5EF4-FFF2-40B4-BE49-F238E27FC236}">
                              <a16:creationId xmlns:a16="http://schemas.microsoft.com/office/drawing/2014/main" id="{4A85CD2F-EF6D-C284-8514-240A119A521F}"/>
                            </a:ext>
                          </a:extLst>
                        </p:cNvPr>
                        <p:cNvGrpSpPr/>
                        <p:nvPr/>
                      </p:nvGrpSpPr>
                      <p:grpSpPr>
                        <a:xfrm>
                          <a:off x="225196" y="2600296"/>
                          <a:ext cx="11425311" cy="4253899"/>
                          <a:chOff x="871466" y="1050971"/>
                          <a:chExt cx="10392883" cy="5272758"/>
                        </a:xfrm>
                      </p:grpSpPr>
                      <p:sp>
                        <p:nvSpPr>
                          <p:cNvPr id="327" name="Google Shape;696;p20">
                            <a:extLst>
                              <a:ext uri="{FF2B5EF4-FFF2-40B4-BE49-F238E27FC236}">
                                <a16:creationId xmlns:a16="http://schemas.microsoft.com/office/drawing/2014/main" id="{7245A535-359C-259D-567C-A58D4D584AF6}"/>
                              </a:ext>
                            </a:extLst>
                          </p:cNvPr>
                          <p:cNvSpPr/>
                          <p:nvPr/>
                        </p:nvSpPr>
                        <p:spPr>
                          <a:xfrm>
                            <a:off x="5842268" y="5333903"/>
                            <a:ext cx="36894" cy="14805"/>
                          </a:xfrm>
                          <a:custGeom>
                            <a:avLst/>
                            <a:gdLst/>
                            <a:ahLst/>
                            <a:cxnLst/>
                            <a:rect l="l" t="t" r="r" b="b"/>
                            <a:pathLst>
                              <a:path w="476" h="191" extrusionOk="0">
                                <a:moveTo>
                                  <a:pt x="95" y="1"/>
                                </a:moveTo>
                                <a:cubicBezTo>
                                  <a:pt x="43" y="1"/>
                                  <a:pt x="0" y="43"/>
                                  <a:pt x="0" y="96"/>
                                </a:cubicBezTo>
                                <a:cubicBezTo>
                                  <a:pt x="0" y="148"/>
                                  <a:pt x="43" y="190"/>
                                  <a:pt x="95" y="190"/>
                                </a:cubicBezTo>
                                <a:lnTo>
                                  <a:pt x="380" y="190"/>
                                </a:lnTo>
                                <a:cubicBezTo>
                                  <a:pt x="432" y="190"/>
                                  <a:pt x="475" y="148"/>
                                  <a:pt x="475" y="96"/>
                                </a:cubicBezTo>
                                <a:cubicBezTo>
                                  <a:pt x="475" y="43"/>
                                  <a:pt x="432" y="1"/>
                                  <a:pt x="380" y="1"/>
                                </a:cubicBezTo>
                                <a:close/>
                              </a:path>
                            </a:pathLst>
                          </a:custGeom>
                          <a:solidFill>
                            <a:srgbClr val="70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28" name="Google Shape;697;p20">
                            <a:extLst>
                              <a:ext uri="{FF2B5EF4-FFF2-40B4-BE49-F238E27FC236}">
                                <a16:creationId xmlns:a16="http://schemas.microsoft.com/office/drawing/2014/main" id="{65AEFD23-C649-FE5E-3477-D8BE3A900F1B}"/>
                              </a:ext>
                            </a:extLst>
                          </p:cNvPr>
                          <p:cNvSpPr/>
                          <p:nvPr/>
                        </p:nvSpPr>
                        <p:spPr>
                          <a:xfrm>
                            <a:off x="2081510" y="5300342"/>
                            <a:ext cx="81851" cy="81929"/>
                          </a:xfrm>
                          <a:custGeom>
                            <a:avLst/>
                            <a:gdLst/>
                            <a:ahLst/>
                            <a:cxnLst/>
                            <a:rect l="l" t="t" r="r" b="b"/>
                            <a:pathLst>
                              <a:path w="1056" h="1057" extrusionOk="0">
                                <a:moveTo>
                                  <a:pt x="528" y="0"/>
                                </a:moveTo>
                                <a:cubicBezTo>
                                  <a:pt x="237" y="0"/>
                                  <a:pt x="0" y="237"/>
                                  <a:pt x="0" y="529"/>
                                </a:cubicBezTo>
                                <a:cubicBezTo>
                                  <a:pt x="0" y="820"/>
                                  <a:pt x="237" y="1056"/>
                                  <a:pt x="528" y="1056"/>
                                </a:cubicBezTo>
                                <a:cubicBezTo>
                                  <a:pt x="819" y="1056"/>
                                  <a:pt x="1056" y="820"/>
                                  <a:pt x="1056" y="529"/>
                                </a:cubicBezTo>
                                <a:cubicBezTo>
                                  <a:pt x="1056" y="237"/>
                                  <a:pt x="819" y="0"/>
                                  <a:pt x="528" y="0"/>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41" name="Google Shape;698;p20">
                            <a:extLst>
                              <a:ext uri="{FF2B5EF4-FFF2-40B4-BE49-F238E27FC236}">
                                <a16:creationId xmlns:a16="http://schemas.microsoft.com/office/drawing/2014/main" id="{040C5E9D-25CB-6FA7-3B27-7E3A089EE3B1}"/>
                              </a:ext>
                            </a:extLst>
                          </p:cNvPr>
                          <p:cNvSpPr/>
                          <p:nvPr/>
                        </p:nvSpPr>
                        <p:spPr>
                          <a:xfrm>
                            <a:off x="7444981" y="5176545"/>
                            <a:ext cx="164554" cy="164554"/>
                          </a:xfrm>
                          <a:custGeom>
                            <a:avLst/>
                            <a:gdLst/>
                            <a:ahLst/>
                            <a:cxnLst/>
                            <a:rect l="l" t="t" r="r" b="b"/>
                            <a:pathLst>
                              <a:path w="2123" h="2123" extrusionOk="0">
                                <a:moveTo>
                                  <a:pt x="1061" y="190"/>
                                </a:moveTo>
                                <a:cubicBezTo>
                                  <a:pt x="1542" y="190"/>
                                  <a:pt x="1933" y="581"/>
                                  <a:pt x="1933" y="1061"/>
                                </a:cubicBezTo>
                                <a:cubicBezTo>
                                  <a:pt x="1933" y="1541"/>
                                  <a:pt x="1542" y="1933"/>
                                  <a:pt x="1061" y="1933"/>
                                </a:cubicBezTo>
                                <a:cubicBezTo>
                                  <a:pt x="581" y="1933"/>
                                  <a:pt x="190" y="1541"/>
                                  <a:pt x="190" y="1061"/>
                                </a:cubicBezTo>
                                <a:cubicBezTo>
                                  <a:pt x="190" y="581"/>
                                  <a:pt x="581" y="190"/>
                                  <a:pt x="1061" y="190"/>
                                </a:cubicBezTo>
                                <a:close/>
                                <a:moveTo>
                                  <a:pt x="1061" y="0"/>
                                </a:moveTo>
                                <a:cubicBezTo>
                                  <a:pt x="476" y="0"/>
                                  <a:pt x="0" y="476"/>
                                  <a:pt x="0" y="1061"/>
                                </a:cubicBezTo>
                                <a:cubicBezTo>
                                  <a:pt x="0" y="1646"/>
                                  <a:pt x="476" y="2122"/>
                                  <a:pt x="1061" y="2122"/>
                                </a:cubicBezTo>
                                <a:cubicBezTo>
                                  <a:pt x="1646" y="2122"/>
                                  <a:pt x="2123" y="1646"/>
                                  <a:pt x="2123" y="1061"/>
                                </a:cubicBezTo>
                                <a:cubicBezTo>
                                  <a:pt x="2123" y="476"/>
                                  <a:pt x="1646" y="0"/>
                                  <a:pt x="1061" y="0"/>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42" name="Google Shape;699;p20">
                            <a:extLst>
                              <a:ext uri="{FF2B5EF4-FFF2-40B4-BE49-F238E27FC236}">
                                <a16:creationId xmlns:a16="http://schemas.microsoft.com/office/drawing/2014/main" id="{A63C60FC-3198-C25A-5EA4-5E3A994EB4EE}"/>
                              </a:ext>
                            </a:extLst>
                          </p:cNvPr>
                          <p:cNvSpPr/>
                          <p:nvPr/>
                        </p:nvSpPr>
                        <p:spPr>
                          <a:xfrm>
                            <a:off x="6104328" y="3772937"/>
                            <a:ext cx="14805" cy="36818"/>
                          </a:xfrm>
                          <a:custGeom>
                            <a:avLst/>
                            <a:gdLst/>
                            <a:ahLst/>
                            <a:cxnLst/>
                            <a:rect l="l" t="t" r="r" b="b"/>
                            <a:pathLst>
                              <a:path w="191" h="475" extrusionOk="0">
                                <a:moveTo>
                                  <a:pt x="95" y="1"/>
                                </a:moveTo>
                                <a:cubicBezTo>
                                  <a:pt x="43" y="1"/>
                                  <a:pt x="1" y="43"/>
                                  <a:pt x="1" y="96"/>
                                </a:cubicBezTo>
                                <a:lnTo>
                                  <a:pt x="1" y="380"/>
                                </a:lnTo>
                                <a:cubicBezTo>
                                  <a:pt x="1" y="433"/>
                                  <a:pt x="43" y="475"/>
                                  <a:pt x="95" y="475"/>
                                </a:cubicBezTo>
                                <a:cubicBezTo>
                                  <a:pt x="148" y="475"/>
                                  <a:pt x="190" y="433"/>
                                  <a:pt x="190" y="380"/>
                                </a:cubicBezTo>
                                <a:lnTo>
                                  <a:pt x="190" y="96"/>
                                </a:lnTo>
                                <a:cubicBezTo>
                                  <a:pt x="190" y="43"/>
                                  <a:pt x="148" y="1"/>
                                  <a:pt x="95" y="1"/>
                                </a:cubicBezTo>
                                <a:close/>
                              </a:path>
                            </a:pathLst>
                          </a:custGeom>
                          <a:solidFill>
                            <a:srgbClr val="70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43" name="Google Shape;700;p20">
                            <a:extLst>
                              <a:ext uri="{FF2B5EF4-FFF2-40B4-BE49-F238E27FC236}">
                                <a16:creationId xmlns:a16="http://schemas.microsoft.com/office/drawing/2014/main" id="{1DEFD255-8CBE-B0D0-2208-9C6D262F67BC}"/>
                              </a:ext>
                            </a:extLst>
                          </p:cNvPr>
                          <p:cNvSpPr/>
                          <p:nvPr/>
                        </p:nvSpPr>
                        <p:spPr>
                          <a:xfrm>
                            <a:off x="5692442" y="5259029"/>
                            <a:ext cx="164632" cy="164554"/>
                          </a:xfrm>
                          <a:custGeom>
                            <a:avLst/>
                            <a:gdLst/>
                            <a:ahLst/>
                            <a:cxnLst/>
                            <a:rect l="l" t="t" r="r" b="b"/>
                            <a:pathLst>
                              <a:path w="2124" h="2123" extrusionOk="0">
                                <a:moveTo>
                                  <a:pt x="1062" y="190"/>
                                </a:moveTo>
                                <a:cubicBezTo>
                                  <a:pt x="1543" y="190"/>
                                  <a:pt x="1933" y="581"/>
                                  <a:pt x="1933" y="1062"/>
                                </a:cubicBezTo>
                                <a:cubicBezTo>
                                  <a:pt x="1933" y="1542"/>
                                  <a:pt x="1543" y="1933"/>
                                  <a:pt x="1062" y="1933"/>
                                </a:cubicBezTo>
                                <a:cubicBezTo>
                                  <a:pt x="582" y="1933"/>
                                  <a:pt x="191" y="1542"/>
                                  <a:pt x="191" y="1062"/>
                                </a:cubicBezTo>
                                <a:cubicBezTo>
                                  <a:pt x="191" y="581"/>
                                  <a:pt x="582" y="190"/>
                                  <a:pt x="1062" y="190"/>
                                </a:cubicBezTo>
                                <a:close/>
                                <a:moveTo>
                                  <a:pt x="1062" y="0"/>
                                </a:moveTo>
                                <a:cubicBezTo>
                                  <a:pt x="477" y="0"/>
                                  <a:pt x="1" y="477"/>
                                  <a:pt x="1" y="1062"/>
                                </a:cubicBezTo>
                                <a:cubicBezTo>
                                  <a:pt x="1" y="1647"/>
                                  <a:pt x="477" y="2123"/>
                                  <a:pt x="1062" y="2123"/>
                                </a:cubicBezTo>
                                <a:cubicBezTo>
                                  <a:pt x="1648" y="2123"/>
                                  <a:pt x="2124" y="1647"/>
                                  <a:pt x="2124" y="1062"/>
                                </a:cubicBezTo>
                                <a:cubicBezTo>
                                  <a:pt x="2124" y="477"/>
                                  <a:pt x="1648" y="0"/>
                                  <a:pt x="1062" y="0"/>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44" name="Google Shape;701;p20">
                            <a:extLst>
                              <a:ext uri="{FF2B5EF4-FFF2-40B4-BE49-F238E27FC236}">
                                <a16:creationId xmlns:a16="http://schemas.microsoft.com/office/drawing/2014/main" id="{AA1FB92B-5ED1-7721-EB14-523128E8885B}"/>
                              </a:ext>
                            </a:extLst>
                          </p:cNvPr>
                          <p:cNvSpPr/>
                          <p:nvPr/>
                        </p:nvSpPr>
                        <p:spPr>
                          <a:xfrm>
                            <a:off x="6029452" y="3623188"/>
                            <a:ext cx="164554" cy="164554"/>
                          </a:xfrm>
                          <a:custGeom>
                            <a:avLst/>
                            <a:gdLst/>
                            <a:ahLst/>
                            <a:cxnLst/>
                            <a:rect l="l" t="t" r="r" b="b"/>
                            <a:pathLst>
                              <a:path w="2123" h="2123" extrusionOk="0">
                                <a:moveTo>
                                  <a:pt x="1061" y="190"/>
                                </a:moveTo>
                                <a:cubicBezTo>
                                  <a:pt x="1542" y="190"/>
                                  <a:pt x="1933" y="581"/>
                                  <a:pt x="1933" y="1061"/>
                                </a:cubicBezTo>
                                <a:cubicBezTo>
                                  <a:pt x="1933" y="1542"/>
                                  <a:pt x="1542" y="1933"/>
                                  <a:pt x="1061" y="1933"/>
                                </a:cubicBezTo>
                                <a:cubicBezTo>
                                  <a:pt x="581" y="1933"/>
                                  <a:pt x="190" y="1542"/>
                                  <a:pt x="190" y="1061"/>
                                </a:cubicBezTo>
                                <a:cubicBezTo>
                                  <a:pt x="190" y="581"/>
                                  <a:pt x="581" y="190"/>
                                  <a:pt x="1061" y="190"/>
                                </a:cubicBezTo>
                                <a:close/>
                                <a:moveTo>
                                  <a:pt x="1061" y="0"/>
                                </a:moveTo>
                                <a:cubicBezTo>
                                  <a:pt x="476" y="0"/>
                                  <a:pt x="0" y="476"/>
                                  <a:pt x="0" y="1061"/>
                                </a:cubicBezTo>
                                <a:cubicBezTo>
                                  <a:pt x="0" y="1646"/>
                                  <a:pt x="476" y="2122"/>
                                  <a:pt x="1061" y="2122"/>
                                </a:cubicBezTo>
                                <a:cubicBezTo>
                                  <a:pt x="1646" y="2122"/>
                                  <a:pt x="2123" y="1646"/>
                                  <a:pt x="2123" y="1061"/>
                                </a:cubicBezTo>
                                <a:cubicBezTo>
                                  <a:pt x="2123" y="476"/>
                                  <a:pt x="1646" y="0"/>
                                  <a:pt x="1061" y="0"/>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45" name="Google Shape;702;p20">
                            <a:extLst>
                              <a:ext uri="{FF2B5EF4-FFF2-40B4-BE49-F238E27FC236}">
                                <a16:creationId xmlns:a16="http://schemas.microsoft.com/office/drawing/2014/main" id="{F1C5DAC0-447D-9F8F-75F2-59711A69A6C3}"/>
                              </a:ext>
                            </a:extLst>
                          </p:cNvPr>
                          <p:cNvSpPr/>
                          <p:nvPr/>
                        </p:nvSpPr>
                        <p:spPr>
                          <a:xfrm>
                            <a:off x="5908539" y="3839983"/>
                            <a:ext cx="785849" cy="1508733"/>
                          </a:xfrm>
                          <a:custGeom>
                            <a:avLst/>
                            <a:gdLst/>
                            <a:ahLst/>
                            <a:cxnLst/>
                            <a:rect l="l" t="t" r="r" b="b"/>
                            <a:pathLst>
                              <a:path w="12521" h="19465" extrusionOk="0">
                                <a:moveTo>
                                  <a:pt x="2621" y="1"/>
                                </a:moveTo>
                                <a:cubicBezTo>
                                  <a:pt x="2569" y="1"/>
                                  <a:pt x="2527" y="43"/>
                                  <a:pt x="2527" y="95"/>
                                </a:cubicBezTo>
                                <a:lnTo>
                                  <a:pt x="2527" y="665"/>
                                </a:lnTo>
                                <a:cubicBezTo>
                                  <a:pt x="2527" y="718"/>
                                  <a:pt x="2569" y="760"/>
                                  <a:pt x="2621" y="760"/>
                                </a:cubicBezTo>
                                <a:cubicBezTo>
                                  <a:pt x="2674" y="760"/>
                                  <a:pt x="2716" y="718"/>
                                  <a:pt x="2716" y="665"/>
                                </a:cubicBezTo>
                                <a:lnTo>
                                  <a:pt x="2716" y="95"/>
                                </a:lnTo>
                                <a:cubicBezTo>
                                  <a:pt x="2716" y="43"/>
                                  <a:pt x="2674" y="1"/>
                                  <a:pt x="2621" y="1"/>
                                </a:cubicBezTo>
                                <a:close/>
                                <a:moveTo>
                                  <a:pt x="2621" y="1140"/>
                                </a:moveTo>
                                <a:cubicBezTo>
                                  <a:pt x="2569" y="1140"/>
                                  <a:pt x="2527" y="1182"/>
                                  <a:pt x="2527" y="1235"/>
                                </a:cubicBezTo>
                                <a:lnTo>
                                  <a:pt x="2527" y="1804"/>
                                </a:lnTo>
                                <a:cubicBezTo>
                                  <a:pt x="2527" y="1856"/>
                                  <a:pt x="2569" y="1899"/>
                                  <a:pt x="2621" y="1899"/>
                                </a:cubicBezTo>
                                <a:cubicBezTo>
                                  <a:pt x="2674" y="1899"/>
                                  <a:pt x="2716" y="1856"/>
                                  <a:pt x="2716" y="1804"/>
                                </a:cubicBezTo>
                                <a:lnTo>
                                  <a:pt x="2716" y="1235"/>
                                </a:lnTo>
                                <a:cubicBezTo>
                                  <a:pt x="2716" y="1182"/>
                                  <a:pt x="2674" y="1140"/>
                                  <a:pt x="2621" y="1140"/>
                                </a:cubicBezTo>
                                <a:close/>
                                <a:moveTo>
                                  <a:pt x="2621" y="2279"/>
                                </a:moveTo>
                                <a:cubicBezTo>
                                  <a:pt x="2569" y="2279"/>
                                  <a:pt x="2527" y="2321"/>
                                  <a:pt x="2527" y="2373"/>
                                </a:cubicBezTo>
                                <a:lnTo>
                                  <a:pt x="2527" y="2943"/>
                                </a:lnTo>
                                <a:cubicBezTo>
                                  <a:pt x="2527" y="2996"/>
                                  <a:pt x="2569" y="3038"/>
                                  <a:pt x="2621" y="3038"/>
                                </a:cubicBezTo>
                                <a:cubicBezTo>
                                  <a:pt x="2674" y="3038"/>
                                  <a:pt x="2716" y="2996"/>
                                  <a:pt x="2716" y="2943"/>
                                </a:cubicBezTo>
                                <a:lnTo>
                                  <a:pt x="2716" y="2373"/>
                                </a:lnTo>
                                <a:cubicBezTo>
                                  <a:pt x="2716" y="2321"/>
                                  <a:pt x="2674" y="2279"/>
                                  <a:pt x="2621" y="2279"/>
                                </a:cubicBezTo>
                                <a:close/>
                                <a:moveTo>
                                  <a:pt x="2621" y="3418"/>
                                </a:moveTo>
                                <a:cubicBezTo>
                                  <a:pt x="2569" y="3418"/>
                                  <a:pt x="2527" y="3460"/>
                                  <a:pt x="2527" y="3513"/>
                                </a:cubicBezTo>
                                <a:lnTo>
                                  <a:pt x="2527" y="4082"/>
                                </a:lnTo>
                                <a:cubicBezTo>
                                  <a:pt x="2527" y="4134"/>
                                  <a:pt x="2569" y="4177"/>
                                  <a:pt x="2621" y="4177"/>
                                </a:cubicBezTo>
                                <a:cubicBezTo>
                                  <a:pt x="2674" y="4177"/>
                                  <a:pt x="2716" y="4134"/>
                                  <a:pt x="2716" y="4082"/>
                                </a:cubicBezTo>
                                <a:lnTo>
                                  <a:pt x="2716" y="3513"/>
                                </a:lnTo>
                                <a:cubicBezTo>
                                  <a:pt x="2716" y="3460"/>
                                  <a:pt x="2674" y="3418"/>
                                  <a:pt x="2621" y="3418"/>
                                </a:cubicBezTo>
                                <a:close/>
                                <a:moveTo>
                                  <a:pt x="2621" y="4557"/>
                                </a:moveTo>
                                <a:cubicBezTo>
                                  <a:pt x="2569" y="4557"/>
                                  <a:pt x="2527" y="4599"/>
                                  <a:pt x="2527" y="4652"/>
                                </a:cubicBezTo>
                                <a:lnTo>
                                  <a:pt x="2527" y="5221"/>
                                </a:lnTo>
                                <a:cubicBezTo>
                                  <a:pt x="2527" y="5274"/>
                                  <a:pt x="2569" y="5316"/>
                                  <a:pt x="2621" y="5316"/>
                                </a:cubicBezTo>
                                <a:cubicBezTo>
                                  <a:pt x="2674" y="5316"/>
                                  <a:pt x="2716" y="5274"/>
                                  <a:pt x="2716" y="5221"/>
                                </a:cubicBezTo>
                                <a:lnTo>
                                  <a:pt x="2716" y="4652"/>
                                </a:lnTo>
                                <a:cubicBezTo>
                                  <a:pt x="2716" y="4599"/>
                                  <a:pt x="2674" y="4557"/>
                                  <a:pt x="2621" y="4557"/>
                                </a:cubicBezTo>
                                <a:close/>
                                <a:moveTo>
                                  <a:pt x="2638" y="5695"/>
                                </a:moveTo>
                                <a:cubicBezTo>
                                  <a:pt x="2635" y="5695"/>
                                  <a:pt x="2632" y="5695"/>
                                  <a:pt x="2629" y="5696"/>
                                </a:cubicBezTo>
                                <a:cubicBezTo>
                                  <a:pt x="2577" y="5701"/>
                                  <a:pt x="2539" y="5747"/>
                                  <a:pt x="2544" y="5799"/>
                                </a:cubicBezTo>
                                <a:cubicBezTo>
                                  <a:pt x="2564" y="5993"/>
                                  <a:pt x="2600" y="6186"/>
                                  <a:pt x="2652" y="6374"/>
                                </a:cubicBezTo>
                                <a:cubicBezTo>
                                  <a:pt x="2663" y="6416"/>
                                  <a:pt x="2702" y="6444"/>
                                  <a:pt x="2743" y="6444"/>
                                </a:cubicBezTo>
                                <a:cubicBezTo>
                                  <a:pt x="2751" y="6444"/>
                                  <a:pt x="2759" y="6443"/>
                                  <a:pt x="2768" y="6440"/>
                                </a:cubicBezTo>
                                <a:cubicBezTo>
                                  <a:pt x="2819" y="6426"/>
                                  <a:pt x="2848" y="6374"/>
                                  <a:pt x="2834" y="6323"/>
                                </a:cubicBezTo>
                                <a:cubicBezTo>
                                  <a:pt x="2785" y="6146"/>
                                  <a:pt x="2751" y="5964"/>
                                  <a:pt x="2733" y="5780"/>
                                </a:cubicBezTo>
                                <a:cubicBezTo>
                                  <a:pt x="2728" y="5731"/>
                                  <a:pt x="2683" y="5695"/>
                                  <a:pt x="2638" y="5695"/>
                                </a:cubicBezTo>
                                <a:close/>
                                <a:moveTo>
                                  <a:pt x="2939" y="6788"/>
                                </a:moveTo>
                                <a:cubicBezTo>
                                  <a:pt x="2925" y="6788"/>
                                  <a:pt x="2912" y="6791"/>
                                  <a:pt x="2899" y="6797"/>
                                </a:cubicBezTo>
                                <a:cubicBezTo>
                                  <a:pt x="2852" y="6819"/>
                                  <a:pt x="2831" y="6875"/>
                                  <a:pt x="2853" y="6923"/>
                                </a:cubicBezTo>
                                <a:cubicBezTo>
                                  <a:pt x="2936" y="7100"/>
                                  <a:pt x="3033" y="7271"/>
                                  <a:pt x="3143" y="7430"/>
                                </a:cubicBezTo>
                                <a:cubicBezTo>
                                  <a:pt x="3162" y="7457"/>
                                  <a:pt x="3191" y="7472"/>
                                  <a:pt x="3221" y="7472"/>
                                </a:cubicBezTo>
                                <a:cubicBezTo>
                                  <a:pt x="3239" y="7472"/>
                                  <a:pt x="3259" y="7466"/>
                                  <a:pt x="3275" y="7455"/>
                                </a:cubicBezTo>
                                <a:cubicBezTo>
                                  <a:pt x="3318" y="7425"/>
                                  <a:pt x="3329" y="7366"/>
                                  <a:pt x="3300" y="7323"/>
                                </a:cubicBezTo>
                                <a:cubicBezTo>
                                  <a:pt x="3195" y="7171"/>
                                  <a:pt x="3103" y="7010"/>
                                  <a:pt x="3025" y="6843"/>
                                </a:cubicBezTo>
                                <a:cubicBezTo>
                                  <a:pt x="3009" y="6808"/>
                                  <a:pt x="2974" y="6788"/>
                                  <a:pt x="2939" y="6788"/>
                                </a:cubicBezTo>
                                <a:close/>
                                <a:moveTo>
                                  <a:pt x="3581" y="7721"/>
                                </a:moveTo>
                                <a:cubicBezTo>
                                  <a:pt x="3557" y="7721"/>
                                  <a:pt x="3534" y="7730"/>
                                  <a:pt x="3515" y="7748"/>
                                </a:cubicBezTo>
                                <a:cubicBezTo>
                                  <a:pt x="3478" y="7785"/>
                                  <a:pt x="3477" y="7845"/>
                                  <a:pt x="3513" y="7883"/>
                                </a:cubicBezTo>
                                <a:cubicBezTo>
                                  <a:pt x="3648" y="8022"/>
                                  <a:pt x="3796" y="8152"/>
                                  <a:pt x="3953" y="8268"/>
                                </a:cubicBezTo>
                                <a:cubicBezTo>
                                  <a:pt x="3969" y="8280"/>
                                  <a:pt x="3989" y="8286"/>
                                  <a:pt x="4009" y="8286"/>
                                </a:cubicBezTo>
                                <a:cubicBezTo>
                                  <a:pt x="4038" y="8286"/>
                                  <a:pt x="4067" y="8273"/>
                                  <a:pt x="4085" y="8248"/>
                                </a:cubicBezTo>
                                <a:cubicBezTo>
                                  <a:pt x="4117" y="8206"/>
                                  <a:pt x="4107" y="8146"/>
                                  <a:pt x="4065" y="8115"/>
                                </a:cubicBezTo>
                                <a:cubicBezTo>
                                  <a:pt x="3917" y="8005"/>
                                  <a:pt x="3777" y="7883"/>
                                  <a:pt x="3650" y="7751"/>
                                </a:cubicBezTo>
                                <a:cubicBezTo>
                                  <a:pt x="3631" y="7731"/>
                                  <a:pt x="3606" y="7721"/>
                                  <a:pt x="3581" y="7721"/>
                                </a:cubicBezTo>
                                <a:close/>
                                <a:moveTo>
                                  <a:pt x="4493" y="8396"/>
                                </a:moveTo>
                                <a:cubicBezTo>
                                  <a:pt x="4459" y="8396"/>
                                  <a:pt x="4426" y="8414"/>
                                  <a:pt x="4408" y="8448"/>
                                </a:cubicBezTo>
                                <a:cubicBezTo>
                                  <a:pt x="4385" y="8494"/>
                                  <a:pt x="4403" y="8552"/>
                                  <a:pt x="4450" y="8575"/>
                                </a:cubicBezTo>
                                <a:cubicBezTo>
                                  <a:pt x="4624" y="8663"/>
                                  <a:pt x="4807" y="8737"/>
                                  <a:pt x="4993" y="8795"/>
                                </a:cubicBezTo>
                                <a:cubicBezTo>
                                  <a:pt x="5001" y="8798"/>
                                  <a:pt x="5011" y="8799"/>
                                  <a:pt x="5021" y="8799"/>
                                </a:cubicBezTo>
                                <a:cubicBezTo>
                                  <a:pt x="5061" y="8799"/>
                                  <a:pt x="5098" y="8773"/>
                                  <a:pt x="5111" y="8732"/>
                                </a:cubicBezTo>
                                <a:cubicBezTo>
                                  <a:pt x="5126" y="8683"/>
                                  <a:pt x="5098" y="8629"/>
                                  <a:pt x="5048" y="8614"/>
                                </a:cubicBezTo>
                                <a:cubicBezTo>
                                  <a:pt x="4873" y="8559"/>
                                  <a:pt x="4701" y="8489"/>
                                  <a:pt x="4536" y="8406"/>
                                </a:cubicBezTo>
                                <a:cubicBezTo>
                                  <a:pt x="4522" y="8399"/>
                                  <a:pt x="4507" y="8396"/>
                                  <a:pt x="4493" y="8396"/>
                                </a:cubicBezTo>
                                <a:close/>
                                <a:moveTo>
                                  <a:pt x="5574" y="8732"/>
                                </a:moveTo>
                                <a:cubicBezTo>
                                  <a:pt x="5528" y="8732"/>
                                  <a:pt x="5488" y="8768"/>
                                  <a:pt x="5482" y="8814"/>
                                </a:cubicBezTo>
                                <a:cubicBezTo>
                                  <a:pt x="5475" y="8866"/>
                                  <a:pt x="5511" y="8914"/>
                                  <a:pt x="5563" y="8921"/>
                                </a:cubicBezTo>
                                <a:cubicBezTo>
                                  <a:pt x="5719" y="8942"/>
                                  <a:pt x="5879" y="8952"/>
                                  <a:pt x="6036" y="8952"/>
                                </a:cubicBezTo>
                                <a:lnTo>
                                  <a:pt x="6143" y="8952"/>
                                </a:lnTo>
                                <a:cubicBezTo>
                                  <a:pt x="6196" y="8952"/>
                                  <a:pt x="6239" y="8910"/>
                                  <a:pt x="6239" y="8858"/>
                                </a:cubicBezTo>
                                <a:cubicBezTo>
                                  <a:pt x="6239" y="8806"/>
                                  <a:pt x="6196" y="8763"/>
                                  <a:pt x="6143" y="8763"/>
                                </a:cubicBezTo>
                                <a:lnTo>
                                  <a:pt x="6036" y="8763"/>
                                </a:lnTo>
                                <a:cubicBezTo>
                                  <a:pt x="5887" y="8763"/>
                                  <a:pt x="5737" y="8753"/>
                                  <a:pt x="5588" y="8733"/>
                                </a:cubicBezTo>
                                <a:cubicBezTo>
                                  <a:pt x="5583" y="8732"/>
                                  <a:pt x="5578" y="8732"/>
                                  <a:pt x="5574" y="8732"/>
                                </a:cubicBezTo>
                                <a:close/>
                                <a:moveTo>
                                  <a:pt x="6713" y="8763"/>
                                </a:moveTo>
                                <a:cubicBezTo>
                                  <a:pt x="6660" y="8763"/>
                                  <a:pt x="6618" y="8806"/>
                                  <a:pt x="6618" y="8858"/>
                                </a:cubicBezTo>
                                <a:cubicBezTo>
                                  <a:pt x="6618" y="8910"/>
                                  <a:pt x="6660" y="8952"/>
                                  <a:pt x="6713" y="8952"/>
                                </a:cubicBezTo>
                                <a:lnTo>
                                  <a:pt x="7283" y="8952"/>
                                </a:lnTo>
                                <a:cubicBezTo>
                                  <a:pt x="7335" y="8952"/>
                                  <a:pt x="7377" y="8910"/>
                                  <a:pt x="7377" y="8858"/>
                                </a:cubicBezTo>
                                <a:cubicBezTo>
                                  <a:pt x="7377" y="8806"/>
                                  <a:pt x="7335" y="8763"/>
                                  <a:pt x="7283" y="8763"/>
                                </a:cubicBezTo>
                                <a:close/>
                                <a:moveTo>
                                  <a:pt x="7852" y="8763"/>
                                </a:moveTo>
                                <a:cubicBezTo>
                                  <a:pt x="7800" y="8763"/>
                                  <a:pt x="7757" y="8806"/>
                                  <a:pt x="7757" y="8858"/>
                                </a:cubicBezTo>
                                <a:cubicBezTo>
                                  <a:pt x="7757" y="8910"/>
                                  <a:pt x="7800" y="8952"/>
                                  <a:pt x="7852" y="8952"/>
                                </a:cubicBezTo>
                                <a:lnTo>
                                  <a:pt x="8421" y="8952"/>
                                </a:lnTo>
                                <a:cubicBezTo>
                                  <a:pt x="8474" y="8952"/>
                                  <a:pt x="8517" y="8910"/>
                                  <a:pt x="8517" y="8858"/>
                                </a:cubicBezTo>
                                <a:cubicBezTo>
                                  <a:pt x="8517" y="8806"/>
                                  <a:pt x="8474" y="8763"/>
                                  <a:pt x="8421" y="8763"/>
                                </a:cubicBezTo>
                                <a:close/>
                                <a:moveTo>
                                  <a:pt x="8991" y="8763"/>
                                </a:moveTo>
                                <a:cubicBezTo>
                                  <a:pt x="8938" y="8763"/>
                                  <a:pt x="8896" y="8806"/>
                                  <a:pt x="8896" y="8858"/>
                                </a:cubicBezTo>
                                <a:cubicBezTo>
                                  <a:pt x="8896" y="8910"/>
                                  <a:pt x="8938" y="8952"/>
                                  <a:pt x="8991" y="8952"/>
                                </a:cubicBezTo>
                                <a:lnTo>
                                  <a:pt x="9011" y="8952"/>
                                </a:lnTo>
                                <a:cubicBezTo>
                                  <a:pt x="9189" y="8952"/>
                                  <a:pt x="9368" y="8967"/>
                                  <a:pt x="9543" y="8995"/>
                                </a:cubicBezTo>
                                <a:cubicBezTo>
                                  <a:pt x="9548" y="8996"/>
                                  <a:pt x="9553" y="8996"/>
                                  <a:pt x="9558" y="8996"/>
                                </a:cubicBezTo>
                                <a:cubicBezTo>
                                  <a:pt x="9604" y="8996"/>
                                  <a:pt x="9645" y="8963"/>
                                  <a:pt x="9652" y="8917"/>
                                </a:cubicBezTo>
                                <a:cubicBezTo>
                                  <a:pt x="9660" y="8865"/>
                                  <a:pt x="9625" y="8816"/>
                                  <a:pt x="9573" y="8808"/>
                                </a:cubicBezTo>
                                <a:cubicBezTo>
                                  <a:pt x="9388" y="8778"/>
                                  <a:pt x="9199" y="8763"/>
                                  <a:pt x="9011" y="8763"/>
                                </a:cubicBezTo>
                                <a:close/>
                                <a:moveTo>
                                  <a:pt x="10110" y="8944"/>
                                </a:moveTo>
                                <a:cubicBezTo>
                                  <a:pt x="10070" y="8944"/>
                                  <a:pt x="10033" y="8969"/>
                                  <a:pt x="10020" y="9008"/>
                                </a:cubicBezTo>
                                <a:cubicBezTo>
                                  <a:pt x="10004" y="9058"/>
                                  <a:pt x="10030" y="9111"/>
                                  <a:pt x="10079" y="9129"/>
                                </a:cubicBezTo>
                                <a:cubicBezTo>
                                  <a:pt x="10253" y="9187"/>
                                  <a:pt x="10423" y="9261"/>
                                  <a:pt x="10586" y="9350"/>
                                </a:cubicBezTo>
                                <a:cubicBezTo>
                                  <a:pt x="10600" y="9357"/>
                                  <a:pt x="10616" y="9361"/>
                                  <a:pt x="10630" y="9361"/>
                                </a:cubicBezTo>
                                <a:cubicBezTo>
                                  <a:pt x="10664" y="9361"/>
                                  <a:pt x="10697" y="9343"/>
                                  <a:pt x="10714" y="9311"/>
                                </a:cubicBezTo>
                                <a:cubicBezTo>
                                  <a:pt x="10740" y="9265"/>
                                  <a:pt x="10722" y="9207"/>
                                  <a:pt x="10676" y="9183"/>
                                </a:cubicBezTo>
                                <a:cubicBezTo>
                                  <a:pt x="10504" y="9089"/>
                                  <a:pt x="10324" y="9011"/>
                                  <a:pt x="10141" y="8949"/>
                                </a:cubicBezTo>
                                <a:cubicBezTo>
                                  <a:pt x="10130" y="8945"/>
                                  <a:pt x="10120" y="8944"/>
                                  <a:pt x="10110" y="8944"/>
                                </a:cubicBezTo>
                                <a:close/>
                                <a:moveTo>
                                  <a:pt x="11107" y="9482"/>
                                </a:moveTo>
                                <a:cubicBezTo>
                                  <a:pt x="11079" y="9482"/>
                                  <a:pt x="11051" y="9495"/>
                                  <a:pt x="11032" y="9519"/>
                                </a:cubicBezTo>
                                <a:cubicBezTo>
                                  <a:pt x="11000" y="9560"/>
                                  <a:pt x="11008" y="9619"/>
                                  <a:pt x="11049" y="9652"/>
                                </a:cubicBezTo>
                                <a:cubicBezTo>
                                  <a:pt x="11194" y="9764"/>
                                  <a:pt x="11331" y="9891"/>
                                  <a:pt x="11456" y="10026"/>
                                </a:cubicBezTo>
                                <a:cubicBezTo>
                                  <a:pt x="11474" y="10046"/>
                                  <a:pt x="11499" y="10057"/>
                                  <a:pt x="11525" y="10057"/>
                                </a:cubicBezTo>
                                <a:cubicBezTo>
                                  <a:pt x="11548" y="10057"/>
                                  <a:pt x="11571" y="10049"/>
                                  <a:pt x="11589" y="10032"/>
                                </a:cubicBezTo>
                                <a:cubicBezTo>
                                  <a:pt x="11628" y="9997"/>
                                  <a:pt x="11630" y="9936"/>
                                  <a:pt x="11595" y="9898"/>
                                </a:cubicBezTo>
                                <a:cubicBezTo>
                                  <a:pt x="11463" y="9755"/>
                                  <a:pt x="11318" y="9621"/>
                                  <a:pt x="11165" y="9502"/>
                                </a:cubicBezTo>
                                <a:cubicBezTo>
                                  <a:pt x="11148" y="9488"/>
                                  <a:pt x="11127" y="9482"/>
                                  <a:pt x="11107" y="9482"/>
                                </a:cubicBezTo>
                                <a:close/>
                                <a:moveTo>
                                  <a:pt x="11874" y="10317"/>
                                </a:moveTo>
                                <a:cubicBezTo>
                                  <a:pt x="11856" y="10317"/>
                                  <a:pt x="11838" y="10321"/>
                                  <a:pt x="11822" y="10332"/>
                                </a:cubicBezTo>
                                <a:cubicBezTo>
                                  <a:pt x="11779" y="10361"/>
                                  <a:pt x="11766" y="10419"/>
                                  <a:pt x="11794" y="10463"/>
                                </a:cubicBezTo>
                                <a:cubicBezTo>
                                  <a:pt x="11895" y="10618"/>
                                  <a:pt x="11984" y="10782"/>
                                  <a:pt x="12056" y="10950"/>
                                </a:cubicBezTo>
                                <a:cubicBezTo>
                                  <a:pt x="12072" y="10986"/>
                                  <a:pt x="12107" y="11008"/>
                                  <a:pt x="12144" y="11008"/>
                                </a:cubicBezTo>
                                <a:cubicBezTo>
                                  <a:pt x="12157" y="11008"/>
                                  <a:pt x="12169" y="11005"/>
                                  <a:pt x="12181" y="11000"/>
                                </a:cubicBezTo>
                                <a:cubicBezTo>
                                  <a:pt x="12230" y="10979"/>
                                  <a:pt x="12252" y="10923"/>
                                  <a:pt x="12231" y="10875"/>
                                </a:cubicBezTo>
                                <a:cubicBezTo>
                                  <a:pt x="12153" y="10696"/>
                                  <a:pt x="12060" y="10523"/>
                                  <a:pt x="11953" y="10360"/>
                                </a:cubicBezTo>
                                <a:cubicBezTo>
                                  <a:pt x="11935" y="10332"/>
                                  <a:pt x="11905" y="10317"/>
                                  <a:pt x="11874" y="10317"/>
                                </a:cubicBezTo>
                                <a:close/>
                                <a:moveTo>
                                  <a:pt x="12327" y="11357"/>
                                </a:moveTo>
                                <a:cubicBezTo>
                                  <a:pt x="12319" y="11357"/>
                                  <a:pt x="12311" y="11358"/>
                                  <a:pt x="12303" y="11360"/>
                                </a:cubicBezTo>
                                <a:cubicBezTo>
                                  <a:pt x="12253" y="11372"/>
                                  <a:pt x="12221" y="11423"/>
                                  <a:pt x="12234" y="11474"/>
                                </a:cubicBezTo>
                                <a:cubicBezTo>
                                  <a:pt x="12278" y="11653"/>
                                  <a:pt x="12308" y="11836"/>
                                  <a:pt x="12321" y="12020"/>
                                </a:cubicBezTo>
                                <a:cubicBezTo>
                                  <a:pt x="12325" y="12069"/>
                                  <a:pt x="12366" y="12108"/>
                                  <a:pt x="12415" y="12108"/>
                                </a:cubicBezTo>
                                <a:lnTo>
                                  <a:pt x="12423" y="12108"/>
                                </a:lnTo>
                                <a:cubicBezTo>
                                  <a:pt x="12475" y="12104"/>
                                  <a:pt x="12515" y="12058"/>
                                  <a:pt x="12510" y="12006"/>
                                </a:cubicBezTo>
                                <a:cubicBezTo>
                                  <a:pt x="12495" y="11812"/>
                                  <a:pt x="12465" y="11617"/>
                                  <a:pt x="12418" y="11429"/>
                                </a:cubicBezTo>
                                <a:cubicBezTo>
                                  <a:pt x="12407" y="11386"/>
                                  <a:pt x="12370" y="11357"/>
                                  <a:pt x="12327" y="11357"/>
                                </a:cubicBezTo>
                                <a:close/>
                                <a:moveTo>
                                  <a:pt x="12426" y="12487"/>
                                </a:moveTo>
                                <a:cubicBezTo>
                                  <a:pt x="12373" y="12487"/>
                                  <a:pt x="12330" y="12530"/>
                                  <a:pt x="12330" y="12582"/>
                                </a:cubicBezTo>
                                <a:lnTo>
                                  <a:pt x="12330" y="13151"/>
                                </a:lnTo>
                                <a:cubicBezTo>
                                  <a:pt x="12330" y="13204"/>
                                  <a:pt x="12373" y="13246"/>
                                  <a:pt x="12426" y="13246"/>
                                </a:cubicBezTo>
                                <a:cubicBezTo>
                                  <a:pt x="12478" y="13246"/>
                                  <a:pt x="12520" y="13204"/>
                                  <a:pt x="12520" y="13151"/>
                                </a:cubicBezTo>
                                <a:lnTo>
                                  <a:pt x="12520" y="12582"/>
                                </a:lnTo>
                                <a:cubicBezTo>
                                  <a:pt x="12520" y="12530"/>
                                  <a:pt x="12478" y="12487"/>
                                  <a:pt x="12426" y="12487"/>
                                </a:cubicBezTo>
                                <a:close/>
                                <a:moveTo>
                                  <a:pt x="12426" y="13626"/>
                                </a:moveTo>
                                <a:cubicBezTo>
                                  <a:pt x="12373" y="13626"/>
                                  <a:pt x="12330" y="13668"/>
                                  <a:pt x="12330" y="13721"/>
                                </a:cubicBezTo>
                                <a:lnTo>
                                  <a:pt x="12330" y="14291"/>
                                </a:lnTo>
                                <a:cubicBezTo>
                                  <a:pt x="12330" y="14343"/>
                                  <a:pt x="12373" y="14385"/>
                                  <a:pt x="12426" y="14385"/>
                                </a:cubicBezTo>
                                <a:cubicBezTo>
                                  <a:pt x="12478" y="14385"/>
                                  <a:pt x="12520" y="14343"/>
                                  <a:pt x="12520" y="14291"/>
                                </a:cubicBezTo>
                                <a:lnTo>
                                  <a:pt x="12520" y="13721"/>
                                </a:lnTo>
                                <a:cubicBezTo>
                                  <a:pt x="12520" y="13668"/>
                                  <a:pt x="12478" y="13626"/>
                                  <a:pt x="12426" y="13626"/>
                                </a:cubicBezTo>
                                <a:close/>
                                <a:moveTo>
                                  <a:pt x="12426" y="14765"/>
                                </a:moveTo>
                                <a:cubicBezTo>
                                  <a:pt x="12373" y="14765"/>
                                  <a:pt x="12330" y="14808"/>
                                  <a:pt x="12330" y="14860"/>
                                </a:cubicBezTo>
                                <a:lnTo>
                                  <a:pt x="12330" y="15429"/>
                                </a:lnTo>
                                <a:cubicBezTo>
                                  <a:pt x="12330" y="15482"/>
                                  <a:pt x="12373" y="15524"/>
                                  <a:pt x="12426" y="15524"/>
                                </a:cubicBezTo>
                                <a:cubicBezTo>
                                  <a:pt x="12478" y="15524"/>
                                  <a:pt x="12520" y="15482"/>
                                  <a:pt x="12520" y="15429"/>
                                </a:cubicBezTo>
                                <a:lnTo>
                                  <a:pt x="12520" y="14860"/>
                                </a:lnTo>
                                <a:cubicBezTo>
                                  <a:pt x="12520" y="14808"/>
                                  <a:pt x="12478" y="14765"/>
                                  <a:pt x="12426" y="14765"/>
                                </a:cubicBezTo>
                                <a:close/>
                                <a:moveTo>
                                  <a:pt x="12425" y="15904"/>
                                </a:moveTo>
                                <a:cubicBezTo>
                                  <a:pt x="12373" y="15904"/>
                                  <a:pt x="12331" y="15946"/>
                                  <a:pt x="12330" y="15998"/>
                                </a:cubicBezTo>
                                <a:cubicBezTo>
                                  <a:pt x="12328" y="16182"/>
                                  <a:pt x="12310" y="16368"/>
                                  <a:pt x="12278" y="16549"/>
                                </a:cubicBezTo>
                                <a:cubicBezTo>
                                  <a:pt x="12268" y="16600"/>
                                  <a:pt x="12302" y="16649"/>
                                  <a:pt x="12354" y="16659"/>
                                </a:cubicBezTo>
                                <a:cubicBezTo>
                                  <a:pt x="12360" y="16660"/>
                                  <a:pt x="12365" y="16660"/>
                                  <a:pt x="12371" y="16660"/>
                                </a:cubicBezTo>
                                <a:cubicBezTo>
                                  <a:pt x="12416" y="16660"/>
                                  <a:pt x="12456" y="16628"/>
                                  <a:pt x="12464" y="16582"/>
                                </a:cubicBezTo>
                                <a:cubicBezTo>
                                  <a:pt x="12499" y="16391"/>
                                  <a:pt x="12517" y="16195"/>
                                  <a:pt x="12520" y="16000"/>
                                </a:cubicBezTo>
                                <a:cubicBezTo>
                                  <a:pt x="12521" y="15948"/>
                                  <a:pt x="12479" y="15905"/>
                                  <a:pt x="12426" y="15904"/>
                                </a:cubicBezTo>
                                <a:close/>
                                <a:moveTo>
                                  <a:pt x="12224" y="17019"/>
                                </a:moveTo>
                                <a:cubicBezTo>
                                  <a:pt x="12185" y="17019"/>
                                  <a:pt x="12148" y="17043"/>
                                  <a:pt x="12134" y="17082"/>
                                </a:cubicBezTo>
                                <a:cubicBezTo>
                                  <a:pt x="12072" y="17255"/>
                                  <a:pt x="11994" y="17424"/>
                                  <a:pt x="11903" y="17584"/>
                                </a:cubicBezTo>
                                <a:cubicBezTo>
                                  <a:pt x="11878" y="17630"/>
                                  <a:pt x="11894" y="17688"/>
                                  <a:pt x="11940" y="17713"/>
                                </a:cubicBezTo>
                                <a:cubicBezTo>
                                  <a:pt x="11955" y="17722"/>
                                  <a:pt x="11971" y="17726"/>
                                  <a:pt x="11986" y="17726"/>
                                </a:cubicBezTo>
                                <a:cubicBezTo>
                                  <a:pt x="12020" y="17726"/>
                                  <a:pt x="12052" y="17708"/>
                                  <a:pt x="12069" y="17678"/>
                                </a:cubicBezTo>
                                <a:cubicBezTo>
                                  <a:pt x="12165" y="17507"/>
                                  <a:pt x="12247" y="17329"/>
                                  <a:pt x="12313" y="17147"/>
                                </a:cubicBezTo>
                                <a:cubicBezTo>
                                  <a:pt x="12330" y="17097"/>
                                  <a:pt x="12305" y="17043"/>
                                  <a:pt x="12255" y="17024"/>
                                </a:cubicBezTo>
                                <a:cubicBezTo>
                                  <a:pt x="12245" y="17021"/>
                                  <a:pt x="12235" y="17019"/>
                                  <a:pt x="12224" y="17019"/>
                                </a:cubicBezTo>
                                <a:close/>
                                <a:moveTo>
                                  <a:pt x="11666" y="18006"/>
                                </a:moveTo>
                                <a:cubicBezTo>
                                  <a:pt x="11639" y="18006"/>
                                  <a:pt x="11611" y="18018"/>
                                  <a:pt x="11593" y="18042"/>
                                </a:cubicBezTo>
                                <a:cubicBezTo>
                                  <a:pt x="11477" y="18184"/>
                                  <a:pt x="11349" y="18319"/>
                                  <a:pt x="11211" y="18442"/>
                                </a:cubicBezTo>
                                <a:cubicBezTo>
                                  <a:pt x="11172" y="18476"/>
                                  <a:pt x="11167" y="18536"/>
                                  <a:pt x="11202" y="18575"/>
                                </a:cubicBezTo>
                                <a:cubicBezTo>
                                  <a:pt x="11222" y="18596"/>
                                  <a:pt x="11248" y="18607"/>
                                  <a:pt x="11274" y="18607"/>
                                </a:cubicBezTo>
                                <a:cubicBezTo>
                                  <a:pt x="11296" y="18607"/>
                                  <a:pt x="11318" y="18600"/>
                                  <a:pt x="11337" y="18583"/>
                                </a:cubicBezTo>
                                <a:cubicBezTo>
                                  <a:pt x="11483" y="18454"/>
                                  <a:pt x="11618" y="18311"/>
                                  <a:pt x="11740" y="18160"/>
                                </a:cubicBezTo>
                                <a:cubicBezTo>
                                  <a:pt x="11773" y="18120"/>
                                  <a:pt x="11767" y="18060"/>
                                  <a:pt x="11726" y="18028"/>
                                </a:cubicBezTo>
                                <a:cubicBezTo>
                                  <a:pt x="11708" y="18013"/>
                                  <a:pt x="11687" y="18006"/>
                                  <a:pt x="11666" y="18006"/>
                                </a:cubicBezTo>
                                <a:close/>
                                <a:moveTo>
                                  <a:pt x="10818" y="18758"/>
                                </a:moveTo>
                                <a:cubicBezTo>
                                  <a:pt x="10800" y="18758"/>
                                  <a:pt x="10783" y="18762"/>
                                  <a:pt x="10767" y="18772"/>
                                </a:cubicBezTo>
                                <a:cubicBezTo>
                                  <a:pt x="10611" y="18869"/>
                                  <a:pt x="10446" y="18955"/>
                                  <a:pt x="10276" y="19025"/>
                                </a:cubicBezTo>
                                <a:cubicBezTo>
                                  <a:pt x="10228" y="19045"/>
                                  <a:pt x="10204" y="19101"/>
                                  <a:pt x="10224" y="19149"/>
                                </a:cubicBezTo>
                                <a:cubicBezTo>
                                  <a:pt x="10239" y="19186"/>
                                  <a:pt x="10275" y="19207"/>
                                  <a:pt x="10312" y="19207"/>
                                </a:cubicBezTo>
                                <a:cubicBezTo>
                                  <a:pt x="10324" y="19207"/>
                                  <a:pt x="10336" y="19206"/>
                                  <a:pt x="10348" y="19200"/>
                                </a:cubicBezTo>
                                <a:cubicBezTo>
                                  <a:pt x="10528" y="19126"/>
                                  <a:pt x="10703" y="19036"/>
                                  <a:pt x="10868" y="18933"/>
                                </a:cubicBezTo>
                                <a:cubicBezTo>
                                  <a:pt x="10912" y="18905"/>
                                  <a:pt x="10926" y="18847"/>
                                  <a:pt x="10898" y="18802"/>
                                </a:cubicBezTo>
                                <a:cubicBezTo>
                                  <a:pt x="10880" y="18773"/>
                                  <a:pt x="10849" y="18758"/>
                                  <a:pt x="10818" y="18758"/>
                                </a:cubicBezTo>
                                <a:close/>
                                <a:moveTo>
                                  <a:pt x="9771" y="19190"/>
                                </a:moveTo>
                                <a:cubicBezTo>
                                  <a:pt x="9764" y="19190"/>
                                  <a:pt x="9756" y="19191"/>
                                  <a:pt x="9749" y="19192"/>
                                </a:cubicBezTo>
                                <a:cubicBezTo>
                                  <a:pt x="9570" y="19233"/>
                                  <a:pt x="9385" y="19259"/>
                                  <a:pt x="9201" y="19269"/>
                                </a:cubicBezTo>
                                <a:cubicBezTo>
                                  <a:pt x="9149" y="19272"/>
                                  <a:pt x="9109" y="19317"/>
                                  <a:pt x="9112" y="19370"/>
                                </a:cubicBezTo>
                                <a:cubicBezTo>
                                  <a:pt x="9115" y="19420"/>
                                  <a:pt x="9157" y="19459"/>
                                  <a:pt x="9206" y="19459"/>
                                </a:cubicBezTo>
                                <a:lnTo>
                                  <a:pt x="9212" y="19459"/>
                                </a:lnTo>
                                <a:cubicBezTo>
                                  <a:pt x="9406" y="19447"/>
                                  <a:pt x="9601" y="19420"/>
                                  <a:pt x="9790" y="19378"/>
                                </a:cubicBezTo>
                                <a:cubicBezTo>
                                  <a:pt x="9842" y="19366"/>
                                  <a:pt x="9873" y="19315"/>
                                  <a:pt x="9862" y="19264"/>
                                </a:cubicBezTo>
                                <a:cubicBezTo>
                                  <a:pt x="9852" y="19220"/>
                                  <a:pt x="9814" y="19190"/>
                                  <a:pt x="9771" y="19190"/>
                                </a:cubicBezTo>
                                <a:close/>
                                <a:moveTo>
                                  <a:pt x="94" y="19275"/>
                                </a:moveTo>
                                <a:cubicBezTo>
                                  <a:pt x="42" y="19275"/>
                                  <a:pt x="0" y="19317"/>
                                  <a:pt x="0" y="19370"/>
                                </a:cubicBezTo>
                                <a:cubicBezTo>
                                  <a:pt x="0" y="19422"/>
                                  <a:pt x="42" y="19464"/>
                                  <a:pt x="94" y="19464"/>
                                </a:cubicBezTo>
                                <a:lnTo>
                                  <a:pt x="664" y="19464"/>
                                </a:lnTo>
                                <a:cubicBezTo>
                                  <a:pt x="717" y="19464"/>
                                  <a:pt x="759" y="19422"/>
                                  <a:pt x="759" y="19370"/>
                                </a:cubicBezTo>
                                <a:cubicBezTo>
                                  <a:pt x="759" y="19317"/>
                                  <a:pt x="717" y="19275"/>
                                  <a:pt x="664" y="19275"/>
                                </a:cubicBezTo>
                                <a:close/>
                                <a:moveTo>
                                  <a:pt x="1234" y="19275"/>
                                </a:moveTo>
                                <a:cubicBezTo>
                                  <a:pt x="1181" y="19275"/>
                                  <a:pt x="1139" y="19317"/>
                                  <a:pt x="1139" y="19370"/>
                                </a:cubicBezTo>
                                <a:cubicBezTo>
                                  <a:pt x="1139" y="19422"/>
                                  <a:pt x="1181" y="19464"/>
                                  <a:pt x="1234" y="19464"/>
                                </a:cubicBezTo>
                                <a:lnTo>
                                  <a:pt x="1803" y="19464"/>
                                </a:lnTo>
                                <a:cubicBezTo>
                                  <a:pt x="1855" y="19464"/>
                                  <a:pt x="1898" y="19422"/>
                                  <a:pt x="1898" y="19370"/>
                                </a:cubicBezTo>
                                <a:cubicBezTo>
                                  <a:pt x="1898" y="19317"/>
                                  <a:pt x="1855" y="19275"/>
                                  <a:pt x="1803" y="19275"/>
                                </a:cubicBezTo>
                                <a:close/>
                                <a:moveTo>
                                  <a:pt x="2372" y="19275"/>
                                </a:moveTo>
                                <a:cubicBezTo>
                                  <a:pt x="2320" y="19275"/>
                                  <a:pt x="2278" y="19317"/>
                                  <a:pt x="2278" y="19370"/>
                                </a:cubicBezTo>
                                <a:cubicBezTo>
                                  <a:pt x="2278" y="19422"/>
                                  <a:pt x="2320" y="19464"/>
                                  <a:pt x="2372" y="19464"/>
                                </a:cubicBezTo>
                                <a:lnTo>
                                  <a:pt x="2942" y="19464"/>
                                </a:lnTo>
                                <a:cubicBezTo>
                                  <a:pt x="2995" y="19464"/>
                                  <a:pt x="3037" y="19422"/>
                                  <a:pt x="3037" y="19370"/>
                                </a:cubicBezTo>
                                <a:cubicBezTo>
                                  <a:pt x="3037" y="19317"/>
                                  <a:pt x="2995" y="19275"/>
                                  <a:pt x="2942" y="19275"/>
                                </a:cubicBezTo>
                                <a:close/>
                                <a:moveTo>
                                  <a:pt x="3512" y="19275"/>
                                </a:moveTo>
                                <a:cubicBezTo>
                                  <a:pt x="3459" y="19275"/>
                                  <a:pt x="3417" y="19317"/>
                                  <a:pt x="3417" y="19370"/>
                                </a:cubicBezTo>
                                <a:cubicBezTo>
                                  <a:pt x="3417" y="19422"/>
                                  <a:pt x="3459" y="19464"/>
                                  <a:pt x="3512" y="19464"/>
                                </a:cubicBezTo>
                                <a:lnTo>
                                  <a:pt x="4081" y="19464"/>
                                </a:lnTo>
                                <a:cubicBezTo>
                                  <a:pt x="4133" y="19464"/>
                                  <a:pt x="4176" y="19422"/>
                                  <a:pt x="4176" y="19370"/>
                                </a:cubicBezTo>
                                <a:cubicBezTo>
                                  <a:pt x="4176" y="19317"/>
                                  <a:pt x="4133" y="19275"/>
                                  <a:pt x="4081" y="19275"/>
                                </a:cubicBezTo>
                                <a:close/>
                                <a:moveTo>
                                  <a:pt x="4650" y="19275"/>
                                </a:moveTo>
                                <a:cubicBezTo>
                                  <a:pt x="4598" y="19275"/>
                                  <a:pt x="4556" y="19317"/>
                                  <a:pt x="4556" y="19370"/>
                                </a:cubicBezTo>
                                <a:cubicBezTo>
                                  <a:pt x="4556" y="19422"/>
                                  <a:pt x="4598" y="19464"/>
                                  <a:pt x="4650" y="19464"/>
                                </a:cubicBezTo>
                                <a:lnTo>
                                  <a:pt x="5220" y="19464"/>
                                </a:lnTo>
                                <a:cubicBezTo>
                                  <a:pt x="5273" y="19464"/>
                                  <a:pt x="5315" y="19422"/>
                                  <a:pt x="5315" y="19370"/>
                                </a:cubicBezTo>
                                <a:cubicBezTo>
                                  <a:pt x="5315" y="19317"/>
                                  <a:pt x="5273" y="19275"/>
                                  <a:pt x="5220" y="19275"/>
                                </a:cubicBezTo>
                                <a:close/>
                                <a:moveTo>
                                  <a:pt x="5790" y="19275"/>
                                </a:moveTo>
                                <a:cubicBezTo>
                                  <a:pt x="5737" y="19275"/>
                                  <a:pt x="5695" y="19317"/>
                                  <a:pt x="5695" y="19370"/>
                                </a:cubicBezTo>
                                <a:cubicBezTo>
                                  <a:pt x="5695" y="19422"/>
                                  <a:pt x="5737" y="19464"/>
                                  <a:pt x="5790" y="19464"/>
                                </a:cubicBezTo>
                                <a:lnTo>
                                  <a:pt x="6359" y="19464"/>
                                </a:lnTo>
                                <a:cubicBezTo>
                                  <a:pt x="6411" y="19464"/>
                                  <a:pt x="6454" y="19422"/>
                                  <a:pt x="6454" y="19370"/>
                                </a:cubicBezTo>
                                <a:cubicBezTo>
                                  <a:pt x="6454" y="19317"/>
                                  <a:pt x="6411" y="19275"/>
                                  <a:pt x="6359" y="19275"/>
                                </a:cubicBezTo>
                                <a:close/>
                                <a:moveTo>
                                  <a:pt x="6928" y="19275"/>
                                </a:moveTo>
                                <a:cubicBezTo>
                                  <a:pt x="6876" y="19275"/>
                                  <a:pt x="6834" y="19317"/>
                                  <a:pt x="6834" y="19370"/>
                                </a:cubicBezTo>
                                <a:cubicBezTo>
                                  <a:pt x="6834" y="19422"/>
                                  <a:pt x="6876" y="19464"/>
                                  <a:pt x="6928" y="19464"/>
                                </a:cubicBezTo>
                                <a:lnTo>
                                  <a:pt x="7498" y="19464"/>
                                </a:lnTo>
                                <a:cubicBezTo>
                                  <a:pt x="7551" y="19464"/>
                                  <a:pt x="7593" y="19422"/>
                                  <a:pt x="7593" y="19370"/>
                                </a:cubicBezTo>
                                <a:cubicBezTo>
                                  <a:pt x="7593" y="19317"/>
                                  <a:pt x="7551" y="19275"/>
                                  <a:pt x="7498" y="19275"/>
                                </a:cubicBezTo>
                                <a:close/>
                                <a:moveTo>
                                  <a:pt x="8068" y="19275"/>
                                </a:moveTo>
                                <a:cubicBezTo>
                                  <a:pt x="8015" y="19275"/>
                                  <a:pt x="7973" y="19317"/>
                                  <a:pt x="7973" y="19370"/>
                                </a:cubicBezTo>
                                <a:cubicBezTo>
                                  <a:pt x="7973" y="19422"/>
                                  <a:pt x="8015" y="19464"/>
                                  <a:pt x="8068" y="19464"/>
                                </a:cubicBezTo>
                                <a:lnTo>
                                  <a:pt x="8637" y="19464"/>
                                </a:lnTo>
                                <a:cubicBezTo>
                                  <a:pt x="8689" y="19464"/>
                                  <a:pt x="8732" y="19422"/>
                                  <a:pt x="8732" y="19370"/>
                                </a:cubicBezTo>
                                <a:cubicBezTo>
                                  <a:pt x="8732" y="19317"/>
                                  <a:pt x="8689" y="19275"/>
                                  <a:pt x="8637" y="19275"/>
                                </a:cubicBezTo>
                                <a:close/>
                              </a:path>
                            </a:pathLst>
                          </a:custGeom>
                          <a:solidFill>
                            <a:srgbClr val="3F2DA5"/>
                          </a:solidFill>
                          <a:ln w="6350">
                            <a:solidFill>
                              <a:schemeClr val="tx1"/>
                            </a:solidFill>
                            <a:prstDash val="sysDot"/>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46" name="Google Shape;723;p20">
                            <a:extLst>
                              <a:ext uri="{FF2B5EF4-FFF2-40B4-BE49-F238E27FC236}">
                                <a16:creationId xmlns:a16="http://schemas.microsoft.com/office/drawing/2014/main" id="{6A0F920E-786B-6D53-C130-B97BA8CB58C1}"/>
                              </a:ext>
                            </a:extLst>
                          </p:cNvPr>
                          <p:cNvSpPr/>
                          <p:nvPr/>
                        </p:nvSpPr>
                        <p:spPr>
                          <a:xfrm>
                            <a:off x="2115071" y="4409247"/>
                            <a:ext cx="288106" cy="864592"/>
                          </a:xfrm>
                          <a:custGeom>
                            <a:avLst/>
                            <a:gdLst/>
                            <a:ahLst/>
                            <a:cxnLst/>
                            <a:rect l="l" t="t" r="r" b="b"/>
                            <a:pathLst>
                              <a:path w="3717" h="9428" extrusionOk="0">
                                <a:moveTo>
                                  <a:pt x="3320" y="0"/>
                                </a:moveTo>
                                <a:cubicBezTo>
                                  <a:pt x="1490" y="0"/>
                                  <a:pt x="0" y="1490"/>
                                  <a:pt x="0" y="3320"/>
                                </a:cubicBezTo>
                                <a:lnTo>
                                  <a:pt x="0" y="9332"/>
                                </a:lnTo>
                                <a:cubicBezTo>
                                  <a:pt x="0" y="9385"/>
                                  <a:pt x="42" y="9427"/>
                                  <a:pt x="96" y="9427"/>
                                </a:cubicBezTo>
                                <a:cubicBezTo>
                                  <a:pt x="148" y="9427"/>
                                  <a:pt x="190" y="9385"/>
                                  <a:pt x="190" y="9332"/>
                                </a:cubicBezTo>
                                <a:lnTo>
                                  <a:pt x="190" y="3320"/>
                                </a:lnTo>
                                <a:cubicBezTo>
                                  <a:pt x="190" y="1594"/>
                                  <a:pt x="1594" y="190"/>
                                  <a:pt x="3320" y="190"/>
                                </a:cubicBezTo>
                                <a:lnTo>
                                  <a:pt x="3622" y="190"/>
                                </a:lnTo>
                                <a:cubicBezTo>
                                  <a:pt x="3674" y="190"/>
                                  <a:pt x="3716" y="148"/>
                                  <a:pt x="3716" y="95"/>
                                </a:cubicBezTo>
                                <a:cubicBezTo>
                                  <a:pt x="3716" y="43"/>
                                  <a:pt x="3674" y="0"/>
                                  <a:pt x="3622" y="0"/>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47" name="Google Shape;724;p20">
                            <a:extLst>
                              <a:ext uri="{FF2B5EF4-FFF2-40B4-BE49-F238E27FC236}">
                                <a16:creationId xmlns:a16="http://schemas.microsoft.com/office/drawing/2014/main" id="{CA155C4E-A026-C045-186C-6F594E9F7F4F}"/>
                              </a:ext>
                            </a:extLst>
                          </p:cNvPr>
                          <p:cNvSpPr/>
                          <p:nvPr/>
                        </p:nvSpPr>
                        <p:spPr>
                          <a:xfrm>
                            <a:off x="2115071" y="5408854"/>
                            <a:ext cx="288106" cy="914875"/>
                          </a:xfrm>
                          <a:custGeom>
                            <a:avLst/>
                            <a:gdLst/>
                            <a:ahLst/>
                            <a:cxnLst/>
                            <a:rect l="l" t="t" r="r" b="b"/>
                            <a:pathLst>
                              <a:path w="3717" h="9427" extrusionOk="0">
                                <a:moveTo>
                                  <a:pt x="96" y="0"/>
                                </a:moveTo>
                                <a:cubicBezTo>
                                  <a:pt x="42" y="0"/>
                                  <a:pt x="0" y="42"/>
                                  <a:pt x="0" y="94"/>
                                </a:cubicBezTo>
                                <a:lnTo>
                                  <a:pt x="0" y="6107"/>
                                </a:lnTo>
                                <a:cubicBezTo>
                                  <a:pt x="0" y="7937"/>
                                  <a:pt x="1490" y="9427"/>
                                  <a:pt x="3320" y="9427"/>
                                </a:cubicBezTo>
                                <a:lnTo>
                                  <a:pt x="3622" y="9427"/>
                                </a:lnTo>
                                <a:cubicBezTo>
                                  <a:pt x="3674" y="9427"/>
                                  <a:pt x="3716" y="9384"/>
                                  <a:pt x="3716" y="9331"/>
                                </a:cubicBezTo>
                                <a:cubicBezTo>
                                  <a:pt x="3716" y="9279"/>
                                  <a:pt x="3674" y="9237"/>
                                  <a:pt x="3622" y="9237"/>
                                </a:cubicBezTo>
                                <a:lnTo>
                                  <a:pt x="3320" y="9237"/>
                                </a:lnTo>
                                <a:cubicBezTo>
                                  <a:pt x="1594" y="9237"/>
                                  <a:pt x="190" y="7832"/>
                                  <a:pt x="190" y="6107"/>
                                </a:cubicBezTo>
                                <a:lnTo>
                                  <a:pt x="190" y="94"/>
                                </a:lnTo>
                                <a:cubicBezTo>
                                  <a:pt x="190" y="42"/>
                                  <a:pt x="148" y="0"/>
                                  <a:pt x="96" y="0"/>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48" name="Google Shape;725;p20">
                            <a:extLst>
                              <a:ext uri="{FF2B5EF4-FFF2-40B4-BE49-F238E27FC236}">
                                <a16:creationId xmlns:a16="http://schemas.microsoft.com/office/drawing/2014/main" id="{3CE4324F-D229-EB5C-CEA8-A53CD232163B}"/>
                              </a:ext>
                            </a:extLst>
                          </p:cNvPr>
                          <p:cNvSpPr/>
                          <p:nvPr/>
                        </p:nvSpPr>
                        <p:spPr>
                          <a:xfrm>
                            <a:off x="5494017" y="4409247"/>
                            <a:ext cx="288182" cy="864592"/>
                          </a:xfrm>
                          <a:custGeom>
                            <a:avLst/>
                            <a:gdLst/>
                            <a:ahLst/>
                            <a:cxnLst/>
                            <a:rect l="l" t="t" r="r" b="b"/>
                            <a:pathLst>
                              <a:path w="3718" h="9428" extrusionOk="0">
                                <a:moveTo>
                                  <a:pt x="95" y="0"/>
                                </a:moveTo>
                                <a:cubicBezTo>
                                  <a:pt x="43" y="0"/>
                                  <a:pt x="1" y="43"/>
                                  <a:pt x="1" y="95"/>
                                </a:cubicBezTo>
                                <a:cubicBezTo>
                                  <a:pt x="1" y="148"/>
                                  <a:pt x="43" y="190"/>
                                  <a:pt x="95" y="190"/>
                                </a:cubicBezTo>
                                <a:lnTo>
                                  <a:pt x="397" y="190"/>
                                </a:lnTo>
                                <a:cubicBezTo>
                                  <a:pt x="2124" y="190"/>
                                  <a:pt x="3528" y="1594"/>
                                  <a:pt x="3528" y="3320"/>
                                </a:cubicBezTo>
                                <a:lnTo>
                                  <a:pt x="3528" y="9332"/>
                                </a:lnTo>
                                <a:cubicBezTo>
                                  <a:pt x="3528" y="9385"/>
                                  <a:pt x="3569" y="9427"/>
                                  <a:pt x="3622" y="9427"/>
                                </a:cubicBezTo>
                                <a:cubicBezTo>
                                  <a:pt x="3675" y="9427"/>
                                  <a:pt x="3717" y="9385"/>
                                  <a:pt x="3717" y="9332"/>
                                </a:cubicBezTo>
                                <a:lnTo>
                                  <a:pt x="3717" y="3320"/>
                                </a:lnTo>
                                <a:cubicBezTo>
                                  <a:pt x="3717" y="1490"/>
                                  <a:pt x="2227" y="0"/>
                                  <a:pt x="397" y="0"/>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49" name="Google Shape;726;p20">
                            <a:extLst>
                              <a:ext uri="{FF2B5EF4-FFF2-40B4-BE49-F238E27FC236}">
                                <a16:creationId xmlns:a16="http://schemas.microsoft.com/office/drawing/2014/main" id="{A2E6D733-73F5-18F0-DA2F-FD40AE99D94B}"/>
                              </a:ext>
                            </a:extLst>
                          </p:cNvPr>
                          <p:cNvSpPr/>
                          <p:nvPr/>
                        </p:nvSpPr>
                        <p:spPr>
                          <a:xfrm>
                            <a:off x="5494017" y="5408854"/>
                            <a:ext cx="288182" cy="914875"/>
                          </a:xfrm>
                          <a:custGeom>
                            <a:avLst/>
                            <a:gdLst/>
                            <a:ahLst/>
                            <a:cxnLst/>
                            <a:rect l="l" t="t" r="r" b="b"/>
                            <a:pathLst>
                              <a:path w="3718" h="9427" extrusionOk="0">
                                <a:moveTo>
                                  <a:pt x="3622" y="0"/>
                                </a:moveTo>
                                <a:cubicBezTo>
                                  <a:pt x="3569" y="0"/>
                                  <a:pt x="3528" y="42"/>
                                  <a:pt x="3528" y="94"/>
                                </a:cubicBezTo>
                                <a:lnTo>
                                  <a:pt x="3528" y="6107"/>
                                </a:lnTo>
                                <a:cubicBezTo>
                                  <a:pt x="3528" y="7832"/>
                                  <a:pt x="2124" y="9237"/>
                                  <a:pt x="397" y="9237"/>
                                </a:cubicBezTo>
                                <a:lnTo>
                                  <a:pt x="95" y="9237"/>
                                </a:lnTo>
                                <a:cubicBezTo>
                                  <a:pt x="43" y="9237"/>
                                  <a:pt x="1" y="9279"/>
                                  <a:pt x="1" y="9331"/>
                                </a:cubicBezTo>
                                <a:cubicBezTo>
                                  <a:pt x="1" y="9384"/>
                                  <a:pt x="43" y="9427"/>
                                  <a:pt x="95" y="9427"/>
                                </a:cubicBezTo>
                                <a:lnTo>
                                  <a:pt x="397" y="9427"/>
                                </a:lnTo>
                                <a:cubicBezTo>
                                  <a:pt x="2227" y="9427"/>
                                  <a:pt x="3717" y="7937"/>
                                  <a:pt x="3717" y="6107"/>
                                </a:cubicBezTo>
                                <a:lnTo>
                                  <a:pt x="3717" y="94"/>
                                </a:lnTo>
                                <a:cubicBezTo>
                                  <a:pt x="3717" y="42"/>
                                  <a:pt x="3675" y="0"/>
                                  <a:pt x="3622" y="0"/>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50" name="Google Shape;727;p20">
                            <a:extLst>
                              <a:ext uri="{FF2B5EF4-FFF2-40B4-BE49-F238E27FC236}">
                                <a16:creationId xmlns:a16="http://schemas.microsoft.com/office/drawing/2014/main" id="{865F08D6-8577-45D6-EC61-DAD53941E363}"/>
                              </a:ext>
                            </a:extLst>
                          </p:cNvPr>
                          <p:cNvSpPr/>
                          <p:nvPr/>
                        </p:nvSpPr>
                        <p:spPr>
                          <a:xfrm>
                            <a:off x="5733832" y="5300342"/>
                            <a:ext cx="81929" cy="81929"/>
                          </a:xfrm>
                          <a:custGeom>
                            <a:avLst/>
                            <a:gdLst/>
                            <a:ahLst/>
                            <a:cxnLst/>
                            <a:rect l="l" t="t" r="r" b="b"/>
                            <a:pathLst>
                              <a:path w="1057" h="1057" extrusionOk="0">
                                <a:moveTo>
                                  <a:pt x="528" y="0"/>
                                </a:moveTo>
                                <a:cubicBezTo>
                                  <a:pt x="237" y="0"/>
                                  <a:pt x="0" y="237"/>
                                  <a:pt x="0" y="529"/>
                                </a:cubicBezTo>
                                <a:cubicBezTo>
                                  <a:pt x="0" y="820"/>
                                  <a:pt x="237" y="1056"/>
                                  <a:pt x="528" y="1056"/>
                                </a:cubicBezTo>
                                <a:cubicBezTo>
                                  <a:pt x="819" y="1056"/>
                                  <a:pt x="1056" y="820"/>
                                  <a:pt x="1056" y="529"/>
                                </a:cubicBezTo>
                                <a:cubicBezTo>
                                  <a:pt x="1056" y="237"/>
                                  <a:pt x="819" y="0"/>
                                  <a:pt x="528" y="0"/>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51" name="Google Shape;728;p20">
                            <a:extLst>
                              <a:ext uri="{FF2B5EF4-FFF2-40B4-BE49-F238E27FC236}">
                                <a16:creationId xmlns:a16="http://schemas.microsoft.com/office/drawing/2014/main" id="{AADE166C-EFB9-D3D4-C78C-F1D433ACDC10}"/>
                              </a:ext>
                            </a:extLst>
                          </p:cNvPr>
                          <p:cNvSpPr/>
                          <p:nvPr/>
                        </p:nvSpPr>
                        <p:spPr>
                          <a:xfrm>
                            <a:off x="6070765" y="3664501"/>
                            <a:ext cx="81929" cy="81929"/>
                          </a:xfrm>
                          <a:custGeom>
                            <a:avLst/>
                            <a:gdLst/>
                            <a:ahLst/>
                            <a:cxnLst/>
                            <a:rect l="l" t="t" r="r" b="b"/>
                            <a:pathLst>
                              <a:path w="1057" h="1057" extrusionOk="0">
                                <a:moveTo>
                                  <a:pt x="528" y="1"/>
                                </a:moveTo>
                                <a:cubicBezTo>
                                  <a:pt x="237" y="1"/>
                                  <a:pt x="1" y="237"/>
                                  <a:pt x="1" y="528"/>
                                </a:cubicBezTo>
                                <a:cubicBezTo>
                                  <a:pt x="1" y="820"/>
                                  <a:pt x="237" y="1057"/>
                                  <a:pt x="528" y="1057"/>
                                </a:cubicBezTo>
                                <a:cubicBezTo>
                                  <a:pt x="820" y="1057"/>
                                  <a:pt x="1056" y="820"/>
                                  <a:pt x="1056" y="528"/>
                                </a:cubicBezTo>
                                <a:cubicBezTo>
                                  <a:pt x="1056" y="237"/>
                                  <a:pt x="820" y="1"/>
                                  <a:pt x="528" y="1"/>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52" name="Google Shape;729;p20">
                            <a:extLst>
                              <a:ext uri="{FF2B5EF4-FFF2-40B4-BE49-F238E27FC236}">
                                <a16:creationId xmlns:a16="http://schemas.microsoft.com/office/drawing/2014/main" id="{BA620D10-E52E-7AB8-D22A-9EDDAB4CA747}"/>
                              </a:ext>
                            </a:extLst>
                          </p:cNvPr>
                          <p:cNvSpPr/>
                          <p:nvPr/>
                        </p:nvSpPr>
                        <p:spPr>
                          <a:xfrm>
                            <a:off x="6083766" y="1050971"/>
                            <a:ext cx="1712154" cy="4222865"/>
                          </a:xfrm>
                          <a:custGeom>
                            <a:avLst/>
                            <a:gdLst/>
                            <a:ahLst/>
                            <a:cxnLst/>
                            <a:rect l="l" t="t" r="r" b="b"/>
                            <a:pathLst>
                              <a:path w="23421" h="46797" extrusionOk="0">
                                <a:moveTo>
                                  <a:pt x="4578" y="0"/>
                                </a:moveTo>
                                <a:cubicBezTo>
                                  <a:pt x="4525" y="0"/>
                                  <a:pt x="4483" y="42"/>
                                  <a:pt x="4483" y="95"/>
                                </a:cubicBezTo>
                                <a:cubicBezTo>
                                  <a:pt x="4483" y="147"/>
                                  <a:pt x="4525" y="190"/>
                                  <a:pt x="4578" y="190"/>
                                </a:cubicBezTo>
                                <a:lnTo>
                                  <a:pt x="5146" y="190"/>
                                </a:lnTo>
                                <a:cubicBezTo>
                                  <a:pt x="5200" y="190"/>
                                  <a:pt x="5241" y="147"/>
                                  <a:pt x="5241" y="95"/>
                                </a:cubicBezTo>
                                <a:cubicBezTo>
                                  <a:pt x="5241" y="42"/>
                                  <a:pt x="5200" y="0"/>
                                  <a:pt x="5146" y="0"/>
                                </a:cubicBezTo>
                                <a:close/>
                                <a:moveTo>
                                  <a:pt x="5716" y="0"/>
                                </a:moveTo>
                                <a:cubicBezTo>
                                  <a:pt x="5663" y="0"/>
                                  <a:pt x="5621" y="42"/>
                                  <a:pt x="5621" y="95"/>
                                </a:cubicBezTo>
                                <a:cubicBezTo>
                                  <a:pt x="5621" y="147"/>
                                  <a:pt x="5663" y="190"/>
                                  <a:pt x="5716" y="190"/>
                                </a:cubicBezTo>
                                <a:lnTo>
                                  <a:pt x="6285" y="190"/>
                                </a:lnTo>
                                <a:cubicBezTo>
                                  <a:pt x="6337" y="190"/>
                                  <a:pt x="6380" y="147"/>
                                  <a:pt x="6380" y="95"/>
                                </a:cubicBezTo>
                                <a:cubicBezTo>
                                  <a:pt x="6380" y="42"/>
                                  <a:pt x="6337" y="0"/>
                                  <a:pt x="6285" y="0"/>
                                </a:cubicBezTo>
                                <a:close/>
                                <a:moveTo>
                                  <a:pt x="6854" y="0"/>
                                </a:moveTo>
                                <a:cubicBezTo>
                                  <a:pt x="6802" y="0"/>
                                  <a:pt x="6759" y="42"/>
                                  <a:pt x="6759" y="95"/>
                                </a:cubicBezTo>
                                <a:cubicBezTo>
                                  <a:pt x="6759" y="147"/>
                                  <a:pt x="6802" y="190"/>
                                  <a:pt x="6854" y="190"/>
                                </a:cubicBezTo>
                                <a:lnTo>
                                  <a:pt x="7423" y="190"/>
                                </a:lnTo>
                                <a:cubicBezTo>
                                  <a:pt x="7476" y="190"/>
                                  <a:pt x="7518" y="147"/>
                                  <a:pt x="7518" y="95"/>
                                </a:cubicBezTo>
                                <a:cubicBezTo>
                                  <a:pt x="7518" y="42"/>
                                  <a:pt x="7476" y="0"/>
                                  <a:pt x="7423" y="0"/>
                                </a:cubicBezTo>
                                <a:close/>
                                <a:moveTo>
                                  <a:pt x="7992" y="0"/>
                                </a:moveTo>
                                <a:cubicBezTo>
                                  <a:pt x="7939" y="0"/>
                                  <a:pt x="7897" y="42"/>
                                  <a:pt x="7897" y="95"/>
                                </a:cubicBezTo>
                                <a:cubicBezTo>
                                  <a:pt x="7897" y="147"/>
                                  <a:pt x="7939" y="190"/>
                                  <a:pt x="7992" y="190"/>
                                </a:cubicBezTo>
                                <a:lnTo>
                                  <a:pt x="8561" y="190"/>
                                </a:lnTo>
                                <a:cubicBezTo>
                                  <a:pt x="8613" y="190"/>
                                  <a:pt x="8656" y="147"/>
                                  <a:pt x="8656" y="95"/>
                                </a:cubicBezTo>
                                <a:cubicBezTo>
                                  <a:pt x="8656" y="42"/>
                                  <a:pt x="8613" y="0"/>
                                  <a:pt x="8561" y="0"/>
                                </a:cubicBezTo>
                                <a:close/>
                                <a:moveTo>
                                  <a:pt x="9130" y="0"/>
                                </a:moveTo>
                                <a:cubicBezTo>
                                  <a:pt x="9078" y="0"/>
                                  <a:pt x="9035" y="42"/>
                                  <a:pt x="9035" y="95"/>
                                </a:cubicBezTo>
                                <a:cubicBezTo>
                                  <a:pt x="9035" y="147"/>
                                  <a:pt x="9078" y="190"/>
                                  <a:pt x="9130" y="190"/>
                                </a:cubicBezTo>
                                <a:lnTo>
                                  <a:pt x="9700" y="190"/>
                                </a:lnTo>
                                <a:cubicBezTo>
                                  <a:pt x="9752" y="190"/>
                                  <a:pt x="9794" y="147"/>
                                  <a:pt x="9794" y="95"/>
                                </a:cubicBezTo>
                                <a:cubicBezTo>
                                  <a:pt x="9794" y="42"/>
                                  <a:pt x="9752" y="0"/>
                                  <a:pt x="9700" y="0"/>
                                </a:cubicBezTo>
                                <a:close/>
                                <a:moveTo>
                                  <a:pt x="10269" y="0"/>
                                </a:moveTo>
                                <a:cubicBezTo>
                                  <a:pt x="10217" y="0"/>
                                  <a:pt x="10174" y="42"/>
                                  <a:pt x="10174" y="95"/>
                                </a:cubicBezTo>
                                <a:cubicBezTo>
                                  <a:pt x="10174" y="147"/>
                                  <a:pt x="10217" y="190"/>
                                  <a:pt x="10269" y="190"/>
                                </a:cubicBezTo>
                                <a:lnTo>
                                  <a:pt x="10837" y="190"/>
                                </a:lnTo>
                                <a:cubicBezTo>
                                  <a:pt x="10890" y="190"/>
                                  <a:pt x="10932" y="147"/>
                                  <a:pt x="10932" y="95"/>
                                </a:cubicBezTo>
                                <a:cubicBezTo>
                                  <a:pt x="10932" y="42"/>
                                  <a:pt x="10890" y="0"/>
                                  <a:pt x="10837" y="0"/>
                                </a:cubicBezTo>
                                <a:close/>
                                <a:moveTo>
                                  <a:pt x="11407" y="0"/>
                                </a:moveTo>
                                <a:cubicBezTo>
                                  <a:pt x="11354" y="0"/>
                                  <a:pt x="11312" y="42"/>
                                  <a:pt x="11312" y="95"/>
                                </a:cubicBezTo>
                                <a:cubicBezTo>
                                  <a:pt x="11312" y="147"/>
                                  <a:pt x="11354" y="190"/>
                                  <a:pt x="11407" y="190"/>
                                </a:cubicBezTo>
                                <a:lnTo>
                                  <a:pt x="11976" y="190"/>
                                </a:lnTo>
                                <a:cubicBezTo>
                                  <a:pt x="12028" y="190"/>
                                  <a:pt x="12071" y="147"/>
                                  <a:pt x="12071" y="95"/>
                                </a:cubicBezTo>
                                <a:cubicBezTo>
                                  <a:pt x="12071" y="42"/>
                                  <a:pt x="12028" y="0"/>
                                  <a:pt x="11976" y="0"/>
                                </a:cubicBezTo>
                                <a:close/>
                                <a:moveTo>
                                  <a:pt x="12545" y="0"/>
                                </a:moveTo>
                                <a:cubicBezTo>
                                  <a:pt x="12493" y="0"/>
                                  <a:pt x="12450" y="42"/>
                                  <a:pt x="12450" y="95"/>
                                </a:cubicBezTo>
                                <a:cubicBezTo>
                                  <a:pt x="12450" y="147"/>
                                  <a:pt x="12493" y="190"/>
                                  <a:pt x="12545" y="190"/>
                                </a:cubicBezTo>
                                <a:lnTo>
                                  <a:pt x="13114" y="190"/>
                                </a:lnTo>
                                <a:cubicBezTo>
                                  <a:pt x="13167" y="190"/>
                                  <a:pt x="13209" y="147"/>
                                  <a:pt x="13209" y="95"/>
                                </a:cubicBezTo>
                                <a:cubicBezTo>
                                  <a:pt x="13209" y="42"/>
                                  <a:pt x="13167" y="0"/>
                                  <a:pt x="13114" y="0"/>
                                </a:cubicBezTo>
                                <a:close/>
                                <a:moveTo>
                                  <a:pt x="13683" y="0"/>
                                </a:moveTo>
                                <a:cubicBezTo>
                                  <a:pt x="13630" y="0"/>
                                  <a:pt x="13589" y="42"/>
                                  <a:pt x="13589" y="95"/>
                                </a:cubicBezTo>
                                <a:cubicBezTo>
                                  <a:pt x="13589" y="147"/>
                                  <a:pt x="13630" y="190"/>
                                  <a:pt x="13683" y="190"/>
                                </a:cubicBezTo>
                                <a:lnTo>
                                  <a:pt x="14252" y="190"/>
                                </a:lnTo>
                                <a:cubicBezTo>
                                  <a:pt x="14305" y="190"/>
                                  <a:pt x="14347" y="147"/>
                                  <a:pt x="14347" y="95"/>
                                </a:cubicBezTo>
                                <a:cubicBezTo>
                                  <a:pt x="14347" y="42"/>
                                  <a:pt x="14305" y="0"/>
                                  <a:pt x="14252" y="0"/>
                                </a:cubicBezTo>
                                <a:close/>
                                <a:moveTo>
                                  <a:pt x="14821" y="0"/>
                                </a:moveTo>
                                <a:cubicBezTo>
                                  <a:pt x="14769" y="0"/>
                                  <a:pt x="14726" y="42"/>
                                  <a:pt x="14726" y="95"/>
                                </a:cubicBezTo>
                                <a:cubicBezTo>
                                  <a:pt x="14726" y="147"/>
                                  <a:pt x="14769" y="190"/>
                                  <a:pt x="14821" y="190"/>
                                </a:cubicBezTo>
                                <a:lnTo>
                                  <a:pt x="15391" y="190"/>
                                </a:lnTo>
                                <a:cubicBezTo>
                                  <a:pt x="15443" y="190"/>
                                  <a:pt x="15485" y="147"/>
                                  <a:pt x="15485" y="95"/>
                                </a:cubicBezTo>
                                <a:cubicBezTo>
                                  <a:pt x="15485" y="42"/>
                                  <a:pt x="15443" y="0"/>
                                  <a:pt x="15391" y="0"/>
                                </a:cubicBezTo>
                                <a:close/>
                                <a:moveTo>
                                  <a:pt x="15960" y="0"/>
                                </a:moveTo>
                                <a:cubicBezTo>
                                  <a:pt x="15907" y="0"/>
                                  <a:pt x="15865" y="42"/>
                                  <a:pt x="15865" y="95"/>
                                </a:cubicBezTo>
                                <a:cubicBezTo>
                                  <a:pt x="15865" y="147"/>
                                  <a:pt x="15907" y="190"/>
                                  <a:pt x="15960" y="190"/>
                                </a:cubicBezTo>
                                <a:lnTo>
                                  <a:pt x="16528" y="190"/>
                                </a:lnTo>
                                <a:cubicBezTo>
                                  <a:pt x="16581" y="190"/>
                                  <a:pt x="16624" y="147"/>
                                  <a:pt x="16624" y="95"/>
                                </a:cubicBezTo>
                                <a:cubicBezTo>
                                  <a:pt x="16624" y="42"/>
                                  <a:pt x="16581" y="0"/>
                                  <a:pt x="16528" y="0"/>
                                </a:cubicBezTo>
                                <a:close/>
                                <a:moveTo>
                                  <a:pt x="17098" y="0"/>
                                </a:moveTo>
                                <a:cubicBezTo>
                                  <a:pt x="17045" y="0"/>
                                  <a:pt x="17003" y="42"/>
                                  <a:pt x="17003" y="95"/>
                                </a:cubicBezTo>
                                <a:cubicBezTo>
                                  <a:pt x="17003" y="147"/>
                                  <a:pt x="17045" y="190"/>
                                  <a:pt x="17098" y="190"/>
                                </a:cubicBezTo>
                                <a:lnTo>
                                  <a:pt x="17667" y="190"/>
                                </a:lnTo>
                                <a:cubicBezTo>
                                  <a:pt x="17719" y="190"/>
                                  <a:pt x="17762" y="147"/>
                                  <a:pt x="17762" y="95"/>
                                </a:cubicBezTo>
                                <a:cubicBezTo>
                                  <a:pt x="17762" y="42"/>
                                  <a:pt x="17719" y="0"/>
                                  <a:pt x="17667" y="0"/>
                                </a:cubicBezTo>
                                <a:close/>
                                <a:moveTo>
                                  <a:pt x="18236" y="0"/>
                                </a:moveTo>
                                <a:cubicBezTo>
                                  <a:pt x="18184" y="0"/>
                                  <a:pt x="18141" y="42"/>
                                  <a:pt x="18141" y="95"/>
                                </a:cubicBezTo>
                                <a:cubicBezTo>
                                  <a:pt x="18141" y="147"/>
                                  <a:pt x="18184" y="190"/>
                                  <a:pt x="18236" y="190"/>
                                </a:cubicBezTo>
                                <a:lnTo>
                                  <a:pt x="18805" y="190"/>
                                </a:lnTo>
                                <a:cubicBezTo>
                                  <a:pt x="18857" y="190"/>
                                  <a:pt x="18900" y="147"/>
                                  <a:pt x="18900" y="95"/>
                                </a:cubicBezTo>
                                <a:cubicBezTo>
                                  <a:pt x="18900" y="42"/>
                                  <a:pt x="18857" y="0"/>
                                  <a:pt x="18805" y="0"/>
                                </a:cubicBezTo>
                                <a:close/>
                                <a:moveTo>
                                  <a:pt x="19374" y="0"/>
                                </a:moveTo>
                                <a:cubicBezTo>
                                  <a:pt x="19322" y="0"/>
                                  <a:pt x="19280" y="42"/>
                                  <a:pt x="19280" y="95"/>
                                </a:cubicBezTo>
                                <a:cubicBezTo>
                                  <a:pt x="19280" y="147"/>
                                  <a:pt x="19322" y="190"/>
                                  <a:pt x="19374" y="190"/>
                                </a:cubicBezTo>
                                <a:lnTo>
                                  <a:pt x="19943" y="190"/>
                                </a:lnTo>
                                <a:cubicBezTo>
                                  <a:pt x="19996" y="190"/>
                                  <a:pt x="20038" y="148"/>
                                  <a:pt x="20038" y="96"/>
                                </a:cubicBezTo>
                                <a:cubicBezTo>
                                  <a:pt x="20038" y="44"/>
                                  <a:pt x="19996" y="0"/>
                                  <a:pt x="19944" y="0"/>
                                </a:cubicBezTo>
                                <a:close/>
                                <a:moveTo>
                                  <a:pt x="4009" y="0"/>
                                </a:moveTo>
                                <a:lnTo>
                                  <a:pt x="3438" y="1"/>
                                </a:lnTo>
                                <a:cubicBezTo>
                                  <a:pt x="3385" y="2"/>
                                  <a:pt x="3344" y="45"/>
                                  <a:pt x="3345" y="97"/>
                                </a:cubicBezTo>
                                <a:cubicBezTo>
                                  <a:pt x="3346" y="150"/>
                                  <a:pt x="3388" y="191"/>
                                  <a:pt x="3439" y="191"/>
                                </a:cubicBezTo>
                                <a:lnTo>
                                  <a:pt x="3441" y="191"/>
                                </a:lnTo>
                                <a:lnTo>
                                  <a:pt x="4009" y="190"/>
                                </a:lnTo>
                                <a:cubicBezTo>
                                  <a:pt x="4061" y="190"/>
                                  <a:pt x="4104" y="147"/>
                                  <a:pt x="4104" y="95"/>
                                </a:cubicBezTo>
                                <a:cubicBezTo>
                                  <a:pt x="4104" y="42"/>
                                  <a:pt x="4061" y="0"/>
                                  <a:pt x="4009" y="0"/>
                                </a:cubicBezTo>
                                <a:close/>
                                <a:moveTo>
                                  <a:pt x="20509" y="52"/>
                                </a:moveTo>
                                <a:cubicBezTo>
                                  <a:pt x="20464" y="52"/>
                                  <a:pt x="20423" y="85"/>
                                  <a:pt x="20416" y="130"/>
                                </a:cubicBezTo>
                                <a:cubicBezTo>
                                  <a:pt x="20407" y="182"/>
                                  <a:pt x="20441" y="232"/>
                                  <a:pt x="20492" y="240"/>
                                </a:cubicBezTo>
                                <a:cubicBezTo>
                                  <a:pt x="20673" y="273"/>
                                  <a:pt x="20853" y="320"/>
                                  <a:pt x="21027" y="382"/>
                                </a:cubicBezTo>
                                <a:cubicBezTo>
                                  <a:pt x="21037" y="385"/>
                                  <a:pt x="21048" y="387"/>
                                  <a:pt x="21058" y="387"/>
                                </a:cubicBezTo>
                                <a:cubicBezTo>
                                  <a:pt x="21097" y="387"/>
                                  <a:pt x="21134" y="363"/>
                                  <a:pt x="21148" y="324"/>
                                </a:cubicBezTo>
                                <a:cubicBezTo>
                                  <a:pt x="21166" y="275"/>
                                  <a:pt x="21139" y="220"/>
                                  <a:pt x="21091" y="203"/>
                                </a:cubicBezTo>
                                <a:cubicBezTo>
                                  <a:pt x="20907" y="137"/>
                                  <a:pt x="20717" y="88"/>
                                  <a:pt x="20526" y="54"/>
                                </a:cubicBezTo>
                                <a:cubicBezTo>
                                  <a:pt x="20520" y="53"/>
                                  <a:pt x="20514" y="52"/>
                                  <a:pt x="20509" y="52"/>
                                </a:cubicBezTo>
                                <a:close/>
                                <a:moveTo>
                                  <a:pt x="2873" y="59"/>
                                </a:moveTo>
                                <a:cubicBezTo>
                                  <a:pt x="2868" y="59"/>
                                  <a:pt x="2862" y="60"/>
                                  <a:pt x="2857" y="61"/>
                                </a:cubicBezTo>
                                <a:cubicBezTo>
                                  <a:pt x="2665" y="97"/>
                                  <a:pt x="2475" y="150"/>
                                  <a:pt x="2294" y="217"/>
                                </a:cubicBezTo>
                                <a:cubicBezTo>
                                  <a:pt x="2245" y="235"/>
                                  <a:pt x="2220" y="289"/>
                                  <a:pt x="2238" y="338"/>
                                </a:cubicBezTo>
                                <a:cubicBezTo>
                                  <a:pt x="2252" y="377"/>
                                  <a:pt x="2288" y="400"/>
                                  <a:pt x="2327" y="400"/>
                                </a:cubicBezTo>
                                <a:cubicBezTo>
                                  <a:pt x="2337" y="400"/>
                                  <a:pt x="2349" y="399"/>
                                  <a:pt x="2359" y="395"/>
                                </a:cubicBezTo>
                                <a:cubicBezTo>
                                  <a:pt x="2531" y="331"/>
                                  <a:pt x="2711" y="282"/>
                                  <a:pt x="2892" y="247"/>
                                </a:cubicBezTo>
                                <a:cubicBezTo>
                                  <a:pt x="2943" y="238"/>
                                  <a:pt x="2977" y="188"/>
                                  <a:pt x="2968" y="137"/>
                                </a:cubicBezTo>
                                <a:cubicBezTo>
                                  <a:pt x="2959" y="91"/>
                                  <a:pt x="2917" y="59"/>
                                  <a:pt x="2873" y="59"/>
                                </a:cubicBezTo>
                                <a:close/>
                                <a:moveTo>
                                  <a:pt x="21576" y="433"/>
                                </a:moveTo>
                                <a:cubicBezTo>
                                  <a:pt x="21543" y="433"/>
                                  <a:pt x="21511" y="450"/>
                                  <a:pt x="21493" y="481"/>
                                </a:cubicBezTo>
                                <a:cubicBezTo>
                                  <a:pt x="21468" y="527"/>
                                  <a:pt x="21484" y="584"/>
                                  <a:pt x="21530" y="611"/>
                                </a:cubicBezTo>
                                <a:cubicBezTo>
                                  <a:pt x="21690" y="700"/>
                                  <a:pt x="21845" y="804"/>
                                  <a:pt x="21988" y="919"/>
                                </a:cubicBezTo>
                                <a:cubicBezTo>
                                  <a:pt x="22006" y="933"/>
                                  <a:pt x="22027" y="940"/>
                                  <a:pt x="22047" y="940"/>
                                </a:cubicBezTo>
                                <a:cubicBezTo>
                                  <a:pt x="22075" y="940"/>
                                  <a:pt x="22102" y="928"/>
                                  <a:pt x="22122" y="905"/>
                                </a:cubicBezTo>
                                <a:cubicBezTo>
                                  <a:pt x="22154" y="864"/>
                                  <a:pt x="22148" y="805"/>
                                  <a:pt x="22107" y="771"/>
                                </a:cubicBezTo>
                                <a:cubicBezTo>
                                  <a:pt x="21955" y="650"/>
                                  <a:pt x="21793" y="540"/>
                                  <a:pt x="21622" y="445"/>
                                </a:cubicBezTo>
                                <a:cubicBezTo>
                                  <a:pt x="21608" y="437"/>
                                  <a:pt x="21592" y="433"/>
                                  <a:pt x="21576" y="433"/>
                                </a:cubicBezTo>
                                <a:close/>
                                <a:moveTo>
                                  <a:pt x="1811" y="452"/>
                                </a:moveTo>
                                <a:cubicBezTo>
                                  <a:pt x="1795" y="452"/>
                                  <a:pt x="1779" y="456"/>
                                  <a:pt x="1765" y="464"/>
                                </a:cubicBezTo>
                                <a:cubicBezTo>
                                  <a:pt x="1596" y="561"/>
                                  <a:pt x="1435" y="673"/>
                                  <a:pt x="1284" y="796"/>
                                </a:cubicBezTo>
                                <a:cubicBezTo>
                                  <a:pt x="1244" y="830"/>
                                  <a:pt x="1238" y="889"/>
                                  <a:pt x="1271" y="929"/>
                                </a:cubicBezTo>
                                <a:cubicBezTo>
                                  <a:pt x="1290" y="952"/>
                                  <a:pt x="1317" y="964"/>
                                  <a:pt x="1345" y="964"/>
                                </a:cubicBezTo>
                                <a:cubicBezTo>
                                  <a:pt x="1366" y="964"/>
                                  <a:pt x="1387" y="957"/>
                                  <a:pt x="1405" y="942"/>
                                </a:cubicBezTo>
                                <a:cubicBezTo>
                                  <a:pt x="1547" y="826"/>
                                  <a:pt x="1700" y="721"/>
                                  <a:pt x="1859" y="629"/>
                                </a:cubicBezTo>
                                <a:cubicBezTo>
                                  <a:pt x="1904" y="603"/>
                                  <a:pt x="1920" y="544"/>
                                  <a:pt x="1894" y="499"/>
                                </a:cubicBezTo>
                                <a:cubicBezTo>
                                  <a:pt x="1876" y="468"/>
                                  <a:pt x="1844" y="452"/>
                                  <a:pt x="1811" y="452"/>
                                </a:cubicBezTo>
                                <a:close/>
                                <a:moveTo>
                                  <a:pt x="22460" y="1142"/>
                                </a:moveTo>
                                <a:cubicBezTo>
                                  <a:pt x="22438" y="1142"/>
                                  <a:pt x="22415" y="1150"/>
                                  <a:pt x="22397" y="1166"/>
                                </a:cubicBezTo>
                                <a:cubicBezTo>
                                  <a:pt x="22357" y="1201"/>
                                  <a:pt x="22354" y="1260"/>
                                  <a:pt x="22389" y="1300"/>
                                </a:cubicBezTo>
                                <a:cubicBezTo>
                                  <a:pt x="22511" y="1438"/>
                                  <a:pt x="22624" y="1586"/>
                                  <a:pt x="22722" y="1741"/>
                                </a:cubicBezTo>
                                <a:cubicBezTo>
                                  <a:pt x="22739" y="1769"/>
                                  <a:pt x="22770" y="1785"/>
                                  <a:pt x="22802" y="1785"/>
                                </a:cubicBezTo>
                                <a:cubicBezTo>
                                  <a:pt x="22819" y="1785"/>
                                  <a:pt x="22837" y="1781"/>
                                  <a:pt x="22852" y="1770"/>
                                </a:cubicBezTo>
                                <a:cubicBezTo>
                                  <a:pt x="22896" y="1742"/>
                                  <a:pt x="22910" y="1684"/>
                                  <a:pt x="22882" y="1640"/>
                                </a:cubicBezTo>
                                <a:cubicBezTo>
                                  <a:pt x="22778" y="1476"/>
                                  <a:pt x="22660" y="1319"/>
                                  <a:pt x="22530" y="1173"/>
                                </a:cubicBezTo>
                                <a:cubicBezTo>
                                  <a:pt x="22512" y="1152"/>
                                  <a:pt x="22486" y="1142"/>
                                  <a:pt x="22460" y="1142"/>
                                </a:cubicBezTo>
                                <a:close/>
                                <a:moveTo>
                                  <a:pt x="937" y="1170"/>
                                </a:moveTo>
                                <a:cubicBezTo>
                                  <a:pt x="910" y="1170"/>
                                  <a:pt x="884" y="1181"/>
                                  <a:pt x="865" y="1203"/>
                                </a:cubicBezTo>
                                <a:cubicBezTo>
                                  <a:pt x="738" y="1349"/>
                                  <a:pt x="621" y="1507"/>
                                  <a:pt x="519" y="1673"/>
                                </a:cubicBezTo>
                                <a:cubicBezTo>
                                  <a:pt x="492" y="1718"/>
                                  <a:pt x="506" y="1776"/>
                                  <a:pt x="550" y="1803"/>
                                </a:cubicBezTo>
                                <a:cubicBezTo>
                                  <a:pt x="566" y="1813"/>
                                  <a:pt x="582" y="1817"/>
                                  <a:pt x="600" y="1817"/>
                                </a:cubicBezTo>
                                <a:cubicBezTo>
                                  <a:pt x="631" y="1817"/>
                                  <a:pt x="663" y="1802"/>
                                  <a:pt x="680" y="1773"/>
                                </a:cubicBezTo>
                                <a:cubicBezTo>
                                  <a:pt x="777" y="1616"/>
                                  <a:pt x="887" y="1466"/>
                                  <a:pt x="1008" y="1328"/>
                                </a:cubicBezTo>
                                <a:cubicBezTo>
                                  <a:pt x="1043" y="1288"/>
                                  <a:pt x="1039" y="1228"/>
                                  <a:pt x="999" y="1194"/>
                                </a:cubicBezTo>
                                <a:cubicBezTo>
                                  <a:pt x="981" y="1178"/>
                                  <a:pt x="959" y="1170"/>
                                  <a:pt x="937" y="1170"/>
                                </a:cubicBezTo>
                                <a:close/>
                                <a:moveTo>
                                  <a:pt x="23063" y="2100"/>
                                </a:moveTo>
                                <a:cubicBezTo>
                                  <a:pt x="23051" y="2100"/>
                                  <a:pt x="23039" y="2102"/>
                                  <a:pt x="23027" y="2106"/>
                                </a:cubicBezTo>
                                <a:cubicBezTo>
                                  <a:pt x="22979" y="2127"/>
                                  <a:pt x="22956" y="2182"/>
                                  <a:pt x="22976" y="2231"/>
                                </a:cubicBezTo>
                                <a:cubicBezTo>
                                  <a:pt x="23047" y="2401"/>
                                  <a:pt x="23104" y="2577"/>
                                  <a:pt x="23146" y="2757"/>
                                </a:cubicBezTo>
                                <a:cubicBezTo>
                                  <a:pt x="23155" y="2801"/>
                                  <a:pt x="23195" y="2830"/>
                                  <a:pt x="23238" y="2830"/>
                                </a:cubicBezTo>
                                <a:cubicBezTo>
                                  <a:pt x="23245" y="2830"/>
                                  <a:pt x="23252" y="2829"/>
                                  <a:pt x="23259" y="2828"/>
                                </a:cubicBezTo>
                                <a:cubicBezTo>
                                  <a:pt x="23310" y="2815"/>
                                  <a:pt x="23342" y="2765"/>
                                  <a:pt x="23330" y="2714"/>
                                </a:cubicBezTo>
                                <a:cubicBezTo>
                                  <a:pt x="23286" y="2524"/>
                                  <a:pt x="23226" y="2337"/>
                                  <a:pt x="23151" y="2158"/>
                                </a:cubicBezTo>
                                <a:cubicBezTo>
                                  <a:pt x="23136" y="2121"/>
                                  <a:pt x="23100" y="2100"/>
                                  <a:pt x="23063" y="2100"/>
                                </a:cubicBezTo>
                                <a:close/>
                                <a:moveTo>
                                  <a:pt x="344" y="2135"/>
                                </a:moveTo>
                                <a:cubicBezTo>
                                  <a:pt x="306" y="2135"/>
                                  <a:pt x="270" y="2158"/>
                                  <a:pt x="255" y="2195"/>
                                </a:cubicBezTo>
                                <a:cubicBezTo>
                                  <a:pt x="182" y="2375"/>
                                  <a:pt x="124" y="2563"/>
                                  <a:pt x="83" y="2753"/>
                                </a:cubicBezTo>
                                <a:cubicBezTo>
                                  <a:pt x="72" y="2804"/>
                                  <a:pt x="104" y="2855"/>
                                  <a:pt x="155" y="2866"/>
                                </a:cubicBezTo>
                                <a:cubicBezTo>
                                  <a:pt x="162" y="2868"/>
                                  <a:pt x="169" y="2869"/>
                                  <a:pt x="176" y="2869"/>
                                </a:cubicBezTo>
                                <a:cubicBezTo>
                                  <a:pt x="219" y="2869"/>
                                  <a:pt x="258" y="2838"/>
                                  <a:pt x="268" y="2794"/>
                                </a:cubicBezTo>
                                <a:cubicBezTo>
                                  <a:pt x="307" y="2614"/>
                                  <a:pt x="362" y="2436"/>
                                  <a:pt x="431" y="2266"/>
                                </a:cubicBezTo>
                                <a:cubicBezTo>
                                  <a:pt x="451" y="2217"/>
                                  <a:pt x="427" y="2162"/>
                                  <a:pt x="379" y="2142"/>
                                </a:cubicBezTo>
                                <a:cubicBezTo>
                                  <a:pt x="367" y="2138"/>
                                  <a:pt x="355" y="2135"/>
                                  <a:pt x="344" y="2135"/>
                                </a:cubicBezTo>
                                <a:close/>
                                <a:moveTo>
                                  <a:pt x="23321" y="3203"/>
                                </a:moveTo>
                                <a:cubicBezTo>
                                  <a:pt x="23319" y="3203"/>
                                  <a:pt x="23316" y="3203"/>
                                  <a:pt x="23314" y="3203"/>
                                </a:cubicBezTo>
                                <a:cubicBezTo>
                                  <a:pt x="23262" y="3206"/>
                                  <a:pt x="23222" y="3251"/>
                                  <a:pt x="23225" y="3303"/>
                                </a:cubicBezTo>
                                <a:cubicBezTo>
                                  <a:pt x="23229" y="3372"/>
                                  <a:pt x="23231" y="3441"/>
                                  <a:pt x="23231" y="3509"/>
                                </a:cubicBezTo>
                                <a:lnTo>
                                  <a:pt x="23231" y="3867"/>
                                </a:lnTo>
                                <a:cubicBezTo>
                                  <a:pt x="23231" y="3919"/>
                                  <a:pt x="23273" y="3961"/>
                                  <a:pt x="23327" y="3961"/>
                                </a:cubicBezTo>
                                <a:cubicBezTo>
                                  <a:pt x="23379" y="3961"/>
                                  <a:pt x="23421" y="3919"/>
                                  <a:pt x="23421" y="3867"/>
                                </a:cubicBezTo>
                                <a:lnTo>
                                  <a:pt x="23421" y="3509"/>
                                </a:lnTo>
                                <a:cubicBezTo>
                                  <a:pt x="23421" y="3436"/>
                                  <a:pt x="23419" y="3364"/>
                                  <a:pt x="23414" y="3292"/>
                                </a:cubicBezTo>
                                <a:cubicBezTo>
                                  <a:pt x="23411" y="3241"/>
                                  <a:pt x="23370" y="3203"/>
                                  <a:pt x="23321" y="3203"/>
                                </a:cubicBezTo>
                                <a:close/>
                                <a:moveTo>
                                  <a:pt x="97" y="3241"/>
                                </a:moveTo>
                                <a:cubicBezTo>
                                  <a:pt x="42" y="3241"/>
                                  <a:pt x="8" y="3282"/>
                                  <a:pt x="5" y="3332"/>
                                </a:cubicBezTo>
                                <a:cubicBezTo>
                                  <a:pt x="2" y="3391"/>
                                  <a:pt x="1" y="3450"/>
                                  <a:pt x="1" y="3509"/>
                                </a:cubicBezTo>
                                <a:lnTo>
                                  <a:pt x="1" y="3906"/>
                                </a:lnTo>
                                <a:cubicBezTo>
                                  <a:pt x="1" y="3958"/>
                                  <a:pt x="43" y="4000"/>
                                  <a:pt x="95" y="4000"/>
                                </a:cubicBezTo>
                                <a:cubicBezTo>
                                  <a:pt x="148" y="4000"/>
                                  <a:pt x="190" y="3958"/>
                                  <a:pt x="190" y="3906"/>
                                </a:cubicBezTo>
                                <a:lnTo>
                                  <a:pt x="190" y="3509"/>
                                </a:lnTo>
                                <a:cubicBezTo>
                                  <a:pt x="190" y="3454"/>
                                  <a:pt x="192" y="3397"/>
                                  <a:pt x="195" y="3341"/>
                                </a:cubicBezTo>
                                <a:cubicBezTo>
                                  <a:pt x="197" y="3289"/>
                                  <a:pt x="156" y="3244"/>
                                  <a:pt x="105" y="3241"/>
                                </a:cubicBezTo>
                                <a:cubicBezTo>
                                  <a:pt x="102" y="3241"/>
                                  <a:pt x="99" y="3241"/>
                                  <a:pt x="97" y="3241"/>
                                </a:cubicBezTo>
                                <a:close/>
                                <a:moveTo>
                                  <a:pt x="23327" y="4341"/>
                                </a:moveTo>
                                <a:cubicBezTo>
                                  <a:pt x="23273" y="4341"/>
                                  <a:pt x="23231" y="4383"/>
                                  <a:pt x="23231" y="4436"/>
                                </a:cubicBezTo>
                                <a:lnTo>
                                  <a:pt x="23231" y="5004"/>
                                </a:lnTo>
                                <a:cubicBezTo>
                                  <a:pt x="23231" y="5057"/>
                                  <a:pt x="23273" y="5099"/>
                                  <a:pt x="23327" y="5099"/>
                                </a:cubicBezTo>
                                <a:cubicBezTo>
                                  <a:pt x="23379" y="5099"/>
                                  <a:pt x="23421" y="5057"/>
                                  <a:pt x="23421" y="5004"/>
                                </a:cubicBezTo>
                                <a:lnTo>
                                  <a:pt x="23421" y="4436"/>
                                </a:lnTo>
                                <a:cubicBezTo>
                                  <a:pt x="23421" y="4383"/>
                                  <a:pt x="23379" y="4341"/>
                                  <a:pt x="23327" y="4341"/>
                                </a:cubicBezTo>
                                <a:close/>
                                <a:moveTo>
                                  <a:pt x="95" y="4380"/>
                                </a:moveTo>
                                <a:cubicBezTo>
                                  <a:pt x="43" y="4380"/>
                                  <a:pt x="1" y="4422"/>
                                  <a:pt x="1" y="4474"/>
                                </a:cubicBezTo>
                                <a:lnTo>
                                  <a:pt x="1" y="5044"/>
                                </a:lnTo>
                                <a:cubicBezTo>
                                  <a:pt x="1" y="5096"/>
                                  <a:pt x="43" y="5139"/>
                                  <a:pt x="95" y="5139"/>
                                </a:cubicBezTo>
                                <a:cubicBezTo>
                                  <a:pt x="148" y="5139"/>
                                  <a:pt x="190" y="5096"/>
                                  <a:pt x="190" y="5044"/>
                                </a:cubicBezTo>
                                <a:lnTo>
                                  <a:pt x="190" y="4474"/>
                                </a:lnTo>
                                <a:cubicBezTo>
                                  <a:pt x="190" y="4422"/>
                                  <a:pt x="148" y="4380"/>
                                  <a:pt x="95" y="4380"/>
                                </a:cubicBezTo>
                                <a:close/>
                                <a:moveTo>
                                  <a:pt x="23327" y="5479"/>
                                </a:moveTo>
                                <a:cubicBezTo>
                                  <a:pt x="23273" y="5479"/>
                                  <a:pt x="23231" y="5521"/>
                                  <a:pt x="23231" y="5574"/>
                                </a:cubicBezTo>
                                <a:lnTo>
                                  <a:pt x="23231" y="6143"/>
                                </a:lnTo>
                                <a:cubicBezTo>
                                  <a:pt x="23231" y="6195"/>
                                  <a:pt x="23273" y="6238"/>
                                  <a:pt x="23327" y="6238"/>
                                </a:cubicBezTo>
                                <a:cubicBezTo>
                                  <a:pt x="23379" y="6238"/>
                                  <a:pt x="23421" y="6195"/>
                                  <a:pt x="23421" y="6143"/>
                                </a:cubicBezTo>
                                <a:lnTo>
                                  <a:pt x="23421" y="5574"/>
                                </a:lnTo>
                                <a:cubicBezTo>
                                  <a:pt x="23421" y="5521"/>
                                  <a:pt x="23379" y="5479"/>
                                  <a:pt x="23327" y="5479"/>
                                </a:cubicBezTo>
                                <a:close/>
                                <a:moveTo>
                                  <a:pt x="23327" y="6617"/>
                                </a:moveTo>
                                <a:cubicBezTo>
                                  <a:pt x="23273" y="6617"/>
                                  <a:pt x="23231" y="6660"/>
                                  <a:pt x="23231" y="6712"/>
                                </a:cubicBezTo>
                                <a:lnTo>
                                  <a:pt x="23231" y="7281"/>
                                </a:lnTo>
                                <a:cubicBezTo>
                                  <a:pt x="23231" y="7334"/>
                                  <a:pt x="23273" y="7376"/>
                                  <a:pt x="23327" y="7376"/>
                                </a:cubicBezTo>
                                <a:cubicBezTo>
                                  <a:pt x="23379" y="7376"/>
                                  <a:pt x="23421" y="7334"/>
                                  <a:pt x="23421" y="7281"/>
                                </a:cubicBezTo>
                                <a:lnTo>
                                  <a:pt x="23421" y="6712"/>
                                </a:lnTo>
                                <a:cubicBezTo>
                                  <a:pt x="23421" y="6660"/>
                                  <a:pt x="23379" y="6617"/>
                                  <a:pt x="23327" y="6617"/>
                                </a:cubicBezTo>
                                <a:close/>
                                <a:moveTo>
                                  <a:pt x="23327" y="7756"/>
                                </a:moveTo>
                                <a:cubicBezTo>
                                  <a:pt x="23273" y="7756"/>
                                  <a:pt x="23231" y="7797"/>
                                  <a:pt x="23231" y="7850"/>
                                </a:cubicBezTo>
                                <a:lnTo>
                                  <a:pt x="23231" y="8419"/>
                                </a:lnTo>
                                <a:cubicBezTo>
                                  <a:pt x="23231" y="8472"/>
                                  <a:pt x="23273" y="8514"/>
                                  <a:pt x="23327" y="8514"/>
                                </a:cubicBezTo>
                                <a:cubicBezTo>
                                  <a:pt x="23379" y="8514"/>
                                  <a:pt x="23421" y="8472"/>
                                  <a:pt x="23421" y="8419"/>
                                </a:cubicBezTo>
                                <a:lnTo>
                                  <a:pt x="23421" y="7850"/>
                                </a:lnTo>
                                <a:cubicBezTo>
                                  <a:pt x="23421" y="7797"/>
                                  <a:pt x="23379" y="7756"/>
                                  <a:pt x="23327" y="7756"/>
                                </a:cubicBezTo>
                                <a:close/>
                                <a:moveTo>
                                  <a:pt x="23327" y="8893"/>
                                </a:moveTo>
                                <a:cubicBezTo>
                                  <a:pt x="23273" y="8893"/>
                                  <a:pt x="23231" y="8936"/>
                                  <a:pt x="23231" y="8988"/>
                                </a:cubicBezTo>
                                <a:lnTo>
                                  <a:pt x="23231" y="9558"/>
                                </a:lnTo>
                                <a:cubicBezTo>
                                  <a:pt x="23231" y="9610"/>
                                  <a:pt x="23273" y="9652"/>
                                  <a:pt x="23327" y="9652"/>
                                </a:cubicBezTo>
                                <a:cubicBezTo>
                                  <a:pt x="23379" y="9652"/>
                                  <a:pt x="23421" y="9610"/>
                                  <a:pt x="23421" y="9558"/>
                                </a:cubicBezTo>
                                <a:lnTo>
                                  <a:pt x="23421" y="8988"/>
                                </a:lnTo>
                                <a:cubicBezTo>
                                  <a:pt x="23421" y="8936"/>
                                  <a:pt x="23379" y="8893"/>
                                  <a:pt x="23327" y="8893"/>
                                </a:cubicBezTo>
                                <a:close/>
                                <a:moveTo>
                                  <a:pt x="23327" y="10032"/>
                                </a:moveTo>
                                <a:cubicBezTo>
                                  <a:pt x="23273" y="10032"/>
                                  <a:pt x="23231" y="10074"/>
                                  <a:pt x="23231" y="10126"/>
                                </a:cubicBezTo>
                                <a:lnTo>
                                  <a:pt x="23231" y="10695"/>
                                </a:lnTo>
                                <a:cubicBezTo>
                                  <a:pt x="23231" y="10748"/>
                                  <a:pt x="23273" y="10791"/>
                                  <a:pt x="23327" y="10791"/>
                                </a:cubicBezTo>
                                <a:cubicBezTo>
                                  <a:pt x="23379" y="10791"/>
                                  <a:pt x="23421" y="10748"/>
                                  <a:pt x="23421" y="10695"/>
                                </a:cubicBezTo>
                                <a:lnTo>
                                  <a:pt x="23421" y="10126"/>
                                </a:lnTo>
                                <a:cubicBezTo>
                                  <a:pt x="23421" y="10074"/>
                                  <a:pt x="23379" y="10032"/>
                                  <a:pt x="23327" y="10032"/>
                                </a:cubicBezTo>
                                <a:close/>
                                <a:moveTo>
                                  <a:pt x="23327" y="11170"/>
                                </a:moveTo>
                                <a:cubicBezTo>
                                  <a:pt x="23273" y="11170"/>
                                  <a:pt x="23231" y="11212"/>
                                  <a:pt x="23231" y="11265"/>
                                </a:cubicBezTo>
                                <a:lnTo>
                                  <a:pt x="23231" y="11834"/>
                                </a:lnTo>
                                <a:cubicBezTo>
                                  <a:pt x="23231" y="11886"/>
                                  <a:pt x="23273" y="11928"/>
                                  <a:pt x="23327" y="11928"/>
                                </a:cubicBezTo>
                                <a:cubicBezTo>
                                  <a:pt x="23379" y="11928"/>
                                  <a:pt x="23421" y="11886"/>
                                  <a:pt x="23421" y="11834"/>
                                </a:cubicBezTo>
                                <a:lnTo>
                                  <a:pt x="23421" y="11265"/>
                                </a:lnTo>
                                <a:cubicBezTo>
                                  <a:pt x="23421" y="11212"/>
                                  <a:pt x="23379" y="11170"/>
                                  <a:pt x="23327" y="11170"/>
                                </a:cubicBezTo>
                                <a:close/>
                                <a:moveTo>
                                  <a:pt x="23327" y="12308"/>
                                </a:moveTo>
                                <a:cubicBezTo>
                                  <a:pt x="23273" y="12308"/>
                                  <a:pt x="23231" y="12351"/>
                                  <a:pt x="23231" y="12403"/>
                                </a:cubicBezTo>
                                <a:lnTo>
                                  <a:pt x="23231" y="12972"/>
                                </a:lnTo>
                                <a:cubicBezTo>
                                  <a:pt x="23231" y="13024"/>
                                  <a:pt x="23273" y="13067"/>
                                  <a:pt x="23327" y="13067"/>
                                </a:cubicBezTo>
                                <a:cubicBezTo>
                                  <a:pt x="23379" y="13067"/>
                                  <a:pt x="23421" y="13024"/>
                                  <a:pt x="23421" y="12972"/>
                                </a:cubicBezTo>
                                <a:lnTo>
                                  <a:pt x="23421" y="12403"/>
                                </a:lnTo>
                                <a:cubicBezTo>
                                  <a:pt x="23421" y="12351"/>
                                  <a:pt x="23379" y="12308"/>
                                  <a:pt x="23327" y="12308"/>
                                </a:cubicBezTo>
                                <a:close/>
                                <a:moveTo>
                                  <a:pt x="23327" y="13447"/>
                                </a:moveTo>
                                <a:cubicBezTo>
                                  <a:pt x="23273" y="13447"/>
                                  <a:pt x="23231" y="13489"/>
                                  <a:pt x="23231" y="13541"/>
                                </a:cubicBezTo>
                                <a:lnTo>
                                  <a:pt x="23231" y="14110"/>
                                </a:lnTo>
                                <a:cubicBezTo>
                                  <a:pt x="23231" y="14163"/>
                                  <a:pt x="23273" y="14205"/>
                                  <a:pt x="23327" y="14205"/>
                                </a:cubicBezTo>
                                <a:cubicBezTo>
                                  <a:pt x="23379" y="14205"/>
                                  <a:pt x="23421" y="14163"/>
                                  <a:pt x="23421" y="14110"/>
                                </a:cubicBezTo>
                                <a:lnTo>
                                  <a:pt x="23421" y="13541"/>
                                </a:lnTo>
                                <a:cubicBezTo>
                                  <a:pt x="23421" y="13489"/>
                                  <a:pt x="23379" y="13447"/>
                                  <a:pt x="23327" y="13447"/>
                                </a:cubicBezTo>
                                <a:close/>
                                <a:moveTo>
                                  <a:pt x="23327" y="14584"/>
                                </a:moveTo>
                                <a:cubicBezTo>
                                  <a:pt x="23273" y="14584"/>
                                  <a:pt x="23231" y="14627"/>
                                  <a:pt x="23231" y="14680"/>
                                </a:cubicBezTo>
                                <a:lnTo>
                                  <a:pt x="23231" y="15249"/>
                                </a:lnTo>
                                <a:cubicBezTo>
                                  <a:pt x="23231" y="15301"/>
                                  <a:pt x="23273" y="15343"/>
                                  <a:pt x="23327" y="15343"/>
                                </a:cubicBezTo>
                                <a:cubicBezTo>
                                  <a:pt x="23379" y="15343"/>
                                  <a:pt x="23421" y="15301"/>
                                  <a:pt x="23421" y="15249"/>
                                </a:cubicBezTo>
                                <a:lnTo>
                                  <a:pt x="23421" y="14680"/>
                                </a:lnTo>
                                <a:cubicBezTo>
                                  <a:pt x="23421" y="14627"/>
                                  <a:pt x="23379" y="14584"/>
                                  <a:pt x="23327" y="14584"/>
                                </a:cubicBezTo>
                                <a:close/>
                                <a:moveTo>
                                  <a:pt x="23327" y="15723"/>
                                </a:moveTo>
                                <a:cubicBezTo>
                                  <a:pt x="23273" y="15723"/>
                                  <a:pt x="23231" y="15765"/>
                                  <a:pt x="23231" y="15817"/>
                                </a:cubicBezTo>
                                <a:lnTo>
                                  <a:pt x="23231" y="16386"/>
                                </a:lnTo>
                                <a:cubicBezTo>
                                  <a:pt x="23231" y="16439"/>
                                  <a:pt x="23273" y="16482"/>
                                  <a:pt x="23327" y="16482"/>
                                </a:cubicBezTo>
                                <a:cubicBezTo>
                                  <a:pt x="23379" y="16482"/>
                                  <a:pt x="23421" y="16439"/>
                                  <a:pt x="23421" y="16386"/>
                                </a:cubicBezTo>
                                <a:lnTo>
                                  <a:pt x="23421" y="15817"/>
                                </a:lnTo>
                                <a:cubicBezTo>
                                  <a:pt x="23421" y="15765"/>
                                  <a:pt x="23379" y="15723"/>
                                  <a:pt x="23327" y="15723"/>
                                </a:cubicBezTo>
                                <a:close/>
                                <a:moveTo>
                                  <a:pt x="23327" y="16861"/>
                                </a:moveTo>
                                <a:cubicBezTo>
                                  <a:pt x="23273" y="16861"/>
                                  <a:pt x="23231" y="16903"/>
                                  <a:pt x="23231" y="16956"/>
                                </a:cubicBezTo>
                                <a:lnTo>
                                  <a:pt x="23231" y="17525"/>
                                </a:lnTo>
                                <a:cubicBezTo>
                                  <a:pt x="23231" y="17577"/>
                                  <a:pt x="23273" y="17619"/>
                                  <a:pt x="23327" y="17619"/>
                                </a:cubicBezTo>
                                <a:cubicBezTo>
                                  <a:pt x="23379" y="17619"/>
                                  <a:pt x="23421" y="17577"/>
                                  <a:pt x="23421" y="17525"/>
                                </a:cubicBezTo>
                                <a:lnTo>
                                  <a:pt x="23421" y="16956"/>
                                </a:lnTo>
                                <a:cubicBezTo>
                                  <a:pt x="23421" y="16903"/>
                                  <a:pt x="23379" y="16861"/>
                                  <a:pt x="23327" y="16861"/>
                                </a:cubicBezTo>
                                <a:close/>
                                <a:moveTo>
                                  <a:pt x="23327" y="17999"/>
                                </a:moveTo>
                                <a:cubicBezTo>
                                  <a:pt x="23273" y="17999"/>
                                  <a:pt x="23231" y="18041"/>
                                  <a:pt x="23231" y="18094"/>
                                </a:cubicBezTo>
                                <a:lnTo>
                                  <a:pt x="23231" y="18663"/>
                                </a:lnTo>
                                <a:cubicBezTo>
                                  <a:pt x="23231" y="18715"/>
                                  <a:pt x="23273" y="18758"/>
                                  <a:pt x="23327" y="18758"/>
                                </a:cubicBezTo>
                                <a:cubicBezTo>
                                  <a:pt x="23379" y="18758"/>
                                  <a:pt x="23421" y="18715"/>
                                  <a:pt x="23421" y="18663"/>
                                </a:cubicBezTo>
                                <a:lnTo>
                                  <a:pt x="23421" y="18094"/>
                                </a:lnTo>
                                <a:cubicBezTo>
                                  <a:pt x="23421" y="18041"/>
                                  <a:pt x="23379" y="17999"/>
                                  <a:pt x="23327" y="17999"/>
                                </a:cubicBezTo>
                                <a:close/>
                                <a:moveTo>
                                  <a:pt x="23327" y="19137"/>
                                </a:moveTo>
                                <a:cubicBezTo>
                                  <a:pt x="23273" y="19137"/>
                                  <a:pt x="23231" y="19180"/>
                                  <a:pt x="23231" y="19232"/>
                                </a:cubicBezTo>
                                <a:lnTo>
                                  <a:pt x="23231" y="19801"/>
                                </a:lnTo>
                                <a:cubicBezTo>
                                  <a:pt x="23231" y="19854"/>
                                  <a:pt x="23273" y="19897"/>
                                  <a:pt x="23327" y="19897"/>
                                </a:cubicBezTo>
                                <a:cubicBezTo>
                                  <a:pt x="23379" y="19897"/>
                                  <a:pt x="23421" y="19854"/>
                                  <a:pt x="23421" y="19801"/>
                                </a:cubicBezTo>
                                <a:lnTo>
                                  <a:pt x="23421" y="19232"/>
                                </a:lnTo>
                                <a:cubicBezTo>
                                  <a:pt x="23421" y="19180"/>
                                  <a:pt x="23379" y="19137"/>
                                  <a:pt x="23327" y="19137"/>
                                </a:cubicBezTo>
                                <a:close/>
                                <a:moveTo>
                                  <a:pt x="23327" y="20275"/>
                                </a:moveTo>
                                <a:cubicBezTo>
                                  <a:pt x="23273" y="20275"/>
                                  <a:pt x="23231" y="20318"/>
                                  <a:pt x="23231" y="20371"/>
                                </a:cubicBezTo>
                                <a:lnTo>
                                  <a:pt x="23231" y="20939"/>
                                </a:lnTo>
                                <a:cubicBezTo>
                                  <a:pt x="23231" y="20992"/>
                                  <a:pt x="23273" y="21034"/>
                                  <a:pt x="23327" y="21034"/>
                                </a:cubicBezTo>
                                <a:cubicBezTo>
                                  <a:pt x="23379" y="21034"/>
                                  <a:pt x="23421" y="20992"/>
                                  <a:pt x="23421" y="20939"/>
                                </a:cubicBezTo>
                                <a:lnTo>
                                  <a:pt x="23421" y="20371"/>
                                </a:lnTo>
                                <a:cubicBezTo>
                                  <a:pt x="23421" y="20318"/>
                                  <a:pt x="23379" y="20275"/>
                                  <a:pt x="23327" y="20275"/>
                                </a:cubicBezTo>
                                <a:close/>
                                <a:moveTo>
                                  <a:pt x="23327" y="21414"/>
                                </a:moveTo>
                                <a:cubicBezTo>
                                  <a:pt x="23273" y="21414"/>
                                  <a:pt x="23231" y="21456"/>
                                  <a:pt x="23231" y="21508"/>
                                </a:cubicBezTo>
                                <a:lnTo>
                                  <a:pt x="23231" y="22078"/>
                                </a:lnTo>
                                <a:cubicBezTo>
                                  <a:pt x="23231" y="22130"/>
                                  <a:pt x="23273" y="22173"/>
                                  <a:pt x="23327" y="22173"/>
                                </a:cubicBezTo>
                                <a:cubicBezTo>
                                  <a:pt x="23379" y="22173"/>
                                  <a:pt x="23421" y="22130"/>
                                  <a:pt x="23421" y="22078"/>
                                </a:cubicBezTo>
                                <a:lnTo>
                                  <a:pt x="23421" y="21508"/>
                                </a:lnTo>
                                <a:cubicBezTo>
                                  <a:pt x="23421" y="21456"/>
                                  <a:pt x="23379" y="21414"/>
                                  <a:pt x="23327" y="21414"/>
                                </a:cubicBezTo>
                                <a:close/>
                                <a:moveTo>
                                  <a:pt x="23327" y="22552"/>
                                </a:moveTo>
                                <a:cubicBezTo>
                                  <a:pt x="23273" y="22552"/>
                                  <a:pt x="23231" y="22594"/>
                                  <a:pt x="23231" y="22647"/>
                                </a:cubicBezTo>
                                <a:lnTo>
                                  <a:pt x="23231" y="23216"/>
                                </a:lnTo>
                                <a:cubicBezTo>
                                  <a:pt x="23231" y="23269"/>
                                  <a:pt x="23273" y="23310"/>
                                  <a:pt x="23327" y="23310"/>
                                </a:cubicBezTo>
                                <a:cubicBezTo>
                                  <a:pt x="23379" y="23310"/>
                                  <a:pt x="23421" y="23269"/>
                                  <a:pt x="23421" y="23216"/>
                                </a:cubicBezTo>
                                <a:lnTo>
                                  <a:pt x="23421" y="22647"/>
                                </a:lnTo>
                                <a:cubicBezTo>
                                  <a:pt x="23421" y="22594"/>
                                  <a:pt x="23379" y="22552"/>
                                  <a:pt x="23327" y="22552"/>
                                </a:cubicBezTo>
                                <a:close/>
                                <a:moveTo>
                                  <a:pt x="23327" y="23690"/>
                                </a:moveTo>
                                <a:cubicBezTo>
                                  <a:pt x="23273" y="23690"/>
                                  <a:pt x="23231" y="23733"/>
                                  <a:pt x="23231" y="23785"/>
                                </a:cubicBezTo>
                                <a:lnTo>
                                  <a:pt x="23231" y="24354"/>
                                </a:lnTo>
                                <a:cubicBezTo>
                                  <a:pt x="23231" y="24406"/>
                                  <a:pt x="23273" y="24449"/>
                                  <a:pt x="23327" y="24449"/>
                                </a:cubicBezTo>
                                <a:cubicBezTo>
                                  <a:pt x="23379" y="24449"/>
                                  <a:pt x="23421" y="24406"/>
                                  <a:pt x="23421" y="24354"/>
                                </a:cubicBezTo>
                                <a:lnTo>
                                  <a:pt x="23421" y="23785"/>
                                </a:lnTo>
                                <a:cubicBezTo>
                                  <a:pt x="23421" y="23733"/>
                                  <a:pt x="23379" y="23690"/>
                                  <a:pt x="23327" y="23690"/>
                                </a:cubicBezTo>
                                <a:close/>
                                <a:moveTo>
                                  <a:pt x="23327" y="24829"/>
                                </a:moveTo>
                                <a:cubicBezTo>
                                  <a:pt x="23273" y="24829"/>
                                  <a:pt x="23231" y="24871"/>
                                  <a:pt x="23231" y="24923"/>
                                </a:cubicBezTo>
                                <a:lnTo>
                                  <a:pt x="23231" y="25492"/>
                                </a:lnTo>
                                <a:cubicBezTo>
                                  <a:pt x="23231" y="25545"/>
                                  <a:pt x="23273" y="25588"/>
                                  <a:pt x="23327" y="25588"/>
                                </a:cubicBezTo>
                                <a:cubicBezTo>
                                  <a:pt x="23379" y="25588"/>
                                  <a:pt x="23421" y="25545"/>
                                  <a:pt x="23421" y="25492"/>
                                </a:cubicBezTo>
                                <a:lnTo>
                                  <a:pt x="23421" y="24923"/>
                                </a:lnTo>
                                <a:cubicBezTo>
                                  <a:pt x="23421" y="24871"/>
                                  <a:pt x="23379" y="24829"/>
                                  <a:pt x="23327" y="24829"/>
                                </a:cubicBezTo>
                                <a:close/>
                                <a:moveTo>
                                  <a:pt x="23327" y="25967"/>
                                </a:moveTo>
                                <a:cubicBezTo>
                                  <a:pt x="23273" y="25967"/>
                                  <a:pt x="23231" y="26009"/>
                                  <a:pt x="23231" y="26062"/>
                                </a:cubicBezTo>
                                <a:lnTo>
                                  <a:pt x="23231" y="26631"/>
                                </a:lnTo>
                                <a:cubicBezTo>
                                  <a:pt x="23231" y="26683"/>
                                  <a:pt x="23273" y="26725"/>
                                  <a:pt x="23327" y="26725"/>
                                </a:cubicBezTo>
                                <a:cubicBezTo>
                                  <a:pt x="23379" y="26725"/>
                                  <a:pt x="23421" y="26683"/>
                                  <a:pt x="23421" y="26631"/>
                                </a:cubicBezTo>
                                <a:lnTo>
                                  <a:pt x="23421" y="26062"/>
                                </a:lnTo>
                                <a:cubicBezTo>
                                  <a:pt x="23421" y="26009"/>
                                  <a:pt x="23379" y="25967"/>
                                  <a:pt x="23327" y="25967"/>
                                </a:cubicBezTo>
                                <a:close/>
                                <a:moveTo>
                                  <a:pt x="23327" y="27105"/>
                                </a:moveTo>
                                <a:cubicBezTo>
                                  <a:pt x="23273" y="27105"/>
                                  <a:pt x="23231" y="27147"/>
                                  <a:pt x="23231" y="27199"/>
                                </a:cubicBezTo>
                                <a:lnTo>
                                  <a:pt x="23231" y="27769"/>
                                </a:lnTo>
                                <a:cubicBezTo>
                                  <a:pt x="23231" y="27821"/>
                                  <a:pt x="23273" y="27864"/>
                                  <a:pt x="23327" y="27864"/>
                                </a:cubicBezTo>
                                <a:cubicBezTo>
                                  <a:pt x="23379" y="27864"/>
                                  <a:pt x="23421" y="27821"/>
                                  <a:pt x="23421" y="27769"/>
                                </a:cubicBezTo>
                                <a:lnTo>
                                  <a:pt x="23421" y="27199"/>
                                </a:lnTo>
                                <a:cubicBezTo>
                                  <a:pt x="23421" y="27147"/>
                                  <a:pt x="23379" y="27105"/>
                                  <a:pt x="23327" y="27105"/>
                                </a:cubicBezTo>
                                <a:close/>
                                <a:moveTo>
                                  <a:pt x="23327" y="28243"/>
                                </a:moveTo>
                                <a:cubicBezTo>
                                  <a:pt x="23273" y="28243"/>
                                  <a:pt x="23231" y="28286"/>
                                  <a:pt x="23231" y="28338"/>
                                </a:cubicBezTo>
                                <a:lnTo>
                                  <a:pt x="23231" y="28688"/>
                                </a:lnTo>
                                <a:cubicBezTo>
                                  <a:pt x="23231" y="28760"/>
                                  <a:pt x="23229" y="28830"/>
                                  <a:pt x="23224" y="28900"/>
                                </a:cubicBezTo>
                                <a:cubicBezTo>
                                  <a:pt x="23221" y="28953"/>
                                  <a:pt x="23261" y="28998"/>
                                  <a:pt x="23313" y="29002"/>
                                </a:cubicBezTo>
                                <a:lnTo>
                                  <a:pt x="23320" y="29002"/>
                                </a:lnTo>
                                <a:cubicBezTo>
                                  <a:pt x="23369" y="29002"/>
                                  <a:pt x="23410" y="28963"/>
                                  <a:pt x="23414" y="28913"/>
                                </a:cubicBezTo>
                                <a:cubicBezTo>
                                  <a:pt x="23418" y="28838"/>
                                  <a:pt x="23421" y="28763"/>
                                  <a:pt x="23421" y="28688"/>
                                </a:cubicBezTo>
                                <a:lnTo>
                                  <a:pt x="23421" y="28338"/>
                                </a:lnTo>
                                <a:cubicBezTo>
                                  <a:pt x="23421" y="28286"/>
                                  <a:pt x="23379" y="28243"/>
                                  <a:pt x="23327" y="28243"/>
                                </a:cubicBezTo>
                                <a:close/>
                                <a:moveTo>
                                  <a:pt x="23235" y="29374"/>
                                </a:moveTo>
                                <a:cubicBezTo>
                                  <a:pt x="23193" y="29374"/>
                                  <a:pt x="23154" y="29404"/>
                                  <a:pt x="23144" y="29447"/>
                                </a:cubicBezTo>
                                <a:cubicBezTo>
                                  <a:pt x="23102" y="29627"/>
                                  <a:pt x="23045" y="29804"/>
                                  <a:pt x="22974" y="29973"/>
                                </a:cubicBezTo>
                                <a:cubicBezTo>
                                  <a:pt x="22953" y="30021"/>
                                  <a:pt x="22976" y="30077"/>
                                  <a:pt x="23025" y="30097"/>
                                </a:cubicBezTo>
                                <a:cubicBezTo>
                                  <a:pt x="23037" y="30102"/>
                                  <a:pt x="23049" y="30104"/>
                                  <a:pt x="23061" y="30104"/>
                                </a:cubicBezTo>
                                <a:cubicBezTo>
                                  <a:pt x="23098" y="30104"/>
                                  <a:pt x="23134" y="30083"/>
                                  <a:pt x="23148" y="30047"/>
                                </a:cubicBezTo>
                                <a:cubicBezTo>
                                  <a:pt x="23224" y="29868"/>
                                  <a:pt x="23285" y="29680"/>
                                  <a:pt x="23329" y="29491"/>
                                </a:cubicBezTo>
                                <a:cubicBezTo>
                                  <a:pt x="23341" y="29440"/>
                                  <a:pt x="23309" y="29388"/>
                                  <a:pt x="23259" y="29377"/>
                                </a:cubicBezTo>
                                <a:cubicBezTo>
                                  <a:pt x="23251" y="29375"/>
                                  <a:pt x="23243" y="29374"/>
                                  <a:pt x="23235" y="29374"/>
                                </a:cubicBezTo>
                                <a:close/>
                                <a:moveTo>
                                  <a:pt x="22798" y="30419"/>
                                </a:moveTo>
                                <a:cubicBezTo>
                                  <a:pt x="22767" y="30419"/>
                                  <a:pt x="22736" y="30434"/>
                                  <a:pt x="22718" y="30463"/>
                                </a:cubicBezTo>
                                <a:cubicBezTo>
                                  <a:pt x="22619" y="30618"/>
                                  <a:pt x="22507" y="30766"/>
                                  <a:pt x="22384" y="30903"/>
                                </a:cubicBezTo>
                                <a:cubicBezTo>
                                  <a:pt x="22349" y="30943"/>
                                  <a:pt x="22352" y="31003"/>
                                  <a:pt x="22391" y="31037"/>
                                </a:cubicBezTo>
                                <a:cubicBezTo>
                                  <a:pt x="22409" y="31053"/>
                                  <a:pt x="22432" y="31061"/>
                                  <a:pt x="22454" y="31061"/>
                                </a:cubicBezTo>
                                <a:cubicBezTo>
                                  <a:pt x="22481" y="31061"/>
                                  <a:pt x="22507" y="31051"/>
                                  <a:pt x="22525" y="31030"/>
                                </a:cubicBezTo>
                                <a:cubicBezTo>
                                  <a:pt x="22655" y="30885"/>
                                  <a:pt x="22774" y="30729"/>
                                  <a:pt x="22878" y="30564"/>
                                </a:cubicBezTo>
                                <a:cubicBezTo>
                                  <a:pt x="22906" y="30520"/>
                                  <a:pt x="22893" y="30461"/>
                                  <a:pt x="22848" y="30434"/>
                                </a:cubicBezTo>
                                <a:cubicBezTo>
                                  <a:pt x="22833" y="30424"/>
                                  <a:pt x="22815" y="30419"/>
                                  <a:pt x="22798" y="30419"/>
                                </a:cubicBezTo>
                                <a:close/>
                                <a:moveTo>
                                  <a:pt x="22042" y="31262"/>
                                </a:moveTo>
                                <a:cubicBezTo>
                                  <a:pt x="22021" y="31262"/>
                                  <a:pt x="22000" y="31269"/>
                                  <a:pt x="21982" y="31283"/>
                                </a:cubicBezTo>
                                <a:cubicBezTo>
                                  <a:pt x="21840" y="31397"/>
                                  <a:pt x="21685" y="31500"/>
                                  <a:pt x="21524" y="31591"/>
                                </a:cubicBezTo>
                                <a:cubicBezTo>
                                  <a:pt x="21478" y="31617"/>
                                  <a:pt x="21462" y="31674"/>
                                  <a:pt x="21487" y="31721"/>
                                </a:cubicBezTo>
                                <a:cubicBezTo>
                                  <a:pt x="21504" y="31751"/>
                                  <a:pt x="21537" y="31769"/>
                                  <a:pt x="21570" y="31769"/>
                                </a:cubicBezTo>
                                <a:cubicBezTo>
                                  <a:pt x="21586" y="31769"/>
                                  <a:pt x="21601" y="31765"/>
                                  <a:pt x="21616" y="31756"/>
                                </a:cubicBezTo>
                                <a:cubicBezTo>
                                  <a:pt x="21786" y="31661"/>
                                  <a:pt x="21950" y="31552"/>
                                  <a:pt x="22101" y="31432"/>
                                </a:cubicBezTo>
                                <a:cubicBezTo>
                                  <a:pt x="22142" y="31398"/>
                                  <a:pt x="22149" y="31339"/>
                                  <a:pt x="22116" y="31298"/>
                                </a:cubicBezTo>
                                <a:cubicBezTo>
                                  <a:pt x="22097" y="31274"/>
                                  <a:pt x="22070" y="31262"/>
                                  <a:pt x="22042" y="31262"/>
                                </a:cubicBezTo>
                                <a:close/>
                                <a:moveTo>
                                  <a:pt x="21053" y="31812"/>
                                </a:moveTo>
                                <a:cubicBezTo>
                                  <a:pt x="21042" y="31812"/>
                                  <a:pt x="21031" y="31814"/>
                                  <a:pt x="21021" y="31818"/>
                                </a:cubicBezTo>
                                <a:cubicBezTo>
                                  <a:pt x="20847" y="31879"/>
                                  <a:pt x="20667" y="31927"/>
                                  <a:pt x="20486" y="31958"/>
                                </a:cubicBezTo>
                                <a:cubicBezTo>
                                  <a:pt x="20435" y="31967"/>
                                  <a:pt x="20400" y="32017"/>
                                  <a:pt x="20409" y="32068"/>
                                </a:cubicBezTo>
                                <a:cubicBezTo>
                                  <a:pt x="20417" y="32114"/>
                                  <a:pt x="20457" y="32147"/>
                                  <a:pt x="20502" y="32147"/>
                                </a:cubicBezTo>
                                <a:cubicBezTo>
                                  <a:pt x="20508" y="32147"/>
                                  <a:pt x="20513" y="32146"/>
                                  <a:pt x="20519" y="32145"/>
                                </a:cubicBezTo>
                                <a:cubicBezTo>
                                  <a:pt x="20710" y="32112"/>
                                  <a:pt x="20900" y="32062"/>
                                  <a:pt x="21084" y="31996"/>
                                </a:cubicBezTo>
                                <a:cubicBezTo>
                                  <a:pt x="21133" y="31979"/>
                                  <a:pt x="21159" y="31925"/>
                                  <a:pt x="21142" y="31876"/>
                                </a:cubicBezTo>
                                <a:cubicBezTo>
                                  <a:pt x="21128" y="31837"/>
                                  <a:pt x="21091" y="31812"/>
                                  <a:pt x="21053" y="31812"/>
                                </a:cubicBezTo>
                                <a:close/>
                                <a:moveTo>
                                  <a:pt x="18229" y="32008"/>
                                </a:moveTo>
                                <a:cubicBezTo>
                                  <a:pt x="18177" y="32008"/>
                                  <a:pt x="18134" y="32051"/>
                                  <a:pt x="18134" y="32103"/>
                                </a:cubicBezTo>
                                <a:cubicBezTo>
                                  <a:pt x="18134" y="32155"/>
                                  <a:pt x="18177" y="32197"/>
                                  <a:pt x="18229" y="32197"/>
                                </a:cubicBezTo>
                                <a:lnTo>
                                  <a:pt x="18799" y="32197"/>
                                </a:lnTo>
                                <a:cubicBezTo>
                                  <a:pt x="18851" y="32197"/>
                                  <a:pt x="18893" y="32155"/>
                                  <a:pt x="18893" y="32103"/>
                                </a:cubicBezTo>
                                <a:cubicBezTo>
                                  <a:pt x="18893" y="32051"/>
                                  <a:pt x="18851" y="32008"/>
                                  <a:pt x="18799" y="32008"/>
                                </a:cubicBezTo>
                                <a:close/>
                                <a:moveTo>
                                  <a:pt x="19368" y="32008"/>
                                </a:moveTo>
                                <a:cubicBezTo>
                                  <a:pt x="19315" y="32008"/>
                                  <a:pt x="19273" y="32051"/>
                                  <a:pt x="19273" y="32103"/>
                                </a:cubicBezTo>
                                <a:cubicBezTo>
                                  <a:pt x="19273" y="32155"/>
                                  <a:pt x="19315" y="32197"/>
                                  <a:pt x="19368" y="32197"/>
                                </a:cubicBezTo>
                                <a:lnTo>
                                  <a:pt x="19936" y="32197"/>
                                </a:lnTo>
                                <a:cubicBezTo>
                                  <a:pt x="19989" y="32197"/>
                                  <a:pt x="20031" y="32155"/>
                                  <a:pt x="20031" y="32103"/>
                                </a:cubicBezTo>
                                <a:cubicBezTo>
                                  <a:pt x="20031" y="32051"/>
                                  <a:pt x="19989" y="32008"/>
                                  <a:pt x="19936" y="32008"/>
                                </a:cubicBezTo>
                                <a:close/>
                                <a:moveTo>
                                  <a:pt x="17370" y="32008"/>
                                </a:moveTo>
                                <a:cubicBezTo>
                                  <a:pt x="17274" y="32008"/>
                                  <a:pt x="17178" y="32011"/>
                                  <a:pt x="17084" y="32019"/>
                                </a:cubicBezTo>
                                <a:cubicBezTo>
                                  <a:pt x="17031" y="32023"/>
                                  <a:pt x="16993" y="32069"/>
                                  <a:pt x="16997" y="32121"/>
                                </a:cubicBezTo>
                                <a:cubicBezTo>
                                  <a:pt x="17001" y="32171"/>
                                  <a:pt x="17043" y="32209"/>
                                  <a:pt x="17092" y="32209"/>
                                </a:cubicBezTo>
                                <a:lnTo>
                                  <a:pt x="17099" y="32209"/>
                                </a:lnTo>
                                <a:cubicBezTo>
                                  <a:pt x="17188" y="32201"/>
                                  <a:pt x="17279" y="32197"/>
                                  <a:pt x="17370" y="32197"/>
                                </a:cubicBezTo>
                                <a:lnTo>
                                  <a:pt x="17660" y="32197"/>
                                </a:lnTo>
                                <a:cubicBezTo>
                                  <a:pt x="17712" y="32197"/>
                                  <a:pt x="17755" y="32155"/>
                                  <a:pt x="17755" y="32103"/>
                                </a:cubicBezTo>
                                <a:cubicBezTo>
                                  <a:pt x="17755" y="32051"/>
                                  <a:pt x="17712" y="32008"/>
                                  <a:pt x="17660" y="32008"/>
                                </a:cubicBezTo>
                                <a:close/>
                                <a:moveTo>
                                  <a:pt x="16531" y="32111"/>
                                </a:moveTo>
                                <a:cubicBezTo>
                                  <a:pt x="16523" y="32111"/>
                                  <a:pt x="16515" y="32112"/>
                                  <a:pt x="16507" y="32114"/>
                                </a:cubicBezTo>
                                <a:cubicBezTo>
                                  <a:pt x="16320" y="32162"/>
                                  <a:pt x="16134" y="32226"/>
                                  <a:pt x="15955" y="32305"/>
                                </a:cubicBezTo>
                                <a:cubicBezTo>
                                  <a:pt x="15907" y="32326"/>
                                  <a:pt x="15885" y="32381"/>
                                  <a:pt x="15907" y="32429"/>
                                </a:cubicBezTo>
                                <a:cubicBezTo>
                                  <a:pt x="15922" y="32465"/>
                                  <a:pt x="15956" y="32486"/>
                                  <a:pt x="15993" y="32486"/>
                                </a:cubicBezTo>
                                <a:cubicBezTo>
                                  <a:pt x="16006" y="32486"/>
                                  <a:pt x="16019" y="32484"/>
                                  <a:pt x="16032" y="32478"/>
                                </a:cubicBezTo>
                                <a:cubicBezTo>
                                  <a:pt x="16201" y="32404"/>
                                  <a:pt x="16376" y="32343"/>
                                  <a:pt x="16554" y="32299"/>
                                </a:cubicBezTo>
                                <a:cubicBezTo>
                                  <a:pt x="16604" y="32285"/>
                                  <a:pt x="16636" y="32234"/>
                                  <a:pt x="16623" y="32183"/>
                                </a:cubicBezTo>
                                <a:cubicBezTo>
                                  <a:pt x="16612" y="32140"/>
                                  <a:pt x="16574" y="32111"/>
                                  <a:pt x="16531" y="32111"/>
                                </a:cubicBezTo>
                                <a:close/>
                                <a:moveTo>
                                  <a:pt x="15494" y="32568"/>
                                </a:moveTo>
                                <a:cubicBezTo>
                                  <a:pt x="15476" y="32568"/>
                                  <a:pt x="15458" y="32573"/>
                                  <a:pt x="15442" y="32584"/>
                                </a:cubicBezTo>
                                <a:cubicBezTo>
                                  <a:pt x="15280" y="32691"/>
                                  <a:pt x="15125" y="32813"/>
                                  <a:pt x="14983" y="32946"/>
                                </a:cubicBezTo>
                                <a:cubicBezTo>
                                  <a:pt x="14945" y="32980"/>
                                  <a:pt x="14942" y="33041"/>
                                  <a:pt x="14978" y="33079"/>
                                </a:cubicBezTo>
                                <a:cubicBezTo>
                                  <a:pt x="14996" y="33099"/>
                                  <a:pt x="15021" y="33110"/>
                                  <a:pt x="15048" y="33110"/>
                                </a:cubicBezTo>
                                <a:cubicBezTo>
                                  <a:pt x="15070" y="33110"/>
                                  <a:pt x="15094" y="33101"/>
                                  <a:pt x="15112" y="33084"/>
                                </a:cubicBezTo>
                                <a:cubicBezTo>
                                  <a:pt x="15247" y="32959"/>
                                  <a:pt x="15392" y="32844"/>
                                  <a:pt x="15546" y="32743"/>
                                </a:cubicBezTo>
                                <a:cubicBezTo>
                                  <a:pt x="15590" y="32714"/>
                                  <a:pt x="15602" y="32655"/>
                                  <a:pt x="15573" y="32611"/>
                                </a:cubicBezTo>
                                <a:cubicBezTo>
                                  <a:pt x="15555" y="32583"/>
                                  <a:pt x="15525" y="32568"/>
                                  <a:pt x="15494" y="32568"/>
                                </a:cubicBezTo>
                                <a:close/>
                                <a:moveTo>
                                  <a:pt x="14664" y="33340"/>
                                </a:moveTo>
                                <a:cubicBezTo>
                                  <a:pt x="14635" y="33340"/>
                                  <a:pt x="14607" y="33352"/>
                                  <a:pt x="14589" y="33377"/>
                                </a:cubicBezTo>
                                <a:cubicBezTo>
                                  <a:pt x="14470" y="33531"/>
                                  <a:pt x="14364" y="33696"/>
                                  <a:pt x="14272" y="33868"/>
                                </a:cubicBezTo>
                                <a:cubicBezTo>
                                  <a:pt x="14248" y="33913"/>
                                  <a:pt x="14265" y="33971"/>
                                  <a:pt x="14312" y="33996"/>
                                </a:cubicBezTo>
                                <a:cubicBezTo>
                                  <a:pt x="14325" y="34003"/>
                                  <a:pt x="14340" y="34006"/>
                                  <a:pt x="14356" y="34006"/>
                                </a:cubicBezTo>
                                <a:cubicBezTo>
                                  <a:pt x="14390" y="34006"/>
                                  <a:pt x="14422" y="33989"/>
                                  <a:pt x="14440" y="33957"/>
                                </a:cubicBezTo>
                                <a:cubicBezTo>
                                  <a:pt x="14526" y="33794"/>
                                  <a:pt x="14627" y="33638"/>
                                  <a:pt x="14739" y="33493"/>
                                </a:cubicBezTo>
                                <a:cubicBezTo>
                                  <a:pt x="14771" y="33451"/>
                                  <a:pt x="14764" y="33392"/>
                                  <a:pt x="14722" y="33359"/>
                                </a:cubicBezTo>
                                <a:cubicBezTo>
                                  <a:pt x="14704" y="33346"/>
                                  <a:pt x="14684" y="33340"/>
                                  <a:pt x="14664" y="33340"/>
                                </a:cubicBezTo>
                                <a:close/>
                                <a:moveTo>
                                  <a:pt x="14132" y="34339"/>
                                </a:moveTo>
                                <a:cubicBezTo>
                                  <a:pt x="14092" y="34339"/>
                                  <a:pt x="14054" y="34364"/>
                                  <a:pt x="14041" y="34404"/>
                                </a:cubicBezTo>
                                <a:cubicBezTo>
                                  <a:pt x="13980" y="34588"/>
                                  <a:pt x="13933" y="34779"/>
                                  <a:pt x="13903" y="34971"/>
                                </a:cubicBezTo>
                                <a:cubicBezTo>
                                  <a:pt x="13895" y="35024"/>
                                  <a:pt x="13931" y="35072"/>
                                  <a:pt x="13982" y="35079"/>
                                </a:cubicBezTo>
                                <a:cubicBezTo>
                                  <a:pt x="13988" y="35080"/>
                                  <a:pt x="13992" y="35081"/>
                                  <a:pt x="13997" y="35081"/>
                                </a:cubicBezTo>
                                <a:cubicBezTo>
                                  <a:pt x="14043" y="35081"/>
                                  <a:pt x="14083" y="35048"/>
                                  <a:pt x="14091" y="35001"/>
                                </a:cubicBezTo>
                                <a:cubicBezTo>
                                  <a:pt x="14119" y="34819"/>
                                  <a:pt x="14163" y="34639"/>
                                  <a:pt x="14221" y="34464"/>
                                </a:cubicBezTo>
                                <a:cubicBezTo>
                                  <a:pt x="14237" y="34414"/>
                                  <a:pt x="14211" y="34361"/>
                                  <a:pt x="14161" y="34343"/>
                                </a:cubicBezTo>
                                <a:cubicBezTo>
                                  <a:pt x="14152" y="34340"/>
                                  <a:pt x="14142" y="34339"/>
                                  <a:pt x="14132" y="34339"/>
                                </a:cubicBezTo>
                                <a:close/>
                                <a:moveTo>
                                  <a:pt x="13955" y="35458"/>
                                </a:moveTo>
                                <a:cubicBezTo>
                                  <a:pt x="13903" y="35458"/>
                                  <a:pt x="13861" y="35500"/>
                                  <a:pt x="13861" y="35553"/>
                                </a:cubicBezTo>
                                <a:lnTo>
                                  <a:pt x="13861" y="36122"/>
                                </a:lnTo>
                                <a:cubicBezTo>
                                  <a:pt x="13861" y="36174"/>
                                  <a:pt x="13903" y="36217"/>
                                  <a:pt x="13955" y="36217"/>
                                </a:cubicBezTo>
                                <a:cubicBezTo>
                                  <a:pt x="14008" y="36217"/>
                                  <a:pt x="14050" y="36174"/>
                                  <a:pt x="14050" y="36122"/>
                                </a:cubicBezTo>
                                <a:lnTo>
                                  <a:pt x="14050" y="35553"/>
                                </a:lnTo>
                                <a:cubicBezTo>
                                  <a:pt x="14050" y="35500"/>
                                  <a:pt x="14008" y="35458"/>
                                  <a:pt x="13955" y="35458"/>
                                </a:cubicBezTo>
                                <a:close/>
                                <a:moveTo>
                                  <a:pt x="13955" y="36596"/>
                                </a:moveTo>
                                <a:cubicBezTo>
                                  <a:pt x="13903" y="36596"/>
                                  <a:pt x="13861" y="36639"/>
                                  <a:pt x="13861" y="36691"/>
                                </a:cubicBezTo>
                                <a:lnTo>
                                  <a:pt x="13861" y="37261"/>
                                </a:lnTo>
                                <a:cubicBezTo>
                                  <a:pt x="13861" y="37313"/>
                                  <a:pt x="13903" y="37355"/>
                                  <a:pt x="13955" y="37355"/>
                                </a:cubicBezTo>
                                <a:cubicBezTo>
                                  <a:pt x="14008" y="37355"/>
                                  <a:pt x="14050" y="37313"/>
                                  <a:pt x="14050" y="37261"/>
                                </a:cubicBezTo>
                                <a:lnTo>
                                  <a:pt x="14050" y="36691"/>
                                </a:lnTo>
                                <a:cubicBezTo>
                                  <a:pt x="14050" y="36639"/>
                                  <a:pt x="14008" y="36596"/>
                                  <a:pt x="13955" y="36596"/>
                                </a:cubicBezTo>
                                <a:close/>
                                <a:moveTo>
                                  <a:pt x="13955" y="37735"/>
                                </a:moveTo>
                                <a:cubicBezTo>
                                  <a:pt x="13903" y="37735"/>
                                  <a:pt x="13861" y="37777"/>
                                  <a:pt x="13861" y="37829"/>
                                </a:cubicBezTo>
                                <a:lnTo>
                                  <a:pt x="13861" y="38398"/>
                                </a:lnTo>
                                <a:cubicBezTo>
                                  <a:pt x="13861" y="38451"/>
                                  <a:pt x="13903" y="38493"/>
                                  <a:pt x="13955" y="38493"/>
                                </a:cubicBezTo>
                                <a:cubicBezTo>
                                  <a:pt x="14008" y="38493"/>
                                  <a:pt x="14050" y="38451"/>
                                  <a:pt x="14050" y="38398"/>
                                </a:cubicBezTo>
                                <a:lnTo>
                                  <a:pt x="14050" y="37829"/>
                                </a:lnTo>
                                <a:cubicBezTo>
                                  <a:pt x="14050" y="37777"/>
                                  <a:pt x="14008" y="37735"/>
                                  <a:pt x="13955" y="37735"/>
                                </a:cubicBezTo>
                                <a:close/>
                                <a:moveTo>
                                  <a:pt x="13955" y="38872"/>
                                </a:moveTo>
                                <a:cubicBezTo>
                                  <a:pt x="13903" y="38872"/>
                                  <a:pt x="13861" y="38915"/>
                                  <a:pt x="13861" y="38968"/>
                                </a:cubicBezTo>
                                <a:lnTo>
                                  <a:pt x="13861" y="39537"/>
                                </a:lnTo>
                                <a:cubicBezTo>
                                  <a:pt x="13861" y="39589"/>
                                  <a:pt x="13903" y="39631"/>
                                  <a:pt x="13955" y="39631"/>
                                </a:cubicBezTo>
                                <a:cubicBezTo>
                                  <a:pt x="14008" y="39631"/>
                                  <a:pt x="14050" y="39589"/>
                                  <a:pt x="14050" y="39537"/>
                                </a:cubicBezTo>
                                <a:lnTo>
                                  <a:pt x="14050" y="38968"/>
                                </a:lnTo>
                                <a:cubicBezTo>
                                  <a:pt x="14050" y="38915"/>
                                  <a:pt x="14008" y="38872"/>
                                  <a:pt x="13955" y="38872"/>
                                </a:cubicBezTo>
                                <a:close/>
                                <a:moveTo>
                                  <a:pt x="13955" y="40011"/>
                                </a:moveTo>
                                <a:cubicBezTo>
                                  <a:pt x="13903" y="40011"/>
                                  <a:pt x="13861" y="40053"/>
                                  <a:pt x="13861" y="40105"/>
                                </a:cubicBezTo>
                                <a:lnTo>
                                  <a:pt x="13861" y="40675"/>
                                </a:lnTo>
                                <a:cubicBezTo>
                                  <a:pt x="13861" y="40727"/>
                                  <a:pt x="13903" y="40770"/>
                                  <a:pt x="13955" y="40770"/>
                                </a:cubicBezTo>
                                <a:cubicBezTo>
                                  <a:pt x="14008" y="40770"/>
                                  <a:pt x="14050" y="40727"/>
                                  <a:pt x="14050" y="40675"/>
                                </a:cubicBezTo>
                                <a:lnTo>
                                  <a:pt x="14050" y="40105"/>
                                </a:lnTo>
                                <a:cubicBezTo>
                                  <a:pt x="14050" y="40053"/>
                                  <a:pt x="14008" y="40011"/>
                                  <a:pt x="13955" y="40011"/>
                                </a:cubicBezTo>
                                <a:close/>
                                <a:moveTo>
                                  <a:pt x="13955" y="41149"/>
                                </a:moveTo>
                                <a:cubicBezTo>
                                  <a:pt x="13903" y="41149"/>
                                  <a:pt x="13861" y="41191"/>
                                  <a:pt x="13861" y="41244"/>
                                </a:cubicBezTo>
                                <a:lnTo>
                                  <a:pt x="13861" y="41813"/>
                                </a:lnTo>
                                <a:cubicBezTo>
                                  <a:pt x="13861" y="41865"/>
                                  <a:pt x="13903" y="41907"/>
                                  <a:pt x="13955" y="41907"/>
                                </a:cubicBezTo>
                                <a:cubicBezTo>
                                  <a:pt x="14008" y="41907"/>
                                  <a:pt x="14050" y="41865"/>
                                  <a:pt x="14050" y="41813"/>
                                </a:cubicBezTo>
                                <a:lnTo>
                                  <a:pt x="14050" y="41244"/>
                                </a:lnTo>
                                <a:cubicBezTo>
                                  <a:pt x="14050" y="41191"/>
                                  <a:pt x="14008" y="41149"/>
                                  <a:pt x="13955" y="41149"/>
                                </a:cubicBezTo>
                                <a:close/>
                                <a:moveTo>
                                  <a:pt x="13955" y="42287"/>
                                </a:moveTo>
                                <a:cubicBezTo>
                                  <a:pt x="13903" y="42287"/>
                                  <a:pt x="13861" y="42330"/>
                                  <a:pt x="13861" y="42382"/>
                                </a:cubicBezTo>
                                <a:lnTo>
                                  <a:pt x="13861" y="42951"/>
                                </a:lnTo>
                                <a:cubicBezTo>
                                  <a:pt x="13861" y="43003"/>
                                  <a:pt x="13903" y="43046"/>
                                  <a:pt x="13955" y="43046"/>
                                </a:cubicBezTo>
                                <a:cubicBezTo>
                                  <a:pt x="14008" y="43046"/>
                                  <a:pt x="14050" y="43003"/>
                                  <a:pt x="14050" y="42951"/>
                                </a:cubicBezTo>
                                <a:lnTo>
                                  <a:pt x="14050" y="42382"/>
                                </a:lnTo>
                                <a:cubicBezTo>
                                  <a:pt x="14050" y="42330"/>
                                  <a:pt x="14008" y="42287"/>
                                  <a:pt x="13955" y="42287"/>
                                </a:cubicBezTo>
                                <a:close/>
                                <a:moveTo>
                                  <a:pt x="13967" y="43425"/>
                                </a:moveTo>
                                <a:cubicBezTo>
                                  <a:pt x="13964" y="43425"/>
                                  <a:pt x="13960" y="43425"/>
                                  <a:pt x="13957" y="43426"/>
                                </a:cubicBezTo>
                                <a:cubicBezTo>
                                  <a:pt x="13905" y="43429"/>
                                  <a:pt x="13865" y="43474"/>
                                  <a:pt x="13869" y="43526"/>
                                </a:cubicBezTo>
                                <a:cubicBezTo>
                                  <a:pt x="13882" y="43721"/>
                                  <a:pt x="13912" y="43915"/>
                                  <a:pt x="13956" y="44104"/>
                                </a:cubicBezTo>
                                <a:cubicBezTo>
                                  <a:pt x="13967" y="44147"/>
                                  <a:pt x="14006" y="44177"/>
                                  <a:pt x="14049" y="44177"/>
                                </a:cubicBezTo>
                                <a:cubicBezTo>
                                  <a:pt x="14056" y="44177"/>
                                  <a:pt x="14064" y="44176"/>
                                  <a:pt x="14071" y="44174"/>
                                </a:cubicBezTo>
                                <a:cubicBezTo>
                                  <a:pt x="14122" y="44162"/>
                                  <a:pt x="14153" y="44110"/>
                                  <a:pt x="14141" y="44060"/>
                                </a:cubicBezTo>
                                <a:cubicBezTo>
                                  <a:pt x="14098" y="43882"/>
                                  <a:pt x="14071" y="43697"/>
                                  <a:pt x="14058" y="43514"/>
                                </a:cubicBezTo>
                                <a:cubicBezTo>
                                  <a:pt x="14055" y="43465"/>
                                  <a:pt x="14014" y="43425"/>
                                  <a:pt x="13967" y="43425"/>
                                </a:cubicBezTo>
                                <a:close/>
                                <a:moveTo>
                                  <a:pt x="14227" y="44527"/>
                                </a:moveTo>
                                <a:cubicBezTo>
                                  <a:pt x="14214" y="44527"/>
                                  <a:pt x="14201" y="44529"/>
                                  <a:pt x="14189" y="44535"/>
                                </a:cubicBezTo>
                                <a:cubicBezTo>
                                  <a:pt x="14141" y="44555"/>
                                  <a:pt x="14119" y="44611"/>
                                  <a:pt x="14140" y="44659"/>
                                </a:cubicBezTo>
                                <a:cubicBezTo>
                                  <a:pt x="14215" y="44838"/>
                                  <a:pt x="14307" y="45011"/>
                                  <a:pt x="14412" y="45176"/>
                                </a:cubicBezTo>
                                <a:cubicBezTo>
                                  <a:pt x="14430" y="45203"/>
                                  <a:pt x="14461" y="45219"/>
                                  <a:pt x="14492" y="45219"/>
                                </a:cubicBezTo>
                                <a:cubicBezTo>
                                  <a:pt x="14510" y="45219"/>
                                  <a:pt x="14527" y="45215"/>
                                  <a:pt x="14543" y="45204"/>
                                </a:cubicBezTo>
                                <a:cubicBezTo>
                                  <a:pt x="14587" y="45176"/>
                                  <a:pt x="14601" y="45117"/>
                                  <a:pt x="14572" y="45073"/>
                                </a:cubicBezTo>
                                <a:cubicBezTo>
                                  <a:pt x="14473" y="44918"/>
                                  <a:pt x="14386" y="44754"/>
                                  <a:pt x="14314" y="44584"/>
                                </a:cubicBezTo>
                                <a:cubicBezTo>
                                  <a:pt x="14298" y="44549"/>
                                  <a:pt x="14263" y="44527"/>
                                  <a:pt x="14227" y="44527"/>
                                </a:cubicBezTo>
                                <a:close/>
                                <a:moveTo>
                                  <a:pt x="14837" y="45482"/>
                                </a:moveTo>
                                <a:cubicBezTo>
                                  <a:pt x="14814" y="45482"/>
                                  <a:pt x="14791" y="45490"/>
                                  <a:pt x="14773" y="45506"/>
                                </a:cubicBezTo>
                                <a:cubicBezTo>
                                  <a:pt x="14735" y="45541"/>
                                  <a:pt x="14731" y="45601"/>
                                  <a:pt x="14766" y="45640"/>
                                </a:cubicBezTo>
                                <a:cubicBezTo>
                                  <a:pt x="14897" y="45784"/>
                                  <a:pt x="15041" y="45919"/>
                                  <a:pt x="15193" y="46039"/>
                                </a:cubicBezTo>
                                <a:cubicBezTo>
                                  <a:pt x="15210" y="46053"/>
                                  <a:pt x="15231" y="46060"/>
                                  <a:pt x="15252" y="46060"/>
                                </a:cubicBezTo>
                                <a:cubicBezTo>
                                  <a:pt x="15280" y="46060"/>
                                  <a:pt x="15308" y="46048"/>
                                  <a:pt x="15326" y="46023"/>
                                </a:cubicBezTo>
                                <a:cubicBezTo>
                                  <a:pt x="15358" y="45983"/>
                                  <a:pt x="15352" y="45923"/>
                                  <a:pt x="15310" y="45891"/>
                                </a:cubicBezTo>
                                <a:cubicBezTo>
                                  <a:pt x="15166" y="45776"/>
                                  <a:pt x="15031" y="45649"/>
                                  <a:pt x="14908" y="45513"/>
                                </a:cubicBezTo>
                                <a:cubicBezTo>
                                  <a:pt x="14889" y="45492"/>
                                  <a:pt x="14863" y="45482"/>
                                  <a:pt x="14837" y="45482"/>
                                </a:cubicBezTo>
                                <a:close/>
                                <a:moveTo>
                                  <a:pt x="15725" y="46184"/>
                                </a:moveTo>
                                <a:cubicBezTo>
                                  <a:pt x="15692" y="46184"/>
                                  <a:pt x="15659" y="46202"/>
                                  <a:pt x="15642" y="46234"/>
                                </a:cubicBezTo>
                                <a:cubicBezTo>
                                  <a:pt x="15617" y="46279"/>
                                  <a:pt x="15633" y="46337"/>
                                  <a:pt x="15680" y="46362"/>
                                </a:cubicBezTo>
                                <a:cubicBezTo>
                                  <a:pt x="15850" y="46456"/>
                                  <a:pt x="16029" y="46536"/>
                                  <a:pt x="16212" y="46600"/>
                                </a:cubicBezTo>
                                <a:cubicBezTo>
                                  <a:pt x="16223" y="46604"/>
                                  <a:pt x="16233" y="46606"/>
                                  <a:pt x="16244" y="46606"/>
                                </a:cubicBezTo>
                                <a:cubicBezTo>
                                  <a:pt x="16283" y="46606"/>
                                  <a:pt x="16320" y="46581"/>
                                  <a:pt x="16333" y="46542"/>
                                </a:cubicBezTo>
                                <a:cubicBezTo>
                                  <a:pt x="16350" y="46492"/>
                                  <a:pt x="16324" y="46438"/>
                                  <a:pt x="16275" y="46421"/>
                                </a:cubicBezTo>
                                <a:cubicBezTo>
                                  <a:pt x="16101" y="46360"/>
                                  <a:pt x="15932" y="46285"/>
                                  <a:pt x="15771" y="46196"/>
                                </a:cubicBezTo>
                                <a:cubicBezTo>
                                  <a:pt x="15756" y="46188"/>
                                  <a:pt x="15741" y="46184"/>
                                  <a:pt x="15725" y="46184"/>
                                </a:cubicBezTo>
                                <a:close/>
                                <a:moveTo>
                                  <a:pt x="16794" y="46557"/>
                                </a:moveTo>
                                <a:cubicBezTo>
                                  <a:pt x="16750" y="46557"/>
                                  <a:pt x="16708" y="46590"/>
                                  <a:pt x="16700" y="46636"/>
                                </a:cubicBezTo>
                                <a:cubicBezTo>
                                  <a:pt x="16692" y="46688"/>
                                  <a:pt x="16727" y="46737"/>
                                  <a:pt x="16778" y="46746"/>
                                </a:cubicBezTo>
                                <a:cubicBezTo>
                                  <a:pt x="16968" y="46779"/>
                                  <a:pt x="17164" y="46795"/>
                                  <a:pt x="17360" y="46795"/>
                                </a:cubicBezTo>
                                <a:lnTo>
                                  <a:pt x="17360" y="46795"/>
                                </a:lnTo>
                                <a:cubicBezTo>
                                  <a:pt x="17412" y="46795"/>
                                  <a:pt x="17455" y="46753"/>
                                  <a:pt x="17455" y="46701"/>
                                </a:cubicBezTo>
                                <a:cubicBezTo>
                                  <a:pt x="17455" y="46649"/>
                                  <a:pt x="17413" y="46606"/>
                                  <a:pt x="17360" y="46606"/>
                                </a:cubicBezTo>
                                <a:cubicBezTo>
                                  <a:pt x="17175" y="46605"/>
                                  <a:pt x="16990" y="46589"/>
                                  <a:pt x="16810" y="46559"/>
                                </a:cubicBezTo>
                                <a:cubicBezTo>
                                  <a:pt x="16804" y="46558"/>
                                  <a:pt x="16799" y="46557"/>
                                  <a:pt x="16794" y="46557"/>
                                </a:cubicBezTo>
                                <a:close/>
                                <a:moveTo>
                                  <a:pt x="17929" y="46606"/>
                                </a:moveTo>
                                <a:cubicBezTo>
                                  <a:pt x="17877" y="46606"/>
                                  <a:pt x="17835" y="46649"/>
                                  <a:pt x="17835" y="46701"/>
                                </a:cubicBezTo>
                                <a:cubicBezTo>
                                  <a:pt x="17835" y="46753"/>
                                  <a:pt x="17877" y="46796"/>
                                  <a:pt x="17929" y="46796"/>
                                </a:cubicBezTo>
                                <a:lnTo>
                                  <a:pt x="18498" y="46796"/>
                                </a:lnTo>
                                <a:cubicBezTo>
                                  <a:pt x="18551" y="46796"/>
                                  <a:pt x="18593" y="46753"/>
                                  <a:pt x="18593" y="46701"/>
                                </a:cubicBezTo>
                                <a:cubicBezTo>
                                  <a:pt x="18593" y="46649"/>
                                  <a:pt x="18551" y="46606"/>
                                  <a:pt x="18498" y="46606"/>
                                </a:cubicBezTo>
                                <a:close/>
                              </a:path>
                            </a:pathLst>
                          </a:custGeom>
                          <a:solidFill>
                            <a:srgbClr val="3F2DA5"/>
                          </a:solidFill>
                          <a:ln w="6350">
                            <a:solidFill>
                              <a:schemeClr val="tx1"/>
                            </a:solidFill>
                            <a:prstDash val="sysDot"/>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59" name="Google Shape;737;p20">
                            <a:extLst>
                              <a:ext uri="{FF2B5EF4-FFF2-40B4-BE49-F238E27FC236}">
                                <a16:creationId xmlns:a16="http://schemas.microsoft.com/office/drawing/2014/main" id="{7739436B-DDC1-CB60-C9E2-58EA0AA4309B}"/>
                              </a:ext>
                            </a:extLst>
                          </p:cNvPr>
                          <p:cNvSpPr/>
                          <p:nvPr/>
                        </p:nvSpPr>
                        <p:spPr>
                          <a:xfrm>
                            <a:off x="7483463" y="5217780"/>
                            <a:ext cx="81929" cy="82005"/>
                          </a:xfrm>
                          <a:custGeom>
                            <a:avLst/>
                            <a:gdLst/>
                            <a:ahLst/>
                            <a:cxnLst/>
                            <a:rect l="l" t="t" r="r" b="b"/>
                            <a:pathLst>
                              <a:path w="1057" h="1058" extrusionOk="0">
                                <a:moveTo>
                                  <a:pt x="528" y="1"/>
                                </a:moveTo>
                                <a:cubicBezTo>
                                  <a:pt x="237" y="1"/>
                                  <a:pt x="1" y="238"/>
                                  <a:pt x="1" y="529"/>
                                </a:cubicBezTo>
                                <a:cubicBezTo>
                                  <a:pt x="1" y="821"/>
                                  <a:pt x="237" y="1057"/>
                                  <a:pt x="528" y="1057"/>
                                </a:cubicBezTo>
                                <a:cubicBezTo>
                                  <a:pt x="820" y="1057"/>
                                  <a:pt x="1056" y="821"/>
                                  <a:pt x="1056" y="529"/>
                                </a:cubicBezTo>
                                <a:cubicBezTo>
                                  <a:pt x="1056" y="238"/>
                                  <a:pt x="820" y="1"/>
                                  <a:pt x="528" y="1"/>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60" name="Google Shape;738;p20">
                            <a:extLst>
                              <a:ext uri="{FF2B5EF4-FFF2-40B4-BE49-F238E27FC236}">
                                <a16:creationId xmlns:a16="http://schemas.microsoft.com/office/drawing/2014/main" id="{AC76E572-D188-EF09-0022-32016C6F2BC5}"/>
                              </a:ext>
                            </a:extLst>
                          </p:cNvPr>
                          <p:cNvSpPr/>
                          <p:nvPr/>
                        </p:nvSpPr>
                        <p:spPr>
                          <a:xfrm>
                            <a:off x="4606333" y="3424702"/>
                            <a:ext cx="1436122" cy="288143"/>
                          </a:xfrm>
                          <a:custGeom>
                            <a:avLst/>
                            <a:gdLst/>
                            <a:ahLst/>
                            <a:cxnLst/>
                            <a:rect l="l" t="t" r="r" b="b"/>
                            <a:pathLst>
                              <a:path w="18059" h="3718" extrusionOk="0">
                                <a:moveTo>
                                  <a:pt x="95" y="1"/>
                                </a:moveTo>
                                <a:cubicBezTo>
                                  <a:pt x="43" y="1"/>
                                  <a:pt x="1" y="43"/>
                                  <a:pt x="1" y="96"/>
                                </a:cubicBezTo>
                                <a:lnTo>
                                  <a:pt x="1" y="398"/>
                                </a:lnTo>
                                <a:cubicBezTo>
                                  <a:pt x="1" y="2228"/>
                                  <a:pt x="1489" y="3717"/>
                                  <a:pt x="3320" y="3717"/>
                                </a:cubicBezTo>
                                <a:lnTo>
                                  <a:pt x="17964" y="3717"/>
                                </a:lnTo>
                                <a:cubicBezTo>
                                  <a:pt x="18017" y="3717"/>
                                  <a:pt x="18059" y="3675"/>
                                  <a:pt x="18059" y="3622"/>
                                </a:cubicBezTo>
                                <a:cubicBezTo>
                                  <a:pt x="18059" y="3570"/>
                                  <a:pt x="18017" y="3528"/>
                                  <a:pt x="17964" y="3528"/>
                                </a:cubicBezTo>
                                <a:lnTo>
                                  <a:pt x="3320" y="3528"/>
                                </a:lnTo>
                                <a:cubicBezTo>
                                  <a:pt x="1594" y="3528"/>
                                  <a:pt x="190" y="2123"/>
                                  <a:pt x="190" y="398"/>
                                </a:cubicBezTo>
                                <a:lnTo>
                                  <a:pt x="190" y="96"/>
                                </a:lnTo>
                                <a:cubicBezTo>
                                  <a:pt x="190" y="43"/>
                                  <a:pt x="147" y="1"/>
                                  <a:pt x="95" y="1"/>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61" name="Google Shape;739;p20">
                            <a:extLst>
                              <a:ext uri="{FF2B5EF4-FFF2-40B4-BE49-F238E27FC236}">
                                <a16:creationId xmlns:a16="http://schemas.microsoft.com/office/drawing/2014/main" id="{F2AB366D-641F-8F1E-E347-EF3C2BB820CF}"/>
                              </a:ext>
                            </a:extLst>
                          </p:cNvPr>
                          <p:cNvSpPr/>
                          <p:nvPr/>
                        </p:nvSpPr>
                        <p:spPr>
                          <a:xfrm>
                            <a:off x="6180956" y="3424702"/>
                            <a:ext cx="1436201" cy="288143"/>
                          </a:xfrm>
                          <a:custGeom>
                            <a:avLst/>
                            <a:gdLst/>
                            <a:ahLst/>
                            <a:cxnLst/>
                            <a:rect l="l" t="t" r="r" b="b"/>
                            <a:pathLst>
                              <a:path w="18060" h="3718" extrusionOk="0">
                                <a:moveTo>
                                  <a:pt x="17964" y="1"/>
                                </a:moveTo>
                                <a:cubicBezTo>
                                  <a:pt x="17912" y="1"/>
                                  <a:pt x="17870" y="43"/>
                                  <a:pt x="17870" y="96"/>
                                </a:cubicBezTo>
                                <a:lnTo>
                                  <a:pt x="17870" y="398"/>
                                </a:lnTo>
                                <a:cubicBezTo>
                                  <a:pt x="17870" y="2123"/>
                                  <a:pt x="16466" y="3528"/>
                                  <a:pt x="14740" y="3528"/>
                                </a:cubicBezTo>
                                <a:lnTo>
                                  <a:pt x="96" y="3528"/>
                                </a:lnTo>
                                <a:cubicBezTo>
                                  <a:pt x="43" y="3528"/>
                                  <a:pt x="1" y="3570"/>
                                  <a:pt x="1" y="3622"/>
                                </a:cubicBezTo>
                                <a:cubicBezTo>
                                  <a:pt x="1" y="3675"/>
                                  <a:pt x="43" y="3717"/>
                                  <a:pt x="96" y="3717"/>
                                </a:cubicBezTo>
                                <a:lnTo>
                                  <a:pt x="14740" y="3717"/>
                                </a:lnTo>
                                <a:cubicBezTo>
                                  <a:pt x="16570" y="3717"/>
                                  <a:pt x="18060" y="2228"/>
                                  <a:pt x="18060" y="398"/>
                                </a:cubicBezTo>
                                <a:lnTo>
                                  <a:pt x="18060" y="96"/>
                                </a:lnTo>
                                <a:cubicBezTo>
                                  <a:pt x="18060" y="43"/>
                                  <a:pt x="18018" y="1"/>
                                  <a:pt x="17964" y="1"/>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62" name="Google Shape;740;p20">
                            <a:extLst>
                              <a:ext uri="{FF2B5EF4-FFF2-40B4-BE49-F238E27FC236}">
                                <a16:creationId xmlns:a16="http://schemas.microsoft.com/office/drawing/2014/main" id="{42DB5E35-C9D8-D6CA-EAA9-0B4B2830952F}"/>
                              </a:ext>
                            </a:extLst>
                          </p:cNvPr>
                          <p:cNvSpPr/>
                          <p:nvPr/>
                        </p:nvSpPr>
                        <p:spPr>
                          <a:xfrm>
                            <a:off x="6165107" y="1590777"/>
                            <a:ext cx="1436201" cy="288181"/>
                          </a:xfrm>
                          <a:custGeom>
                            <a:avLst/>
                            <a:gdLst/>
                            <a:ahLst/>
                            <a:cxnLst/>
                            <a:rect l="l" t="t" r="r" b="b"/>
                            <a:pathLst>
                              <a:path w="18060" h="3718" extrusionOk="0">
                                <a:moveTo>
                                  <a:pt x="96" y="1"/>
                                </a:moveTo>
                                <a:cubicBezTo>
                                  <a:pt x="43" y="1"/>
                                  <a:pt x="1" y="44"/>
                                  <a:pt x="1" y="96"/>
                                </a:cubicBezTo>
                                <a:cubicBezTo>
                                  <a:pt x="1" y="149"/>
                                  <a:pt x="43" y="191"/>
                                  <a:pt x="96" y="191"/>
                                </a:cubicBezTo>
                                <a:lnTo>
                                  <a:pt x="14740" y="191"/>
                                </a:lnTo>
                                <a:cubicBezTo>
                                  <a:pt x="16466" y="191"/>
                                  <a:pt x="17870" y="1595"/>
                                  <a:pt x="17870" y="3321"/>
                                </a:cubicBezTo>
                                <a:lnTo>
                                  <a:pt x="17870" y="3623"/>
                                </a:lnTo>
                                <a:cubicBezTo>
                                  <a:pt x="17870" y="3675"/>
                                  <a:pt x="17912" y="3718"/>
                                  <a:pt x="17964" y="3718"/>
                                </a:cubicBezTo>
                                <a:cubicBezTo>
                                  <a:pt x="18018" y="3718"/>
                                  <a:pt x="18060" y="3675"/>
                                  <a:pt x="18060" y="3623"/>
                                </a:cubicBezTo>
                                <a:lnTo>
                                  <a:pt x="18060" y="3321"/>
                                </a:lnTo>
                                <a:cubicBezTo>
                                  <a:pt x="18060" y="1491"/>
                                  <a:pt x="16570" y="1"/>
                                  <a:pt x="14740" y="1"/>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63" name="Google Shape;741;p20">
                            <a:extLst>
                              <a:ext uri="{FF2B5EF4-FFF2-40B4-BE49-F238E27FC236}">
                                <a16:creationId xmlns:a16="http://schemas.microsoft.com/office/drawing/2014/main" id="{B3D3DF6C-1B5D-45F8-A602-545E54F990D2}"/>
                              </a:ext>
                            </a:extLst>
                          </p:cNvPr>
                          <p:cNvSpPr/>
                          <p:nvPr/>
                        </p:nvSpPr>
                        <p:spPr>
                          <a:xfrm>
                            <a:off x="4590484" y="1590777"/>
                            <a:ext cx="1436122" cy="288181"/>
                          </a:xfrm>
                          <a:custGeom>
                            <a:avLst/>
                            <a:gdLst/>
                            <a:ahLst/>
                            <a:cxnLst/>
                            <a:rect l="l" t="t" r="r" b="b"/>
                            <a:pathLst>
                              <a:path w="18059" h="3718" extrusionOk="0">
                                <a:moveTo>
                                  <a:pt x="3320" y="1"/>
                                </a:moveTo>
                                <a:cubicBezTo>
                                  <a:pt x="1489" y="1"/>
                                  <a:pt x="1" y="1491"/>
                                  <a:pt x="1" y="3321"/>
                                </a:cubicBezTo>
                                <a:lnTo>
                                  <a:pt x="1" y="3623"/>
                                </a:lnTo>
                                <a:cubicBezTo>
                                  <a:pt x="1" y="3675"/>
                                  <a:pt x="43" y="3718"/>
                                  <a:pt x="95" y="3718"/>
                                </a:cubicBezTo>
                                <a:cubicBezTo>
                                  <a:pt x="147" y="3718"/>
                                  <a:pt x="190" y="3675"/>
                                  <a:pt x="190" y="3623"/>
                                </a:cubicBezTo>
                                <a:lnTo>
                                  <a:pt x="190" y="3321"/>
                                </a:lnTo>
                                <a:cubicBezTo>
                                  <a:pt x="190" y="1595"/>
                                  <a:pt x="1594" y="191"/>
                                  <a:pt x="3320" y="191"/>
                                </a:cubicBezTo>
                                <a:lnTo>
                                  <a:pt x="17964" y="191"/>
                                </a:lnTo>
                                <a:cubicBezTo>
                                  <a:pt x="18017" y="191"/>
                                  <a:pt x="18059" y="149"/>
                                  <a:pt x="18059" y="96"/>
                                </a:cubicBezTo>
                                <a:cubicBezTo>
                                  <a:pt x="18059" y="44"/>
                                  <a:pt x="18017" y="1"/>
                                  <a:pt x="17964" y="1"/>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65" name="Google Shape;743;p20">
                            <a:extLst>
                              <a:ext uri="{FF2B5EF4-FFF2-40B4-BE49-F238E27FC236}">
                                <a16:creationId xmlns:a16="http://schemas.microsoft.com/office/drawing/2014/main" id="{1C7CE252-62C2-B5CD-712B-97C1B85A2078}"/>
                              </a:ext>
                            </a:extLst>
                          </p:cNvPr>
                          <p:cNvSpPr/>
                          <p:nvPr/>
                        </p:nvSpPr>
                        <p:spPr>
                          <a:xfrm>
                            <a:off x="6054917" y="1557211"/>
                            <a:ext cx="81929" cy="81929"/>
                          </a:xfrm>
                          <a:custGeom>
                            <a:avLst/>
                            <a:gdLst/>
                            <a:ahLst/>
                            <a:cxnLst/>
                            <a:rect l="l" t="t" r="r" b="b"/>
                            <a:pathLst>
                              <a:path w="1057" h="1057" extrusionOk="0">
                                <a:moveTo>
                                  <a:pt x="528" y="1"/>
                                </a:moveTo>
                                <a:cubicBezTo>
                                  <a:pt x="237" y="1"/>
                                  <a:pt x="1" y="238"/>
                                  <a:pt x="1" y="529"/>
                                </a:cubicBezTo>
                                <a:cubicBezTo>
                                  <a:pt x="1" y="821"/>
                                  <a:pt x="237" y="1057"/>
                                  <a:pt x="528" y="1057"/>
                                </a:cubicBezTo>
                                <a:cubicBezTo>
                                  <a:pt x="820" y="1057"/>
                                  <a:pt x="1056" y="821"/>
                                  <a:pt x="1056" y="529"/>
                                </a:cubicBezTo>
                                <a:cubicBezTo>
                                  <a:pt x="1056" y="238"/>
                                  <a:pt x="820" y="1"/>
                                  <a:pt x="528" y="1"/>
                                </a:cubicBezTo>
                                <a:close/>
                              </a:path>
                            </a:pathLst>
                          </a:custGeom>
                          <a:solidFill>
                            <a:schemeClr val="accent4">
                              <a:lumMod val="40000"/>
                              <a:lumOff val="60000"/>
                            </a:schemeClr>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66" name="Google Shape;751;p20">
                            <a:extLst>
                              <a:ext uri="{FF2B5EF4-FFF2-40B4-BE49-F238E27FC236}">
                                <a16:creationId xmlns:a16="http://schemas.microsoft.com/office/drawing/2014/main" id="{A72A5AC8-77A9-EDF1-1BB4-D25B047B2047}"/>
                              </a:ext>
                            </a:extLst>
                          </p:cNvPr>
                          <p:cNvSpPr/>
                          <p:nvPr/>
                        </p:nvSpPr>
                        <p:spPr>
                          <a:xfrm>
                            <a:off x="8253560" y="1590840"/>
                            <a:ext cx="3010789" cy="288118"/>
                          </a:xfrm>
                          <a:custGeom>
                            <a:avLst/>
                            <a:gdLst/>
                            <a:ahLst/>
                            <a:cxnLst/>
                            <a:rect l="l" t="t" r="r" b="b"/>
                            <a:pathLst>
                              <a:path w="34720" h="3718" extrusionOk="0">
                                <a:moveTo>
                                  <a:pt x="3320" y="0"/>
                                </a:moveTo>
                                <a:cubicBezTo>
                                  <a:pt x="1489" y="0"/>
                                  <a:pt x="0" y="1490"/>
                                  <a:pt x="0" y="3320"/>
                                </a:cubicBezTo>
                                <a:lnTo>
                                  <a:pt x="0" y="3622"/>
                                </a:lnTo>
                                <a:cubicBezTo>
                                  <a:pt x="0" y="3674"/>
                                  <a:pt x="42" y="3717"/>
                                  <a:pt x="95" y="3717"/>
                                </a:cubicBezTo>
                                <a:cubicBezTo>
                                  <a:pt x="147" y="3717"/>
                                  <a:pt x="190" y="3674"/>
                                  <a:pt x="190" y="3622"/>
                                </a:cubicBezTo>
                                <a:lnTo>
                                  <a:pt x="190" y="3320"/>
                                </a:lnTo>
                                <a:cubicBezTo>
                                  <a:pt x="190" y="1594"/>
                                  <a:pt x="1594" y="190"/>
                                  <a:pt x="3320" y="190"/>
                                </a:cubicBezTo>
                                <a:lnTo>
                                  <a:pt x="31400" y="190"/>
                                </a:lnTo>
                                <a:cubicBezTo>
                                  <a:pt x="33126" y="190"/>
                                  <a:pt x="34530" y="1594"/>
                                  <a:pt x="34530" y="3320"/>
                                </a:cubicBezTo>
                                <a:lnTo>
                                  <a:pt x="34530" y="3622"/>
                                </a:lnTo>
                                <a:cubicBezTo>
                                  <a:pt x="34530" y="3674"/>
                                  <a:pt x="34572" y="3717"/>
                                  <a:pt x="34624" y="3717"/>
                                </a:cubicBezTo>
                                <a:cubicBezTo>
                                  <a:pt x="34678" y="3717"/>
                                  <a:pt x="34719" y="3674"/>
                                  <a:pt x="34719" y="3622"/>
                                </a:cubicBezTo>
                                <a:lnTo>
                                  <a:pt x="34719" y="3320"/>
                                </a:lnTo>
                                <a:cubicBezTo>
                                  <a:pt x="34719" y="1490"/>
                                  <a:pt x="33230" y="0"/>
                                  <a:pt x="31400" y="0"/>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67" name="Google Shape;752;p20">
                            <a:extLst>
                              <a:ext uri="{FF2B5EF4-FFF2-40B4-BE49-F238E27FC236}">
                                <a16:creationId xmlns:a16="http://schemas.microsoft.com/office/drawing/2014/main" id="{F11C9F11-CEA7-AC2E-43C2-72AE6C8124E8}"/>
                              </a:ext>
                            </a:extLst>
                          </p:cNvPr>
                          <p:cNvSpPr/>
                          <p:nvPr/>
                        </p:nvSpPr>
                        <p:spPr>
                          <a:xfrm>
                            <a:off x="8262568" y="3306168"/>
                            <a:ext cx="1428890" cy="288118"/>
                          </a:xfrm>
                          <a:custGeom>
                            <a:avLst/>
                            <a:gdLst/>
                            <a:ahLst/>
                            <a:cxnLst/>
                            <a:rect l="l" t="t" r="r" b="b"/>
                            <a:pathLst>
                              <a:path w="16489" h="3717" extrusionOk="0">
                                <a:moveTo>
                                  <a:pt x="95" y="1"/>
                                </a:moveTo>
                                <a:cubicBezTo>
                                  <a:pt x="42" y="1"/>
                                  <a:pt x="0" y="43"/>
                                  <a:pt x="0" y="95"/>
                                </a:cubicBezTo>
                                <a:lnTo>
                                  <a:pt x="0" y="397"/>
                                </a:lnTo>
                                <a:cubicBezTo>
                                  <a:pt x="0" y="2228"/>
                                  <a:pt x="1489" y="3717"/>
                                  <a:pt x="3320" y="3717"/>
                                </a:cubicBezTo>
                                <a:lnTo>
                                  <a:pt x="16393" y="3717"/>
                                </a:lnTo>
                                <a:cubicBezTo>
                                  <a:pt x="16446" y="3717"/>
                                  <a:pt x="16488" y="3675"/>
                                  <a:pt x="16488" y="3623"/>
                                </a:cubicBezTo>
                                <a:cubicBezTo>
                                  <a:pt x="16488" y="3570"/>
                                  <a:pt x="16446" y="3527"/>
                                  <a:pt x="16393" y="3527"/>
                                </a:cubicBezTo>
                                <a:lnTo>
                                  <a:pt x="3320" y="3527"/>
                                </a:lnTo>
                                <a:cubicBezTo>
                                  <a:pt x="1594" y="3527"/>
                                  <a:pt x="190" y="2123"/>
                                  <a:pt x="190" y="397"/>
                                </a:cubicBezTo>
                                <a:lnTo>
                                  <a:pt x="190" y="95"/>
                                </a:lnTo>
                                <a:cubicBezTo>
                                  <a:pt x="190" y="43"/>
                                  <a:pt x="147" y="1"/>
                                  <a:pt x="95" y="1"/>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68" name="Google Shape;753;p20">
                            <a:extLst>
                              <a:ext uri="{FF2B5EF4-FFF2-40B4-BE49-F238E27FC236}">
                                <a16:creationId xmlns:a16="http://schemas.microsoft.com/office/drawing/2014/main" id="{13489DD3-CD45-AB77-A6CE-A1423FEFE9A0}"/>
                              </a:ext>
                            </a:extLst>
                          </p:cNvPr>
                          <p:cNvSpPr/>
                          <p:nvPr/>
                        </p:nvSpPr>
                        <p:spPr>
                          <a:xfrm>
                            <a:off x="9834484" y="3306180"/>
                            <a:ext cx="1429865" cy="288106"/>
                          </a:xfrm>
                          <a:custGeom>
                            <a:avLst/>
                            <a:gdLst/>
                            <a:ahLst/>
                            <a:cxnLst/>
                            <a:rect l="l" t="t" r="r" b="b"/>
                            <a:pathLst>
                              <a:path w="16489" h="3717" extrusionOk="0">
                                <a:moveTo>
                                  <a:pt x="16393" y="1"/>
                                </a:moveTo>
                                <a:cubicBezTo>
                                  <a:pt x="16341" y="1"/>
                                  <a:pt x="16299" y="43"/>
                                  <a:pt x="16299" y="95"/>
                                </a:cubicBezTo>
                                <a:lnTo>
                                  <a:pt x="16299" y="397"/>
                                </a:lnTo>
                                <a:cubicBezTo>
                                  <a:pt x="16299" y="2123"/>
                                  <a:pt x="14895" y="3527"/>
                                  <a:pt x="13169" y="3527"/>
                                </a:cubicBezTo>
                                <a:lnTo>
                                  <a:pt x="95" y="3527"/>
                                </a:lnTo>
                                <a:cubicBezTo>
                                  <a:pt x="42" y="3527"/>
                                  <a:pt x="0" y="3570"/>
                                  <a:pt x="0" y="3623"/>
                                </a:cubicBezTo>
                                <a:cubicBezTo>
                                  <a:pt x="0" y="3675"/>
                                  <a:pt x="42" y="3717"/>
                                  <a:pt x="95" y="3717"/>
                                </a:cubicBezTo>
                                <a:lnTo>
                                  <a:pt x="13169" y="3717"/>
                                </a:lnTo>
                                <a:cubicBezTo>
                                  <a:pt x="14999" y="3717"/>
                                  <a:pt x="16488" y="2228"/>
                                  <a:pt x="16488" y="397"/>
                                </a:cubicBezTo>
                                <a:lnTo>
                                  <a:pt x="16488" y="95"/>
                                </a:lnTo>
                                <a:cubicBezTo>
                                  <a:pt x="16488" y="43"/>
                                  <a:pt x="16447" y="1"/>
                                  <a:pt x="16393" y="1"/>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69" name="Google Shape;754;p20">
                            <a:extLst>
                              <a:ext uri="{FF2B5EF4-FFF2-40B4-BE49-F238E27FC236}">
                                <a16:creationId xmlns:a16="http://schemas.microsoft.com/office/drawing/2014/main" id="{04F49009-19EB-83A0-874E-2033A1AB2108}"/>
                              </a:ext>
                            </a:extLst>
                          </p:cNvPr>
                          <p:cNvSpPr/>
                          <p:nvPr/>
                        </p:nvSpPr>
                        <p:spPr>
                          <a:xfrm>
                            <a:off x="9676637" y="3504684"/>
                            <a:ext cx="164554" cy="164554"/>
                          </a:xfrm>
                          <a:custGeom>
                            <a:avLst/>
                            <a:gdLst/>
                            <a:ahLst/>
                            <a:cxnLst/>
                            <a:rect l="l" t="t" r="r" b="b"/>
                            <a:pathLst>
                              <a:path w="2123" h="2123" extrusionOk="0">
                                <a:moveTo>
                                  <a:pt x="1062" y="190"/>
                                </a:moveTo>
                                <a:cubicBezTo>
                                  <a:pt x="1542" y="190"/>
                                  <a:pt x="1933" y="581"/>
                                  <a:pt x="1933" y="1062"/>
                                </a:cubicBezTo>
                                <a:cubicBezTo>
                                  <a:pt x="1933" y="1542"/>
                                  <a:pt x="1542" y="1933"/>
                                  <a:pt x="1062" y="1933"/>
                                </a:cubicBezTo>
                                <a:cubicBezTo>
                                  <a:pt x="582" y="1933"/>
                                  <a:pt x="190" y="1542"/>
                                  <a:pt x="190" y="1062"/>
                                </a:cubicBezTo>
                                <a:cubicBezTo>
                                  <a:pt x="190" y="581"/>
                                  <a:pt x="582" y="190"/>
                                  <a:pt x="1062" y="190"/>
                                </a:cubicBezTo>
                                <a:close/>
                                <a:moveTo>
                                  <a:pt x="1062" y="1"/>
                                </a:moveTo>
                                <a:cubicBezTo>
                                  <a:pt x="477" y="1"/>
                                  <a:pt x="1" y="477"/>
                                  <a:pt x="1" y="1062"/>
                                </a:cubicBezTo>
                                <a:cubicBezTo>
                                  <a:pt x="1" y="1647"/>
                                  <a:pt x="477" y="2122"/>
                                  <a:pt x="1062" y="2122"/>
                                </a:cubicBezTo>
                                <a:cubicBezTo>
                                  <a:pt x="1647" y="2122"/>
                                  <a:pt x="2123" y="1647"/>
                                  <a:pt x="2123" y="1062"/>
                                </a:cubicBezTo>
                                <a:cubicBezTo>
                                  <a:pt x="2123" y="477"/>
                                  <a:pt x="1647" y="1"/>
                                  <a:pt x="1062" y="1"/>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70" name="Google Shape;755;p20">
                            <a:extLst>
                              <a:ext uri="{FF2B5EF4-FFF2-40B4-BE49-F238E27FC236}">
                                <a16:creationId xmlns:a16="http://schemas.microsoft.com/office/drawing/2014/main" id="{1FF3A5CF-4B94-2C82-ED42-7D9C648BE906}"/>
                              </a:ext>
                            </a:extLst>
                          </p:cNvPr>
                          <p:cNvSpPr/>
                          <p:nvPr/>
                        </p:nvSpPr>
                        <p:spPr>
                          <a:xfrm>
                            <a:off x="9747523" y="3695761"/>
                            <a:ext cx="1502637" cy="1578076"/>
                          </a:xfrm>
                          <a:custGeom>
                            <a:avLst/>
                            <a:gdLst/>
                            <a:ahLst/>
                            <a:cxnLst/>
                            <a:rect l="l" t="t" r="r" b="b"/>
                            <a:pathLst>
                              <a:path w="19954" h="19703" extrusionOk="0">
                                <a:moveTo>
                                  <a:pt x="96" y="1"/>
                                </a:moveTo>
                                <a:cubicBezTo>
                                  <a:pt x="43" y="1"/>
                                  <a:pt x="1" y="43"/>
                                  <a:pt x="1" y="95"/>
                                </a:cubicBezTo>
                                <a:lnTo>
                                  <a:pt x="1" y="665"/>
                                </a:lnTo>
                                <a:cubicBezTo>
                                  <a:pt x="1" y="717"/>
                                  <a:pt x="43" y="760"/>
                                  <a:pt x="96" y="760"/>
                                </a:cubicBezTo>
                                <a:cubicBezTo>
                                  <a:pt x="148" y="760"/>
                                  <a:pt x="190" y="717"/>
                                  <a:pt x="190" y="665"/>
                                </a:cubicBezTo>
                                <a:lnTo>
                                  <a:pt x="190" y="95"/>
                                </a:lnTo>
                                <a:cubicBezTo>
                                  <a:pt x="190" y="43"/>
                                  <a:pt x="148" y="1"/>
                                  <a:pt x="96" y="1"/>
                                </a:cubicBezTo>
                                <a:close/>
                                <a:moveTo>
                                  <a:pt x="96" y="1139"/>
                                </a:moveTo>
                                <a:cubicBezTo>
                                  <a:pt x="43" y="1139"/>
                                  <a:pt x="1" y="1181"/>
                                  <a:pt x="1" y="1234"/>
                                </a:cubicBezTo>
                                <a:lnTo>
                                  <a:pt x="1" y="1587"/>
                                </a:lnTo>
                                <a:cubicBezTo>
                                  <a:pt x="1" y="1662"/>
                                  <a:pt x="3" y="1736"/>
                                  <a:pt x="8" y="1808"/>
                                </a:cubicBezTo>
                                <a:cubicBezTo>
                                  <a:pt x="11" y="1859"/>
                                  <a:pt x="52" y="1897"/>
                                  <a:pt x="102" y="1897"/>
                                </a:cubicBezTo>
                                <a:lnTo>
                                  <a:pt x="108" y="1897"/>
                                </a:lnTo>
                                <a:cubicBezTo>
                                  <a:pt x="160" y="1894"/>
                                  <a:pt x="201" y="1849"/>
                                  <a:pt x="197" y="1797"/>
                                </a:cubicBezTo>
                                <a:cubicBezTo>
                                  <a:pt x="193" y="1728"/>
                                  <a:pt x="190" y="1658"/>
                                  <a:pt x="190" y="1587"/>
                                </a:cubicBezTo>
                                <a:lnTo>
                                  <a:pt x="190" y="1234"/>
                                </a:lnTo>
                                <a:cubicBezTo>
                                  <a:pt x="190" y="1181"/>
                                  <a:pt x="148" y="1139"/>
                                  <a:pt x="96" y="1139"/>
                                </a:cubicBezTo>
                                <a:close/>
                                <a:moveTo>
                                  <a:pt x="185" y="2270"/>
                                </a:moveTo>
                                <a:cubicBezTo>
                                  <a:pt x="178" y="2270"/>
                                  <a:pt x="170" y="2271"/>
                                  <a:pt x="163" y="2273"/>
                                </a:cubicBezTo>
                                <a:cubicBezTo>
                                  <a:pt x="112" y="2285"/>
                                  <a:pt x="80" y="2336"/>
                                  <a:pt x="92" y="2386"/>
                                </a:cubicBezTo>
                                <a:cubicBezTo>
                                  <a:pt x="136" y="2577"/>
                                  <a:pt x="197" y="2764"/>
                                  <a:pt x="272" y="2943"/>
                                </a:cubicBezTo>
                                <a:cubicBezTo>
                                  <a:pt x="287" y="2979"/>
                                  <a:pt x="322" y="3001"/>
                                  <a:pt x="360" y="3001"/>
                                </a:cubicBezTo>
                                <a:cubicBezTo>
                                  <a:pt x="372" y="3001"/>
                                  <a:pt x="384" y="2998"/>
                                  <a:pt x="396" y="2993"/>
                                </a:cubicBezTo>
                                <a:cubicBezTo>
                                  <a:pt x="444" y="2973"/>
                                  <a:pt x="467" y="2917"/>
                                  <a:pt x="447" y="2869"/>
                                </a:cubicBezTo>
                                <a:cubicBezTo>
                                  <a:pt x="376" y="2700"/>
                                  <a:pt x="318" y="2523"/>
                                  <a:pt x="277" y="2344"/>
                                </a:cubicBezTo>
                                <a:cubicBezTo>
                                  <a:pt x="267" y="2300"/>
                                  <a:pt x="228" y="2270"/>
                                  <a:pt x="185" y="2270"/>
                                </a:cubicBezTo>
                                <a:close/>
                                <a:moveTo>
                                  <a:pt x="623" y="3315"/>
                                </a:moveTo>
                                <a:cubicBezTo>
                                  <a:pt x="605" y="3315"/>
                                  <a:pt x="587" y="3320"/>
                                  <a:pt x="572" y="3330"/>
                                </a:cubicBezTo>
                                <a:cubicBezTo>
                                  <a:pt x="527" y="3358"/>
                                  <a:pt x="514" y="3417"/>
                                  <a:pt x="542" y="3461"/>
                                </a:cubicBezTo>
                                <a:cubicBezTo>
                                  <a:pt x="646" y="3625"/>
                                  <a:pt x="765" y="3782"/>
                                  <a:pt x="894" y="3927"/>
                                </a:cubicBezTo>
                                <a:cubicBezTo>
                                  <a:pt x="913" y="3948"/>
                                  <a:pt x="939" y="3958"/>
                                  <a:pt x="965" y="3958"/>
                                </a:cubicBezTo>
                                <a:cubicBezTo>
                                  <a:pt x="987" y="3958"/>
                                  <a:pt x="1010" y="3950"/>
                                  <a:pt x="1028" y="3934"/>
                                </a:cubicBezTo>
                                <a:cubicBezTo>
                                  <a:pt x="1067" y="3899"/>
                                  <a:pt x="1070" y="3839"/>
                                  <a:pt x="1035" y="3801"/>
                                </a:cubicBezTo>
                                <a:cubicBezTo>
                                  <a:pt x="913" y="3663"/>
                                  <a:pt x="800" y="3515"/>
                                  <a:pt x="703" y="3359"/>
                                </a:cubicBezTo>
                                <a:cubicBezTo>
                                  <a:pt x="684" y="3331"/>
                                  <a:pt x="654" y="3315"/>
                                  <a:pt x="623" y="3315"/>
                                </a:cubicBezTo>
                                <a:close/>
                                <a:moveTo>
                                  <a:pt x="1378" y="4160"/>
                                </a:moveTo>
                                <a:cubicBezTo>
                                  <a:pt x="1350" y="4160"/>
                                  <a:pt x="1322" y="4172"/>
                                  <a:pt x="1303" y="4195"/>
                                </a:cubicBezTo>
                                <a:cubicBezTo>
                                  <a:pt x="1271" y="4236"/>
                                  <a:pt x="1277" y="4296"/>
                                  <a:pt x="1318" y="4328"/>
                                </a:cubicBezTo>
                                <a:cubicBezTo>
                                  <a:pt x="1470" y="4450"/>
                                  <a:pt x="1633" y="4560"/>
                                  <a:pt x="1803" y="4654"/>
                                </a:cubicBezTo>
                                <a:cubicBezTo>
                                  <a:pt x="1818" y="4663"/>
                                  <a:pt x="1833" y="4666"/>
                                  <a:pt x="1849" y="4666"/>
                                </a:cubicBezTo>
                                <a:cubicBezTo>
                                  <a:pt x="1882" y="4666"/>
                                  <a:pt x="1915" y="4649"/>
                                  <a:pt x="1932" y="4618"/>
                                </a:cubicBezTo>
                                <a:cubicBezTo>
                                  <a:pt x="1957" y="4572"/>
                                  <a:pt x="1942" y="4514"/>
                                  <a:pt x="1895" y="4489"/>
                                </a:cubicBezTo>
                                <a:cubicBezTo>
                                  <a:pt x="1735" y="4399"/>
                                  <a:pt x="1580" y="4295"/>
                                  <a:pt x="1437" y="4180"/>
                                </a:cubicBezTo>
                                <a:cubicBezTo>
                                  <a:pt x="1420" y="4166"/>
                                  <a:pt x="1399" y="4160"/>
                                  <a:pt x="1378" y="4160"/>
                                </a:cubicBezTo>
                                <a:close/>
                                <a:moveTo>
                                  <a:pt x="2368" y="4711"/>
                                </a:moveTo>
                                <a:cubicBezTo>
                                  <a:pt x="2329" y="4711"/>
                                  <a:pt x="2291" y="4735"/>
                                  <a:pt x="2277" y="4774"/>
                                </a:cubicBezTo>
                                <a:cubicBezTo>
                                  <a:pt x="2259" y="4823"/>
                                  <a:pt x="2286" y="4877"/>
                                  <a:pt x="2335" y="4895"/>
                                </a:cubicBezTo>
                                <a:cubicBezTo>
                                  <a:pt x="2519" y="4960"/>
                                  <a:pt x="2708" y="5010"/>
                                  <a:pt x="2900" y="5044"/>
                                </a:cubicBezTo>
                                <a:cubicBezTo>
                                  <a:pt x="2906" y="5045"/>
                                  <a:pt x="2911" y="5045"/>
                                  <a:pt x="2916" y="5045"/>
                                </a:cubicBezTo>
                                <a:cubicBezTo>
                                  <a:pt x="2961" y="5045"/>
                                  <a:pt x="3002" y="5013"/>
                                  <a:pt x="3009" y="4966"/>
                                </a:cubicBezTo>
                                <a:cubicBezTo>
                                  <a:pt x="3019" y="4915"/>
                                  <a:pt x="2984" y="4866"/>
                                  <a:pt x="2933" y="4857"/>
                                </a:cubicBezTo>
                                <a:cubicBezTo>
                                  <a:pt x="2752" y="4825"/>
                                  <a:pt x="2572" y="4778"/>
                                  <a:pt x="2398" y="4716"/>
                                </a:cubicBezTo>
                                <a:cubicBezTo>
                                  <a:pt x="2388" y="4712"/>
                                  <a:pt x="2378" y="4711"/>
                                  <a:pt x="2368" y="4711"/>
                                </a:cubicBezTo>
                                <a:close/>
                                <a:moveTo>
                                  <a:pt x="3482" y="4907"/>
                                </a:moveTo>
                                <a:cubicBezTo>
                                  <a:pt x="3429" y="4907"/>
                                  <a:pt x="3387" y="4950"/>
                                  <a:pt x="3387" y="5002"/>
                                </a:cubicBezTo>
                                <a:cubicBezTo>
                                  <a:pt x="3387" y="5055"/>
                                  <a:pt x="3429" y="5097"/>
                                  <a:pt x="3482" y="5097"/>
                                </a:cubicBezTo>
                                <a:lnTo>
                                  <a:pt x="4051" y="5097"/>
                                </a:lnTo>
                                <a:cubicBezTo>
                                  <a:pt x="4104" y="5097"/>
                                  <a:pt x="4146" y="5055"/>
                                  <a:pt x="4146" y="5002"/>
                                </a:cubicBezTo>
                                <a:cubicBezTo>
                                  <a:pt x="4146" y="4950"/>
                                  <a:pt x="4104" y="4907"/>
                                  <a:pt x="4051" y="4907"/>
                                </a:cubicBezTo>
                                <a:close/>
                                <a:moveTo>
                                  <a:pt x="4620" y="4907"/>
                                </a:moveTo>
                                <a:cubicBezTo>
                                  <a:pt x="4568" y="4907"/>
                                  <a:pt x="4525" y="4950"/>
                                  <a:pt x="4525" y="5002"/>
                                </a:cubicBezTo>
                                <a:cubicBezTo>
                                  <a:pt x="4525" y="5055"/>
                                  <a:pt x="4568" y="5097"/>
                                  <a:pt x="4620" y="5097"/>
                                </a:cubicBezTo>
                                <a:lnTo>
                                  <a:pt x="5190" y="5097"/>
                                </a:lnTo>
                                <a:cubicBezTo>
                                  <a:pt x="5242" y="5097"/>
                                  <a:pt x="5284" y="5055"/>
                                  <a:pt x="5284" y="5002"/>
                                </a:cubicBezTo>
                                <a:cubicBezTo>
                                  <a:pt x="5284" y="4950"/>
                                  <a:pt x="5242" y="4907"/>
                                  <a:pt x="5190" y="4907"/>
                                </a:cubicBezTo>
                                <a:close/>
                                <a:moveTo>
                                  <a:pt x="5758" y="4907"/>
                                </a:moveTo>
                                <a:cubicBezTo>
                                  <a:pt x="5706" y="4907"/>
                                  <a:pt x="5664" y="4950"/>
                                  <a:pt x="5664" y="5002"/>
                                </a:cubicBezTo>
                                <a:cubicBezTo>
                                  <a:pt x="5664" y="5055"/>
                                  <a:pt x="5706" y="5097"/>
                                  <a:pt x="5758" y="5097"/>
                                </a:cubicBezTo>
                                <a:lnTo>
                                  <a:pt x="6327" y="5097"/>
                                </a:lnTo>
                                <a:cubicBezTo>
                                  <a:pt x="6380" y="5097"/>
                                  <a:pt x="6423" y="5055"/>
                                  <a:pt x="6423" y="5002"/>
                                </a:cubicBezTo>
                                <a:cubicBezTo>
                                  <a:pt x="6423" y="4950"/>
                                  <a:pt x="6380" y="4907"/>
                                  <a:pt x="6327" y="4907"/>
                                </a:cubicBezTo>
                                <a:close/>
                                <a:moveTo>
                                  <a:pt x="6897" y="4907"/>
                                </a:moveTo>
                                <a:cubicBezTo>
                                  <a:pt x="6844" y="4907"/>
                                  <a:pt x="6801" y="4950"/>
                                  <a:pt x="6801" y="5002"/>
                                </a:cubicBezTo>
                                <a:cubicBezTo>
                                  <a:pt x="6801" y="5055"/>
                                  <a:pt x="6844" y="5097"/>
                                  <a:pt x="6897" y="5097"/>
                                </a:cubicBezTo>
                                <a:lnTo>
                                  <a:pt x="7466" y="5097"/>
                                </a:lnTo>
                                <a:cubicBezTo>
                                  <a:pt x="7518" y="5097"/>
                                  <a:pt x="7560" y="5055"/>
                                  <a:pt x="7560" y="5002"/>
                                </a:cubicBezTo>
                                <a:cubicBezTo>
                                  <a:pt x="7560" y="4950"/>
                                  <a:pt x="7518" y="4907"/>
                                  <a:pt x="7466" y="4907"/>
                                </a:cubicBezTo>
                                <a:close/>
                                <a:moveTo>
                                  <a:pt x="8035" y="4907"/>
                                </a:moveTo>
                                <a:cubicBezTo>
                                  <a:pt x="7983" y="4907"/>
                                  <a:pt x="7940" y="4950"/>
                                  <a:pt x="7940" y="5002"/>
                                </a:cubicBezTo>
                                <a:cubicBezTo>
                                  <a:pt x="7940" y="5055"/>
                                  <a:pt x="7983" y="5097"/>
                                  <a:pt x="8035" y="5097"/>
                                </a:cubicBezTo>
                                <a:lnTo>
                                  <a:pt x="8604" y="5097"/>
                                </a:lnTo>
                                <a:cubicBezTo>
                                  <a:pt x="8656" y="5097"/>
                                  <a:pt x="8699" y="5055"/>
                                  <a:pt x="8699" y="5002"/>
                                </a:cubicBezTo>
                                <a:cubicBezTo>
                                  <a:pt x="8699" y="4950"/>
                                  <a:pt x="8656" y="4907"/>
                                  <a:pt x="8604" y="4907"/>
                                </a:cubicBezTo>
                                <a:close/>
                                <a:moveTo>
                                  <a:pt x="9173" y="4907"/>
                                </a:moveTo>
                                <a:cubicBezTo>
                                  <a:pt x="9121" y="4907"/>
                                  <a:pt x="9079" y="4950"/>
                                  <a:pt x="9079" y="5002"/>
                                </a:cubicBezTo>
                                <a:cubicBezTo>
                                  <a:pt x="9079" y="5055"/>
                                  <a:pt x="9121" y="5097"/>
                                  <a:pt x="9173" y="5097"/>
                                </a:cubicBezTo>
                                <a:lnTo>
                                  <a:pt x="9742" y="5097"/>
                                </a:lnTo>
                                <a:cubicBezTo>
                                  <a:pt x="9795" y="5097"/>
                                  <a:pt x="9837" y="5055"/>
                                  <a:pt x="9837" y="5002"/>
                                </a:cubicBezTo>
                                <a:cubicBezTo>
                                  <a:pt x="9837" y="4950"/>
                                  <a:pt x="9795" y="4907"/>
                                  <a:pt x="9742" y="4907"/>
                                </a:cubicBezTo>
                                <a:close/>
                                <a:moveTo>
                                  <a:pt x="10311" y="4907"/>
                                </a:moveTo>
                                <a:cubicBezTo>
                                  <a:pt x="10259" y="4907"/>
                                  <a:pt x="10216" y="4950"/>
                                  <a:pt x="10216" y="5002"/>
                                </a:cubicBezTo>
                                <a:cubicBezTo>
                                  <a:pt x="10216" y="5055"/>
                                  <a:pt x="10259" y="5097"/>
                                  <a:pt x="10311" y="5097"/>
                                </a:cubicBezTo>
                                <a:lnTo>
                                  <a:pt x="10881" y="5097"/>
                                </a:lnTo>
                                <a:cubicBezTo>
                                  <a:pt x="10933" y="5097"/>
                                  <a:pt x="10975" y="5055"/>
                                  <a:pt x="10975" y="5002"/>
                                </a:cubicBezTo>
                                <a:cubicBezTo>
                                  <a:pt x="10975" y="4950"/>
                                  <a:pt x="10933" y="4907"/>
                                  <a:pt x="10881" y="4907"/>
                                </a:cubicBezTo>
                                <a:close/>
                                <a:moveTo>
                                  <a:pt x="11449" y="4907"/>
                                </a:moveTo>
                                <a:cubicBezTo>
                                  <a:pt x="11397" y="4907"/>
                                  <a:pt x="11355" y="4950"/>
                                  <a:pt x="11355" y="5002"/>
                                </a:cubicBezTo>
                                <a:cubicBezTo>
                                  <a:pt x="11355" y="5055"/>
                                  <a:pt x="11397" y="5097"/>
                                  <a:pt x="11449" y="5097"/>
                                </a:cubicBezTo>
                                <a:lnTo>
                                  <a:pt x="12018" y="5097"/>
                                </a:lnTo>
                                <a:cubicBezTo>
                                  <a:pt x="12071" y="5097"/>
                                  <a:pt x="12114" y="5055"/>
                                  <a:pt x="12114" y="5002"/>
                                </a:cubicBezTo>
                                <a:cubicBezTo>
                                  <a:pt x="12114" y="4950"/>
                                  <a:pt x="12071" y="4907"/>
                                  <a:pt x="12018" y="4907"/>
                                </a:cubicBezTo>
                                <a:close/>
                                <a:moveTo>
                                  <a:pt x="12588" y="4907"/>
                                </a:moveTo>
                                <a:cubicBezTo>
                                  <a:pt x="12535" y="4907"/>
                                  <a:pt x="12493" y="4950"/>
                                  <a:pt x="12493" y="5002"/>
                                </a:cubicBezTo>
                                <a:cubicBezTo>
                                  <a:pt x="12493" y="5055"/>
                                  <a:pt x="12535" y="5097"/>
                                  <a:pt x="12588" y="5097"/>
                                </a:cubicBezTo>
                                <a:lnTo>
                                  <a:pt x="13157" y="5097"/>
                                </a:lnTo>
                                <a:cubicBezTo>
                                  <a:pt x="13209" y="5097"/>
                                  <a:pt x="13251" y="5055"/>
                                  <a:pt x="13251" y="5002"/>
                                </a:cubicBezTo>
                                <a:cubicBezTo>
                                  <a:pt x="13251" y="4950"/>
                                  <a:pt x="13209" y="4907"/>
                                  <a:pt x="13157" y="4907"/>
                                </a:cubicBezTo>
                                <a:close/>
                                <a:moveTo>
                                  <a:pt x="13725" y="4907"/>
                                </a:moveTo>
                                <a:cubicBezTo>
                                  <a:pt x="13673" y="4907"/>
                                  <a:pt x="13631" y="4950"/>
                                  <a:pt x="13631" y="5002"/>
                                </a:cubicBezTo>
                                <a:cubicBezTo>
                                  <a:pt x="13631" y="5055"/>
                                  <a:pt x="13673" y="5097"/>
                                  <a:pt x="13725" y="5097"/>
                                </a:cubicBezTo>
                                <a:lnTo>
                                  <a:pt x="14295" y="5097"/>
                                </a:lnTo>
                                <a:cubicBezTo>
                                  <a:pt x="14347" y="5097"/>
                                  <a:pt x="14390" y="5055"/>
                                  <a:pt x="14390" y="5002"/>
                                </a:cubicBezTo>
                                <a:cubicBezTo>
                                  <a:pt x="14390" y="4950"/>
                                  <a:pt x="14347" y="4907"/>
                                  <a:pt x="14295" y="4907"/>
                                </a:cubicBezTo>
                                <a:close/>
                                <a:moveTo>
                                  <a:pt x="14864" y="4907"/>
                                </a:moveTo>
                                <a:cubicBezTo>
                                  <a:pt x="14812" y="4907"/>
                                  <a:pt x="14769" y="4950"/>
                                  <a:pt x="14769" y="5002"/>
                                </a:cubicBezTo>
                                <a:cubicBezTo>
                                  <a:pt x="14769" y="5055"/>
                                  <a:pt x="14812" y="5097"/>
                                  <a:pt x="14864" y="5097"/>
                                </a:cubicBezTo>
                                <a:lnTo>
                                  <a:pt x="15433" y="5097"/>
                                </a:lnTo>
                                <a:cubicBezTo>
                                  <a:pt x="15486" y="5097"/>
                                  <a:pt x="15528" y="5055"/>
                                  <a:pt x="15528" y="5002"/>
                                </a:cubicBezTo>
                                <a:cubicBezTo>
                                  <a:pt x="15528" y="4950"/>
                                  <a:pt x="15486" y="4907"/>
                                  <a:pt x="15433" y="4907"/>
                                </a:cubicBezTo>
                                <a:close/>
                                <a:moveTo>
                                  <a:pt x="16003" y="4907"/>
                                </a:moveTo>
                                <a:cubicBezTo>
                                  <a:pt x="15950" y="4907"/>
                                  <a:pt x="15907" y="4950"/>
                                  <a:pt x="15907" y="5002"/>
                                </a:cubicBezTo>
                                <a:cubicBezTo>
                                  <a:pt x="15907" y="5055"/>
                                  <a:pt x="15950" y="5097"/>
                                  <a:pt x="16003" y="5097"/>
                                </a:cubicBezTo>
                                <a:lnTo>
                                  <a:pt x="16444" y="5097"/>
                                </a:lnTo>
                                <a:cubicBezTo>
                                  <a:pt x="16485" y="5097"/>
                                  <a:pt x="16526" y="5097"/>
                                  <a:pt x="16567" y="5099"/>
                                </a:cubicBezTo>
                                <a:lnTo>
                                  <a:pt x="16571" y="5099"/>
                                </a:lnTo>
                                <a:cubicBezTo>
                                  <a:pt x="16622" y="5099"/>
                                  <a:pt x="16664" y="5059"/>
                                  <a:pt x="16666" y="5008"/>
                                </a:cubicBezTo>
                                <a:cubicBezTo>
                                  <a:pt x="16668" y="4956"/>
                                  <a:pt x="16628" y="4911"/>
                                  <a:pt x="16574" y="4910"/>
                                </a:cubicBezTo>
                                <a:cubicBezTo>
                                  <a:pt x="16532" y="4908"/>
                                  <a:pt x="16488" y="4907"/>
                                  <a:pt x="16444" y="4907"/>
                                </a:cubicBezTo>
                                <a:close/>
                                <a:moveTo>
                                  <a:pt x="17135" y="4977"/>
                                </a:moveTo>
                                <a:cubicBezTo>
                                  <a:pt x="17091" y="4977"/>
                                  <a:pt x="17052" y="5008"/>
                                  <a:pt x="17042" y="5053"/>
                                </a:cubicBezTo>
                                <a:cubicBezTo>
                                  <a:pt x="17032" y="5104"/>
                                  <a:pt x="17065" y="5154"/>
                                  <a:pt x="17116" y="5165"/>
                                </a:cubicBezTo>
                                <a:cubicBezTo>
                                  <a:pt x="17297" y="5202"/>
                                  <a:pt x="17475" y="5255"/>
                                  <a:pt x="17647" y="5321"/>
                                </a:cubicBezTo>
                                <a:cubicBezTo>
                                  <a:pt x="17658" y="5325"/>
                                  <a:pt x="17669" y="5328"/>
                                  <a:pt x="17681" y="5328"/>
                                </a:cubicBezTo>
                                <a:cubicBezTo>
                                  <a:pt x="17719" y="5328"/>
                                  <a:pt x="17755" y="5304"/>
                                  <a:pt x="17769" y="5267"/>
                                </a:cubicBezTo>
                                <a:cubicBezTo>
                                  <a:pt x="17788" y="5218"/>
                                  <a:pt x="17764" y="5163"/>
                                  <a:pt x="17715" y="5145"/>
                                </a:cubicBezTo>
                                <a:cubicBezTo>
                                  <a:pt x="17534" y="5074"/>
                                  <a:pt x="17345" y="5018"/>
                                  <a:pt x="17154" y="4979"/>
                                </a:cubicBezTo>
                                <a:cubicBezTo>
                                  <a:pt x="17148" y="4977"/>
                                  <a:pt x="17141" y="4977"/>
                                  <a:pt x="17135" y="4977"/>
                                </a:cubicBezTo>
                                <a:close/>
                                <a:moveTo>
                                  <a:pt x="18192" y="5387"/>
                                </a:moveTo>
                                <a:cubicBezTo>
                                  <a:pt x="18159" y="5387"/>
                                  <a:pt x="18128" y="5404"/>
                                  <a:pt x="18110" y="5434"/>
                                </a:cubicBezTo>
                                <a:cubicBezTo>
                                  <a:pt x="18083" y="5479"/>
                                  <a:pt x="18098" y="5537"/>
                                  <a:pt x="18143" y="5564"/>
                                </a:cubicBezTo>
                                <a:cubicBezTo>
                                  <a:pt x="18301" y="5658"/>
                                  <a:pt x="18452" y="5766"/>
                                  <a:pt x="18592" y="5885"/>
                                </a:cubicBezTo>
                                <a:cubicBezTo>
                                  <a:pt x="18611" y="5901"/>
                                  <a:pt x="18632" y="5908"/>
                                  <a:pt x="18653" y="5908"/>
                                </a:cubicBezTo>
                                <a:cubicBezTo>
                                  <a:pt x="18680" y="5908"/>
                                  <a:pt x="18708" y="5896"/>
                                  <a:pt x="18726" y="5875"/>
                                </a:cubicBezTo>
                                <a:cubicBezTo>
                                  <a:pt x="18760" y="5834"/>
                                  <a:pt x="18756" y="5775"/>
                                  <a:pt x="18715" y="5741"/>
                                </a:cubicBezTo>
                                <a:cubicBezTo>
                                  <a:pt x="18567" y="5614"/>
                                  <a:pt x="18407" y="5500"/>
                                  <a:pt x="18240" y="5400"/>
                                </a:cubicBezTo>
                                <a:cubicBezTo>
                                  <a:pt x="18225" y="5392"/>
                                  <a:pt x="18209" y="5387"/>
                                  <a:pt x="18192" y="5387"/>
                                </a:cubicBezTo>
                                <a:close/>
                                <a:moveTo>
                                  <a:pt x="19055" y="6121"/>
                                </a:moveTo>
                                <a:cubicBezTo>
                                  <a:pt x="19033" y="6121"/>
                                  <a:pt x="19012" y="6128"/>
                                  <a:pt x="18994" y="6143"/>
                                </a:cubicBezTo>
                                <a:cubicBezTo>
                                  <a:pt x="18954" y="6177"/>
                                  <a:pt x="18949" y="6237"/>
                                  <a:pt x="18983" y="6277"/>
                                </a:cubicBezTo>
                                <a:cubicBezTo>
                                  <a:pt x="19101" y="6418"/>
                                  <a:pt x="19209" y="6570"/>
                                  <a:pt x="19302" y="6728"/>
                                </a:cubicBezTo>
                                <a:cubicBezTo>
                                  <a:pt x="19320" y="6757"/>
                                  <a:pt x="19352" y="6774"/>
                                  <a:pt x="19384" y="6774"/>
                                </a:cubicBezTo>
                                <a:cubicBezTo>
                                  <a:pt x="19401" y="6774"/>
                                  <a:pt x="19417" y="6769"/>
                                  <a:pt x="19432" y="6761"/>
                                </a:cubicBezTo>
                                <a:cubicBezTo>
                                  <a:pt x="19478" y="6734"/>
                                  <a:pt x="19492" y="6675"/>
                                  <a:pt x="19466" y="6631"/>
                                </a:cubicBezTo>
                                <a:cubicBezTo>
                                  <a:pt x="19367" y="6464"/>
                                  <a:pt x="19253" y="6303"/>
                                  <a:pt x="19128" y="6155"/>
                                </a:cubicBezTo>
                                <a:cubicBezTo>
                                  <a:pt x="19109" y="6132"/>
                                  <a:pt x="19082" y="6121"/>
                                  <a:pt x="19055" y="6121"/>
                                </a:cubicBezTo>
                                <a:close/>
                                <a:moveTo>
                                  <a:pt x="19631" y="7095"/>
                                </a:moveTo>
                                <a:cubicBezTo>
                                  <a:pt x="19620" y="7095"/>
                                  <a:pt x="19608" y="7097"/>
                                  <a:pt x="19597" y="7101"/>
                                </a:cubicBezTo>
                                <a:cubicBezTo>
                                  <a:pt x="19548" y="7120"/>
                                  <a:pt x="19525" y="7176"/>
                                  <a:pt x="19543" y="7224"/>
                                </a:cubicBezTo>
                                <a:cubicBezTo>
                                  <a:pt x="19609" y="7396"/>
                                  <a:pt x="19661" y="7575"/>
                                  <a:pt x="19698" y="7754"/>
                                </a:cubicBezTo>
                                <a:cubicBezTo>
                                  <a:pt x="19706" y="7799"/>
                                  <a:pt x="19747" y="7830"/>
                                  <a:pt x="19790" y="7830"/>
                                </a:cubicBezTo>
                                <a:cubicBezTo>
                                  <a:pt x="19797" y="7830"/>
                                  <a:pt x="19803" y="7829"/>
                                  <a:pt x="19809" y="7829"/>
                                </a:cubicBezTo>
                                <a:cubicBezTo>
                                  <a:pt x="19861" y="7818"/>
                                  <a:pt x="19894" y="7768"/>
                                  <a:pt x="19884" y="7717"/>
                                </a:cubicBezTo>
                                <a:cubicBezTo>
                                  <a:pt x="19845" y="7527"/>
                                  <a:pt x="19790" y="7338"/>
                                  <a:pt x="19720" y="7156"/>
                                </a:cubicBezTo>
                                <a:cubicBezTo>
                                  <a:pt x="19706" y="7118"/>
                                  <a:pt x="19670" y="7095"/>
                                  <a:pt x="19631" y="7095"/>
                                </a:cubicBezTo>
                                <a:close/>
                                <a:moveTo>
                                  <a:pt x="19853" y="8205"/>
                                </a:moveTo>
                                <a:cubicBezTo>
                                  <a:pt x="19801" y="8207"/>
                                  <a:pt x="19761" y="8250"/>
                                  <a:pt x="19761" y="8303"/>
                                </a:cubicBezTo>
                                <a:cubicBezTo>
                                  <a:pt x="19763" y="8340"/>
                                  <a:pt x="19764" y="8379"/>
                                  <a:pt x="19764" y="8416"/>
                                </a:cubicBezTo>
                                <a:lnTo>
                                  <a:pt x="19764" y="8869"/>
                                </a:lnTo>
                                <a:cubicBezTo>
                                  <a:pt x="19764" y="8922"/>
                                  <a:pt x="19806" y="8964"/>
                                  <a:pt x="19858" y="8964"/>
                                </a:cubicBezTo>
                                <a:cubicBezTo>
                                  <a:pt x="19911" y="8964"/>
                                  <a:pt x="19953" y="8922"/>
                                  <a:pt x="19953" y="8869"/>
                                </a:cubicBezTo>
                                <a:lnTo>
                                  <a:pt x="19953" y="8416"/>
                                </a:lnTo>
                                <a:cubicBezTo>
                                  <a:pt x="19953" y="8376"/>
                                  <a:pt x="19953" y="8337"/>
                                  <a:pt x="19952" y="8297"/>
                                </a:cubicBezTo>
                                <a:cubicBezTo>
                                  <a:pt x="19950" y="8245"/>
                                  <a:pt x="19907" y="8205"/>
                                  <a:pt x="19857" y="8205"/>
                                </a:cubicBezTo>
                                <a:close/>
                                <a:moveTo>
                                  <a:pt x="19858" y="9344"/>
                                </a:moveTo>
                                <a:cubicBezTo>
                                  <a:pt x="19806" y="9344"/>
                                  <a:pt x="19764" y="9385"/>
                                  <a:pt x="19764" y="9439"/>
                                </a:cubicBezTo>
                                <a:lnTo>
                                  <a:pt x="19764" y="10007"/>
                                </a:lnTo>
                                <a:cubicBezTo>
                                  <a:pt x="19764" y="10059"/>
                                  <a:pt x="19806" y="10102"/>
                                  <a:pt x="19858" y="10102"/>
                                </a:cubicBezTo>
                                <a:cubicBezTo>
                                  <a:pt x="19911" y="10102"/>
                                  <a:pt x="19953" y="10059"/>
                                  <a:pt x="19953" y="10007"/>
                                </a:cubicBezTo>
                                <a:lnTo>
                                  <a:pt x="19953" y="9439"/>
                                </a:lnTo>
                                <a:cubicBezTo>
                                  <a:pt x="19953" y="9385"/>
                                  <a:pt x="19911" y="9344"/>
                                  <a:pt x="19858" y="9344"/>
                                </a:cubicBezTo>
                                <a:close/>
                                <a:moveTo>
                                  <a:pt x="19858" y="10481"/>
                                </a:moveTo>
                                <a:cubicBezTo>
                                  <a:pt x="19806" y="10481"/>
                                  <a:pt x="19764" y="10524"/>
                                  <a:pt x="19764" y="10576"/>
                                </a:cubicBezTo>
                                <a:lnTo>
                                  <a:pt x="19764" y="11146"/>
                                </a:lnTo>
                                <a:cubicBezTo>
                                  <a:pt x="19764" y="11198"/>
                                  <a:pt x="19806" y="11241"/>
                                  <a:pt x="19858" y="11241"/>
                                </a:cubicBezTo>
                                <a:cubicBezTo>
                                  <a:pt x="19911" y="11241"/>
                                  <a:pt x="19953" y="11198"/>
                                  <a:pt x="19953" y="11146"/>
                                </a:cubicBezTo>
                                <a:lnTo>
                                  <a:pt x="19953" y="10576"/>
                                </a:lnTo>
                                <a:cubicBezTo>
                                  <a:pt x="19953" y="10524"/>
                                  <a:pt x="19911" y="10481"/>
                                  <a:pt x="19858" y="10481"/>
                                </a:cubicBezTo>
                                <a:close/>
                                <a:moveTo>
                                  <a:pt x="19858" y="11620"/>
                                </a:moveTo>
                                <a:cubicBezTo>
                                  <a:pt x="19806" y="11620"/>
                                  <a:pt x="19764" y="11663"/>
                                  <a:pt x="19764" y="11715"/>
                                </a:cubicBezTo>
                                <a:lnTo>
                                  <a:pt x="19764" y="12283"/>
                                </a:lnTo>
                                <a:cubicBezTo>
                                  <a:pt x="19764" y="12337"/>
                                  <a:pt x="19806" y="12379"/>
                                  <a:pt x="19858" y="12379"/>
                                </a:cubicBezTo>
                                <a:cubicBezTo>
                                  <a:pt x="19911" y="12379"/>
                                  <a:pt x="19953" y="12337"/>
                                  <a:pt x="19953" y="12283"/>
                                </a:cubicBezTo>
                                <a:lnTo>
                                  <a:pt x="19953" y="11715"/>
                                </a:lnTo>
                                <a:cubicBezTo>
                                  <a:pt x="19953" y="11663"/>
                                  <a:pt x="19911" y="11620"/>
                                  <a:pt x="19858" y="11620"/>
                                </a:cubicBezTo>
                                <a:close/>
                                <a:moveTo>
                                  <a:pt x="19858" y="12758"/>
                                </a:moveTo>
                                <a:cubicBezTo>
                                  <a:pt x="19806" y="12758"/>
                                  <a:pt x="19764" y="12800"/>
                                  <a:pt x="19764" y="12853"/>
                                </a:cubicBezTo>
                                <a:lnTo>
                                  <a:pt x="19764" y="13422"/>
                                </a:lnTo>
                                <a:cubicBezTo>
                                  <a:pt x="19764" y="13474"/>
                                  <a:pt x="19806" y="13517"/>
                                  <a:pt x="19858" y="13517"/>
                                </a:cubicBezTo>
                                <a:cubicBezTo>
                                  <a:pt x="19911" y="13517"/>
                                  <a:pt x="19953" y="13474"/>
                                  <a:pt x="19953" y="13422"/>
                                </a:cubicBezTo>
                                <a:lnTo>
                                  <a:pt x="19953" y="12853"/>
                                </a:lnTo>
                                <a:cubicBezTo>
                                  <a:pt x="19953" y="12800"/>
                                  <a:pt x="19911" y="12758"/>
                                  <a:pt x="19858" y="12758"/>
                                </a:cubicBezTo>
                                <a:close/>
                                <a:moveTo>
                                  <a:pt x="19858" y="13896"/>
                                </a:moveTo>
                                <a:cubicBezTo>
                                  <a:pt x="19806" y="13896"/>
                                  <a:pt x="19764" y="13939"/>
                                  <a:pt x="19764" y="13991"/>
                                </a:cubicBezTo>
                                <a:lnTo>
                                  <a:pt x="19764" y="14560"/>
                                </a:lnTo>
                                <a:cubicBezTo>
                                  <a:pt x="19764" y="14613"/>
                                  <a:pt x="19806" y="14655"/>
                                  <a:pt x="19858" y="14655"/>
                                </a:cubicBezTo>
                                <a:cubicBezTo>
                                  <a:pt x="19911" y="14655"/>
                                  <a:pt x="19953" y="14613"/>
                                  <a:pt x="19953" y="14560"/>
                                </a:cubicBezTo>
                                <a:lnTo>
                                  <a:pt x="19953" y="13991"/>
                                </a:lnTo>
                                <a:cubicBezTo>
                                  <a:pt x="19953" y="13939"/>
                                  <a:pt x="19911" y="13896"/>
                                  <a:pt x="19858" y="13896"/>
                                </a:cubicBezTo>
                                <a:close/>
                                <a:moveTo>
                                  <a:pt x="19858" y="15035"/>
                                </a:moveTo>
                                <a:cubicBezTo>
                                  <a:pt x="19806" y="15035"/>
                                  <a:pt x="19764" y="15077"/>
                                  <a:pt x="19764" y="15129"/>
                                </a:cubicBezTo>
                                <a:lnTo>
                                  <a:pt x="19764" y="15698"/>
                                </a:lnTo>
                                <a:cubicBezTo>
                                  <a:pt x="19764" y="15751"/>
                                  <a:pt x="19806" y="15793"/>
                                  <a:pt x="19858" y="15793"/>
                                </a:cubicBezTo>
                                <a:cubicBezTo>
                                  <a:pt x="19911" y="15793"/>
                                  <a:pt x="19953" y="15751"/>
                                  <a:pt x="19953" y="15698"/>
                                </a:cubicBezTo>
                                <a:lnTo>
                                  <a:pt x="19953" y="15129"/>
                                </a:lnTo>
                                <a:cubicBezTo>
                                  <a:pt x="19953" y="15077"/>
                                  <a:pt x="19911" y="15035"/>
                                  <a:pt x="19858" y="15035"/>
                                </a:cubicBezTo>
                                <a:close/>
                                <a:moveTo>
                                  <a:pt x="19858" y="16172"/>
                                </a:moveTo>
                                <a:cubicBezTo>
                                  <a:pt x="19807" y="16172"/>
                                  <a:pt x="19764" y="16213"/>
                                  <a:pt x="19763" y="16266"/>
                                </a:cubicBezTo>
                                <a:cubicBezTo>
                                  <a:pt x="19759" y="16450"/>
                                  <a:pt x="19740" y="16634"/>
                                  <a:pt x="19706" y="16815"/>
                                </a:cubicBezTo>
                                <a:cubicBezTo>
                                  <a:pt x="19696" y="16866"/>
                                  <a:pt x="19730" y="16916"/>
                                  <a:pt x="19781" y="16926"/>
                                </a:cubicBezTo>
                                <a:cubicBezTo>
                                  <a:pt x="19788" y="16927"/>
                                  <a:pt x="19793" y="16928"/>
                                  <a:pt x="19799" y="16928"/>
                                </a:cubicBezTo>
                                <a:cubicBezTo>
                                  <a:pt x="19843" y="16928"/>
                                  <a:pt x="19884" y="16895"/>
                                  <a:pt x="19892" y="16850"/>
                                </a:cubicBezTo>
                                <a:cubicBezTo>
                                  <a:pt x="19928" y="16660"/>
                                  <a:pt x="19949" y="16464"/>
                                  <a:pt x="19953" y="16269"/>
                                </a:cubicBezTo>
                                <a:cubicBezTo>
                                  <a:pt x="19953" y="16217"/>
                                  <a:pt x="19912" y="16174"/>
                                  <a:pt x="19860" y="16172"/>
                                </a:cubicBezTo>
                                <a:close/>
                                <a:moveTo>
                                  <a:pt x="19647" y="17285"/>
                                </a:moveTo>
                                <a:cubicBezTo>
                                  <a:pt x="19608" y="17285"/>
                                  <a:pt x="19572" y="17309"/>
                                  <a:pt x="19558" y="17347"/>
                                </a:cubicBezTo>
                                <a:cubicBezTo>
                                  <a:pt x="19493" y="17520"/>
                                  <a:pt x="19415" y="17688"/>
                                  <a:pt x="19323" y="17847"/>
                                </a:cubicBezTo>
                                <a:cubicBezTo>
                                  <a:pt x="19297" y="17892"/>
                                  <a:pt x="19312" y="17950"/>
                                  <a:pt x="19358" y="17976"/>
                                </a:cubicBezTo>
                                <a:cubicBezTo>
                                  <a:pt x="19373" y="17985"/>
                                  <a:pt x="19389" y="17989"/>
                                  <a:pt x="19405" y="17989"/>
                                </a:cubicBezTo>
                                <a:cubicBezTo>
                                  <a:pt x="19437" y="17989"/>
                                  <a:pt x="19470" y="17972"/>
                                  <a:pt x="19487" y="17942"/>
                                </a:cubicBezTo>
                                <a:cubicBezTo>
                                  <a:pt x="19584" y="17774"/>
                                  <a:pt x="19667" y="17596"/>
                                  <a:pt x="19735" y="17413"/>
                                </a:cubicBezTo>
                                <a:cubicBezTo>
                                  <a:pt x="19754" y="17364"/>
                                  <a:pt x="19728" y="17309"/>
                                  <a:pt x="19679" y="17291"/>
                                </a:cubicBezTo>
                                <a:cubicBezTo>
                                  <a:pt x="19669" y="17287"/>
                                  <a:pt x="19657" y="17285"/>
                                  <a:pt x="19647" y="17285"/>
                                </a:cubicBezTo>
                                <a:close/>
                                <a:moveTo>
                                  <a:pt x="19081" y="18267"/>
                                </a:moveTo>
                                <a:cubicBezTo>
                                  <a:pt x="19054" y="18267"/>
                                  <a:pt x="19027" y="18279"/>
                                  <a:pt x="19008" y="18302"/>
                                </a:cubicBezTo>
                                <a:cubicBezTo>
                                  <a:pt x="18891" y="18444"/>
                                  <a:pt x="18762" y="18577"/>
                                  <a:pt x="18623" y="18697"/>
                                </a:cubicBezTo>
                                <a:cubicBezTo>
                                  <a:pt x="18584" y="18731"/>
                                  <a:pt x="18579" y="18792"/>
                                  <a:pt x="18613" y="18831"/>
                                </a:cubicBezTo>
                                <a:cubicBezTo>
                                  <a:pt x="18632" y="18853"/>
                                  <a:pt x="18659" y="18864"/>
                                  <a:pt x="18685" y="18864"/>
                                </a:cubicBezTo>
                                <a:cubicBezTo>
                                  <a:pt x="18707" y="18864"/>
                                  <a:pt x="18729" y="18856"/>
                                  <a:pt x="18747" y="18841"/>
                                </a:cubicBezTo>
                                <a:cubicBezTo>
                                  <a:pt x="18894" y="18713"/>
                                  <a:pt x="19031" y="18573"/>
                                  <a:pt x="19155" y="18422"/>
                                </a:cubicBezTo>
                                <a:cubicBezTo>
                                  <a:pt x="19188" y="18381"/>
                                  <a:pt x="19183" y="18322"/>
                                  <a:pt x="19141" y="18289"/>
                                </a:cubicBezTo>
                                <a:cubicBezTo>
                                  <a:pt x="19124" y="18274"/>
                                  <a:pt x="19103" y="18267"/>
                                  <a:pt x="19081" y="18267"/>
                                </a:cubicBezTo>
                                <a:close/>
                                <a:moveTo>
                                  <a:pt x="18227" y="19011"/>
                                </a:moveTo>
                                <a:cubicBezTo>
                                  <a:pt x="18210" y="19011"/>
                                  <a:pt x="18193" y="19015"/>
                                  <a:pt x="18178" y="19025"/>
                                </a:cubicBezTo>
                                <a:cubicBezTo>
                                  <a:pt x="18020" y="19121"/>
                                  <a:pt x="17854" y="19205"/>
                                  <a:pt x="17684" y="19273"/>
                                </a:cubicBezTo>
                                <a:cubicBezTo>
                                  <a:pt x="17635" y="19293"/>
                                  <a:pt x="17612" y="19348"/>
                                  <a:pt x="17632" y="19397"/>
                                </a:cubicBezTo>
                                <a:cubicBezTo>
                                  <a:pt x="17647" y="19433"/>
                                  <a:pt x="17682" y="19456"/>
                                  <a:pt x="17719" y="19456"/>
                                </a:cubicBezTo>
                                <a:cubicBezTo>
                                  <a:pt x="17731" y="19456"/>
                                  <a:pt x="17744" y="19454"/>
                                  <a:pt x="17755" y="19449"/>
                                </a:cubicBezTo>
                                <a:cubicBezTo>
                                  <a:pt x="17935" y="19377"/>
                                  <a:pt x="18110" y="19288"/>
                                  <a:pt x="18276" y="19186"/>
                                </a:cubicBezTo>
                                <a:cubicBezTo>
                                  <a:pt x="18321" y="19159"/>
                                  <a:pt x="18335" y="19101"/>
                                  <a:pt x="18308" y="19056"/>
                                </a:cubicBezTo>
                                <a:cubicBezTo>
                                  <a:pt x="18290" y="19027"/>
                                  <a:pt x="18259" y="19011"/>
                                  <a:pt x="18227" y="19011"/>
                                </a:cubicBezTo>
                                <a:close/>
                                <a:moveTo>
                                  <a:pt x="17177" y="19434"/>
                                </a:moveTo>
                                <a:cubicBezTo>
                                  <a:pt x="17170" y="19434"/>
                                  <a:pt x="17163" y="19435"/>
                                  <a:pt x="17156" y="19436"/>
                                </a:cubicBezTo>
                                <a:cubicBezTo>
                                  <a:pt x="16977" y="19475"/>
                                  <a:pt x="16793" y="19500"/>
                                  <a:pt x="16609" y="19509"/>
                                </a:cubicBezTo>
                                <a:cubicBezTo>
                                  <a:pt x="16556" y="19511"/>
                                  <a:pt x="16516" y="19556"/>
                                  <a:pt x="16519" y="19608"/>
                                </a:cubicBezTo>
                                <a:cubicBezTo>
                                  <a:pt x="16521" y="19659"/>
                                  <a:pt x="16563" y="19698"/>
                                  <a:pt x="16613" y="19698"/>
                                </a:cubicBezTo>
                                <a:lnTo>
                                  <a:pt x="16618" y="19698"/>
                                </a:lnTo>
                                <a:cubicBezTo>
                                  <a:pt x="16812" y="19688"/>
                                  <a:pt x="17007" y="19662"/>
                                  <a:pt x="17197" y="19621"/>
                                </a:cubicBezTo>
                                <a:cubicBezTo>
                                  <a:pt x="17249" y="19610"/>
                                  <a:pt x="17281" y="19559"/>
                                  <a:pt x="17269" y="19509"/>
                                </a:cubicBezTo>
                                <a:cubicBezTo>
                                  <a:pt x="17260" y="19464"/>
                                  <a:pt x="17221" y="19434"/>
                                  <a:pt x="17177" y="19434"/>
                                </a:cubicBezTo>
                                <a:close/>
                                <a:moveTo>
                                  <a:pt x="15475" y="19512"/>
                                </a:moveTo>
                                <a:cubicBezTo>
                                  <a:pt x="15423" y="19512"/>
                                  <a:pt x="15380" y="19555"/>
                                  <a:pt x="15380" y="19607"/>
                                </a:cubicBezTo>
                                <a:cubicBezTo>
                                  <a:pt x="15380" y="19660"/>
                                  <a:pt x="15423" y="19702"/>
                                  <a:pt x="15475" y="19702"/>
                                </a:cubicBezTo>
                                <a:lnTo>
                                  <a:pt x="16044" y="19702"/>
                                </a:lnTo>
                                <a:cubicBezTo>
                                  <a:pt x="16097" y="19702"/>
                                  <a:pt x="16139" y="19660"/>
                                  <a:pt x="16139" y="19607"/>
                                </a:cubicBezTo>
                                <a:cubicBezTo>
                                  <a:pt x="16139" y="19555"/>
                                  <a:pt x="16097" y="19512"/>
                                  <a:pt x="16044" y="19512"/>
                                </a:cubicBezTo>
                                <a:close/>
                              </a:path>
                            </a:pathLst>
                          </a:custGeom>
                          <a:solidFill>
                            <a:srgbClr val="3F2DA5"/>
                          </a:solidFill>
                          <a:ln w="6350">
                            <a:solidFill>
                              <a:schemeClr val="tx1"/>
                            </a:solidFill>
                            <a:prstDash val="sysDot"/>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71" name="Google Shape;776;p20">
                            <a:extLst>
                              <a:ext uri="{FF2B5EF4-FFF2-40B4-BE49-F238E27FC236}">
                                <a16:creationId xmlns:a16="http://schemas.microsoft.com/office/drawing/2014/main" id="{15BC676A-2084-6977-B5B4-154140AFC2B9}"/>
                              </a:ext>
                            </a:extLst>
                          </p:cNvPr>
                          <p:cNvSpPr/>
                          <p:nvPr/>
                        </p:nvSpPr>
                        <p:spPr>
                          <a:xfrm>
                            <a:off x="7517025" y="5326293"/>
                            <a:ext cx="288106" cy="947581"/>
                          </a:xfrm>
                          <a:custGeom>
                            <a:avLst/>
                            <a:gdLst/>
                            <a:ahLst/>
                            <a:cxnLst/>
                            <a:rect l="l" t="t" r="r" b="b"/>
                            <a:pathLst>
                              <a:path w="3717" h="9764" extrusionOk="0">
                                <a:moveTo>
                                  <a:pt x="95" y="1"/>
                                </a:moveTo>
                                <a:cubicBezTo>
                                  <a:pt x="43" y="1"/>
                                  <a:pt x="1" y="43"/>
                                  <a:pt x="1" y="96"/>
                                </a:cubicBezTo>
                                <a:lnTo>
                                  <a:pt x="1" y="6444"/>
                                </a:lnTo>
                                <a:cubicBezTo>
                                  <a:pt x="1" y="8274"/>
                                  <a:pt x="1489" y="9764"/>
                                  <a:pt x="3320" y="9764"/>
                                </a:cubicBezTo>
                                <a:lnTo>
                                  <a:pt x="3622" y="9764"/>
                                </a:lnTo>
                                <a:cubicBezTo>
                                  <a:pt x="3675" y="9764"/>
                                  <a:pt x="3717" y="9721"/>
                                  <a:pt x="3717" y="9669"/>
                                </a:cubicBezTo>
                                <a:cubicBezTo>
                                  <a:pt x="3717" y="9616"/>
                                  <a:pt x="3675" y="9574"/>
                                  <a:pt x="3622" y="9574"/>
                                </a:cubicBezTo>
                                <a:lnTo>
                                  <a:pt x="3320" y="9574"/>
                                </a:lnTo>
                                <a:cubicBezTo>
                                  <a:pt x="1594" y="9574"/>
                                  <a:pt x="190" y="8170"/>
                                  <a:pt x="190" y="6444"/>
                                </a:cubicBezTo>
                                <a:lnTo>
                                  <a:pt x="190" y="96"/>
                                </a:lnTo>
                                <a:cubicBezTo>
                                  <a:pt x="190" y="43"/>
                                  <a:pt x="147" y="1"/>
                                  <a:pt x="95" y="1"/>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72" name="Google Shape;777;p20">
                            <a:extLst>
                              <a:ext uri="{FF2B5EF4-FFF2-40B4-BE49-F238E27FC236}">
                                <a16:creationId xmlns:a16="http://schemas.microsoft.com/office/drawing/2014/main" id="{168B2806-E95C-0BC2-6E33-BDC904EF0196}"/>
                              </a:ext>
                            </a:extLst>
                          </p:cNvPr>
                          <p:cNvSpPr/>
                          <p:nvPr/>
                        </p:nvSpPr>
                        <p:spPr>
                          <a:xfrm>
                            <a:off x="7517025" y="4295873"/>
                            <a:ext cx="288106" cy="895403"/>
                          </a:xfrm>
                          <a:custGeom>
                            <a:avLst/>
                            <a:gdLst/>
                            <a:ahLst/>
                            <a:cxnLst/>
                            <a:rect l="l" t="t" r="r" b="b"/>
                            <a:pathLst>
                              <a:path w="3717" h="9764" extrusionOk="0">
                                <a:moveTo>
                                  <a:pt x="3320" y="0"/>
                                </a:moveTo>
                                <a:cubicBezTo>
                                  <a:pt x="1489" y="0"/>
                                  <a:pt x="1" y="1490"/>
                                  <a:pt x="1" y="3320"/>
                                </a:cubicBezTo>
                                <a:lnTo>
                                  <a:pt x="1" y="9669"/>
                                </a:lnTo>
                                <a:cubicBezTo>
                                  <a:pt x="1" y="9721"/>
                                  <a:pt x="43" y="9764"/>
                                  <a:pt x="95" y="9764"/>
                                </a:cubicBezTo>
                                <a:cubicBezTo>
                                  <a:pt x="147" y="9764"/>
                                  <a:pt x="190" y="9721"/>
                                  <a:pt x="190" y="9669"/>
                                </a:cubicBezTo>
                                <a:lnTo>
                                  <a:pt x="190" y="3320"/>
                                </a:lnTo>
                                <a:cubicBezTo>
                                  <a:pt x="190" y="1595"/>
                                  <a:pt x="1594" y="191"/>
                                  <a:pt x="3320" y="191"/>
                                </a:cubicBezTo>
                                <a:lnTo>
                                  <a:pt x="3622" y="191"/>
                                </a:lnTo>
                                <a:cubicBezTo>
                                  <a:pt x="3675" y="191"/>
                                  <a:pt x="3717" y="148"/>
                                  <a:pt x="3717" y="96"/>
                                </a:cubicBezTo>
                                <a:cubicBezTo>
                                  <a:pt x="3717" y="43"/>
                                  <a:pt x="3675" y="0"/>
                                  <a:pt x="3622" y="0"/>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73" name="Google Shape;778;p20">
                            <a:extLst>
                              <a:ext uri="{FF2B5EF4-FFF2-40B4-BE49-F238E27FC236}">
                                <a16:creationId xmlns:a16="http://schemas.microsoft.com/office/drawing/2014/main" id="{4AA5E99A-224A-752A-AFF5-0045A31BCA0E}"/>
                              </a:ext>
                            </a:extLst>
                          </p:cNvPr>
                          <p:cNvSpPr/>
                          <p:nvPr/>
                        </p:nvSpPr>
                        <p:spPr>
                          <a:xfrm>
                            <a:off x="10520428" y="5326293"/>
                            <a:ext cx="288182" cy="947581"/>
                          </a:xfrm>
                          <a:custGeom>
                            <a:avLst/>
                            <a:gdLst/>
                            <a:ahLst/>
                            <a:cxnLst/>
                            <a:rect l="l" t="t" r="r" b="b"/>
                            <a:pathLst>
                              <a:path w="3718" h="9764" extrusionOk="0">
                                <a:moveTo>
                                  <a:pt x="3622" y="1"/>
                                </a:moveTo>
                                <a:cubicBezTo>
                                  <a:pt x="3570" y="1"/>
                                  <a:pt x="3528" y="43"/>
                                  <a:pt x="3528" y="96"/>
                                </a:cubicBezTo>
                                <a:lnTo>
                                  <a:pt x="3528" y="6444"/>
                                </a:lnTo>
                                <a:cubicBezTo>
                                  <a:pt x="3528" y="8170"/>
                                  <a:pt x="2123" y="9574"/>
                                  <a:pt x="398" y="9574"/>
                                </a:cubicBezTo>
                                <a:lnTo>
                                  <a:pt x="96" y="9574"/>
                                </a:lnTo>
                                <a:cubicBezTo>
                                  <a:pt x="43" y="9574"/>
                                  <a:pt x="0" y="9616"/>
                                  <a:pt x="0" y="9669"/>
                                </a:cubicBezTo>
                                <a:cubicBezTo>
                                  <a:pt x="0" y="9721"/>
                                  <a:pt x="43" y="9764"/>
                                  <a:pt x="96" y="9764"/>
                                </a:cubicBezTo>
                                <a:lnTo>
                                  <a:pt x="398" y="9764"/>
                                </a:lnTo>
                                <a:cubicBezTo>
                                  <a:pt x="2228" y="9764"/>
                                  <a:pt x="3717" y="8274"/>
                                  <a:pt x="3717" y="6444"/>
                                </a:cubicBezTo>
                                <a:lnTo>
                                  <a:pt x="3717" y="96"/>
                                </a:lnTo>
                                <a:cubicBezTo>
                                  <a:pt x="3717" y="43"/>
                                  <a:pt x="3675" y="1"/>
                                  <a:pt x="3622" y="1"/>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74" name="Google Shape;779;p20">
                            <a:extLst>
                              <a:ext uri="{FF2B5EF4-FFF2-40B4-BE49-F238E27FC236}">
                                <a16:creationId xmlns:a16="http://schemas.microsoft.com/office/drawing/2014/main" id="{EA05D223-C1B6-525D-4B65-2A8707267BFA}"/>
                              </a:ext>
                            </a:extLst>
                          </p:cNvPr>
                          <p:cNvSpPr/>
                          <p:nvPr/>
                        </p:nvSpPr>
                        <p:spPr>
                          <a:xfrm>
                            <a:off x="10520428" y="4295873"/>
                            <a:ext cx="288182" cy="895403"/>
                          </a:xfrm>
                          <a:custGeom>
                            <a:avLst/>
                            <a:gdLst/>
                            <a:ahLst/>
                            <a:cxnLst/>
                            <a:rect l="l" t="t" r="r" b="b"/>
                            <a:pathLst>
                              <a:path w="3718" h="9764" extrusionOk="0">
                                <a:moveTo>
                                  <a:pt x="96" y="0"/>
                                </a:moveTo>
                                <a:cubicBezTo>
                                  <a:pt x="43" y="0"/>
                                  <a:pt x="0" y="43"/>
                                  <a:pt x="0" y="96"/>
                                </a:cubicBezTo>
                                <a:cubicBezTo>
                                  <a:pt x="0" y="148"/>
                                  <a:pt x="43" y="191"/>
                                  <a:pt x="96" y="191"/>
                                </a:cubicBezTo>
                                <a:lnTo>
                                  <a:pt x="398" y="191"/>
                                </a:lnTo>
                                <a:cubicBezTo>
                                  <a:pt x="2123" y="191"/>
                                  <a:pt x="3528" y="1595"/>
                                  <a:pt x="3528" y="3320"/>
                                </a:cubicBezTo>
                                <a:lnTo>
                                  <a:pt x="3528" y="9669"/>
                                </a:lnTo>
                                <a:cubicBezTo>
                                  <a:pt x="3528" y="9721"/>
                                  <a:pt x="3570" y="9764"/>
                                  <a:pt x="3622" y="9764"/>
                                </a:cubicBezTo>
                                <a:cubicBezTo>
                                  <a:pt x="3675" y="9764"/>
                                  <a:pt x="3717" y="9721"/>
                                  <a:pt x="3717" y="9669"/>
                                </a:cubicBezTo>
                                <a:lnTo>
                                  <a:pt x="3717" y="3320"/>
                                </a:lnTo>
                                <a:cubicBezTo>
                                  <a:pt x="3717" y="1490"/>
                                  <a:pt x="2228" y="0"/>
                                  <a:pt x="398" y="0"/>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75" name="Google Shape;780;p20">
                            <a:extLst>
                              <a:ext uri="{FF2B5EF4-FFF2-40B4-BE49-F238E27FC236}">
                                <a16:creationId xmlns:a16="http://schemas.microsoft.com/office/drawing/2014/main" id="{1B2958AE-F8B8-9A57-8643-01871EF2C56F}"/>
                              </a:ext>
                            </a:extLst>
                          </p:cNvPr>
                          <p:cNvSpPr/>
                          <p:nvPr/>
                        </p:nvSpPr>
                        <p:spPr>
                          <a:xfrm>
                            <a:off x="10718930" y="5176545"/>
                            <a:ext cx="164554" cy="164554"/>
                          </a:xfrm>
                          <a:custGeom>
                            <a:avLst/>
                            <a:gdLst/>
                            <a:ahLst/>
                            <a:cxnLst/>
                            <a:rect l="l" t="t" r="r" b="b"/>
                            <a:pathLst>
                              <a:path w="2123" h="2123" extrusionOk="0">
                                <a:moveTo>
                                  <a:pt x="1061" y="190"/>
                                </a:moveTo>
                                <a:cubicBezTo>
                                  <a:pt x="1542" y="190"/>
                                  <a:pt x="1933" y="581"/>
                                  <a:pt x="1933" y="1061"/>
                                </a:cubicBezTo>
                                <a:cubicBezTo>
                                  <a:pt x="1933" y="1541"/>
                                  <a:pt x="1542" y="1933"/>
                                  <a:pt x="1061" y="1933"/>
                                </a:cubicBezTo>
                                <a:cubicBezTo>
                                  <a:pt x="581" y="1933"/>
                                  <a:pt x="190" y="1541"/>
                                  <a:pt x="190" y="1061"/>
                                </a:cubicBezTo>
                                <a:cubicBezTo>
                                  <a:pt x="190" y="581"/>
                                  <a:pt x="581" y="190"/>
                                  <a:pt x="1061" y="190"/>
                                </a:cubicBezTo>
                                <a:close/>
                                <a:moveTo>
                                  <a:pt x="1061" y="0"/>
                                </a:moveTo>
                                <a:cubicBezTo>
                                  <a:pt x="476" y="0"/>
                                  <a:pt x="0" y="476"/>
                                  <a:pt x="0" y="1061"/>
                                </a:cubicBezTo>
                                <a:cubicBezTo>
                                  <a:pt x="0" y="1646"/>
                                  <a:pt x="476" y="2122"/>
                                  <a:pt x="1061" y="2122"/>
                                </a:cubicBezTo>
                                <a:cubicBezTo>
                                  <a:pt x="1646" y="2122"/>
                                  <a:pt x="2123" y="1646"/>
                                  <a:pt x="2123" y="1061"/>
                                </a:cubicBezTo>
                                <a:cubicBezTo>
                                  <a:pt x="2123" y="476"/>
                                  <a:pt x="1646" y="0"/>
                                  <a:pt x="1061" y="0"/>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76" name="Google Shape;781;p20">
                            <a:extLst>
                              <a:ext uri="{FF2B5EF4-FFF2-40B4-BE49-F238E27FC236}">
                                <a16:creationId xmlns:a16="http://schemas.microsoft.com/office/drawing/2014/main" id="{438FED94-8D5D-04EF-F3A1-FA6ECCB567BC}"/>
                              </a:ext>
                            </a:extLst>
                          </p:cNvPr>
                          <p:cNvSpPr/>
                          <p:nvPr/>
                        </p:nvSpPr>
                        <p:spPr>
                          <a:xfrm>
                            <a:off x="10760241" y="5217780"/>
                            <a:ext cx="81929" cy="82005"/>
                          </a:xfrm>
                          <a:custGeom>
                            <a:avLst/>
                            <a:gdLst/>
                            <a:ahLst/>
                            <a:cxnLst/>
                            <a:rect l="l" t="t" r="r" b="b"/>
                            <a:pathLst>
                              <a:path w="1057" h="1058" extrusionOk="0">
                                <a:moveTo>
                                  <a:pt x="528" y="1"/>
                                </a:moveTo>
                                <a:cubicBezTo>
                                  <a:pt x="237" y="1"/>
                                  <a:pt x="1" y="238"/>
                                  <a:pt x="1" y="529"/>
                                </a:cubicBezTo>
                                <a:cubicBezTo>
                                  <a:pt x="1" y="821"/>
                                  <a:pt x="237" y="1057"/>
                                  <a:pt x="528" y="1057"/>
                                </a:cubicBezTo>
                                <a:cubicBezTo>
                                  <a:pt x="820" y="1057"/>
                                  <a:pt x="1056" y="821"/>
                                  <a:pt x="1056" y="529"/>
                                </a:cubicBezTo>
                                <a:cubicBezTo>
                                  <a:pt x="1056" y="238"/>
                                  <a:pt x="820" y="1"/>
                                  <a:pt x="528" y="1"/>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77" name="Google Shape;782;p20">
                            <a:extLst>
                              <a:ext uri="{FF2B5EF4-FFF2-40B4-BE49-F238E27FC236}">
                                <a16:creationId xmlns:a16="http://schemas.microsoft.com/office/drawing/2014/main" id="{29734525-687E-8B64-4614-3F56D9A4F18D}"/>
                              </a:ext>
                            </a:extLst>
                          </p:cNvPr>
                          <p:cNvSpPr/>
                          <p:nvPr/>
                        </p:nvSpPr>
                        <p:spPr>
                          <a:xfrm>
                            <a:off x="9717950" y="3545996"/>
                            <a:ext cx="81929" cy="81851"/>
                          </a:xfrm>
                          <a:custGeom>
                            <a:avLst/>
                            <a:gdLst/>
                            <a:ahLst/>
                            <a:cxnLst/>
                            <a:rect l="l" t="t" r="r" b="b"/>
                            <a:pathLst>
                              <a:path w="1057" h="1056" extrusionOk="0">
                                <a:moveTo>
                                  <a:pt x="529" y="0"/>
                                </a:moveTo>
                                <a:cubicBezTo>
                                  <a:pt x="237" y="0"/>
                                  <a:pt x="1" y="237"/>
                                  <a:pt x="1" y="529"/>
                                </a:cubicBezTo>
                                <a:cubicBezTo>
                                  <a:pt x="1" y="820"/>
                                  <a:pt x="237" y="1056"/>
                                  <a:pt x="529" y="1056"/>
                                </a:cubicBezTo>
                                <a:cubicBezTo>
                                  <a:pt x="820" y="1056"/>
                                  <a:pt x="1056" y="820"/>
                                  <a:pt x="1056" y="529"/>
                                </a:cubicBezTo>
                                <a:cubicBezTo>
                                  <a:pt x="1056" y="237"/>
                                  <a:pt x="820" y="0"/>
                                  <a:pt x="529" y="0"/>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78" name="Google Shape;783;p20">
                            <a:extLst>
                              <a:ext uri="{FF2B5EF4-FFF2-40B4-BE49-F238E27FC236}">
                                <a16:creationId xmlns:a16="http://schemas.microsoft.com/office/drawing/2014/main" id="{452B76CC-33A5-7B7B-33BA-7EB50465E1A7}"/>
                              </a:ext>
                            </a:extLst>
                          </p:cNvPr>
                          <p:cNvSpPr/>
                          <p:nvPr/>
                        </p:nvSpPr>
                        <p:spPr>
                          <a:xfrm>
                            <a:off x="2371937" y="3698528"/>
                            <a:ext cx="14805" cy="36818"/>
                          </a:xfrm>
                          <a:custGeom>
                            <a:avLst/>
                            <a:gdLst/>
                            <a:ahLst/>
                            <a:cxnLst/>
                            <a:rect l="l" t="t" r="r" b="b"/>
                            <a:pathLst>
                              <a:path w="191" h="475" extrusionOk="0">
                                <a:moveTo>
                                  <a:pt x="95" y="0"/>
                                </a:moveTo>
                                <a:cubicBezTo>
                                  <a:pt x="43" y="0"/>
                                  <a:pt x="1" y="43"/>
                                  <a:pt x="1" y="95"/>
                                </a:cubicBezTo>
                                <a:lnTo>
                                  <a:pt x="1" y="380"/>
                                </a:lnTo>
                                <a:cubicBezTo>
                                  <a:pt x="1" y="432"/>
                                  <a:pt x="43" y="474"/>
                                  <a:pt x="95" y="474"/>
                                </a:cubicBezTo>
                                <a:cubicBezTo>
                                  <a:pt x="147" y="474"/>
                                  <a:pt x="190" y="432"/>
                                  <a:pt x="190" y="380"/>
                                </a:cubicBezTo>
                                <a:lnTo>
                                  <a:pt x="190" y="95"/>
                                </a:lnTo>
                                <a:cubicBezTo>
                                  <a:pt x="190" y="43"/>
                                  <a:pt x="147" y="0"/>
                                  <a:pt x="95" y="0"/>
                                </a:cubicBezTo>
                                <a:close/>
                              </a:path>
                            </a:pathLst>
                          </a:custGeom>
                          <a:solidFill>
                            <a:srgbClr val="70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80" name="Google Shape;784;p20">
                            <a:extLst>
                              <a:ext uri="{FF2B5EF4-FFF2-40B4-BE49-F238E27FC236}">
                                <a16:creationId xmlns:a16="http://schemas.microsoft.com/office/drawing/2014/main" id="{429BEBA8-E75F-4470-B166-C341E4EB7B08}"/>
                              </a:ext>
                            </a:extLst>
                          </p:cNvPr>
                          <p:cNvSpPr/>
                          <p:nvPr/>
                        </p:nvSpPr>
                        <p:spPr>
                          <a:xfrm>
                            <a:off x="1303779" y="3764799"/>
                            <a:ext cx="1082971" cy="1583919"/>
                          </a:xfrm>
                          <a:custGeom>
                            <a:avLst/>
                            <a:gdLst/>
                            <a:ahLst/>
                            <a:cxnLst/>
                            <a:rect l="l" t="t" r="r" b="b"/>
                            <a:pathLst>
                              <a:path w="13972" h="20435" extrusionOk="0">
                                <a:moveTo>
                                  <a:pt x="13876" y="1"/>
                                </a:moveTo>
                                <a:cubicBezTo>
                                  <a:pt x="13824" y="1"/>
                                  <a:pt x="13782" y="44"/>
                                  <a:pt x="13782" y="96"/>
                                </a:cubicBezTo>
                                <a:lnTo>
                                  <a:pt x="13782" y="576"/>
                                </a:lnTo>
                                <a:cubicBezTo>
                                  <a:pt x="13782" y="606"/>
                                  <a:pt x="13781" y="636"/>
                                  <a:pt x="13780" y="664"/>
                                </a:cubicBezTo>
                                <a:cubicBezTo>
                                  <a:pt x="13779" y="717"/>
                                  <a:pt x="13820" y="761"/>
                                  <a:pt x="13873" y="761"/>
                                </a:cubicBezTo>
                                <a:lnTo>
                                  <a:pt x="13875" y="761"/>
                                </a:lnTo>
                                <a:cubicBezTo>
                                  <a:pt x="13927" y="761"/>
                                  <a:pt x="13969" y="721"/>
                                  <a:pt x="13970" y="670"/>
                                </a:cubicBezTo>
                                <a:cubicBezTo>
                                  <a:pt x="13971" y="638"/>
                                  <a:pt x="13971" y="608"/>
                                  <a:pt x="13971" y="576"/>
                                </a:cubicBezTo>
                                <a:lnTo>
                                  <a:pt x="13971" y="96"/>
                                </a:lnTo>
                                <a:cubicBezTo>
                                  <a:pt x="13971" y="44"/>
                                  <a:pt x="13928" y="1"/>
                                  <a:pt x="13876" y="1"/>
                                </a:cubicBezTo>
                                <a:close/>
                                <a:moveTo>
                                  <a:pt x="13813" y="1139"/>
                                </a:moveTo>
                                <a:cubicBezTo>
                                  <a:pt x="13768" y="1139"/>
                                  <a:pt x="13729" y="1170"/>
                                  <a:pt x="13720" y="1215"/>
                                </a:cubicBezTo>
                                <a:cubicBezTo>
                                  <a:pt x="13685" y="1397"/>
                                  <a:pt x="13634" y="1576"/>
                                  <a:pt x="13569" y="1749"/>
                                </a:cubicBezTo>
                                <a:cubicBezTo>
                                  <a:pt x="13550" y="1799"/>
                                  <a:pt x="13575" y="1853"/>
                                  <a:pt x="13624" y="1871"/>
                                </a:cubicBezTo>
                                <a:cubicBezTo>
                                  <a:pt x="13635" y="1876"/>
                                  <a:pt x="13646" y="1877"/>
                                  <a:pt x="13657" y="1877"/>
                                </a:cubicBezTo>
                                <a:cubicBezTo>
                                  <a:pt x="13695" y="1877"/>
                                  <a:pt x="13732" y="1855"/>
                                  <a:pt x="13746" y="1816"/>
                                </a:cubicBezTo>
                                <a:cubicBezTo>
                                  <a:pt x="13815" y="1634"/>
                                  <a:pt x="13869" y="1443"/>
                                  <a:pt x="13907" y="1252"/>
                                </a:cubicBezTo>
                                <a:cubicBezTo>
                                  <a:pt x="13916" y="1201"/>
                                  <a:pt x="13883" y="1151"/>
                                  <a:pt x="13832" y="1140"/>
                                </a:cubicBezTo>
                                <a:cubicBezTo>
                                  <a:pt x="13825" y="1139"/>
                                  <a:pt x="13819" y="1139"/>
                                  <a:pt x="13813" y="1139"/>
                                </a:cubicBezTo>
                                <a:close/>
                                <a:moveTo>
                                  <a:pt x="13412" y="2203"/>
                                </a:moveTo>
                                <a:cubicBezTo>
                                  <a:pt x="13379" y="2203"/>
                                  <a:pt x="13348" y="2220"/>
                                  <a:pt x="13329" y="2250"/>
                                </a:cubicBezTo>
                                <a:cubicBezTo>
                                  <a:pt x="13236" y="2410"/>
                                  <a:pt x="13130" y="2562"/>
                                  <a:pt x="13011" y="2703"/>
                                </a:cubicBezTo>
                                <a:cubicBezTo>
                                  <a:pt x="12978" y="2743"/>
                                  <a:pt x="12983" y="2804"/>
                                  <a:pt x="13023" y="2837"/>
                                </a:cubicBezTo>
                                <a:cubicBezTo>
                                  <a:pt x="13040" y="2852"/>
                                  <a:pt x="13062" y="2860"/>
                                  <a:pt x="13083" y="2860"/>
                                </a:cubicBezTo>
                                <a:cubicBezTo>
                                  <a:pt x="13110" y="2860"/>
                                  <a:pt x="13137" y="2847"/>
                                  <a:pt x="13157" y="2826"/>
                                </a:cubicBezTo>
                                <a:cubicBezTo>
                                  <a:pt x="13281" y="2675"/>
                                  <a:pt x="13395" y="2515"/>
                                  <a:pt x="13494" y="2345"/>
                                </a:cubicBezTo>
                                <a:cubicBezTo>
                                  <a:pt x="13520" y="2301"/>
                                  <a:pt x="13505" y="2242"/>
                                  <a:pt x="13460" y="2216"/>
                                </a:cubicBezTo>
                                <a:cubicBezTo>
                                  <a:pt x="13444" y="2207"/>
                                  <a:pt x="13428" y="2203"/>
                                  <a:pt x="13412" y="2203"/>
                                </a:cubicBezTo>
                                <a:close/>
                                <a:moveTo>
                                  <a:pt x="12683" y="3076"/>
                                </a:moveTo>
                                <a:cubicBezTo>
                                  <a:pt x="12661" y="3076"/>
                                  <a:pt x="12639" y="3083"/>
                                  <a:pt x="12621" y="3099"/>
                                </a:cubicBezTo>
                                <a:cubicBezTo>
                                  <a:pt x="12481" y="3218"/>
                                  <a:pt x="12330" y="3328"/>
                                  <a:pt x="12172" y="3423"/>
                                </a:cubicBezTo>
                                <a:cubicBezTo>
                                  <a:pt x="12126" y="3450"/>
                                  <a:pt x="12112" y="3508"/>
                                  <a:pt x="12139" y="3553"/>
                                </a:cubicBezTo>
                                <a:cubicBezTo>
                                  <a:pt x="12157" y="3583"/>
                                  <a:pt x="12188" y="3599"/>
                                  <a:pt x="12221" y="3599"/>
                                </a:cubicBezTo>
                                <a:cubicBezTo>
                                  <a:pt x="12237" y="3599"/>
                                  <a:pt x="12254" y="3595"/>
                                  <a:pt x="12269" y="3586"/>
                                </a:cubicBezTo>
                                <a:cubicBezTo>
                                  <a:pt x="12436" y="3485"/>
                                  <a:pt x="12596" y="3369"/>
                                  <a:pt x="12744" y="3243"/>
                                </a:cubicBezTo>
                                <a:cubicBezTo>
                                  <a:pt x="12785" y="3209"/>
                                  <a:pt x="12789" y="3149"/>
                                  <a:pt x="12755" y="3108"/>
                                </a:cubicBezTo>
                                <a:cubicBezTo>
                                  <a:pt x="12736" y="3087"/>
                                  <a:pt x="12710" y="3076"/>
                                  <a:pt x="12683" y="3076"/>
                                </a:cubicBezTo>
                                <a:close/>
                                <a:moveTo>
                                  <a:pt x="11709" y="3661"/>
                                </a:moveTo>
                                <a:cubicBezTo>
                                  <a:pt x="11697" y="3661"/>
                                  <a:pt x="11686" y="3664"/>
                                  <a:pt x="11674" y="3668"/>
                                </a:cubicBezTo>
                                <a:cubicBezTo>
                                  <a:pt x="11502" y="3735"/>
                                  <a:pt x="11324" y="3789"/>
                                  <a:pt x="11143" y="3826"/>
                                </a:cubicBezTo>
                                <a:cubicBezTo>
                                  <a:pt x="11092" y="3837"/>
                                  <a:pt x="11059" y="3887"/>
                                  <a:pt x="11070" y="3939"/>
                                </a:cubicBezTo>
                                <a:cubicBezTo>
                                  <a:pt x="11079" y="3983"/>
                                  <a:pt x="11119" y="4014"/>
                                  <a:pt x="11162" y="4014"/>
                                </a:cubicBezTo>
                                <a:cubicBezTo>
                                  <a:pt x="11168" y="4014"/>
                                  <a:pt x="11175" y="4013"/>
                                  <a:pt x="11182" y="4012"/>
                                </a:cubicBezTo>
                                <a:cubicBezTo>
                                  <a:pt x="11373" y="3973"/>
                                  <a:pt x="11561" y="3916"/>
                                  <a:pt x="11744" y="3844"/>
                                </a:cubicBezTo>
                                <a:cubicBezTo>
                                  <a:pt x="11793" y="3825"/>
                                  <a:pt x="11816" y="3770"/>
                                  <a:pt x="11797" y="3721"/>
                                </a:cubicBezTo>
                                <a:cubicBezTo>
                                  <a:pt x="11782" y="3684"/>
                                  <a:pt x="11747" y="3661"/>
                                  <a:pt x="11709" y="3661"/>
                                </a:cubicBezTo>
                                <a:close/>
                                <a:moveTo>
                                  <a:pt x="4314" y="3897"/>
                                </a:moveTo>
                                <a:cubicBezTo>
                                  <a:pt x="4261" y="3897"/>
                                  <a:pt x="4219" y="3939"/>
                                  <a:pt x="4219" y="3991"/>
                                </a:cubicBezTo>
                                <a:cubicBezTo>
                                  <a:pt x="4219" y="4044"/>
                                  <a:pt x="4261" y="4086"/>
                                  <a:pt x="4314" y="4086"/>
                                </a:cubicBezTo>
                                <a:lnTo>
                                  <a:pt x="4885" y="4086"/>
                                </a:lnTo>
                                <a:cubicBezTo>
                                  <a:pt x="4937" y="4086"/>
                                  <a:pt x="4980" y="4044"/>
                                  <a:pt x="4980" y="3991"/>
                                </a:cubicBezTo>
                                <a:cubicBezTo>
                                  <a:pt x="4980" y="3939"/>
                                  <a:pt x="4937" y="3897"/>
                                  <a:pt x="4885" y="3897"/>
                                </a:cubicBezTo>
                                <a:close/>
                                <a:moveTo>
                                  <a:pt x="5456" y="3897"/>
                                </a:moveTo>
                                <a:cubicBezTo>
                                  <a:pt x="5404" y="3897"/>
                                  <a:pt x="5361" y="3939"/>
                                  <a:pt x="5361" y="3991"/>
                                </a:cubicBezTo>
                                <a:cubicBezTo>
                                  <a:pt x="5361" y="4044"/>
                                  <a:pt x="5404" y="4086"/>
                                  <a:pt x="5456" y="4086"/>
                                </a:cubicBezTo>
                                <a:lnTo>
                                  <a:pt x="6027" y="4086"/>
                                </a:lnTo>
                                <a:cubicBezTo>
                                  <a:pt x="6080" y="4086"/>
                                  <a:pt x="6122" y="4044"/>
                                  <a:pt x="6122" y="3991"/>
                                </a:cubicBezTo>
                                <a:cubicBezTo>
                                  <a:pt x="6122" y="3939"/>
                                  <a:pt x="6080" y="3897"/>
                                  <a:pt x="6027" y="3897"/>
                                </a:cubicBezTo>
                                <a:close/>
                                <a:moveTo>
                                  <a:pt x="6598" y="3897"/>
                                </a:moveTo>
                                <a:cubicBezTo>
                                  <a:pt x="6546" y="3897"/>
                                  <a:pt x="6503" y="3939"/>
                                  <a:pt x="6503" y="3991"/>
                                </a:cubicBezTo>
                                <a:cubicBezTo>
                                  <a:pt x="6503" y="4044"/>
                                  <a:pt x="6546" y="4086"/>
                                  <a:pt x="6598" y="4086"/>
                                </a:cubicBezTo>
                                <a:lnTo>
                                  <a:pt x="7170" y="4086"/>
                                </a:lnTo>
                                <a:cubicBezTo>
                                  <a:pt x="7222" y="4086"/>
                                  <a:pt x="7265" y="4044"/>
                                  <a:pt x="7265" y="3991"/>
                                </a:cubicBezTo>
                                <a:cubicBezTo>
                                  <a:pt x="7265" y="3939"/>
                                  <a:pt x="7222" y="3897"/>
                                  <a:pt x="7170" y="3897"/>
                                </a:cubicBezTo>
                                <a:close/>
                                <a:moveTo>
                                  <a:pt x="7741" y="3897"/>
                                </a:moveTo>
                                <a:cubicBezTo>
                                  <a:pt x="7688" y="3897"/>
                                  <a:pt x="7646" y="3939"/>
                                  <a:pt x="7646" y="3991"/>
                                </a:cubicBezTo>
                                <a:cubicBezTo>
                                  <a:pt x="7646" y="4044"/>
                                  <a:pt x="7688" y="4086"/>
                                  <a:pt x="7741" y="4086"/>
                                </a:cubicBezTo>
                                <a:lnTo>
                                  <a:pt x="8312" y="4086"/>
                                </a:lnTo>
                                <a:cubicBezTo>
                                  <a:pt x="8365" y="4086"/>
                                  <a:pt x="8407" y="4044"/>
                                  <a:pt x="8407" y="3991"/>
                                </a:cubicBezTo>
                                <a:cubicBezTo>
                                  <a:pt x="8407" y="3939"/>
                                  <a:pt x="8365" y="3897"/>
                                  <a:pt x="8312" y="3897"/>
                                </a:cubicBezTo>
                                <a:close/>
                                <a:moveTo>
                                  <a:pt x="8883" y="3897"/>
                                </a:moveTo>
                                <a:cubicBezTo>
                                  <a:pt x="8831" y="3897"/>
                                  <a:pt x="8788" y="3939"/>
                                  <a:pt x="8788" y="3991"/>
                                </a:cubicBezTo>
                                <a:cubicBezTo>
                                  <a:pt x="8788" y="4044"/>
                                  <a:pt x="8831" y="4086"/>
                                  <a:pt x="8883" y="4086"/>
                                </a:cubicBezTo>
                                <a:lnTo>
                                  <a:pt x="9455" y="4086"/>
                                </a:lnTo>
                                <a:cubicBezTo>
                                  <a:pt x="9507" y="4086"/>
                                  <a:pt x="9549" y="4044"/>
                                  <a:pt x="9549" y="3991"/>
                                </a:cubicBezTo>
                                <a:cubicBezTo>
                                  <a:pt x="9549" y="3939"/>
                                  <a:pt x="9507" y="3897"/>
                                  <a:pt x="9455" y="3897"/>
                                </a:cubicBezTo>
                                <a:close/>
                                <a:moveTo>
                                  <a:pt x="10593" y="3894"/>
                                </a:moveTo>
                                <a:cubicBezTo>
                                  <a:pt x="10549" y="3896"/>
                                  <a:pt x="10506" y="3897"/>
                                  <a:pt x="10462" y="3897"/>
                                </a:cubicBezTo>
                                <a:lnTo>
                                  <a:pt x="10026" y="3897"/>
                                </a:lnTo>
                                <a:cubicBezTo>
                                  <a:pt x="9973" y="3897"/>
                                  <a:pt x="9930" y="3939"/>
                                  <a:pt x="9930" y="3991"/>
                                </a:cubicBezTo>
                                <a:cubicBezTo>
                                  <a:pt x="9930" y="4044"/>
                                  <a:pt x="9973" y="4086"/>
                                  <a:pt x="10026" y="4086"/>
                                </a:cubicBezTo>
                                <a:lnTo>
                                  <a:pt x="10462" y="4086"/>
                                </a:lnTo>
                                <a:cubicBezTo>
                                  <a:pt x="10508" y="4086"/>
                                  <a:pt x="10554" y="4085"/>
                                  <a:pt x="10600" y="4084"/>
                                </a:cubicBezTo>
                                <a:cubicBezTo>
                                  <a:pt x="10652" y="4082"/>
                                  <a:pt x="10693" y="4037"/>
                                  <a:pt x="10691" y="3985"/>
                                </a:cubicBezTo>
                                <a:cubicBezTo>
                                  <a:pt x="10689" y="3933"/>
                                  <a:pt x="10645" y="3896"/>
                                  <a:pt x="10593" y="3894"/>
                                </a:cubicBezTo>
                                <a:close/>
                                <a:moveTo>
                                  <a:pt x="3510" y="3897"/>
                                </a:moveTo>
                                <a:cubicBezTo>
                                  <a:pt x="3394" y="3897"/>
                                  <a:pt x="3277" y="3902"/>
                                  <a:pt x="3163" y="3913"/>
                                </a:cubicBezTo>
                                <a:cubicBezTo>
                                  <a:pt x="3110" y="3919"/>
                                  <a:pt x="3073" y="3965"/>
                                  <a:pt x="3078" y="4017"/>
                                </a:cubicBezTo>
                                <a:cubicBezTo>
                                  <a:pt x="3082" y="4066"/>
                                  <a:pt x="3123" y="4103"/>
                                  <a:pt x="3172" y="4103"/>
                                </a:cubicBezTo>
                                <a:cubicBezTo>
                                  <a:pt x="3175" y="4103"/>
                                  <a:pt x="3178" y="4103"/>
                                  <a:pt x="3181" y="4102"/>
                                </a:cubicBezTo>
                                <a:cubicBezTo>
                                  <a:pt x="3289" y="4092"/>
                                  <a:pt x="3400" y="4086"/>
                                  <a:pt x="3510" y="4086"/>
                                </a:cubicBezTo>
                                <a:lnTo>
                                  <a:pt x="3742" y="4086"/>
                                </a:lnTo>
                                <a:cubicBezTo>
                                  <a:pt x="3795" y="4086"/>
                                  <a:pt x="3838" y="4044"/>
                                  <a:pt x="3838" y="3991"/>
                                </a:cubicBezTo>
                                <a:cubicBezTo>
                                  <a:pt x="3838" y="3939"/>
                                  <a:pt x="3795" y="3897"/>
                                  <a:pt x="3742" y="3897"/>
                                </a:cubicBezTo>
                                <a:close/>
                                <a:moveTo>
                                  <a:pt x="2611" y="4016"/>
                                </a:moveTo>
                                <a:cubicBezTo>
                                  <a:pt x="2603" y="4016"/>
                                  <a:pt x="2595" y="4017"/>
                                  <a:pt x="2586" y="4019"/>
                                </a:cubicBezTo>
                                <a:cubicBezTo>
                                  <a:pt x="2399" y="4071"/>
                                  <a:pt x="2213" y="4138"/>
                                  <a:pt x="2036" y="4221"/>
                                </a:cubicBezTo>
                                <a:cubicBezTo>
                                  <a:pt x="1987" y="4243"/>
                                  <a:pt x="1967" y="4299"/>
                                  <a:pt x="1989" y="4347"/>
                                </a:cubicBezTo>
                                <a:cubicBezTo>
                                  <a:pt x="2005" y="4381"/>
                                  <a:pt x="2039" y="4402"/>
                                  <a:pt x="2075" y="4402"/>
                                </a:cubicBezTo>
                                <a:cubicBezTo>
                                  <a:pt x="2089" y="4402"/>
                                  <a:pt x="2102" y="4399"/>
                                  <a:pt x="2115" y="4393"/>
                                </a:cubicBezTo>
                                <a:cubicBezTo>
                                  <a:pt x="2283" y="4315"/>
                                  <a:pt x="2458" y="4250"/>
                                  <a:pt x="2636" y="4202"/>
                                </a:cubicBezTo>
                                <a:cubicBezTo>
                                  <a:pt x="2687" y="4188"/>
                                  <a:pt x="2717" y="4137"/>
                                  <a:pt x="2703" y="4086"/>
                                </a:cubicBezTo>
                                <a:cubicBezTo>
                                  <a:pt x="2692" y="4044"/>
                                  <a:pt x="2653" y="4016"/>
                                  <a:pt x="2611" y="4016"/>
                                </a:cubicBezTo>
                                <a:close/>
                                <a:moveTo>
                                  <a:pt x="1579" y="4494"/>
                                </a:moveTo>
                                <a:cubicBezTo>
                                  <a:pt x="1561" y="4494"/>
                                  <a:pt x="1542" y="4499"/>
                                  <a:pt x="1526" y="4511"/>
                                </a:cubicBezTo>
                                <a:cubicBezTo>
                                  <a:pt x="1365" y="4622"/>
                                  <a:pt x="1212" y="4746"/>
                                  <a:pt x="1072" y="4882"/>
                                </a:cubicBezTo>
                                <a:cubicBezTo>
                                  <a:pt x="1034" y="4918"/>
                                  <a:pt x="1033" y="4979"/>
                                  <a:pt x="1070" y="5016"/>
                                </a:cubicBezTo>
                                <a:cubicBezTo>
                                  <a:pt x="1088" y="5035"/>
                                  <a:pt x="1113" y="5045"/>
                                  <a:pt x="1138" y="5045"/>
                                </a:cubicBezTo>
                                <a:cubicBezTo>
                                  <a:pt x="1161" y="5045"/>
                                  <a:pt x="1185" y="5036"/>
                                  <a:pt x="1203" y="5018"/>
                                </a:cubicBezTo>
                                <a:cubicBezTo>
                                  <a:pt x="1336" y="4890"/>
                                  <a:pt x="1481" y="4772"/>
                                  <a:pt x="1633" y="4667"/>
                                </a:cubicBezTo>
                                <a:cubicBezTo>
                                  <a:pt x="1677" y="4637"/>
                                  <a:pt x="1687" y="4579"/>
                                  <a:pt x="1657" y="4535"/>
                                </a:cubicBezTo>
                                <a:cubicBezTo>
                                  <a:pt x="1640" y="4509"/>
                                  <a:pt x="1610" y="4494"/>
                                  <a:pt x="1579" y="4494"/>
                                </a:cubicBezTo>
                                <a:close/>
                                <a:moveTo>
                                  <a:pt x="762" y="5284"/>
                                </a:moveTo>
                                <a:cubicBezTo>
                                  <a:pt x="733" y="5284"/>
                                  <a:pt x="704" y="5298"/>
                                  <a:pt x="686" y="5323"/>
                                </a:cubicBezTo>
                                <a:cubicBezTo>
                                  <a:pt x="570" y="5480"/>
                                  <a:pt x="466" y="5647"/>
                                  <a:pt x="377" y="5821"/>
                                </a:cubicBezTo>
                                <a:cubicBezTo>
                                  <a:pt x="354" y="5868"/>
                                  <a:pt x="373" y="5925"/>
                                  <a:pt x="419" y="5949"/>
                                </a:cubicBezTo>
                                <a:cubicBezTo>
                                  <a:pt x="433" y="5956"/>
                                  <a:pt x="448" y="5959"/>
                                  <a:pt x="462" y="5959"/>
                                </a:cubicBezTo>
                                <a:cubicBezTo>
                                  <a:pt x="497" y="5959"/>
                                  <a:pt x="530" y="5940"/>
                                  <a:pt x="547" y="5907"/>
                                </a:cubicBezTo>
                                <a:cubicBezTo>
                                  <a:pt x="631" y="5743"/>
                                  <a:pt x="728" y="5584"/>
                                  <a:pt x="838" y="5435"/>
                                </a:cubicBezTo>
                                <a:cubicBezTo>
                                  <a:pt x="869" y="5393"/>
                                  <a:pt x="860" y="5334"/>
                                  <a:pt x="818" y="5303"/>
                                </a:cubicBezTo>
                                <a:cubicBezTo>
                                  <a:pt x="802" y="5290"/>
                                  <a:pt x="782" y="5284"/>
                                  <a:pt x="762" y="5284"/>
                                </a:cubicBezTo>
                                <a:close/>
                                <a:moveTo>
                                  <a:pt x="248" y="6298"/>
                                </a:moveTo>
                                <a:cubicBezTo>
                                  <a:pt x="207" y="6298"/>
                                  <a:pt x="170" y="6324"/>
                                  <a:pt x="157" y="6364"/>
                                </a:cubicBezTo>
                                <a:cubicBezTo>
                                  <a:pt x="100" y="6550"/>
                                  <a:pt x="58" y="6743"/>
                                  <a:pt x="32" y="6937"/>
                                </a:cubicBezTo>
                                <a:cubicBezTo>
                                  <a:pt x="25" y="6989"/>
                                  <a:pt x="61" y="7037"/>
                                  <a:pt x="113" y="7044"/>
                                </a:cubicBezTo>
                                <a:cubicBezTo>
                                  <a:pt x="117" y="7044"/>
                                  <a:pt x="122" y="7044"/>
                                  <a:pt x="126" y="7044"/>
                                </a:cubicBezTo>
                                <a:cubicBezTo>
                                  <a:pt x="172" y="7044"/>
                                  <a:pt x="213" y="7010"/>
                                  <a:pt x="219" y="6962"/>
                                </a:cubicBezTo>
                                <a:cubicBezTo>
                                  <a:pt x="244" y="6779"/>
                                  <a:pt x="284" y="6597"/>
                                  <a:pt x="339" y="6421"/>
                                </a:cubicBezTo>
                                <a:cubicBezTo>
                                  <a:pt x="355" y="6371"/>
                                  <a:pt x="326" y="6318"/>
                                  <a:pt x="276" y="6302"/>
                                </a:cubicBezTo>
                                <a:cubicBezTo>
                                  <a:pt x="267" y="6299"/>
                                  <a:pt x="257" y="6298"/>
                                  <a:pt x="248" y="6298"/>
                                </a:cubicBezTo>
                                <a:close/>
                                <a:moveTo>
                                  <a:pt x="95" y="7424"/>
                                </a:moveTo>
                                <a:cubicBezTo>
                                  <a:pt x="43" y="7424"/>
                                  <a:pt x="0" y="7467"/>
                                  <a:pt x="0" y="7519"/>
                                </a:cubicBezTo>
                                <a:lnTo>
                                  <a:pt x="0" y="8091"/>
                                </a:lnTo>
                                <a:cubicBezTo>
                                  <a:pt x="0" y="8143"/>
                                  <a:pt x="43" y="8186"/>
                                  <a:pt x="95" y="8186"/>
                                </a:cubicBezTo>
                                <a:cubicBezTo>
                                  <a:pt x="148" y="8186"/>
                                  <a:pt x="191" y="8143"/>
                                  <a:pt x="191" y="8091"/>
                                </a:cubicBezTo>
                                <a:lnTo>
                                  <a:pt x="191" y="7519"/>
                                </a:lnTo>
                                <a:cubicBezTo>
                                  <a:pt x="191" y="7467"/>
                                  <a:pt x="148" y="7424"/>
                                  <a:pt x="95" y="7424"/>
                                </a:cubicBezTo>
                                <a:close/>
                                <a:moveTo>
                                  <a:pt x="95" y="8567"/>
                                </a:moveTo>
                                <a:cubicBezTo>
                                  <a:pt x="43" y="8567"/>
                                  <a:pt x="0" y="8609"/>
                                  <a:pt x="0" y="8662"/>
                                </a:cubicBezTo>
                                <a:lnTo>
                                  <a:pt x="0" y="9233"/>
                                </a:lnTo>
                                <a:cubicBezTo>
                                  <a:pt x="0" y="9285"/>
                                  <a:pt x="43" y="9328"/>
                                  <a:pt x="95" y="9328"/>
                                </a:cubicBezTo>
                                <a:cubicBezTo>
                                  <a:pt x="148" y="9328"/>
                                  <a:pt x="191" y="9285"/>
                                  <a:pt x="191" y="9233"/>
                                </a:cubicBezTo>
                                <a:lnTo>
                                  <a:pt x="191" y="8662"/>
                                </a:lnTo>
                                <a:cubicBezTo>
                                  <a:pt x="191" y="8609"/>
                                  <a:pt x="148" y="8567"/>
                                  <a:pt x="95" y="8567"/>
                                </a:cubicBezTo>
                                <a:close/>
                                <a:moveTo>
                                  <a:pt x="95" y="9709"/>
                                </a:moveTo>
                                <a:cubicBezTo>
                                  <a:pt x="43" y="9709"/>
                                  <a:pt x="0" y="9752"/>
                                  <a:pt x="0" y="9804"/>
                                </a:cubicBezTo>
                                <a:lnTo>
                                  <a:pt x="0" y="10376"/>
                                </a:lnTo>
                                <a:cubicBezTo>
                                  <a:pt x="0" y="10428"/>
                                  <a:pt x="43" y="10470"/>
                                  <a:pt x="95" y="10470"/>
                                </a:cubicBezTo>
                                <a:cubicBezTo>
                                  <a:pt x="148" y="10470"/>
                                  <a:pt x="191" y="10428"/>
                                  <a:pt x="191" y="10376"/>
                                </a:cubicBezTo>
                                <a:lnTo>
                                  <a:pt x="191" y="9804"/>
                                </a:lnTo>
                                <a:cubicBezTo>
                                  <a:pt x="191" y="9752"/>
                                  <a:pt x="148" y="9709"/>
                                  <a:pt x="95" y="9709"/>
                                </a:cubicBezTo>
                                <a:close/>
                                <a:moveTo>
                                  <a:pt x="95" y="10851"/>
                                </a:moveTo>
                                <a:cubicBezTo>
                                  <a:pt x="43" y="10851"/>
                                  <a:pt x="0" y="10894"/>
                                  <a:pt x="0" y="10947"/>
                                </a:cubicBezTo>
                                <a:lnTo>
                                  <a:pt x="0" y="11518"/>
                                </a:lnTo>
                                <a:cubicBezTo>
                                  <a:pt x="0" y="11570"/>
                                  <a:pt x="43" y="11613"/>
                                  <a:pt x="95" y="11613"/>
                                </a:cubicBezTo>
                                <a:cubicBezTo>
                                  <a:pt x="148" y="11613"/>
                                  <a:pt x="191" y="11570"/>
                                  <a:pt x="191" y="11518"/>
                                </a:cubicBezTo>
                                <a:lnTo>
                                  <a:pt x="191" y="10947"/>
                                </a:lnTo>
                                <a:cubicBezTo>
                                  <a:pt x="191" y="10894"/>
                                  <a:pt x="148" y="10851"/>
                                  <a:pt x="95" y="10851"/>
                                </a:cubicBezTo>
                                <a:close/>
                                <a:moveTo>
                                  <a:pt x="95" y="11994"/>
                                </a:moveTo>
                                <a:cubicBezTo>
                                  <a:pt x="43" y="11994"/>
                                  <a:pt x="0" y="12036"/>
                                  <a:pt x="0" y="12089"/>
                                </a:cubicBezTo>
                                <a:lnTo>
                                  <a:pt x="0" y="12660"/>
                                </a:lnTo>
                                <a:cubicBezTo>
                                  <a:pt x="0" y="12712"/>
                                  <a:pt x="43" y="12755"/>
                                  <a:pt x="95" y="12755"/>
                                </a:cubicBezTo>
                                <a:cubicBezTo>
                                  <a:pt x="148" y="12755"/>
                                  <a:pt x="191" y="12712"/>
                                  <a:pt x="191" y="12660"/>
                                </a:cubicBezTo>
                                <a:lnTo>
                                  <a:pt x="191" y="12089"/>
                                </a:lnTo>
                                <a:cubicBezTo>
                                  <a:pt x="191" y="12036"/>
                                  <a:pt x="148" y="11994"/>
                                  <a:pt x="95" y="11994"/>
                                </a:cubicBezTo>
                                <a:close/>
                                <a:moveTo>
                                  <a:pt x="95" y="13136"/>
                                </a:moveTo>
                                <a:cubicBezTo>
                                  <a:pt x="43" y="13136"/>
                                  <a:pt x="0" y="13178"/>
                                  <a:pt x="0" y="13231"/>
                                </a:cubicBezTo>
                                <a:lnTo>
                                  <a:pt x="0" y="13803"/>
                                </a:lnTo>
                                <a:cubicBezTo>
                                  <a:pt x="0" y="13855"/>
                                  <a:pt x="43" y="13897"/>
                                  <a:pt x="95" y="13897"/>
                                </a:cubicBezTo>
                                <a:cubicBezTo>
                                  <a:pt x="148" y="13897"/>
                                  <a:pt x="191" y="13855"/>
                                  <a:pt x="191" y="13803"/>
                                </a:cubicBezTo>
                                <a:lnTo>
                                  <a:pt x="191" y="13231"/>
                                </a:lnTo>
                                <a:cubicBezTo>
                                  <a:pt x="191" y="13178"/>
                                  <a:pt x="148" y="13136"/>
                                  <a:pt x="95" y="13136"/>
                                </a:cubicBezTo>
                                <a:close/>
                                <a:moveTo>
                                  <a:pt x="95" y="14278"/>
                                </a:moveTo>
                                <a:cubicBezTo>
                                  <a:pt x="43" y="14278"/>
                                  <a:pt x="0" y="14321"/>
                                  <a:pt x="0" y="14374"/>
                                </a:cubicBezTo>
                                <a:lnTo>
                                  <a:pt x="0" y="14945"/>
                                </a:lnTo>
                                <a:cubicBezTo>
                                  <a:pt x="0" y="14997"/>
                                  <a:pt x="43" y="15040"/>
                                  <a:pt x="95" y="15040"/>
                                </a:cubicBezTo>
                                <a:cubicBezTo>
                                  <a:pt x="148" y="15040"/>
                                  <a:pt x="191" y="14997"/>
                                  <a:pt x="191" y="14945"/>
                                </a:cubicBezTo>
                                <a:lnTo>
                                  <a:pt x="191" y="14374"/>
                                </a:lnTo>
                                <a:cubicBezTo>
                                  <a:pt x="191" y="14321"/>
                                  <a:pt x="148" y="14278"/>
                                  <a:pt x="95" y="14278"/>
                                </a:cubicBezTo>
                                <a:close/>
                                <a:moveTo>
                                  <a:pt x="95" y="15421"/>
                                </a:moveTo>
                                <a:cubicBezTo>
                                  <a:pt x="43" y="15421"/>
                                  <a:pt x="0" y="15463"/>
                                  <a:pt x="0" y="15516"/>
                                </a:cubicBezTo>
                                <a:lnTo>
                                  <a:pt x="0" y="16087"/>
                                </a:lnTo>
                                <a:cubicBezTo>
                                  <a:pt x="0" y="16139"/>
                                  <a:pt x="43" y="16182"/>
                                  <a:pt x="95" y="16182"/>
                                </a:cubicBezTo>
                                <a:cubicBezTo>
                                  <a:pt x="148" y="16182"/>
                                  <a:pt x="191" y="16139"/>
                                  <a:pt x="191" y="16087"/>
                                </a:cubicBezTo>
                                <a:lnTo>
                                  <a:pt x="191" y="15516"/>
                                </a:lnTo>
                                <a:cubicBezTo>
                                  <a:pt x="191" y="15463"/>
                                  <a:pt x="148" y="15421"/>
                                  <a:pt x="95" y="15421"/>
                                </a:cubicBezTo>
                                <a:close/>
                                <a:moveTo>
                                  <a:pt x="95" y="16563"/>
                                </a:moveTo>
                                <a:cubicBezTo>
                                  <a:pt x="43" y="16563"/>
                                  <a:pt x="0" y="16605"/>
                                  <a:pt x="0" y="16658"/>
                                </a:cubicBezTo>
                                <a:lnTo>
                                  <a:pt x="0" y="16925"/>
                                </a:lnTo>
                                <a:cubicBezTo>
                                  <a:pt x="0" y="17029"/>
                                  <a:pt x="5" y="17134"/>
                                  <a:pt x="14" y="17237"/>
                                </a:cubicBezTo>
                                <a:cubicBezTo>
                                  <a:pt x="19" y="17286"/>
                                  <a:pt x="60" y="17324"/>
                                  <a:pt x="109" y="17324"/>
                                </a:cubicBezTo>
                                <a:cubicBezTo>
                                  <a:pt x="111" y="17324"/>
                                  <a:pt x="114" y="17324"/>
                                  <a:pt x="117" y="17323"/>
                                </a:cubicBezTo>
                                <a:cubicBezTo>
                                  <a:pt x="169" y="17319"/>
                                  <a:pt x="208" y="17272"/>
                                  <a:pt x="203" y="17221"/>
                                </a:cubicBezTo>
                                <a:cubicBezTo>
                                  <a:pt x="195" y="17122"/>
                                  <a:pt x="191" y="17023"/>
                                  <a:pt x="191" y="16925"/>
                                </a:cubicBezTo>
                                <a:lnTo>
                                  <a:pt x="191" y="16658"/>
                                </a:lnTo>
                                <a:cubicBezTo>
                                  <a:pt x="191" y="16605"/>
                                  <a:pt x="148" y="16563"/>
                                  <a:pt x="95" y="16563"/>
                                </a:cubicBezTo>
                                <a:close/>
                                <a:moveTo>
                                  <a:pt x="207" y="17696"/>
                                </a:moveTo>
                                <a:cubicBezTo>
                                  <a:pt x="199" y="17696"/>
                                  <a:pt x="190" y="17697"/>
                                  <a:pt x="182" y="17699"/>
                                </a:cubicBezTo>
                                <a:cubicBezTo>
                                  <a:pt x="131" y="17712"/>
                                  <a:pt x="101" y="17764"/>
                                  <a:pt x="115" y="17815"/>
                                </a:cubicBezTo>
                                <a:cubicBezTo>
                                  <a:pt x="164" y="18004"/>
                                  <a:pt x="230" y="18190"/>
                                  <a:pt x="310" y="18368"/>
                                </a:cubicBezTo>
                                <a:cubicBezTo>
                                  <a:pt x="326" y="18403"/>
                                  <a:pt x="360" y="18423"/>
                                  <a:pt x="397" y="18423"/>
                                </a:cubicBezTo>
                                <a:cubicBezTo>
                                  <a:pt x="410" y="18423"/>
                                  <a:pt x="423" y="18421"/>
                                  <a:pt x="435" y="18415"/>
                                </a:cubicBezTo>
                                <a:cubicBezTo>
                                  <a:pt x="483" y="18394"/>
                                  <a:pt x="504" y="18338"/>
                                  <a:pt x="483" y="18290"/>
                                </a:cubicBezTo>
                                <a:cubicBezTo>
                                  <a:pt x="407" y="18121"/>
                                  <a:pt x="344" y="17946"/>
                                  <a:pt x="298" y="17767"/>
                                </a:cubicBezTo>
                                <a:cubicBezTo>
                                  <a:pt x="287" y="17724"/>
                                  <a:pt x="249" y="17696"/>
                                  <a:pt x="207" y="17696"/>
                                </a:cubicBezTo>
                                <a:close/>
                                <a:moveTo>
                                  <a:pt x="674" y="18732"/>
                                </a:moveTo>
                                <a:cubicBezTo>
                                  <a:pt x="656" y="18732"/>
                                  <a:pt x="637" y="18738"/>
                                  <a:pt x="621" y="18749"/>
                                </a:cubicBezTo>
                                <a:cubicBezTo>
                                  <a:pt x="577" y="18778"/>
                                  <a:pt x="566" y="18837"/>
                                  <a:pt x="595" y="18880"/>
                                </a:cubicBezTo>
                                <a:cubicBezTo>
                                  <a:pt x="704" y="19042"/>
                                  <a:pt x="827" y="19196"/>
                                  <a:pt x="962" y="19338"/>
                                </a:cubicBezTo>
                                <a:cubicBezTo>
                                  <a:pt x="980" y="19357"/>
                                  <a:pt x="1005" y="19367"/>
                                  <a:pt x="1031" y="19367"/>
                                </a:cubicBezTo>
                                <a:cubicBezTo>
                                  <a:pt x="1054" y="19367"/>
                                  <a:pt x="1078" y="19359"/>
                                  <a:pt x="1096" y="19342"/>
                                </a:cubicBezTo>
                                <a:cubicBezTo>
                                  <a:pt x="1134" y="19305"/>
                                  <a:pt x="1135" y="19246"/>
                                  <a:pt x="1100" y="19207"/>
                                </a:cubicBezTo>
                                <a:cubicBezTo>
                                  <a:pt x="972" y="19074"/>
                                  <a:pt x="856" y="18928"/>
                                  <a:pt x="753" y="18774"/>
                                </a:cubicBezTo>
                                <a:cubicBezTo>
                                  <a:pt x="734" y="18747"/>
                                  <a:pt x="705" y="18732"/>
                                  <a:pt x="674" y="18732"/>
                                </a:cubicBezTo>
                                <a:close/>
                                <a:moveTo>
                                  <a:pt x="1455" y="19557"/>
                                </a:moveTo>
                                <a:cubicBezTo>
                                  <a:pt x="1427" y="19557"/>
                                  <a:pt x="1398" y="19571"/>
                                  <a:pt x="1380" y="19596"/>
                                </a:cubicBezTo>
                                <a:cubicBezTo>
                                  <a:pt x="1348" y="19637"/>
                                  <a:pt x="1357" y="19697"/>
                                  <a:pt x="1398" y="19729"/>
                                </a:cubicBezTo>
                                <a:cubicBezTo>
                                  <a:pt x="1554" y="19846"/>
                                  <a:pt x="1721" y="19951"/>
                                  <a:pt x="1894" y="20041"/>
                                </a:cubicBezTo>
                                <a:cubicBezTo>
                                  <a:pt x="1908" y="20048"/>
                                  <a:pt x="1923" y="20052"/>
                                  <a:pt x="1938" y="20052"/>
                                </a:cubicBezTo>
                                <a:cubicBezTo>
                                  <a:pt x="1972" y="20052"/>
                                  <a:pt x="2005" y="20033"/>
                                  <a:pt x="2022" y="20001"/>
                                </a:cubicBezTo>
                                <a:cubicBezTo>
                                  <a:pt x="2046" y="19954"/>
                                  <a:pt x="2029" y="19897"/>
                                  <a:pt x="1981" y="19873"/>
                                </a:cubicBezTo>
                                <a:cubicBezTo>
                                  <a:pt x="1818" y="19788"/>
                                  <a:pt x="1660" y="19688"/>
                                  <a:pt x="1512" y="19577"/>
                                </a:cubicBezTo>
                                <a:cubicBezTo>
                                  <a:pt x="1495" y="19564"/>
                                  <a:pt x="1475" y="19557"/>
                                  <a:pt x="1455" y="19557"/>
                                </a:cubicBezTo>
                                <a:close/>
                                <a:moveTo>
                                  <a:pt x="2464" y="20082"/>
                                </a:moveTo>
                                <a:cubicBezTo>
                                  <a:pt x="2424" y="20082"/>
                                  <a:pt x="2387" y="20108"/>
                                  <a:pt x="2374" y="20148"/>
                                </a:cubicBezTo>
                                <a:cubicBezTo>
                                  <a:pt x="2358" y="20197"/>
                                  <a:pt x="2386" y="20251"/>
                                  <a:pt x="2435" y="20266"/>
                                </a:cubicBezTo>
                                <a:cubicBezTo>
                                  <a:pt x="2621" y="20327"/>
                                  <a:pt x="2813" y="20370"/>
                                  <a:pt x="3006" y="20399"/>
                                </a:cubicBezTo>
                                <a:cubicBezTo>
                                  <a:pt x="3011" y="20399"/>
                                  <a:pt x="3015" y="20400"/>
                                  <a:pt x="3020" y="20400"/>
                                </a:cubicBezTo>
                                <a:cubicBezTo>
                                  <a:pt x="3067" y="20400"/>
                                  <a:pt x="3107" y="20366"/>
                                  <a:pt x="3114" y="20319"/>
                                </a:cubicBezTo>
                                <a:cubicBezTo>
                                  <a:pt x="3122" y="20266"/>
                                  <a:pt x="3085" y="20218"/>
                                  <a:pt x="3033" y="20211"/>
                                </a:cubicBezTo>
                                <a:cubicBezTo>
                                  <a:pt x="2850" y="20184"/>
                                  <a:pt x="2669" y="20142"/>
                                  <a:pt x="2493" y="20087"/>
                                </a:cubicBezTo>
                                <a:cubicBezTo>
                                  <a:pt x="2483" y="20083"/>
                                  <a:pt x="2473" y="20082"/>
                                  <a:pt x="2464" y="20082"/>
                                </a:cubicBezTo>
                                <a:close/>
                                <a:moveTo>
                                  <a:pt x="3590" y="20245"/>
                                </a:moveTo>
                                <a:cubicBezTo>
                                  <a:pt x="3537" y="20245"/>
                                  <a:pt x="3495" y="20287"/>
                                  <a:pt x="3495" y="20340"/>
                                </a:cubicBezTo>
                                <a:cubicBezTo>
                                  <a:pt x="3495" y="20392"/>
                                  <a:pt x="3537" y="20434"/>
                                  <a:pt x="3590" y="20434"/>
                                </a:cubicBezTo>
                                <a:lnTo>
                                  <a:pt x="4161" y="20434"/>
                                </a:lnTo>
                                <a:cubicBezTo>
                                  <a:pt x="4213" y="20434"/>
                                  <a:pt x="4255" y="20392"/>
                                  <a:pt x="4255" y="20340"/>
                                </a:cubicBezTo>
                                <a:cubicBezTo>
                                  <a:pt x="4255" y="20287"/>
                                  <a:pt x="4213" y="20245"/>
                                  <a:pt x="4161" y="20245"/>
                                </a:cubicBezTo>
                                <a:close/>
                                <a:moveTo>
                                  <a:pt x="4732" y="20245"/>
                                </a:moveTo>
                                <a:cubicBezTo>
                                  <a:pt x="4679" y="20245"/>
                                  <a:pt x="4637" y="20287"/>
                                  <a:pt x="4637" y="20340"/>
                                </a:cubicBezTo>
                                <a:cubicBezTo>
                                  <a:pt x="4637" y="20392"/>
                                  <a:pt x="4679" y="20434"/>
                                  <a:pt x="4732" y="20434"/>
                                </a:cubicBezTo>
                                <a:lnTo>
                                  <a:pt x="5303" y="20434"/>
                                </a:lnTo>
                                <a:cubicBezTo>
                                  <a:pt x="5355" y="20434"/>
                                  <a:pt x="5398" y="20392"/>
                                  <a:pt x="5398" y="20340"/>
                                </a:cubicBezTo>
                                <a:cubicBezTo>
                                  <a:pt x="5398" y="20287"/>
                                  <a:pt x="5355" y="20245"/>
                                  <a:pt x="5303" y="20245"/>
                                </a:cubicBezTo>
                                <a:close/>
                                <a:moveTo>
                                  <a:pt x="5874" y="20245"/>
                                </a:moveTo>
                                <a:cubicBezTo>
                                  <a:pt x="5821" y="20245"/>
                                  <a:pt x="5779" y="20287"/>
                                  <a:pt x="5779" y="20340"/>
                                </a:cubicBezTo>
                                <a:cubicBezTo>
                                  <a:pt x="5779" y="20392"/>
                                  <a:pt x="5821" y="20434"/>
                                  <a:pt x="5874" y="20434"/>
                                </a:cubicBezTo>
                                <a:lnTo>
                                  <a:pt x="6445" y="20434"/>
                                </a:lnTo>
                                <a:cubicBezTo>
                                  <a:pt x="6497" y="20434"/>
                                  <a:pt x="6540" y="20392"/>
                                  <a:pt x="6540" y="20340"/>
                                </a:cubicBezTo>
                                <a:cubicBezTo>
                                  <a:pt x="6540" y="20287"/>
                                  <a:pt x="6497" y="20245"/>
                                  <a:pt x="6445" y="20245"/>
                                </a:cubicBezTo>
                                <a:close/>
                                <a:moveTo>
                                  <a:pt x="7017" y="20245"/>
                                </a:moveTo>
                                <a:cubicBezTo>
                                  <a:pt x="6963" y="20245"/>
                                  <a:pt x="6922" y="20287"/>
                                  <a:pt x="6922" y="20340"/>
                                </a:cubicBezTo>
                                <a:cubicBezTo>
                                  <a:pt x="6922" y="20392"/>
                                  <a:pt x="6963" y="20434"/>
                                  <a:pt x="7017" y="20434"/>
                                </a:cubicBezTo>
                                <a:lnTo>
                                  <a:pt x="7588" y="20434"/>
                                </a:lnTo>
                                <a:cubicBezTo>
                                  <a:pt x="7640" y="20434"/>
                                  <a:pt x="7682" y="20392"/>
                                  <a:pt x="7682" y="20340"/>
                                </a:cubicBezTo>
                                <a:cubicBezTo>
                                  <a:pt x="7682" y="20287"/>
                                  <a:pt x="7640" y="20245"/>
                                  <a:pt x="7588" y="20245"/>
                                </a:cubicBezTo>
                                <a:close/>
                                <a:moveTo>
                                  <a:pt x="8159" y="20245"/>
                                </a:moveTo>
                                <a:cubicBezTo>
                                  <a:pt x="8106" y="20245"/>
                                  <a:pt x="8064" y="20287"/>
                                  <a:pt x="8064" y="20340"/>
                                </a:cubicBezTo>
                                <a:cubicBezTo>
                                  <a:pt x="8064" y="20392"/>
                                  <a:pt x="8106" y="20434"/>
                                  <a:pt x="8159" y="20434"/>
                                </a:cubicBezTo>
                                <a:lnTo>
                                  <a:pt x="8730" y="20434"/>
                                </a:lnTo>
                                <a:cubicBezTo>
                                  <a:pt x="8782" y="20434"/>
                                  <a:pt x="8825" y="20392"/>
                                  <a:pt x="8825" y="20340"/>
                                </a:cubicBezTo>
                                <a:cubicBezTo>
                                  <a:pt x="8825" y="20287"/>
                                  <a:pt x="8782" y="20245"/>
                                  <a:pt x="8730" y="20245"/>
                                </a:cubicBezTo>
                                <a:close/>
                              </a:path>
                            </a:pathLst>
                          </a:custGeom>
                          <a:solidFill>
                            <a:srgbClr val="3F2DA5"/>
                          </a:solidFill>
                          <a:ln w="6350">
                            <a:solidFill>
                              <a:schemeClr val="tx1"/>
                            </a:solidFill>
                            <a:prstDash val="sysDot"/>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81" name="Google Shape;785;p20">
                            <a:extLst>
                              <a:ext uri="{FF2B5EF4-FFF2-40B4-BE49-F238E27FC236}">
                                <a16:creationId xmlns:a16="http://schemas.microsoft.com/office/drawing/2014/main" id="{B94BB72E-B572-F30D-AA7F-B15482B31C83}"/>
                              </a:ext>
                            </a:extLst>
                          </p:cNvPr>
                          <p:cNvSpPr/>
                          <p:nvPr/>
                        </p:nvSpPr>
                        <p:spPr>
                          <a:xfrm>
                            <a:off x="2018106" y="5333903"/>
                            <a:ext cx="36818" cy="14805"/>
                          </a:xfrm>
                          <a:custGeom>
                            <a:avLst/>
                            <a:gdLst/>
                            <a:ahLst/>
                            <a:cxnLst/>
                            <a:rect l="l" t="t" r="r" b="b"/>
                            <a:pathLst>
                              <a:path w="475" h="191" extrusionOk="0">
                                <a:moveTo>
                                  <a:pt x="95" y="1"/>
                                </a:moveTo>
                                <a:cubicBezTo>
                                  <a:pt x="43" y="1"/>
                                  <a:pt x="0" y="43"/>
                                  <a:pt x="0" y="96"/>
                                </a:cubicBezTo>
                                <a:cubicBezTo>
                                  <a:pt x="0" y="148"/>
                                  <a:pt x="43" y="190"/>
                                  <a:pt x="95" y="190"/>
                                </a:cubicBezTo>
                                <a:lnTo>
                                  <a:pt x="380" y="190"/>
                                </a:lnTo>
                                <a:cubicBezTo>
                                  <a:pt x="432" y="190"/>
                                  <a:pt x="474" y="148"/>
                                  <a:pt x="474" y="96"/>
                                </a:cubicBezTo>
                                <a:cubicBezTo>
                                  <a:pt x="474" y="43"/>
                                  <a:pt x="432" y="1"/>
                                  <a:pt x="380" y="1"/>
                                </a:cubicBezTo>
                                <a:close/>
                              </a:path>
                            </a:pathLst>
                          </a:custGeom>
                          <a:solidFill>
                            <a:srgbClr val="70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383" name="Google Shape;792;p20">
                            <a:extLst>
                              <a:ext uri="{FF2B5EF4-FFF2-40B4-BE49-F238E27FC236}">
                                <a16:creationId xmlns:a16="http://schemas.microsoft.com/office/drawing/2014/main" id="{DF1197C2-4804-2683-3EFD-A19239639CE7}"/>
                              </a:ext>
                            </a:extLst>
                          </p:cNvPr>
                          <p:cNvSpPr/>
                          <p:nvPr/>
                        </p:nvSpPr>
                        <p:spPr>
                          <a:xfrm>
                            <a:off x="873963" y="1571225"/>
                            <a:ext cx="3010799" cy="288055"/>
                          </a:xfrm>
                          <a:custGeom>
                            <a:avLst/>
                            <a:gdLst/>
                            <a:ahLst/>
                            <a:cxnLst/>
                            <a:rect l="l" t="t" r="r" b="b"/>
                            <a:pathLst>
                              <a:path w="34291" h="3717" extrusionOk="0">
                                <a:moveTo>
                                  <a:pt x="3320" y="0"/>
                                </a:moveTo>
                                <a:cubicBezTo>
                                  <a:pt x="1489" y="0"/>
                                  <a:pt x="0" y="1489"/>
                                  <a:pt x="0" y="3320"/>
                                </a:cubicBezTo>
                                <a:lnTo>
                                  <a:pt x="0" y="3622"/>
                                </a:lnTo>
                                <a:cubicBezTo>
                                  <a:pt x="0" y="3674"/>
                                  <a:pt x="42" y="3716"/>
                                  <a:pt x="95" y="3716"/>
                                </a:cubicBezTo>
                                <a:cubicBezTo>
                                  <a:pt x="147" y="3716"/>
                                  <a:pt x="190" y="3674"/>
                                  <a:pt x="190" y="3622"/>
                                </a:cubicBezTo>
                                <a:lnTo>
                                  <a:pt x="190" y="3320"/>
                                </a:lnTo>
                                <a:cubicBezTo>
                                  <a:pt x="190" y="1594"/>
                                  <a:pt x="1594" y="190"/>
                                  <a:pt x="3320" y="190"/>
                                </a:cubicBezTo>
                                <a:lnTo>
                                  <a:pt x="30971" y="190"/>
                                </a:lnTo>
                                <a:cubicBezTo>
                                  <a:pt x="32697" y="190"/>
                                  <a:pt x="34101" y="1594"/>
                                  <a:pt x="34101" y="3320"/>
                                </a:cubicBezTo>
                                <a:lnTo>
                                  <a:pt x="34101" y="3622"/>
                                </a:lnTo>
                                <a:cubicBezTo>
                                  <a:pt x="34101" y="3674"/>
                                  <a:pt x="34143" y="3716"/>
                                  <a:pt x="34196" y="3716"/>
                                </a:cubicBezTo>
                                <a:cubicBezTo>
                                  <a:pt x="34249" y="3716"/>
                                  <a:pt x="34291" y="3674"/>
                                  <a:pt x="34291" y="3622"/>
                                </a:cubicBezTo>
                                <a:lnTo>
                                  <a:pt x="34291" y="3320"/>
                                </a:lnTo>
                                <a:cubicBezTo>
                                  <a:pt x="34291" y="1489"/>
                                  <a:pt x="32802" y="0"/>
                                  <a:pt x="30971" y="0"/>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13314" name="Google Shape;793;p20">
                            <a:extLst>
                              <a:ext uri="{FF2B5EF4-FFF2-40B4-BE49-F238E27FC236}">
                                <a16:creationId xmlns:a16="http://schemas.microsoft.com/office/drawing/2014/main" id="{F57AA894-6D28-BA05-557A-B3809BCEBB13}"/>
                              </a:ext>
                            </a:extLst>
                          </p:cNvPr>
                          <p:cNvSpPr/>
                          <p:nvPr/>
                        </p:nvSpPr>
                        <p:spPr>
                          <a:xfrm>
                            <a:off x="873965" y="3350273"/>
                            <a:ext cx="1428881" cy="288182"/>
                          </a:xfrm>
                          <a:custGeom>
                            <a:avLst/>
                            <a:gdLst/>
                            <a:ahLst/>
                            <a:cxnLst/>
                            <a:rect l="l" t="t" r="r" b="b"/>
                            <a:pathLst>
                              <a:path w="16274" h="3718" extrusionOk="0">
                                <a:moveTo>
                                  <a:pt x="95" y="0"/>
                                </a:moveTo>
                                <a:cubicBezTo>
                                  <a:pt x="42" y="0"/>
                                  <a:pt x="0" y="43"/>
                                  <a:pt x="0" y="95"/>
                                </a:cubicBezTo>
                                <a:lnTo>
                                  <a:pt x="0" y="396"/>
                                </a:lnTo>
                                <a:cubicBezTo>
                                  <a:pt x="0" y="2227"/>
                                  <a:pt x="1489" y="3717"/>
                                  <a:pt x="3320" y="3717"/>
                                </a:cubicBezTo>
                                <a:lnTo>
                                  <a:pt x="16179" y="3717"/>
                                </a:lnTo>
                                <a:cubicBezTo>
                                  <a:pt x="16232" y="3717"/>
                                  <a:pt x="16274" y="3674"/>
                                  <a:pt x="16274" y="3622"/>
                                </a:cubicBezTo>
                                <a:cubicBezTo>
                                  <a:pt x="16274" y="3569"/>
                                  <a:pt x="16232" y="3527"/>
                                  <a:pt x="16179" y="3527"/>
                                </a:cubicBezTo>
                                <a:lnTo>
                                  <a:pt x="3320" y="3527"/>
                                </a:lnTo>
                                <a:cubicBezTo>
                                  <a:pt x="1594" y="3527"/>
                                  <a:pt x="190" y="2123"/>
                                  <a:pt x="190" y="396"/>
                                </a:cubicBezTo>
                                <a:lnTo>
                                  <a:pt x="190" y="95"/>
                                </a:lnTo>
                                <a:cubicBezTo>
                                  <a:pt x="190" y="43"/>
                                  <a:pt x="147" y="0"/>
                                  <a:pt x="95" y="0"/>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13316" name="Google Shape;794;p20">
                            <a:extLst>
                              <a:ext uri="{FF2B5EF4-FFF2-40B4-BE49-F238E27FC236}">
                                <a16:creationId xmlns:a16="http://schemas.microsoft.com/office/drawing/2014/main" id="{015DEA4A-2AB1-79BA-EEE3-D425453505F1}"/>
                              </a:ext>
                            </a:extLst>
                          </p:cNvPr>
                          <p:cNvSpPr/>
                          <p:nvPr/>
                        </p:nvSpPr>
                        <p:spPr>
                          <a:xfrm>
                            <a:off x="2455777" y="3350273"/>
                            <a:ext cx="1428968" cy="288182"/>
                          </a:xfrm>
                          <a:custGeom>
                            <a:avLst/>
                            <a:gdLst/>
                            <a:ahLst/>
                            <a:cxnLst/>
                            <a:rect l="l" t="t" r="r" b="b"/>
                            <a:pathLst>
                              <a:path w="16275" h="3718" extrusionOk="0">
                                <a:moveTo>
                                  <a:pt x="16180" y="0"/>
                                </a:moveTo>
                                <a:cubicBezTo>
                                  <a:pt x="16127" y="0"/>
                                  <a:pt x="16085" y="43"/>
                                  <a:pt x="16085" y="95"/>
                                </a:cubicBezTo>
                                <a:lnTo>
                                  <a:pt x="16085" y="396"/>
                                </a:lnTo>
                                <a:cubicBezTo>
                                  <a:pt x="16085" y="2123"/>
                                  <a:pt x="14681" y="3527"/>
                                  <a:pt x="12955" y="3527"/>
                                </a:cubicBezTo>
                                <a:lnTo>
                                  <a:pt x="96" y="3527"/>
                                </a:lnTo>
                                <a:cubicBezTo>
                                  <a:pt x="43" y="3527"/>
                                  <a:pt x="0" y="3569"/>
                                  <a:pt x="0" y="3622"/>
                                </a:cubicBezTo>
                                <a:cubicBezTo>
                                  <a:pt x="0" y="3674"/>
                                  <a:pt x="43" y="3717"/>
                                  <a:pt x="96" y="3717"/>
                                </a:cubicBezTo>
                                <a:lnTo>
                                  <a:pt x="12955" y="3717"/>
                                </a:lnTo>
                                <a:cubicBezTo>
                                  <a:pt x="14786" y="3717"/>
                                  <a:pt x="16275" y="2227"/>
                                  <a:pt x="16275" y="396"/>
                                </a:cubicBezTo>
                                <a:lnTo>
                                  <a:pt x="16275" y="95"/>
                                </a:lnTo>
                                <a:cubicBezTo>
                                  <a:pt x="16275" y="43"/>
                                  <a:pt x="16233" y="0"/>
                                  <a:pt x="16180" y="0"/>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13318" name="Google Shape;795;p20">
                            <a:extLst>
                              <a:ext uri="{FF2B5EF4-FFF2-40B4-BE49-F238E27FC236}">
                                <a16:creationId xmlns:a16="http://schemas.microsoft.com/office/drawing/2014/main" id="{8F54F753-6BA0-967A-109B-1472DFA26B1B}"/>
                              </a:ext>
                            </a:extLst>
                          </p:cNvPr>
                          <p:cNvSpPr/>
                          <p:nvPr/>
                        </p:nvSpPr>
                        <p:spPr>
                          <a:xfrm>
                            <a:off x="2297063" y="3548701"/>
                            <a:ext cx="164554" cy="164554"/>
                          </a:xfrm>
                          <a:custGeom>
                            <a:avLst/>
                            <a:gdLst/>
                            <a:ahLst/>
                            <a:cxnLst/>
                            <a:rect l="l" t="t" r="r" b="b"/>
                            <a:pathLst>
                              <a:path w="2123" h="2123" extrusionOk="0">
                                <a:moveTo>
                                  <a:pt x="1061" y="190"/>
                                </a:moveTo>
                                <a:cubicBezTo>
                                  <a:pt x="1542" y="190"/>
                                  <a:pt x="1932" y="582"/>
                                  <a:pt x="1932" y="1062"/>
                                </a:cubicBezTo>
                                <a:cubicBezTo>
                                  <a:pt x="1932" y="1542"/>
                                  <a:pt x="1542" y="1933"/>
                                  <a:pt x="1061" y="1933"/>
                                </a:cubicBezTo>
                                <a:cubicBezTo>
                                  <a:pt x="581" y="1933"/>
                                  <a:pt x="190" y="1542"/>
                                  <a:pt x="190" y="1062"/>
                                </a:cubicBezTo>
                                <a:cubicBezTo>
                                  <a:pt x="190" y="582"/>
                                  <a:pt x="581" y="190"/>
                                  <a:pt x="1061" y="190"/>
                                </a:cubicBezTo>
                                <a:close/>
                                <a:moveTo>
                                  <a:pt x="1061" y="1"/>
                                </a:moveTo>
                                <a:cubicBezTo>
                                  <a:pt x="476" y="1"/>
                                  <a:pt x="0" y="477"/>
                                  <a:pt x="0" y="1062"/>
                                </a:cubicBezTo>
                                <a:cubicBezTo>
                                  <a:pt x="0" y="1647"/>
                                  <a:pt x="476" y="2123"/>
                                  <a:pt x="1061" y="2123"/>
                                </a:cubicBezTo>
                                <a:cubicBezTo>
                                  <a:pt x="1646" y="2123"/>
                                  <a:pt x="2123" y="1647"/>
                                  <a:pt x="2123" y="1062"/>
                                </a:cubicBezTo>
                                <a:cubicBezTo>
                                  <a:pt x="2123" y="477"/>
                                  <a:pt x="1646" y="1"/>
                                  <a:pt x="1061" y="1"/>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13320" name="Google Shape;796;p20">
                            <a:extLst>
                              <a:ext uri="{FF2B5EF4-FFF2-40B4-BE49-F238E27FC236}">
                                <a16:creationId xmlns:a16="http://schemas.microsoft.com/office/drawing/2014/main" id="{9A0276A2-6EBA-DD0B-8EF4-27866A18484E}"/>
                              </a:ext>
                            </a:extLst>
                          </p:cNvPr>
                          <p:cNvSpPr/>
                          <p:nvPr/>
                        </p:nvSpPr>
                        <p:spPr>
                          <a:xfrm>
                            <a:off x="2338376" y="3590014"/>
                            <a:ext cx="81929" cy="82005"/>
                          </a:xfrm>
                          <a:custGeom>
                            <a:avLst/>
                            <a:gdLst/>
                            <a:ahLst/>
                            <a:cxnLst/>
                            <a:rect l="l" t="t" r="r" b="b"/>
                            <a:pathLst>
                              <a:path w="1057" h="1058" extrusionOk="0">
                                <a:moveTo>
                                  <a:pt x="528" y="1"/>
                                </a:moveTo>
                                <a:cubicBezTo>
                                  <a:pt x="236" y="1"/>
                                  <a:pt x="1" y="237"/>
                                  <a:pt x="1" y="529"/>
                                </a:cubicBezTo>
                                <a:cubicBezTo>
                                  <a:pt x="1" y="820"/>
                                  <a:pt x="236" y="1057"/>
                                  <a:pt x="528" y="1057"/>
                                </a:cubicBezTo>
                                <a:cubicBezTo>
                                  <a:pt x="820" y="1057"/>
                                  <a:pt x="1056" y="820"/>
                                  <a:pt x="1056" y="529"/>
                                </a:cubicBezTo>
                                <a:cubicBezTo>
                                  <a:pt x="1056" y="237"/>
                                  <a:pt x="820" y="1"/>
                                  <a:pt x="528" y="1"/>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13322" name="Google Shape;797;p20">
                            <a:extLst>
                              <a:ext uri="{FF2B5EF4-FFF2-40B4-BE49-F238E27FC236}">
                                <a16:creationId xmlns:a16="http://schemas.microsoft.com/office/drawing/2014/main" id="{784CA3FD-3D5A-FF3D-94A0-DB643E64E415}"/>
                              </a:ext>
                            </a:extLst>
                          </p:cNvPr>
                          <p:cNvSpPr/>
                          <p:nvPr/>
                        </p:nvSpPr>
                        <p:spPr>
                          <a:xfrm>
                            <a:off x="2040119" y="5259029"/>
                            <a:ext cx="164632" cy="164554"/>
                          </a:xfrm>
                          <a:custGeom>
                            <a:avLst/>
                            <a:gdLst/>
                            <a:ahLst/>
                            <a:cxnLst/>
                            <a:rect l="l" t="t" r="r" b="b"/>
                            <a:pathLst>
                              <a:path w="2124" h="2123" extrusionOk="0">
                                <a:moveTo>
                                  <a:pt x="1063" y="190"/>
                                </a:moveTo>
                                <a:cubicBezTo>
                                  <a:pt x="1543" y="190"/>
                                  <a:pt x="1933" y="581"/>
                                  <a:pt x="1933" y="1062"/>
                                </a:cubicBezTo>
                                <a:cubicBezTo>
                                  <a:pt x="1933" y="1542"/>
                                  <a:pt x="1543" y="1933"/>
                                  <a:pt x="1063" y="1933"/>
                                </a:cubicBezTo>
                                <a:cubicBezTo>
                                  <a:pt x="581" y="1933"/>
                                  <a:pt x="190" y="1542"/>
                                  <a:pt x="190" y="1062"/>
                                </a:cubicBezTo>
                                <a:cubicBezTo>
                                  <a:pt x="190" y="581"/>
                                  <a:pt x="581" y="190"/>
                                  <a:pt x="1063" y="190"/>
                                </a:cubicBezTo>
                                <a:close/>
                                <a:moveTo>
                                  <a:pt x="1063" y="0"/>
                                </a:moveTo>
                                <a:cubicBezTo>
                                  <a:pt x="477" y="0"/>
                                  <a:pt x="1" y="477"/>
                                  <a:pt x="1" y="1062"/>
                                </a:cubicBezTo>
                                <a:cubicBezTo>
                                  <a:pt x="1" y="1647"/>
                                  <a:pt x="477" y="2123"/>
                                  <a:pt x="1063" y="2123"/>
                                </a:cubicBezTo>
                                <a:cubicBezTo>
                                  <a:pt x="1648" y="2123"/>
                                  <a:pt x="2123" y="1647"/>
                                  <a:pt x="2123" y="1062"/>
                                </a:cubicBezTo>
                                <a:cubicBezTo>
                                  <a:pt x="2123" y="477"/>
                                  <a:pt x="1648" y="0"/>
                                  <a:pt x="1063" y="0"/>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13324" name="Google Shape;798;p20">
                            <a:extLst>
                              <a:ext uri="{FF2B5EF4-FFF2-40B4-BE49-F238E27FC236}">
                                <a16:creationId xmlns:a16="http://schemas.microsoft.com/office/drawing/2014/main" id="{B0CF9440-3455-AF0B-8249-F89EDFCA274D}"/>
                              </a:ext>
                            </a:extLst>
                          </p:cNvPr>
                          <p:cNvSpPr txBox="1"/>
                          <p:nvPr/>
                        </p:nvSpPr>
                        <p:spPr>
                          <a:xfrm>
                            <a:off x="871466" y="2120020"/>
                            <a:ext cx="3063422" cy="1320517"/>
                          </a:xfrm>
                          <a:prstGeom prst="rect">
                            <a:avLst/>
                          </a:prstGeom>
                          <a:noFill/>
                          <a:ln>
                            <a:noFill/>
                          </a:ln>
                        </p:spPr>
                        <p:txBody>
                          <a:bodyPr spcFirstLastPara="1" wrap="square" lIns="91425" tIns="91425" rIns="91425" bIns="91425" anchor="ctr" anchorCtr="0">
                            <a:noAutofit/>
                          </a:bodyPr>
                          <a:lstStyle/>
                          <a:p>
                            <a:pPr marL="171450" lvl="0" indent="-171450" algn="just" rtl="0">
                              <a:spcBef>
                                <a:spcPts val="0"/>
                              </a:spcBef>
                              <a:spcAft>
                                <a:spcPts val="0"/>
                              </a:spcAft>
                              <a:buFont typeface="Arial" panose="020B0604020202020204" pitchFamily="34" charset="0"/>
                              <a:buChar char="•"/>
                            </a:pPr>
                            <a:r>
                              <a:rPr lang="en-US" sz="1000" b="0" i="0" dirty="0">
                                <a:solidFill>
                                  <a:srgbClr val="263238"/>
                                </a:solidFill>
                                <a:effectLst/>
                                <a:latin typeface="Poppins" panose="00000500000000000000" pitchFamily="2" charset="0"/>
                                <a:cs typeface="Poppins" panose="00000500000000000000" pitchFamily="2" charset="0"/>
                              </a:rPr>
                              <a:t>RBI's Master Direction on Data Protection (2021)</a:t>
                            </a:r>
                          </a:p>
                          <a:p>
                            <a:pPr marL="171450" lvl="0" indent="-171450" algn="just" rtl="0">
                              <a:spcBef>
                                <a:spcPts val="0"/>
                              </a:spcBef>
                              <a:spcAft>
                                <a:spcPts val="0"/>
                              </a:spcAft>
                              <a:buFont typeface="Arial" panose="020B0604020202020204" pitchFamily="34" charset="0"/>
                              <a:buChar char="•"/>
                            </a:pPr>
                            <a:r>
                              <a:rPr lang="en-US" sz="1000" dirty="0">
                                <a:latin typeface="Poppins" panose="00000500000000000000" pitchFamily="2" charset="0"/>
                                <a:ea typeface="Roboto"/>
                                <a:cs typeface="Poppins" panose="00000500000000000000" pitchFamily="2" charset="0"/>
                                <a:sym typeface="Roboto"/>
                              </a:rPr>
                              <a:t>RBI's Data Localization Requirements (2018)</a:t>
                            </a:r>
                            <a:endParaRPr lang="en-US" sz="1000" dirty="0">
                              <a:solidFill>
                                <a:srgbClr val="263238"/>
                              </a:solidFill>
                              <a:latin typeface="Poppins" panose="00000500000000000000" pitchFamily="2" charset="0"/>
                              <a:ea typeface="Roboto"/>
                              <a:cs typeface="Poppins" panose="00000500000000000000" pitchFamily="2" charset="0"/>
                              <a:sym typeface="Roboto"/>
                            </a:endParaRPr>
                          </a:p>
                          <a:p>
                            <a:pPr marL="171450" lvl="0" indent="-171450" algn="just" rtl="0">
                              <a:spcBef>
                                <a:spcPts val="0"/>
                              </a:spcBef>
                              <a:spcAft>
                                <a:spcPts val="0"/>
                              </a:spcAft>
                              <a:buFont typeface="Arial" panose="020B0604020202020204" pitchFamily="34" charset="0"/>
                              <a:buChar char="•"/>
                            </a:pPr>
                            <a:r>
                              <a:rPr lang="en-US" sz="1000" dirty="0">
                                <a:latin typeface="Poppins" panose="00000500000000000000" pitchFamily="2" charset="0"/>
                                <a:ea typeface="Roboto"/>
                                <a:cs typeface="Poppins" panose="00000500000000000000" pitchFamily="2" charset="0"/>
                                <a:sym typeface="Roboto"/>
                              </a:rPr>
                              <a:t>The Personal Data Protection Bill (PDPB)</a:t>
                            </a:r>
                            <a:endParaRPr lang="en-US" sz="1000" dirty="0">
                              <a:solidFill>
                                <a:srgbClr val="263238"/>
                              </a:solidFill>
                              <a:latin typeface="Poppins" panose="00000500000000000000" pitchFamily="2" charset="0"/>
                              <a:ea typeface="Roboto"/>
                              <a:cs typeface="Poppins" panose="00000500000000000000" pitchFamily="2" charset="0"/>
                              <a:sym typeface="Roboto"/>
                            </a:endParaRPr>
                          </a:p>
                          <a:p>
                            <a:pPr marL="171450" lvl="0" indent="-171450" algn="just" rtl="0">
                              <a:spcBef>
                                <a:spcPts val="0"/>
                              </a:spcBef>
                              <a:spcAft>
                                <a:spcPts val="0"/>
                              </a:spcAft>
                              <a:buFont typeface="Arial" panose="020B0604020202020204" pitchFamily="34" charset="0"/>
                              <a:buChar char="•"/>
                            </a:pPr>
                            <a:r>
                              <a:rPr lang="en-IN" sz="1000" dirty="0">
                                <a:latin typeface="Poppins" panose="00000500000000000000" pitchFamily="2" charset="0"/>
                                <a:ea typeface="Roboto"/>
                                <a:cs typeface="Poppins" panose="00000500000000000000" pitchFamily="2" charset="0"/>
                                <a:sym typeface="Roboto"/>
                              </a:rPr>
                              <a:t>IT Rules, 2011</a:t>
                            </a:r>
                            <a:endParaRPr lang="en-US" sz="1000" dirty="0">
                              <a:solidFill>
                                <a:srgbClr val="263238"/>
                              </a:solidFill>
                              <a:latin typeface="Poppins" panose="00000500000000000000" pitchFamily="2" charset="0"/>
                              <a:ea typeface="Roboto"/>
                              <a:cs typeface="Poppins" panose="00000500000000000000" pitchFamily="2" charset="0"/>
                              <a:sym typeface="Roboto"/>
                            </a:endParaRPr>
                          </a:p>
                          <a:p>
                            <a:pPr marL="171450" lvl="0" indent="-171450" algn="just" rtl="0">
                              <a:spcBef>
                                <a:spcPts val="0"/>
                              </a:spcBef>
                              <a:spcAft>
                                <a:spcPts val="0"/>
                              </a:spcAft>
                              <a:buFont typeface="Arial" panose="020B0604020202020204" pitchFamily="34" charset="0"/>
                              <a:buChar char="•"/>
                            </a:pPr>
                            <a:r>
                              <a:rPr lang="en-US" sz="1000" dirty="0">
                                <a:latin typeface="Poppins" panose="00000500000000000000" pitchFamily="2" charset="0"/>
                                <a:ea typeface="Roboto"/>
                                <a:cs typeface="Poppins" panose="00000500000000000000" pitchFamily="2" charset="0"/>
                                <a:sym typeface="Roboto"/>
                              </a:rPr>
                              <a:t>The National Cyber Security Policy (NCSP), 2013</a:t>
                            </a:r>
                            <a:endParaRPr lang="en-US" sz="1000" dirty="0">
                              <a:solidFill>
                                <a:srgbClr val="263238"/>
                              </a:solidFill>
                              <a:latin typeface="Poppins" panose="00000500000000000000" pitchFamily="2" charset="0"/>
                              <a:ea typeface="Roboto"/>
                              <a:cs typeface="Poppins" panose="00000500000000000000" pitchFamily="2" charset="0"/>
                              <a:sym typeface="Roboto"/>
                            </a:endParaRPr>
                          </a:p>
                          <a:p>
                            <a:pPr marL="171450" lvl="0" indent="-171450" algn="just" rtl="0">
                              <a:spcBef>
                                <a:spcPts val="0"/>
                              </a:spcBef>
                              <a:spcAft>
                                <a:spcPts val="0"/>
                              </a:spcAft>
                              <a:buFont typeface="Arial" panose="020B0604020202020204" pitchFamily="34" charset="0"/>
                              <a:buChar char="•"/>
                            </a:pPr>
                            <a:r>
                              <a:rPr lang="en-US" sz="1000" dirty="0">
                                <a:latin typeface="Poppins" panose="00000500000000000000" pitchFamily="2" charset="0"/>
                                <a:ea typeface="Roboto"/>
                                <a:cs typeface="Poppins" panose="00000500000000000000" pitchFamily="2" charset="0"/>
                                <a:sym typeface="Roboto"/>
                              </a:rPr>
                              <a:t>Payment Card Industry Data Security Standard</a:t>
                            </a:r>
                          </a:p>
                          <a:p>
                            <a:pPr marL="171450" lvl="0" indent="-171450" algn="just" rtl="0">
                              <a:spcBef>
                                <a:spcPts val="0"/>
                              </a:spcBef>
                              <a:spcAft>
                                <a:spcPts val="0"/>
                              </a:spcAft>
                              <a:buFont typeface="Arial" panose="020B0604020202020204" pitchFamily="34" charset="0"/>
                              <a:buChar char="•"/>
                            </a:pPr>
                            <a:r>
                              <a:rPr lang="en-US" sz="1000" dirty="0">
                                <a:latin typeface="Poppins" panose="00000500000000000000" pitchFamily="2" charset="0"/>
                                <a:ea typeface="Roboto"/>
                                <a:cs typeface="Poppins" panose="00000500000000000000" pitchFamily="2" charset="0"/>
                                <a:sym typeface="Roboto"/>
                              </a:rPr>
                              <a:t>Cybersecurity Frameworks (NIST, CERT-In)</a:t>
                            </a:r>
                            <a:endParaRPr sz="1000" dirty="0">
                              <a:latin typeface="Poppins" panose="00000500000000000000" pitchFamily="2" charset="0"/>
                              <a:ea typeface="Roboto"/>
                              <a:cs typeface="Poppins" panose="00000500000000000000" pitchFamily="2" charset="0"/>
                              <a:sym typeface="Roboto"/>
                            </a:endParaRPr>
                          </a:p>
                        </p:txBody>
                      </p:sp>
                    </p:grpSp>
                    <p:sp>
                      <p:nvSpPr>
                        <p:cNvPr id="13374" name="TextBox 13373">
                          <a:extLst>
                            <a:ext uri="{FF2B5EF4-FFF2-40B4-BE49-F238E27FC236}">
                              <a16:creationId xmlns:a16="http://schemas.microsoft.com/office/drawing/2014/main" id="{5D7AD2A1-8939-F005-00B2-31A9798394ED}"/>
                            </a:ext>
                          </a:extLst>
                        </p:cNvPr>
                        <p:cNvSpPr txBox="1"/>
                        <p:nvPr/>
                      </p:nvSpPr>
                      <p:spPr>
                        <a:xfrm>
                          <a:off x="1576998" y="3038027"/>
                          <a:ext cx="652290" cy="307777"/>
                        </a:xfrm>
                        <a:prstGeom prst="rect">
                          <a:avLst/>
                        </a:prstGeom>
                        <a:noFill/>
                      </p:spPr>
                      <p:txBody>
                        <a:bodyPr wrap="square" rtlCol="0">
                          <a:spAutoFit/>
                        </a:bodyPr>
                        <a:lstStyle/>
                        <a:p>
                          <a:r>
                            <a:rPr lang="en-IN" sz="1400" b="1" dirty="0">
                              <a:latin typeface="Poppins" panose="00000500000000000000" pitchFamily="2" charset="0"/>
                              <a:cs typeface="Poppins" panose="00000500000000000000" pitchFamily="2" charset="0"/>
                            </a:rPr>
                            <a:t>India</a:t>
                          </a:r>
                        </a:p>
                      </p:txBody>
                    </p:sp>
                  </p:grpSp>
                  <p:sp>
                    <p:nvSpPr>
                      <p:cNvPr id="13375" name="TextBox 13374">
                        <a:extLst>
                          <a:ext uri="{FF2B5EF4-FFF2-40B4-BE49-F238E27FC236}">
                            <a16:creationId xmlns:a16="http://schemas.microsoft.com/office/drawing/2014/main" id="{BE9A2760-8E68-2D0B-523D-E143AE764E32}"/>
                          </a:ext>
                        </a:extLst>
                      </p:cNvPr>
                      <p:cNvSpPr txBox="1"/>
                      <p:nvPr/>
                    </p:nvSpPr>
                    <p:spPr>
                      <a:xfrm>
                        <a:off x="5580312" y="3109061"/>
                        <a:ext cx="753004" cy="307777"/>
                      </a:xfrm>
                      <a:prstGeom prst="rect">
                        <a:avLst/>
                      </a:prstGeom>
                      <a:noFill/>
                    </p:spPr>
                    <p:txBody>
                      <a:bodyPr wrap="square" rtlCol="0">
                        <a:spAutoFit/>
                      </a:bodyPr>
                      <a:lstStyle/>
                      <a:p>
                        <a:r>
                          <a:rPr lang="en-IN" sz="1400" b="1" dirty="0">
                            <a:latin typeface="Poppins" panose="00000500000000000000" pitchFamily="2" charset="0"/>
                            <a:cs typeface="Poppins" panose="00000500000000000000" pitchFamily="2" charset="0"/>
                          </a:rPr>
                          <a:t>China</a:t>
                        </a:r>
                      </a:p>
                    </p:txBody>
                  </p:sp>
                  <p:sp>
                    <p:nvSpPr>
                      <p:cNvPr id="13378" name="TextBox 13377">
                        <a:extLst>
                          <a:ext uri="{FF2B5EF4-FFF2-40B4-BE49-F238E27FC236}">
                            <a16:creationId xmlns:a16="http://schemas.microsoft.com/office/drawing/2014/main" id="{134324B2-11E3-D477-9E37-5528012DF561}"/>
                          </a:ext>
                        </a:extLst>
                      </p:cNvPr>
                      <p:cNvSpPr txBox="1"/>
                      <p:nvPr/>
                    </p:nvSpPr>
                    <p:spPr>
                      <a:xfrm>
                        <a:off x="9715419" y="3043642"/>
                        <a:ext cx="560206" cy="307777"/>
                      </a:xfrm>
                      <a:prstGeom prst="rect">
                        <a:avLst/>
                      </a:prstGeom>
                      <a:noFill/>
                    </p:spPr>
                    <p:txBody>
                      <a:bodyPr wrap="square" rtlCol="0">
                        <a:spAutoFit/>
                      </a:bodyPr>
                      <a:lstStyle/>
                      <a:p>
                        <a:r>
                          <a:rPr lang="en-IN" sz="1400" b="1" dirty="0">
                            <a:latin typeface="Poppins" panose="00000500000000000000" pitchFamily="2" charset="0"/>
                            <a:cs typeface="Poppins" panose="00000500000000000000" pitchFamily="2" charset="0"/>
                          </a:rPr>
                          <a:t>U.S.</a:t>
                        </a:r>
                      </a:p>
                    </p:txBody>
                  </p:sp>
                </p:grpSp>
                <p:sp>
                  <p:nvSpPr>
                    <p:cNvPr id="13379" name="Google Shape;798;p20">
                      <a:extLst>
                        <a:ext uri="{FF2B5EF4-FFF2-40B4-BE49-F238E27FC236}">
                          <a16:creationId xmlns:a16="http://schemas.microsoft.com/office/drawing/2014/main" id="{C979D3F7-7D72-C219-2C26-68D1E464DA00}"/>
                        </a:ext>
                      </a:extLst>
                    </p:cNvPr>
                    <p:cNvSpPr txBox="1"/>
                    <p:nvPr/>
                  </p:nvSpPr>
                  <p:spPr>
                    <a:xfrm>
                      <a:off x="8340627" y="3378216"/>
                      <a:ext cx="3367742" cy="1131678"/>
                    </a:xfrm>
                    <a:prstGeom prst="rect">
                      <a:avLst/>
                    </a:prstGeom>
                    <a:noFill/>
                    <a:ln>
                      <a:noFill/>
                    </a:ln>
                  </p:spPr>
                  <p:txBody>
                    <a:bodyPr spcFirstLastPara="1" wrap="square" lIns="91425" tIns="91425" rIns="91425" bIns="91425" anchor="ctr" anchorCtr="0">
                      <a:noAutofit/>
                    </a:bodyPr>
                    <a:lstStyle/>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Federal Financial Institutions Examination Council (FFIEC) Guidance</a:t>
                      </a:r>
                    </a:p>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Securities &amp; Exchange Commission Regulations</a:t>
                      </a:r>
                    </a:p>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Bank Secrecy Act (BSA) / Anti-Money Laundering (AML) Regulations</a:t>
                      </a:r>
                    </a:p>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NIST Cybersecurity Framework</a:t>
                      </a:r>
                    </a:p>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California Consumer Privacy Act (CCPA)</a:t>
                      </a:r>
                    </a:p>
                  </p:txBody>
                </p:sp>
              </p:grpSp>
              <p:sp>
                <p:nvSpPr>
                  <p:cNvPr id="13380" name="TextBox 13379">
                    <a:extLst>
                      <a:ext uri="{FF2B5EF4-FFF2-40B4-BE49-F238E27FC236}">
                        <a16:creationId xmlns:a16="http://schemas.microsoft.com/office/drawing/2014/main" id="{222DF3E2-C732-BA03-77A9-B059B6C977A3}"/>
                      </a:ext>
                    </a:extLst>
                  </p:cNvPr>
                  <p:cNvSpPr txBox="1"/>
                  <p:nvPr/>
                </p:nvSpPr>
                <p:spPr>
                  <a:xfrm>
                    <a:off x="2625942" y="3576663"/>
                    <a:ext cx="2056065" cy="307777"/>
                  </a:xfrm>
                  <a:prstGeom prst="rect">
                    <a:avLst/>
                  </a:prstGeom>
                  <a:noFill/>
                </p:spPr>
                <p:txBody>
                  <a:bodyPr wrap="square" rtlCol="0">
                    <a:spAutoFit/>
                  </a:bodyPr>
                  <a:lstStyle/>
                  <a:p>
                    <a:r>
                      <a:rPr lang="en-IN" sz="1400" b="1" dirty="0">
                        <a:latin typeface="Poppins" panose="00000500000000000000" pitchFamily="2" charset="0"/>
                        <a:cs typeface="Poppins" panose="00000500000000000000" pitchFamily="2" charset="0"/>
                      </a:rPr>
                      <a:t>European Union (EU)</a:t>
                    </a:r>
                  </a:p>
                </p:txBody>
              </p:sp>
              <p:sp>
                <p:nvSpPr>
                  <p:cNvPr id="13384" name="Google Shape;798;p20">
                    <a:extLst>
                      <a:ext uri="{FF2B5EF4-FFF2-40B4-BE49-F238E27FC236}">
                        <a16:creationId xmlns:a16="http://schemas.microsoft.com/office/drawing/2014/main" id="{6D74944B-5F02-0F2F-C47D-EFD60A6E1E99}"/>
                      </a:ext>
                    </a:extLst>
                  </p:cNvPr>
                  <p:cNvSpPr txBox="1"/>
                  <p:nvPr/>
                </p:nvSpPr>
                <p:spPr>
                  <a:xfrm>
                    <a:off x="1806839" y="3891602"/>
                    <a:ext cx="3659437" cy="1274570"/>
                  </a:xfrm>
                  <a:prstGeom prst="rect">
                    <a:avLst/>
                  </a:prstGeom>
                  <a:noFill/>
                  <a:ln>
                    <a:noFill/>
                  </a:ln>
                </p:spPr>
                <p:txBody>
                  <a:bodyPr spcFirstLastPara="1" wrap="square" lIns="91425" tIns="91425" rIns="91425" bIns="91425" anchor="ctr" anchorCtr="0">
                    <a:noAutofit/>
                  </a:bodyPr>
                  <a:lstStyle/>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General Data Protection Regulation (GDPR)</a:t>
                    </a:r>
                  </a:p>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European Banking Authority (EBA) Recommendations on Cloud Outsourcing</a:t>
                    </a:r>
                  </a:p>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Payment Services Directive 2 (PSD2)</a:t>
                    </a:r>
                  </a:p>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The EU Cybersecurity Act</a:t>
                    </a:r>
                  </a:p>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EBA Guidelines on ICT and Security Risk Management</a:t>
                    </a:r>
                  </a:p>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EU Cross-Border Payments Regulation </a:t>
                    </a:r>
                  </a:p>
                </p:txBody>
              </p:sp>
            </p:grpSp>
          </p:grpSp>
          <p:sp>
            <p:nvSpPr>
              <p:cNvPr id="13387" name="TextBox 13386">
                <a:extLst>
                  <a:ext uri="{FF2B5EF4-FFF2-40B4-BE49-F238E27FC236}">
                    <a16:creationId xmlns:a16="http://schemas.microsoft.com/office/drawing/2014/main" id="{88005D7B-66F2-57DE-9384-7205429EEFE4}"/>
                  </a:ext>
                </a:extLst>
              </p:cNvPr>
              <p:cNvSpPr txBox="1"/>
              <p:nvPr/>
            </p:nvSpPr>
            <p:spPr>
              <a:xfrm>
                <a:off x="9017397" y="3212811"/>
                <a:ext cx="1048158" cy="307777"/>
              </a:xfrm>
              <a:prstGeom prst="rect">
                <a:avLst/>
              </a:prstGeom>
              <a:noFill/>
            </p:spPr>
            <p:txBody>
              <a:bodyPr wrap="square" rtlCol="0">
                <a:spAutoFit/>
              </a:bodyPr>
              <a:lstStyle/>
              <a:p>
                <a:r>
                  <a:rPr lang="en-IN" sz="1400" b="1" dirty="0">
                    <a:latin typeface="Poppins" panose="00000500000000000000" pitchFamily="2" charset="0"/>
                    <a:cs typeface="Poppins" panose="00000500000000000000" pitchFamily="2" charset="0"/>
                  </a:rPr>
                  <a:t>Australia</a:t>
                </a:r>
              </a:p>
            </p:txBody>
          </p:sp>
          <p:sp>
            <p:nvSpPr>
              <p:cNvPr id="13388" name="Google Shape;798;p20">
                <a:extLst>
                  <a:ext uri="{FF2B5EF4-FFF2-40B4-BE49-F238E27FC236}">
                    <a16:creationId xmlns:a16="http://schemas.microsoft.com/office/drawing/2014/main" id="{9103E463-8CD7-DA2B-3D90-C1108D11EA71}"/>
                  </a:ext>
                </a:extLst>
              </p:cNvPr>
              <p:cNvSpPr txBox="1"/>
              <p:nvPr/>
            </p:nvSpPr>
            <p:spPr>
              <a:xfrm>
                <a:off x="7803412" y="3640103"/>
                <a:ext cx="3468594" cy="1127360"/>
              </a:xfrm>
              <a:prstGeom prst="rect">
                <a:avLst/>
              </a:prstGeom>
              <a:noFill/>
              <a:ln>
                <a:noFill/>
              </a:ln>
            </p:spPr>
            <p:txBody>
              <a:bodyPr spcFirstLastPara="1" wrap="square" lIns="91425" tIns="91425" rIns="91425" bIns="91425" anchor="ctr" anchorCtr="0">
                <a:noAutofit/>
              </a:bodyPr>
              <a:lstStyle/>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Australian Prudential Regulation Authority Prudential Standard CPS 231 – Outsourcing</a:t>
                </a:r>
              </a:p>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Australian Privacy Principles (APPs) under the Privacy Act 1988</a:t>
                </a:r>
              </a:p>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Australian Cybersecurity Centre Essential Eight</a:t>
                </a:r>
              </a:p>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APRA Prudential Standard CPS 234 - Information Security</a:t>
                </a:r>
              </a:p>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Australian Financial Services (AFS) License - ASIC</a:t>
                </a:r>
              </a:p>
            </p:txBody>
          </p:sp>
        </p:grpSp>
        <p:sp>
          <p:nvSpPr>
            <p:cNvPr id="13391" name="Google Shape;700;p20">
              <a:extLst>
                <a:ext uri="{FF2B5EF4-FFF2-40B4-BE49-F238E27FC236}">
                  <a16:creationId xmlns:a16="http://schemas.microsoft.com/office/drawing/2014/main" id="{BA34CE42-AB71-6B28-4A00-8A8B68C584B8}"/>
                </a:ext>
              </a:extLst>
            </p:cNvPr>
            <p:cNvSpPr/>
            <p:nvPr/>
          </p:nvSpPr>
          <p:spPr>
            <a:xfrm>
              <a:off x="8396587" y="5815549"/>
              <a:ext cx="184652" cy="132757"/>
            </a:xfrm>
            <a:custGeom>
              <a:avLst/>
              <a:gdLst/>
              <a:ahLst/>
              <a:cxnLst/>
              <a:rect l="l" t="t" r="r" b="b"/>
              <a:pathLst>
                <a:path w="2124" h="2123" extrusionOk="0">
                  <a:moveTo>
                    <a:pt x="1062" y="190"/>
                  </a:moveTo>
                  <a:cubicBezTo>
                    <a:pt x="1543" y="190"/>
                    <a:pt x="1933" y="581"/>
                    <a:pt x="1933" y="1062"/>
                  </a:cubicBezTo>
                  <a:cubicBezTo>
                    <a:pt x="1933" y="1542"/>
                    <a:pt x="1543" y="1933"/>
                    <a:pt x="1062" y="1933"/>
                  </a:cubicBezTo>
                  <a:cubicBezTo>
                    <a:pt x="582" y="1933"/>
                    <a:pt x="191" y="1542"/>
                    <a:pt x="191" y="1062"/>
                  </a:cubicBezTo>
                  <a:cubicBezTo>
                    <a:pt x="191" y="581"/>
                    <a:pt x="582" y="190"/>
                    <a:pt x="1062" y="190"/>
                  </a:cubicBezTo>
                  <a:close/>
                  <a:moveTo>
                    <a:pt x="1062" y="0"/>
                  </a:moveTo>
                  <a:cubicBezTo>
                    <a:pt x="477" y="0"/>
                    <a:pt x="1" y="477"/>
                    <a:pt x="1" y="1062"/>
                  </a:cubicBezTo>
                  <a:cubicBezTo>
                    <a:pt x="1" y="1647"/>
                    <a:pt x="477" y="2123"/>
                    <a:pt x="1062" y="2123"/>
                  </a:cubicBezTo>
                  <a:cubicBezTo>
                    <a:pt x="1648" y="2123"/>
                    <a:pt x="2124" y="1647"/>
                    <a:pt x="2124" y="1062"/>
                  </a:cubicBezTo>
                  <a:cubicBezTo>
                    <a:pt x="2124" y="477"/>
                    <a:pt x="1648" y="0"/>
                    <a:pt x="1062" y="0"/>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13392" name="Google Shape;723;p20">
              <a:extLst>
                <a:ext uri="{FF2B5EF4-FFF2-40B4-BE49-F238E27FC236}">
                  <a16:creationId xmlns:a16="http://schemas.microsoft.com/office/drawing/2014/main" id="{35F11102-AD14-C3BD-D136-34C1102D875D}"/>
                </a:ext>
              </a:extLst>
            </p:cNvPr>
            <p:cNvSpPr/>
            <p:nvPr/>
          </p:nvSpPr>
          <p:spPr>
            <a:xfrm>
              <a:off x="4384187" y="5129971"/>
              <a:ext cx="323141" cy="697526"/>
            </a:xfrm>
            <a:custGeom>
              <a:avLst/>
              <a:gdLst/>
              <a:ahLst/>
              <a:cxnLst/>
              <a:rect l="l" t="t" r="r" b="b"/>
              <a:pathLst>
                <a:path w="3717" h="9428" extrusionOk="0">
                  <a:moveTo>
                    <a:pt x="3320" y="0"/>
                  </a:moveTo>
                  <a:cubicBezTo>
                    <a:pt x="1490" y="0"/>
                    <a:pt x="0" y="1490"/>
                    <a:pt x="0" y="3320"/>
                  </a:cubicBezTo>
                  <a:lnTo>
                    <a:pt x="0" y="9332"/>
                  </a:lnTo>
                  <a:cubicBezTo>
                    <a:pt x="0" y="9385"/>
                    <a:pt x="42" y="9427"/>
                    <a:pt x="96" y="9427"/>
                  </a:cubicBezTo>
                  <a:cubicBezTo>
                    <a:pt x="148" y="9427"/>
                    <a:pt x="190" y="9385"/>
                    <a:pt x="190" y="9332"/>
                  </a:cubicBezTo>
                  <a:lnTo>
                    <a:pt x="190" y="3320"/>
                  </a:lnTo>
                  <a:cubicBezTo>
                    <a:pt x="190" y="1594"/>
                    <a:pt x="1594" y="190"/>
                    <a:pt x="3320" y="190"/>
                  </a:cubicBezTo>
                  <a:lnTo>
                    <a:pt x="3622" y="190"/>
                  </a:lnTo>
                  <a:cubicBezTo>
                    <a:pt x="3674" y="190"/>
                    <a:pt x="3716" y="148"/>
                    <a:pt x="3716" y="95"/>
                  </a:cubicBezTo>
                  <a:cubicBezTo>
                    <a:pt x="3716" y="43"/>
                    <a:pt x="3674" y="0"/>
                    <a:pt x="3622" y="0"/>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13393" name="Google Shape;724;p20">
              <a:extLst>
                <a:ext uri="{FF2B5EF4-FFF2-40B4-BE49-F238E27FC236}">
                  <a16:creationId xmlns:a16="http://schemas.microsoft.com/office/drawing/2014/main" id="{B7BAA292-F669-4308-1AFD-4C72E6F76270}"/>
                </a:ext>
              </a:extLst>
            </p:cNvPr>
            <p:cNvSpPr/>
            <p:nvPr/>
          </p:nvSpPr>
          <p:spPr>
            <a:xfrm>
              <a:off x="4384187" y="5936423"/>
              <a:ext cx="323141" cy="738093"/>
            </a:xfrm>
            <a:custGeom>
              <a:avLst/>
              <a:gdLst/>
              <a:ahLst/>
              <a:cxnLst/>
              <a:rect l="l" t="t" r="r" b="b"/>
              <a:pathLst>
                <a:path w="3717" h="9427" extrusionOk="0">
                  <a:moveTo>
                    <a:pt x="96" y="0"/>
                  </a:moveTo>
                  <a:cubicBezTo>
                    <a:pt x="42" y="0"/>
                    <a:pt x="0" y="42"/>
                    <a:pt x="0" y="94"/>
                  </a:cubicBezTo>
                  <a:lnTo>
                    <a:pt x="0" y="6107"/>
                  </a:lnTo>
                  <a:cubicBezTo>
                    <a:pt x="0" y="7937"/>
                    <a:pt x="1490" y="9427"/>
                    <a:pt x="3320" y="9427"/>
                  </a:cubicBezTo>
                  <a:lnTo>
                    <a:pt x="3622" y="9427"/>
                  </a:lnTo>
                  <a:cubicBezTo>
                    <a:pt x="3674" y="9427"/>
                    <a:pt x="3716" y="9384"/>
                    <a:pt x="3716" y="9331"/>
                  </a:cubicBezTo>
                  <a:cubicBezTo>
                    <a:pt x="3716" y="9279"/>
                    <a:pt x="3674" y="9237"/>
                    <a:pt x="3622" y="9237"/>
                  </a:cubicBezTo>
                  <a:lnTo>
                    <a:pt x="3320" y="9237"/>
                  </a:lnTo>
                  <a:cubicBezTo>
                    <a:pt x="1594" y="9237"/>
                    <a:pt x="190" y="7832"/>
                    <a:pt x="190" y="6107"/>
                  </a:cubicBezTo>
                  <a:lnTo>
                    <a:pt x="190" y="94"/>
                  </a:lnTo>
                  <a:cubicBezTo>
                    <a:pt x="190" y="42"/>
                    <a:pt x="148" y="0"/>
                    <a:pt x="96" y="0"/>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13394" name="Google Shape;725;p20">
              <a:extLst>
                <a:ext uri="{FF2B5EF4-FFF2-40B4-BE49-F238E27FC236}">
                  <a16:creationId xmlns:a16="http://schemas.microsoft.com/office/drawing/2014/main" id="{5E099637-A92D-42AB-0A9F-FF4A17A8E36D}"/>
                </a:ext>
              </a:extLst>
            </p:cNvPr>
            <p:cNvSpPr/>
            <p:nvPr/>
          </p:nvSpPr>
          <p:spPr>
            <a:xfrm>
              <a:off x="8174032" y="5129971"/>
              <a:ext cx="323227" cy="697526"/>
            </a:xfrm>
            <a:custGeom>
              <a:avLst/>
              <a:gdLst/>
              <a:ahLst/>
              <a:cxnLst/>
              <a:rect l="l" t="t" r="r" b="b"/>
              <a:pathLst>
                <a:path w="3718" h="9428" extrusionOk="0">
                  <a:moveTo>
                    <a:pt x="95" y="0"/>
                  </a:moveTo>
                  <a:cubicBezTo>
                    <a:pt x="43" y="0"/>
                    <a:pt x="1" y="43"/>
                    <a:pt x="1" y="95"/>
                  </a:cubicBezTo>
                  <a:cubicBezTo>
                    <a:pt x="1" y="148"/>
                    <a:pt x="43" y="190"/>
                    <a:pt x="95" y="190"/>
                  </a:cubicBezTo>
                  <a:lnTo>
                    <a:pt x="397" y="190"/>
                  </a:lnTo>
                  <a:cubicBezTo>
                    <a:pt x="2124" y="190"/>
                    <a:pt x="3528" y="1594"/>
                    <a:pt x="3528" y="3320"/>
                  </a:cubicBezTo>
                  <a:lnTo>
                    <a:pt x="3528" y="9332"/>
                  </a:lnTo>
                  <a:cubicBezTo>
                    <a:pt x="3528" y="9385"/>
                    <a:pt x="3569" y="9427"/>
                    <a:pt x="3622" y="9427"/>
                  </a:cubicBezTo>
                  <a:cubicBezTo>
                    <a:pt x="3675" y="9427"/>
                    <a:pt x="3717" y="9385"/>
                    <a:pt x="3717" y="9332"/>
                  </a:cubicBezTo>
                  <a:lnTo>
                    <a:pt x="3717" y="3320"/>
                  </a:lnTo>
                  <a:cubicBezTo>
                    <a:pt x="3717" y="1490"/>
                    <a:pt x="2227" y="0"/>
                    <a:pt x="397" y="0"/>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13395" name="Google Shape;726;p20">
              <a:extLst>
                <a:ext uri="{FF2B5EF4-FFF2-40B4-BE49-F238E27FC236}">
                  <a16:creationId xmlns:a16="http://schemas.microsoft.com/office/drawing/2014/main" id="{678CE038-1CE1-049F-B5B0-81F5D5FF94BC}"/>
                </a:ext>
              </a:extLst>
            </p:cNvPr>
            <p:cNvSpPr/>
            <p:nvPr/>
          </p:nvSpPr>
          <p:spPr>
            <a:xfrm>
              <a:off x="8174032" y="5936423"/>
              <a:ext cx="323227" cy="738093"/>
            </a:xfrm>
            <a:custGeom>
              <a:avLst/>
              <a:gdLst/>
              <a:ahLst/>
              <a:cxnLst/>
              <a:rect l="l" t="t" r="r" b="b"/>
              <a:pathLst>
                <a:path w="3718" h="9427" extrusionOk="0">
                  <a:moveTo>
                    <a:pt x="3622" y="0"/>
                  </a:moveTo>
                  <a:cubicBezTo>
                    <a:pt x="3569" y="0"/>
                    <a:pt x="3528" y="42"/>
                    <a:pt x="3528" y="94"/>
                  </a:cubicBezTo>
                  <a:lnTo>
                    <a:pt x="3528" y="6107"/>
                  </a:lnTo>
                  <a:cubicBezTo>
                    <a:pt x="3528" y="7832"/>
                    <a:pt x="2124" y="9237"/>
                    <a:pt x="397" y="9237"/>
                  </a:cubicBezTo>
                  <a:lnTo>
                    <a:pt x="95" y="9237"/>
                  </a:lnTo>
                  <a:cubicBezTo>
                    <a:pt x="43" y="9237"/>
                    <a:pt x="1" y="9279"/>
                    <a:pt x="1" y="9331"/>
                  </a:cubicBezTo>
                  <a:cubicBezTo>
                    <a:pt x="1" y="9384"/>
                    <a:pt x="43" y="9427"/>
                    <a:pt x="95" y="9427"/>
                  </a:cubicBezTo>
                  <a:lnTo>
                    <a:pt x="397" y="9427"/>
                  </a:lnTo>
                  <a:cubicBezTo>
                    <a:pt x="2227" y="9427"/>
                    <a:pt x="3717" y="7937"/>
                    <a:pt x="3717" y="6107"/>
                  </a:cubicBezTo>
                  <a:lnTo>
                    <a:pt x="3717" y="94"/>
                  </a:lnTo>
                  <a:cubicBezTo>
                    <a:pt x="3717" y="42"/>
                    <a:pt x="3675" y="0"/>
                    <a:pt x="3622" y="0"/>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13396" name="Google Shape;797;p20">
              <a:extLst>
                <a:ext uri="{FF2B5EF4-FFF2-40B4-BE49-F238E27FC236}">
                  <a16:creationId xmlns:a16="http://schemas.microsoft.com/office/drawing/2014/main" id="{AD241C24-1049-B370-DBB9-3ACE24C7EBF2}"/>
                </a:ext>
              </a:extLst>
            </p:cNvPr>
            <p:cNvSpPr/>
            <p:nvPr/>
          </p:nvSpPr>
          <p:spPr>
            <a:xfrm>
              <a:off x="4300121" y="5815549"/>
              <a:ext cx="184652" cy="132757"/>
            </a:xfrm>
            <a:custGeom>
              <a:avLst/>
              <a:gdLst/>
              <a:ahLst/>
              <a:cxnLst/>
              <a:rect l="l" t="t" r="r" b="b"/>
              <a:pathLst>
                <a:path w="2124" h="2123" extrusionOk="0">
                  <a:moveTo>
                    <a:pt x="1063" y="190"/>
                  </a:moveTo>
                  <a:cubicBezTo>
                    <a:pt x="1543" y="190"/>
                    <a:pt x="1933" y="581"/>
                    <a:pt x="1933" y="1062"/>
                  </a:cubicBezTo>
                  <a:cubicBezTo>
                    <a:pt x="1933" y="1542"/>
                    <a:pt x="1543" y="1933"/>
                    <a:pt x="1063" y="1933"/>
                  </a:cubicBezTo>
                  <a:cubicBezTo>
                    <a:pt x="581" y="1933"/>
                    <a:pt x="190" y="1542"/>
                    <a:pt x="190" y="1062"/>
                  </a:cubicBezTo>
                  <a:cubicBezTo>
                    <a:pt x="190" y="581"/>
                    <a:pt x="581" y="190"/>
                    <a:pt x="1063" y="190"/>
                  </a:cubicBezTo>
                  <a:close/>
                  <a:moveTo>
                    <a:pt x="1063" y="0"/>
                  </a:moveTo>
                  <a:cubicBezTo>
                    <a:pt x="477" y="0"/>
                    <a:pt x="1" y="477"/>
                    <a:pt x="1" y="1062"/>
                  </a:cubicBezTo>
                  <a:cubicBezTo>
                    <a:pt x="1" y="1647"/>
                    <a:pt x="477" y="2123"/>
                    <a:pt x="1063" y="2123"/>
                  </a:cubicBezTo>
                  <a:cubicBezTo>
                    <a:pt x="1648" y="2123"/>
                    <a:pt x="2123" y="1647"/>
                    <a:pt x="2123" y="1062"/>
                  </a:cubicBezTo>
                  <a:cubicBezTo>
                    <a:pt x="2123" y="477"/>
                    <a:pt x="1648" y="0"/>
                    <a:pt x="1063" y="0"/>
                  </a:cubicBezTo>
                  <a:close/>
                </a:path>
              </a:pathLst>
            </a:custGeom>
            <a:solidFill>
              <a:srgbClr val="3F2DA5"/>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13397" name="Google Shape;727;p20">
              <a:extLst>
                <a:ext uri="{FF2B5EF4-FFF2-40B4-BE49-F238E27FC236}">
                  <a16:creationId xmlns:a16="http://schemas.microsoft.com/office/drawing/2014/main" id="{56E4AF8B-CF95-6E0B-53FF-F9466A218BBC}"/>
                </a:ext>
              </a:extLst>
            </p:cNvPr>
            <p:cNvSpPr/>
            <p:nvPr/>
          </p:nvSpPr>
          <p:spPr>
            <a:xfrm>
              <a:off x="4345384" y="5848602"/>
              <a:ext cx="91892" cy="66098"/>
            </a:xfrm>
            <a:custGeom>
              <a:avLst/>
              <a:gdLst/>
              <a:ahLst/>
              <a:cxnLst/>
              <a:rect l="l" t="t" r="r" b="b"/>
              <a:pathLst>
                <a:path w="1057" h="1057" extrusionOk="0">
                  <a:moveTo>
                    <a:pt x="528" y="0"/>
                  </a:moveTo>
                  <a:cubicBezTo>
                    <a:pt x="237" y="0"/>
                    <a:pt x="0" y="237"/>
                    <a:pt x="0" y="529"/>
                  </a:cubicBezTo>
                  <a:cubicBezTo>
                    <a:pt x="0" y="820"/>
                    <a:pt x="237" y="1056"/>
                    <a:pt x="528" y="1056"/>
                  </a:cubicBezTo>
                  <a:cubicBezTo>
                    <a:pt x="819" y="1056"/>
                    <a:pt x="1056" y="820"/>
                    <a:pt x="1056" y="529"/>
                  </a:cubicBezTo>
                  <a:cubicBezTo>
                    <a:pt x="1056" y="237"/>
                    <a:pt x="819" y="0"/>
                    <a:pt x="528" y="0"/>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13398" name="Google Shape;727;p20">
              <a:extLst>
                <a:ext uri="{FF2B5EF4-FFF2-40B4-BE49-F238E27FC236}">
                  <a16:creationId xmlns:a16="http://schemas.microsoft.com/office/drawing/2014/main" id="{736889D3-96D7-1ACD-F7E8-2B8C6CCDA630}"/>
                </a:ext>
              </a:extLst>
            </p:cNvPr>
            <p:cNvSpPr/>
            <p:nvPr/>
          </p:nvSpPr>
          <p:spPr>
            <a:xfrm>
              <a:off x="8442967" y="5848602"/>
              <a:ext cx="91892" cy="66098"/>
            </a:xfrm>
            <a:custGeom>
              <a:avLst/>
              <a:gdLst/>
              <a:ahLst/>
              <a:cxnLst/>
              <a:rect l="l" t="t" r="r" b="b"/>
              <a:pathLst>
                <a:path w="1057" h="1057" extrusionOk="0">
                  <a:moveTo>
                    <a:pt x="528" y="0"/>
                  </a:moveTo>
                  <a:cubicBezTo>
                    <a:pt x="237" y="0"/>
                    <a:pt x="0" y="237"/>
                    <a:pt x="0" y="529"/>
                  </a:cubicBezTo>
                  <a:cubicBezTo>
                    <a:pt x="0" y="820"/>
                    <a:pt x="237" y="1056"/>
                    <a:pt x="528" y="1056"/>
                  </a:cubicBezTo>
                  <a:cubicBezTo>
                    <a:pt x="819" y="1056"/>
                    <a:pt x="1056" y="820"/>
                    <a:pt x="1056" y="529"/>
                  </a:cubicBezTo>
                  <a:cubicBezTo>
                    <a:pt x="1056" y="237"/>
                    <a:pt x="819" y="0"/>
                    <a:pt x="528" y="0"/>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Poppins" panose="00000500000000000000" pitchFamily="2" charset="0"/>
                <a:cs typeface="Poppins" panose="00000500000000000000" pitchFamily="2" charset="0"/>
              </a:endParaRPr>
            </a:p>
          </p:txBody>
        </p:sp>
        <p:sp>
          <p:nvSpPr>
            <p:cNvPr id="13399" name="TextBox 13398">
              <a:extLst>
                <a:ext uri="{FF2B5EF4-FFF2-40B4-BE49-F238E27FC236}">
                  <a16:creationId xmlns:a16="http://schemas.microsoft.com/office/drawing/2014/main" id="{174AE40F-EFC8-8876-078F-DE75F7141A61}"/>
                </a:ext>
              </a:extLst>
            </p:cNvPr>
            <p:cNvSpPr txBox="1"/>
            <p:nvPr/>
          </p:nvSpPr>
          <p:spPr>
            <a:xfrm>
              <a:off x="5742129" y="5062542"/>
              <a:ext cx="1397102" cy="307777"/>
            </a:xfrm>
            <a:prstGeom prst="rect">
              <a:avLst/>
            </a:prstGeom>
            <a:noFill/>
          </p:spPr>
          <p:txBody>
            <a:bodyPr wrap="square" rtlCol="0">
              <a:spAutoFit/>
            </a:bodyPr>
            <a:lstStyle/>
            <a:p>
              <a:r>
                <a:rPr lang="en-IN" sz="1400" b="1" dirty="0">
                  <a:latin typeface="Poppins" panose="00000500000000000000" pitchFamily="2" charset="0"/>
                  <a:cs typeface="Poppins" panose="00000500000000000000" pitchFamily="2" charset="0"/>
                </a:rPr>
                <a:t>International</a:t>
              </a:r>
            </a:p>
          </p:txBody>
        </p:sp>
        <p:sp>
          <p:nvSpPr>
            <p:cNvPr id="13400" name="Google Shape;798;p20">
              <a:extLst>
                <a:ext uri="{FF2B5EF4-FFF2-40B4-BE49-F238E27FC236}">
                  <a16:creationId xmlns:a16="http://schemas.microsoft.com/office/drawing/2014/main" id="{FF026A5E-0FA6-750C-D7AC-5781C6E95F28}"/>
                </a:ext>
              </a:extLst>
            </p:cNvPr>
            <p:cNvSpPr txBox="1"/>
            <p:nvPr/>
          </p:nvSpPr>
          <p:spPr>
            <a:xfrm>
              <a:off x="4465303" y="5500065"/>
              <a:ext cx="3987270" cy="1045308"/>
            </a:xfrm>
            <a:prstGeom prst="rect">
              <a:avLst/>
            </a:prstGeom>
            <a:noFill/>
            <a:ln>
              <a:noFill/>
            </a:ln>
          </p:spPr>
          <p:txBody>
            <a:bodyPr spcFirstLastPara="1" wrap="square" lIns="91425" tIns="91425" rIns="91425" bIns="91425" anchor="ctr" anchorCtr="0">
              <a:noAutofit/>
            </a:bodyPr>
            <a:lstStyle/>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Payment Card Industry Data Security Standard (PCI DSS)</a:t>
              </a:r>
            </a:p>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General Data Protection Regulation (GDPR)</a:t>
              </a:r>
            </a:p>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ISO Standards</a:t>
              </a:r>
            </a:p>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Cloud Computing Compliance Controls Catalog (C5)</a:t>
              </a:r>
            </a:p>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Bank for International Settlements (BIS) Outsourcing Principles</a:t>
              </a:r>
            </a:p>
            <a:p>
              <a:pPr marL="171450" indent="-171450" algn="just">
                <a:buFont typeface="Arial" panose="020B0604020202020204" pitchFamily="34" charset="0"/>
                <a:buChar char="•"/>
              </a:pPr>
              <a:r>
                <a:rPr lang="en-US" sz="1000" dirty="0">
                  <a:solidFill>
                    <a:srgbClr val="263238"/>
                  </a:solidFill>
                  <a:latin typeface="Poppins" panose="00000500000000000000" pitchFamily="2" charset="0"/>
                  <a:cs typeface="Poppins" panose="00000500000000000000" pitchFamily="2" charset="0"/>
                </a:rPr>
                <a:t>International Financial Reporting Standards (IFRS)</a:t>
              </a:r>
            </a:p>
          </p:txBody>
        </p:sp>
      </p:grpSp>
    </p:spTree>
    <p:extLst>
      <p:ext uri="{BB962C8B-B14F-4D97-AF65-F5344CB8AC3E}">
        <p14:creationId xmlns:p14="http://schemas.microsoft.com/office/powerpoint/2010/main" val="393359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409"/>
                                        </p:tgtEl>
                                        <p:attrNameLst>
                                          <p:attrName>style.visibility</p:attrName>
                                        </p:attrNameLst>
                                      </p:cBhvr>
                                      <p:to>
                                        <p:strVal val="visible"/>
                                      </p:to>
                                    </p:set>
                                    <p:animEffect transition="in" filter="randombar(horizontal)">
                                      <p:cBhvr>
                                        <p:cTn id="7" dur="1000"/>
                                        <p:tgtEl>
                                          <p:spTgt spid="13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22FE0-1D21-6ADB-5C41-FAFB1720C92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C164042-8F34-D027-2480-40F532375757}"/>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CLOUD IN BANKING INDUSTRY MARKET SIZE &amp; FUTURE GROWTH PROJECTIONS</a:t>
            </a:r>
          </a:p>
        </p:txBody>
      </p:sp>
      <p:cxnSp>
        <p:nvCxnSpPr>
          <p:cNvPr id="3" name="Straight Connector 2">
            <a:extLst>
              <a:ext uri="{FF2B5EF4-FFF2-40B4-BE49-F238E27FC236}">
                <a16:creationId xmlns:a16="http://schemas.microsoft.com/office/drawing/2014/main" id="{92CED54B-FA06-A6B6-80D7-F983F7E33076}"/>
              </a:ext>
            </a:extLst>
          </p:cNvPr>
          <p:cNvCxnSpPr>
            <a:cxnSpLocks/>
          </p:cNvCxnSpPr>
          <p:nvPr/>
        </p:nvCxnSpPr>
        <p:spPr>
          <a:xfrm>
            <a:off x="0" y="519792"/>
            <a:ext cx="12192000"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0F785D84-EC23-75B9-E4AD-BB28C805CF20}"/>
              </a:ext>
            </a:extLst>
          </p:cNvPr>
          <p:cNvCxnSpPr>
            <a:cxnSpLocks/>
          </p:cNvCxnSpPr>
          <p:nvPr/>
        </p:nvCxnSpPr>
        <p:spPr>
          <a:xfrm>
            <a:off x="0" y="586090"/>
            <a:ext cx="12192000" cy="0"/>
          </a:xfrm>
          <a:prstGeom prst="line">
            <a:avLst/>
          </a:prstGeom>
          <a:ln>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324" name="TextBox 323">
            <a:extLst>
              <a:ext uri="{FF2B5EF4-FFF2-40B4-BE49-F238E27FC236}">
                <a16:creationId xmlns:a16="http://schemas.microsoft.com/office/drawing/2014/main" id="{898C8CF5-CEF4-AEC1-854B-C9D61397CBD1}"/>
              </a:ext>
            </a:extLst>
          </p:cNvPr>
          <p:cNvSpPr txBox="1"/>
          <p:nvPr/>
        </p:nvSpPr>
        <p:spPr>
          <a:xfrm>
            <a:off x="6586177" y="635161"/>
            <a:ext cx="3374688" cy="809837"/>
          </a:xfrm>
          <a:prstGeom prst="rect">
            <a:avLst/>
          </a:prstGeom>
          <a:noFill/>
        </p:spPr>
        <p:txBody>
          <a:bodyPr wrap="square">
            <a:spAutoFit/>
          </a:bodyPr>
          <a:lstStyle/>
          <a:p>
            <a:pPr algn="just" defTabSz="685800">
              <a:lnSpc>
                <a:spcPct val="107000"/>
              </a:lnSpc>
              <a:spcAft>
                <a:spcPts val="450"/>
              </a:spcAft>
            </a:pPr>
            <a:r>
              <a:rPr lang="en-IN" sz="2000" b="1" dirty="0">
                <a:solidFill>
                  <a:prstClr val="black"/>
                </a:solidFill>
                <a:latin typeface="Poppins" panose="00000500000000000000" pitchFamily="2" charset="0"/>
                <a:cs typeface="Poppins" panose="00000500000000000000" pitchFamily="2" charset="0"/>
              </a:rPr>
              <a:t>$79.0 Bn</a:t>
            </a:r>
          </a:p>
          <a:p>
            <a:pPr algn="just" defTabSz="685800">
              <a:lnSpc>
                <a:spcPct val="107000"/>
              </a:lnSpc>
              <a:spcAft>
                <a:spcPts val="450"/>
              </a:spcAft>
            </a:pPr>
            <a:r>
              <a:rPr lang="en-IN" sz="1000" dirty="0">
                <a:solidFill>
                  <a:prstClr val="black"/>
                </a:solidFill>
                <a:latin typeface="Poppins" panose="00000500000000000000" pitchFamily="2" charset="0"/>
                <a:cs typeface="Poppins" panose="00000500000000000000" pitchFamily="2" charset="0"/>
              </a:rPr>
              <a:t>Size of global Cloud Computing in Banking market in 2023</a:t>
            </a:r>
          </a:p>
        </p:txBody>
      </p:sp>
      <p:sp>
        <p:nvSpPr>
          <p:cNvPr id="325" name="TextBox 324">
            <a:extLst>
              <a:ext uri="{FF2B5EF4-FFF2-40B4-BE49-F238E27FC236}">
                <a16:creationId xmlns:a16="http://schemas.microsoft.com/office/drawing/2014/main" id="{CE68F8F9-C043-262E-D19D-9BF42A66FA45}"/>
              </a:ext>
            </a:extLst>
          </p:cNvPr>
          <p:cNvSpPr txBox="1"/>
          <p:nvPr/>
        </p:nvSpPr>
        <p:spPr>
          <a:xfrm>
            <a:off x="6586177" y="1574837"/>
            <a:ext cx="3374688" cy="809837"/>
          </a:xfrm>
          <a:prstGeom prst="rect">
            <a:avLst/>
          </a:prstGeom>
          <a:noFill/>
        </p:spPr>
        <p:txBody>
          <a:bodyPr wrap="square">
            <a:spAutoFit/>
          </a:bodyPr>
          <a:lstStyle/>
          <a:p>
            <a:pPr algn="just" defTabSz="685800">
              <a:lnSpc>
                <a:spcPct val="107000"/>
              </a:lnSpc>
              <a:spcAft>
                <a:spcPts val="450"/>
              </a:spcAft>
            </a:pPr>
            <a:r>
              <a:rPr lang="en-IN" sz="2000" b="1" dirty="0">
                <a:solidFill>
                  <a:prstClr val="black"/>
                </a:solidFill>
                <a:latin typeface="Poppins" panose="00000500000000000000" pitchFamily="2" charset="0"/>
                <a:cs typeface="Poppins" panose="00000500000000000000" pitchFamily="2" charset="0"/>
              </a:rPr>
              <a:t>$258.8 Bn</a:t>
            </a:r>
          </a:p>
          <a:p>
            <a:pPr algn="just" defTabSz="685800">
              <a:lnSpc>
                <a:spcPct val="107000"/>
              </a:lnSpc>
              <a:spcAft>
                <a:spcPts val="450"/>
              </a:spcAft>
            </a:pPr>
            <a:r>
              <a:rPr lang="en-IN" sz="1000" dirty="0">
                <a:solidFill>
                  <a:prstClr val="black"/>
                </a:solidFill>
                <a:latin typeface="Poppins" panose="00000500000000000000" pitchFamily="2" charset="0"/>
                <a:cs typeface="Poppins" panose="00000500000000000000" pitchFamily="2" charset="0"/>
              </a:rPr>
              <a:t>Size of global Cloud Computing in Banking market in 2031</a:t>
            </a:r>
          </a:p>
        </p:txBody>
      </p:sp>
      <p:sp>
        <p:nvSpPr>
          <p:cNvPr id="5" name="TextBox 4">
            <a:extLst>
              <a:ext uri="{FF2B5EF4-FFF2-40B4-BE49-F238E27FC236}">
                <a16:creationId xmlns:a16="http://schemas.microsoft.com/office/drawing/2014/main" id="{CB9912AB-CF78-F74C-E567-20B4BA28D746}"/>
              </a:ext>
            </a:extLst>
          </p:cNvPr>
          <p:cNvSpPr txBox="1"/>
          <p:nvPr/>
        </p:nvSpPr>
        <p:spPr>
          <a:xfrm>
            <a:off x="6576600" y="2578570"/>
            <a:ext cx="3374688" cy="809837"/>
          </a:xfrm>
          <a:prstGeom prst="rect">
            <a:avLst/>
          </a:prstGeom>
          <a:noFill/>
        </p:spPr>
        <p:txBody>
          <a:bodyPr wrap="square">
            <a:spAutoFit/>
          </a:bodyPr>
          <a:lstStyle/>
          <a:p>
            <a:pPr algn="just" defTabSz="685800">
              <a:lnSpc>
                <a:spcPct val="107000"/>
              </a:lnSpc>
              <a:spcAft>
                <a:spcPts val="450"/>
              </a:spcAft>
            </a:pPr>
            <a:r>
              <a:rPr lang="en-IN" sz="2000" b="1" dirty="0">
                <a:solidFill>
                  <a:prstClr val="black"/>
                </a:solidFill>
                <a:latin typeface="Poppins" panose="00000500000000000000" pitchFamily="2" charset="0"/>
                <a:cs typeface="Poppins" panose="00000500000000000000" pitchFamily="2" charset="0"/>
              </a:rPr>
              <a:t>+16.3%</a:t>
            </a:r>
          </a:p>
          <a:p>
            <a:pPr algn="just" defTabSz="685800">
              <a:lnSpc>
                <a:spcPct val="107000"/>
              </a:lnSpc>
              <a:spcAft>
                <a:spcPts val="450"/>
              </a:spcAft>
            </a:pPr>
            <a:r>
              <a:rPr lang="en-IN" sz="1000" dirty="0">
                <a:solidFill>
                  <a:prstClr val="black"/>
                </a:solidFill>
                <a:latin typeface="Poppins" panose="00000500000000000000" pitchFamily="2" charset="0"/>
                <a:cs typeface="Poppins" panose="00000500000000000000" pitchFamily="2" charset="0"/>
              </a:rPr>
              <a:t>Compound annual growth in Global Clod Computing in Banking market (2024-2031)</a:t>
            </a:r>
          </a:p>
        </p:txBody>
      </p:sp>
      <p:pic>
        <p:nvPicPr>
          <p:cNvPr id="8" name="Picture 7">
            <a:extLst>
              <a:ext uri="{FF2B5EF4-FFF2-40B4-BE49-F238E27FC236}">
                <a16:creationId xmlns:a16="http://schemas.microsoft.com/office/drawing/2014/main" id="{C46CB242-0FC1-FEDA-57A7-56F4077386DA}"/>
              </a:ext>
            </a:extLst>
          </p:cNvPr>
          <p:cNvPicPr>
            <a:picLocks noChangeAspect="1"/>
          </p:cNvPicPr>
          <p:nvPr/>
        </p:nvPicPr>
        <p:blipFill>
          <a:blip r:embed="rId2"/>
          <a:srcRect t="17377" b="13898"/>
          <a:stretch/>
        </p:blipFill>
        <p:spPr>
          <a:xfrm>
            <a:off x="110161" y="774686"/>
            <a:ext cx="6268461" cy="2571069"/>
          </a:xfrm>
          <a:prstGeom prst="rect">
            <a:avLst/>
          </a:prstGeom>
          <a:ln>
            <a:noFill/>
          </a:ln>
          <a:effectLst>
            <a:glow>
              <a:schemeClr val="accent1">
                <a:alpha val="40000"/>
              </a:schemeClr>
            </a:glow>
          </a:effectLst>
        </p:spPr>
      </p:pic>
      <p:cxnSp>
        <p:nvCxnSpPr>
          <p:cNvPr id="11" name="Straight Connector 10">
            <a:extLst>
              <a:ext uri="{FF2B5EF4-FFF2-40B4-BE49-F238E27FC236}">
                <a16:creationId xmlns:a16="http://schemas.microsoft.com/office/drawing/2014/main" id="{E53824D0-7AC4-E227-06CD-8E2B3EC87FD6}"/>
              </a:ext>
            </a:extLst>
          </p:cNvPr>
          <p:cNvCxnSpPr/>
          <p:nvPr/>
        </p:nvCxnSpPr>
        <p:spPr>
          <a:xfrm>
            <a:off x="6576600" y="1501471"/>
            <a:ext cx="211577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913EAA0-8371-75A0-E2D1-5EFF46C765EF}"/>
              </a:ext>
            </a:extLst>
          </p:cNvPr>
          <p:cNvCxnSpPr/>
          <p:nvPr/>
        </p:nvCxnSpPr>
        <p:spPr>
          <a:xfrm>
            <a:off x="6576600" y="2462205"/>
            <a:ext cx="2115776"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FD00C630-E5AD-A64B-C921-B280D4516BD6}"/>
              </a:ext>
            </a:extLst>
          </p:cNvPr>
          <p:cNvSpPr txBox="1"/>
          <p:nvPr/>
        </p:nvSpPr>
        <p:spPr>
          <a:xfrm>
            <a:off x="216594" y="3512241"/>
            <a:ext cx="11758811" cy="3154710"/>
          </a:xfrm>
          <a:prstGeom prst="rect">
            <a:avLst/>
          </a:prstGeom>
          <a:noFill/>
        </p:spPr>
        <p:txBody>
          <a:bodyPr wrap="square" rtlCol="0" anchor="b">
            <a:spAutoFit/>
          </a:bodyPr>
          <a:lstStyle/>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The global cloud computing market in banking was valued at $79.0 billion in 2023. This market is projected to reach $258.8 billion by 2031, growing at a CAGR of 16.3% during the forecast period from 2024 to 2031. The growth of this market is driven by the increasing adoption of cloud services, demand for personalized customer experiences, AI integration, advancements in cloud technology, and investments in digital transformation. Banks are expanding into new markets, deploying digital solutions, and ensuring business continuity during unforeseen events, all contributing to market growth. However, concerns regarding data security and privacy may hinder progress.</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The integration of AI and machine learning with cloud services, growing investments in cloud platforms, and a focus on digital banking present significant growth opportunities. At the same time, challenges such as integrating advanced technologies with legacy systems, upfront costs, resistance to change, skill gaps, and regulatory compliance may impact market expansion.</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Some of the recent developments are:</a:t>
            </a:r>
          </a:p>
          <a:p>
            <a:pPr marL="354013" indent="-171450" algn="just">
              <a:spcAft>
                <a:spcPts val="600"/>
              </a:spcAft>
              <a:buFont typeface="Courier New" panose="02070309020205020404" pitchFamily="49" charset="0"/>
              <a:buChar char="o"/>
            </a:pPr>
            <a:r>
              <a:rPr lang="en-US" sz="1100" dirty="0">
                <a:latin typeface="Poppins" panose="00000500000000000000" pitchFamily="2" charset="0"/>
                <a:cs typeface="Poppins" panose="00000500000000000000" pitchFamily="2" charset="0"/>
              </a:rPr>
              <a:t>In November 2024, Peruvian bank formed a partnership with Microsoft and Kyndryl to invest $650 million over five years to modernize its IT infrastructure.</a:t>
            </a:r>
          </a:p>
          <a:p>
            <a:pPr marL="354013" indent="-171450" algn="just">
              <a:spcAft>
                <a:spcPts val="1200"/>
              </a:spcAft>
              <a:buFont typeface="Courier New" panose="02070309020205020404" pitchFamily="49" charset="0"/>
              <a:buChar char="o"/>
            </a:pPr>
            <a:r>
              <a:rPr lang="en-US" sz="1100" dirty="0">
                <a:latin typeface="Poppins" panose="00000500000000000000" pitchFamily="2" charset="0"/>
                <a:cs typeface="Poppins" panose="00000500000000000000" pitchFamily="2" charset="0"/>
              </a:rPr>
              <a:t>In November 2024, The Reserve Bank of India (RBI) announced a directive requiring local cloud data storage for financial institutions, aiming to compete with major global cloud providers such as Amazon Web Services (AWS), Google Cloud, IBM Cloud, and Microsoft Azure.</a:t>
            </a:r>
          </a:p>
          <a:p>
            <a:pPr marL="354013" indent="-171450" algn="just">
              <a:spcAft>
                <a:spcPts val="1200"/>
              </a:spcAft>
              <a:buFont typeface="Courier New" panose="02070309020205020404" pitchFamily="49" charset="0"/>
              <a:buChar char="o"/>
            </a:pPr>
            <a:r>
              <a:rPr lang="en-US" sz="1100" dirty="0">
                <a:latin typeface="Poppins" panose="00000500000000000000" pitchFamily="2" charset="0"/>
                <a:cs typeface="Poppins" panose="00000500000000000000" pitchFamily="2" charset="0"/>
              </a:rPr>
              <a:t>In March 2024, Danske Bank entered into a multiyear agreement with Amazon Web Services (AWS) to migrate selected infrastructure, applications, and data—including systems for personal, business, and institutional customers—to AWS.</a:t>
            </a:r>
          </a:p>
        </p:txBody>
      </p:sp>
      <p:grpSp>
        <p:nvGrpSpPr>
          <p:cNvPr id="17554" name="Group 17553">
            <a:extLst>
              <a:ext uri="{FF2B5EF4-FFF2-40B4-BE49-F238E27FC236}">
                <a16:creationId xmlns:a16="http://schemas.microsoft.com/office/drawing/2014/main" id="{AC7C9040-1384-028B-FC65-73F3833427F0}"/>
              </a:ext>
            </a:extLst>
          </p:cNvPr>
          <p:cNvGrpSpPr/>
          <p:nvPr/>
        </p:nvGrpSpPr>
        <p:grpSpPr>
          <a:xfrm>
            <a:off x="10044844" y="1035387"/>
            <a:ext cx="2034082" cy="1567854"/>
            <a:chOff x="3291941" y="2544137"/>
            <a:chExt cx="5236820" cy="4073379"/>
          </a:xfrm>
        </p:grpSpPr>
        <p:sp>
          <p:nvSpPr>
            <p:cNvPr id="17555" name="Freeform: Shape 17554">
              <a:extLst>
                <a:ext uri="{FF2B5EF4-FFF2-40B4-BE49-F238E27FC236}">
                  <a16:creationId xmlns:a16="http://schemas.microsoft.com/office/drawing/2014/main" id="{3B952F62-7A4E-BF11-56D1-B68613C9D439}"/>
                </a:ext>
              </a:extLst>
            </p:cNvPr>
            <p:cNvSpPr/>
            <p:nvPr/>
          </p:nvSpPr>
          <p:spPr>
            <a:xfrm>
              <a:off x="3291941" y="6409055"/>
              <a:ext cx="5097780" cy="208461"/>
            </a:xfrm>
            <a:custGeom>
              <a:avLst/>
              <a:gdLst>
                <a:gd name="connsiteX0" fmla="*/ 5097780 w 5097780"/>
                <a:gd name="connsiteY0" fmla="*/ 104231 h 208461"/>
                <a:gd name="connsiteX1" fmla="*/ 2548890 w 5097780"/>
                <a:gd name="connsiteY1" fmla="*/ 208461 h 208461"/>
                <a:gd name="connsiteX2" fmla="*/ 0 w 5097780"/>
                <a:gd name="connsiteY2" fmla="*/ 104231 h 208461"/>
                <a:gd name="connsiteX3" fmla="*/ 2548890 w 5097780"/>
                <a:gd name="connsiteY3" fmla="*/ 0 h 208461"/>
                <a:gd name="connsiteX4" fmla="*/ 5097780 w 5097780"/>
                <a:gd name="connsiteY4" fmla="*/ 104231 h 208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7780" h="208461">
                  <a:moveTo>
                    <a:pt x="5097780" y="104231"/>
                  </a:moveTo>
                  <a:cubicBezTo>
                    <a:pt x="5097780" y="161796"/>
                    <a:pt x="3956603" y="208461"/>
                    <a:pt x="2548890" y="208461"/>
                  </a:cubicBezTo>
                  <a:cubicBezTo>
                    <a:pt x="1141177" y="208461"/>
                    <a:pt x="0" y="161796"/>
                    <a:pt x="0" y="104231"/>
                  </a:cubicBezTo>
                  <a:cubicBezTo>
                    <a:pt x="0" y="46666"/>
                    <a:pt x="1141177" y="0"/>
                    <a:pt x="2548890" y="0"/>
                  </a:cubicBezTo>
                  <a:cubicBezTo>
                    <a:pt x="3956603" y="0"/>
                    <a:pt x="5097780" y="46666"/>
                    <a:pt x="5097780" y="104231"/>
                  </a:cubicBezTo>
                  <a:close/>
                </a:path>
              </a:pathLst>
            </a:custGeom>
            <a:solidFill>
              <a:srgbClr val="E6E6E6"/>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56" name="Freeform: Shape 17555">
              <a:extLst>
                <a:ext uri="{FF2B5EF4-FFF2-40B4-BE49-F238E27FC236}">
                  <a16:creationId xmlns:a16="http://schemas.microsoft.com/office/drawing/2014/main" id="{A91A8CFC-F6D0-92F8-4692-DCF607A86EF6}"/>
                </a:ext>
              </a:extLst>
            </p:cNvPr>
            <p:cNvSpPr/>
            <p:nvPr/>
          </p:nvSpPr>
          <p:spPr>
            <a:xfrm>
              <a:off x="3461759" y="5482408"/>
              <a:ext cx="1372177" cy="655591"/>
            </a:xfrm>
            <a:custGeom>
              <a:avLst/>
              <a:gdLst>
                <a:gd name="connsiteX0" fmla="*/ 517767 w 1372177"/>
                <a:gd name="connsiteY0" fmla="*/ 123795 h 655591"/>
                <a:gd name="connsiteX1" fmla="*/ 795353 w 1372177"/>
                <a:gd name="connsiteY1" fmla="*/ 100935 h 655591"/>
                <a:gd name="connsiteX2" fmla="*/ 1339638 w 1372177"/>
                <a:gd name="connsiteY2" fmla="*/ 202172 h 655591"/>
                <a:gd name="connsiteX3" fmla="*/ 1369303 w 1372177"/>
                <a:gd name="connsiteY3" fmla="*/ 232380 h 655591"/>
                <a:gd name="connsiteX4" fmla="*/ 1361682 w 1372177"/>
                <a:gd name="connsiteY4" fmla="*/ 289802 h 655591"/>
                <a:gd name="connsiteX5" fmla="*/ 1212003 w 1372177"/>
                <a:gd name="connsiteY5" fmla="*/ 655562 h 655591"/>
                <a:gd name="connsiteX6" fmla="*/ 949113 w 1372177"/>
                <a:gd name="connsiteY6" fmla="*/ 535003 h 655591"/>
                <a:gd name="connsiteX7" fmla="*/ 530013 w 1372177"/>
                <a:gd name="connsiteY7" fmla="*/ 556230 h 655591"/>
                <a:gd name="connsiteX8" fmla="*/ -393 w 1372177"/>
                <a:gd name="connsiteY8" fmla="*/ 408184 h 655591"/>
                <a:gd name="connsiteX9" fmla="*/ 203442 w 1372177"/>
                <a:gd name="connsiteY9" fmla="*/ -30 h 655591"/>
                <a:gd name="connsiteX10" fmla="*/ 517767 w 1372177"/>
                <a:gd name="connsiteY10" fmla="*/ 123795 h 655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2177" h="655591">
                  <a:moveTo>
                    <a:pt x="517767" y="123795"/>
                  </a:moveTo>
                  <a:cubicBezTo>
                    <a:pt x="610650" y="121209"/>
                    <a:pt x="703314" y="113589"/>
                    <a:pt x="795353" y="100935"/>
                  </a:cubicBezTo>
                  <a:cubicBezTo>
                    <a:pt x="983131" y="83790"/>
                    <a:pt x="1183701" y="98213"/>
                    <a:pt x="1339638" y="202172"/>
                  </a:cubicBezTo>
                  <a:cubicBezTo>
                    <a:pt x="1352266" y="209139"/>
                    <a:pt x="1362581" y="219616"/>
                    <a:pt x="1369303" y="232380"/>
                  </a:cubicBezTo>
                  <a:cubicBezTo>
                    <a:pt x="1374364" y="251784"/>
                    <a:pt x="1371615" y="272385"/>
                    <a:pt x="1361682" y="289802"/>
                  </a:cubicBezTo>
                  <a:cubicBezTo>
                    <a:pt x="1311962" y="412076"/>
                    <a:pt x="1262078" y="533996"/>
                    <a:pt x="1212003" y="655562"/>
                  </a:cubicBezTo>
                  <a:cubicBezTo>
                    <a:pt x="1128728" y="606032"/>
                    <a:pt x="1043547" y="555685"/>
                    <a:pt x="949113" y="535003"/>
                  </a:cubicBezTo>
                  <a:cubicBezTo>
                    <a:pt x="811681" y="505067"/>
                    <a:pt x="669623" y="540173"/>
                    <a:pt x="530013" y="556230"/>
                  </a:cubicBezTo>
                  <a:cubicBezTo>
                    <a:pt x="339513" y="578546"/>
                    <a:pt x="121799" y="554325"/>
                    <a:pt x="-393" y="408184"/>
                  </a:cubicBezTo>
                  <a:cubicBezTo>
                    <a:pt x="87510" y="279188"/>
                    <a:pt x="138672" y="140667"/>
                    <a:pt x="203442" y="-30"/>
                  </a:cubicBezTo>
                  <a:cubicBezTo>
                    <a:pt x="288079" y="80633"/>
                    <a:pt x="400854" y="125074"/>
                    <a:pt x="517767" y="123795"/>
                  </a:cubicBezTo>
                  <a:close/>
                </a:path>
              </a:pathLst>
            </a:custGeom>
            <a:solidFill>
              <a:srgbClr val="79B49C"/>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57" name="Freeform: Shape 17556">
              <a:extLst>
                <a:ext uri="{FF2B5EF4-FFF2-40B4-BE49-F238E27FC236}">
                  <a16:creationId xmlns:a16="http://schemas.microsoft.com/office/drawing/2014/main" id="{F4E9E71D-5874-2936-37E3-1678B1BCCA80}"/>
                </a:ext>
              </a:extLst>
            </p:cNvPr>
            <p:cNvSpPr/>
            <p:nvPr/>
          </p:nvSpPr>
          <p:spPr>
            <a:xfrm>
              <a:off x="3948651" y="5649232"/>
              <a:ext cx="295921" cy="311059"/>
            </a:xfrm>
            <a:custGeom>
              <a:avLst/>
              <a:gdLst>
                <a:gd name="connsiteX0" fmla="*/ 223552 w 295921"/>
                <a:gd name="connsiteY0" fmla="*/ -30 h 311059"/>
                <a:gd name="connsiteX1" fmla="*/ 234982 w 295921"/>
                <a:gd name="connsiteY1" fmla="*/ 14393 h 311059"/>
                <a:gd name="connsiteX2" fmla="*/ 231444 w 295921"/>
                <a:gd name="connsiteY2" fmla="*/ 22285 h 311059"/>
                <a:gd name="connsiteX3" fmla="*/ 288594 w 295921"/>
                <a:gd name="connsiteY3" fmla="*/ 38069 h 311059"/>
                <a:gd name="connsiteX4" fmla="*/ 294608 w 295921"/>
                <a:gd name="connsiteY4" fmla="*/ 53065 h 311059"/>
                <a:gd name="connsiteX5" fmla="*/ 293765 w 295921"/>
                <a:gd name="connsiteY5" fmla="*/ 54670 h 311059"/>
                <a:gd name="connsiteX6" fmla="*/ 260835 w 295921"/>
                <a:gd name="connsiteY6" fmla="*/ 75625 h 311059"/>
                <a:gd name="connsiteX7" fmla="*/ 249405 w 295921"/>
                <a:gd name="connsiteY7" fmla="*/ 73176 h 311059"/>
                <a:gd name="connsiteX8" fmla="*/ 212394 w 295921"/>
                <a:gd name="connsiteY8" fmla="*/ 60113 h 311059"/>
                <a:gd name="connsiteX9" fmla="*/ 181097 w 295921"/>
                <a:gd name="connsiteY9" fmla="*/ 128966 h 311059"/>
                <a:gd name="connsiteX10" fmla="*/ 240153 w 295921"/>
                <a:gd name="connsiteY10" fmla="*/ 197545 h 311059"/>
                <a:gd name="connsiteX11" fmla="*/ 117144 w 295921"/>
                <a:gd name="connsiteY11" fmla="*/ 272929 h 311059"/>
                <a:gd name="connsiteX12" fmla="*/ 107347 w 295921"/>
                <a:gd name="connsiteY12" fmla="*/ 294428 h 311059"/>
                <a:gd name="connsiteX13" fmla="*/ 82037 w 295921"/>
                <a:gd name="connsiteY13" fmla="*/ 311029 h 311059"/>
                <a:gd name="connsiteX14" fmla="*/ 70063 w 295921"/>
                <a:gd name="connsiteY14" fmla="*/ 296605 h 311059"/>
                <a:gd name="connsiteX15" fmla="*/ 80404 w 295921"/>
                <a:gd name="connsiteY15" fmla="*/ 274290 h 311059"/>
                <a:gd name="connsiteX16" fmla="*/ 5293 w 295921"/>
                <a:gd name="connsiteY16" fmla="*/ 251430 h 311059"/>
                <a:gd name="connsiteX17" fmla="*/ 1402 w 295921"/>
                <a:gd name="connsiteY17" fmla="*/ 234938 h 311059"/>
                <a:gd name="connsiteX18" fmla="*/ 1483 w 295921"/>
                <a:gd name="connsiteY18" fmla="*/ 234829 h 311059"/>
                <a:gd name="connsiteX19" fmla="*/ 34140 w 295921"/>
                <a:gd name="connsiteY19" fmla="*/ 213874 h 311059"/>
                <a:gd name="connsiteX20" fmla="*/ 46386 w 295921"/>
                <a:gd name="connsiteY20" fmla="*/ 216868 h 311059"/>
                <a:gd name="connsiteX21" fmla="*/ 98911 w 295921"/>
                <a:gd name="connsiteY21" fmla="*/ 237278 h 311059"/>
                <a:gd name="connsiteX22" fmla="*/ 131023 w 295921"/>
                <a:gd name="connsiteY22" fmla="*/ 166521 h 311059"/>
                <a:gd name="connsiteX23" fmla="*/ 73057 w 295921"/>
                <a:gd name="connsiteY23" fmla="*/ 97941 h 311059"/>
                <a:gd name="connsiteX24" fmla="*/ 194161 w 295921"/>
                <a:gd name="connsiteY24" fmla="*/ 23918 h 311059"/>
                <a:gd name="connsiteX25" fmla="*/ 197698 w 295921"/>
                <a:gd name="connsiteY25" fmla="*/ 16570 h 311059"/>
                <a:gd name="connsiteX26" fmla="*/ 223552 w 295921"/>
                <a:gd name="connsiteY26" fmla="*/ -30 h 311059"/>
                <a:gd name="connsiteX27" fmla="*/ 150617 w 295921"/>
                <a:gd name="connsiteY27" fmla="*/ 123522 h 311059"/>
                <a:gd name="connsiteX28" fmla="*/ 179737 w 295921"/>
                <a:gd name="connsiteY28" fmla="*/ 59841 h 311059"/>
                <a:gd name="connsiteX29" fmla="*/ 125308 w 295921"/>
                <a:gd name="connsiteY29" fmla="*/ 92498 h 311059"/>
                <a:gd name="connsiteX30" fmla="*/ 150617 w 295921"/>
                <a:gd name="connsiteY30" fmla="*/ 123522 h 311059"/>
                <a:gd name="connsiteX31" fmla="*/ 161775 w 295921"/>
                <a:gd name="connsiteY31" fmla="*/ 171420 h 311059"/>
                <a:gd name="connsiteX32" fmla="*/ 132112 w 295921"/>
                <a:gd name="connsiteY32" fmla="*/ 236734 h 311059"/>
                <a:gd name="connsiteX33" fmla="*/ 188717 w 295921"/>
                <a:gd name="connsiteY33" fmla="*/ 202988 h 311059"/>
                <a:gd name="connsiteX34" fmla="*/ 161775 w 295921"/>
                <a:gd name="connsiteY34" fmla="*/ 171420 h 31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95921" h="311059">
                  <a:moveTo>
                    <a:pt x="223552" y="-30"/>
                  </a:moveTo>
                  <a:cubicBezTo>
                    <a:pt x="233893" y="-30"/>
                    <a:pt x="238792" y="5684"/>
                    <a:pt x="234982" y="14393"/>
                  </a:cubicBezTo>
                  <a:lnTo>
                    <a:pt x="231444" y="22285"/>
                  </a:lnTo>
                  <a:cubicBezTo>
                    <a:pt x="251555" y="22476"/>
                    <a:pt x="271231" y="27919"/>
                    <a:pt x="288594" y="38069"/>
                  </a:cubicBezTo>
                  <a:cubicBezTo>
                    <a:pt x="294390" y="40546"/>
                    <a:pt x="297084" y="47268"/>
                    <a:pt x="294608" y="53065"/>
                  </a:cubicBezTo>
                  <a:cubicBezTo>
                    <a:pt x="294363" y="53636"/>
                    <a:pt x="294091" y="54153"/>
                    <a:pt x="293765" y="54670"/>
                  </a:cubicBezTo>
                  <a:cubicBezTo>
                    <a:pt x="286879" y="66618"/>
                    <a:pt x="274578" y="74455"/>
                    <a:pt x="260835" y="75625"/>
                  </a:cubicBezTo>
                  <a:cubicBezTo>
                    <a:pt x="256862" y="75979"/>
                    <a:pt x="252889" y="75108"/>
                    <a:pt x="249405" y="73176"/>
                  </a:cubicBezTo>
                  <a:cubicBezTo>
                    <a:pt x="238003" y="66536"/>
                    <a:pt x="225429" y="62127"/>
                    <a:pt x="212394" y="60113"/>
                  </a:cubicBezTo>
                  <a:lnTo>
                    <a:pt x="181097" y="128966"/>
                  </a:lnTo>
                  <a:cubicBezTo>
                    <a:pt x="239880" y="138762"/>
                    <a:pt x="257842" y="159173"/>
                    <a:pt x="240153" y="197545"/>
                  </a:cubicBezTo>
                  <a:cubicBezTo>
                    <a:pt x="214081" y="241415"/>
                    <a:pt x="168062" y="269609"/>
                    <a:pt x="117144" y="272929"/>
                  </a:cubicBezTo>
                  <a:lnTo>
                    <a:pt x="107347" y="294428"/>
                  </a:lnTo>
                  <a:cubicBezTo>
                    <a:pt x="102176" y="303817"/>
                    <a:pt x="92706" y="310022"/>
                    <a:pt x="82037" y="311029"/>
                  </a:cubicBezTo>
                  <a:cubicBezTo>
                    <a:pt x="71696" y="311029"/>
                    <a:pt x="66253" y="305314"/>
                    <a:pt x="70063" y="296605"/>
                  </a:cubicBezTo>
                  <a:lnTo>
                    <a:pt x="80404" y="274290"/>
                  </a:lnTo>
                  <a:cubicBezTo>
                    <a:pt x="53626" y="274535"/>
                    <a:pt x="27391" y="266561"/>
                    <a:pt x="5293" y="251430"/>
                  </a:cubicBezTo>
                  <a:cubicBezTo>
                    <a:pt x="-340" y="247946"/>
                    <a:pt x="-2082" y="240571"/>
                    <a:pt x="1402" y="234938"/>
                  </a:cubicBezTo>
                  <a:cubicBezTo>
                    <a:pt x="1429" y="234910"/>
                    <a:pt x="1455" y="234856"/>
                    <a:pt x="1483" y="234829"/>
                  </a:cubicBezTo>
                  <a:cubicBezTo>
                    <a:pt x="8150" y="222773"/>
                    <a:pt x="20424" y="214908"/>
                    <a:pt x="34140" y="213874"/>
                  </a:cubicBezTo>
                  <a:cubicBezTo>
                    <a:pt x="38440" y="213384"/>
                    <a:pt x="42794" y="214445"/>
                    <a:pt x="46386" y="216868"/>
                  </a:cubicBezTo>
                  <a:cubicBezTo>
                    <a:pt x="61517" y="228678"/>
                    <a:pt x="79779" y="235781"/>
                    <a:pt x="98911" y="237278"/>
                  </a:cubicBezTo>
                  <a:lnTo>
                    <a:pt x="131023" y="166521"/>
                  </a:lnTo>
                  <a:cubicBezTo>
                    <a:pt x="74689" y="156452"/>
                    <a:pt x="54551" y="139307"/>
                    <a:pt x="73057" y="97941"/>
                  </a:cubicBezTo>
                  <a:cubicBezTo>
                    <a:pt x="98802" y="54861"/>
                    <a:pt x="144086" y="27184"/>
                    <a:pt x="194161" y="23918"/>
                  </a:cubicBezTo>
                  <a:lnTo>
                    <a:pt x="197698" y="16570"/>
                  </a:lnTo>
                  <a:cubicBezTo>
                    <a:pt x="202951" y="7018"/>
                    <a:pt x="212666" y="759"/>
                    <a:pt x="223552" y="-30"/>
                  </a:cubicBezTo>
                  <a:close/>
                  <a:moveTo>
                    <a:pt x="150617" y="123522"/>
                  </a:moveTo>
                  <a:lnTo>
                    <a:pt x="179737" y="59841"/>
                  </a:lnTo>
                  <a:cubicBezTo>
                    <a:pt x="157285" y="60930"/>
                    <a:pt x="136847" y="73203"/>
                    <a:pt x="125308" y="92498"/>
                  </a:cubicBezTo>
                  <a:cubicBezTo>
                    <a:pt x="117960" y="107466"/>
                    <a:pt x="121770" y="116447"/>
                    <a:pt x="150617" y="123522"/>
                  </a:cubicBezTo>
                  <a:close/>
                  <a:moveTo>
                    <a:pt x="161775" y="171420"/>
                  </a:moveTo>
                  <a:lnTo>
                    <a:pt x="132112" y="236734"/>
                  </a:lnTo>
                  <a:cubicBezTo>
                    <a:pt x="155434" y="235645"/>
                    <a:pt x="176662" y="222990"/>
                    <a:pt x="188717" y="202988"/>
                  </a:cubicBezTo>
                  <a:cubicBezTo>
                    <a:pt x="195793" y="187204"/>
                    <a:pt x="190894" y="177951"/>
                    <a:pt x="161775" y="171420"/>
                  </a:cubicBezTo>
                  <a:close/>
                </a:path>
              </a:pathLst>
            </a:custGeom>
            <a:solidFill>
              <a:srgbClr val="FFFFFF"/>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58" name="Freeform: Shape 17557">
              <a:extLst>
                <a:ext uri="{FF2B5EF4-FFF2-40B4-BE49-F238E27FC236}">
                  <a16:creationId xmlns:a16="http://schemas.microsoft.com/office/drawing/2014/main" id="{10177163-DF11-0C75-72DF-D88568117E7E}"/>
                </a:ext>
              </a:extLst>
            </p:cNvPr>
            <p:cNvSpPr/>
            <p:nvPr/>
          </p:nvSpPr>
          <p:spPr>
            <a:xfrm>
              <a:off x="4397649" y="5723740"/>
              <a:ext cx="138300" cy="140759"/>
            </a:xfrm>
            <a:custGeom>
              <a:avLst/>
              <a:gdLst>
                <a:gd name="connsiteX0" fmla="*/ 22204 w 138300"/>
                <a:gd name="connsiteY0" fmla="*/ 29420 h 140759"/>
                <a:gd name="connsiteX1" fmla="*/ 160 w 138300"/>
                <a:gd name="connsiteY1" fmla="*/ 93102 h 140759"/>
                <a:gd name="connsiteX2" fmla="*/ 7235 w 138300"/>
                <a:gd name="connsiteY2" fmla="*/ 117866 h 140759"/>
                <a:gd name="connsiteX3" fmla="*/ 74727 w 138300"/>
                <a:gd name="connsiteY3" fmla="*/ 136644 h 140759"/>
                <a:gd name="connsiteX4" fmla="*/ 132150 w 138300"/>
                <a:gd name="connsiteY4" fmla="*/ 24249 h 140759"/>
                <a:gd name="connsiteX5" fmla="*/ 22204 w 138300"/>
                <a:gd name="connsiteY5" fmla="*/ 29420 h 140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300" h="140759">
                  <a:moveTo>
                    <a:pt x="22204" y="29420"/>
                  </a:moveTo>
                  <a:cubicBezTo>
                    <a:pt x="5467" y="46130"/>
                    <a:pt x="-2670" y="69615"/>
                    <a:pt x="160" y="93102"/>
                  </a:cubicBezTo>
                  <a:cubicBezTo>
                    <a:pt x="677" y="101783"/>
                    <a:pt x="3099" y="110219"/>
                    <a:pt x="7235" y="117866"/>
                  </a:cubicBezTo>
                  <a:cubicBezTo>
                    <a:pt x="22965" y="138549"/>
                    <a:pt x="50561" y="146224"/>
                    <a:pt x="74727" y="136644"/>
                  </a:cubicBezTo>
                  <a:cubicBezTo>
                    <a:pt x="117454" y="122493"/>
                    <a:pt x="152015" y="68336"/>
                    <a:pt x="132150" y="24249"/>
                  </a:cubicBezTo>
                  <a:cubicBezTo>
                    <a:pt x="112283" y="-19838"/>
                    <a:pt x="48602" y="4927"/>
                    <a:pt x="22204" y="29420"/>
                  </a:cubicBezTo>
                  <a:close/>
                </a:path>
              </a:pathLst>
            </a:custGeom>
            <a:solidFill>
              <a:srgbClr val="65A086"/>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59" name="Freeform: Shape 17558">
              <a:extLst>
                <a:ext uri="{FF2B5EF4-FFF2-40B4-BE49-F238E27FC236}">
                  <a16:creationId xmlns:a16="http://schemas.microsoft.com/office/drawing/2014/main" id="{F781287F-1648-83F1-46B4-F36F98CC083B}"/>
                </a:ext>
              </a:extLst>
            </p:cNvPr>
            <p:cNvSpPr/>
            <p:nvPr/>
          </p:nvSpPr>
          <p:spPr>
            <a:xfrm>
              <a:off x="3722360" y="5700331"/>
              <a:ext cx="109424" cy="126440"/>
            </a:xfrm>
            <a:custGeom>
              <a:avLst/>
              <a:gdLst>
                <a:gd name="connsiteX0" fmla="*/ 263 w 109424"/>
                <a:gd name="connsiteY0" fmla="*/ 92835 h 126440"/>
                <a:gd name="connsiteX1" fmla="*/ 12237 w 109424"/>
                <a:gd name="connsiteY1" fmla="*/ 117055 h 126440"/>
                <a:gd name="connsiteX2" fmla="*/ 32103 w 109424"/>
                <a:gd name="connsiteY2" fmla="*/ 123859 h 126440"/>
                <a:gd name="connsiteX3" fmla="*/ 69931 w 109424"/>
                <a:gd name="connsiteY3" fmla="*/ 123859 h 126440"/>
                <a:gd name="connsiteX4" fmla="*/ 102044 w 109424"/>
                <a:gd name="connsiteY4" fmla="*/ 84398 h 126440"/>
                <a:gd name="connsiteX5" fmla="*/ 108575 w 109424"/>
                <a:gd name="connsiteY5" fmla="*/ 60722 h 126440"/>
                <a:gd name="connsiteX6" fmla="*/ 81361 w 109424"/>
                <a:gd name="connsiteY6" fmla="*/ 6293 h 126440"/>
                <a:gd name="connsiteX7" fmla="*/ 263 w 109424"/>
                <a:gd name="connsiteY7" fmla="*/ 92835 h 126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24" h="126440">
                  <a:moveTo>
                    <a:pt x="263" y="92835"/>
                  </a:moveTo>
                  <a:cubicBezTo>
                    <a:pt x="943" y="102169"/>
                    <a:pt x="5242" y="110850"/>
                    <a:pt x="12237" y="117055"/>
                  </a:cubicBezTo>
                  <a:cubicBezTo>
                    <a:pt x="18169" y="120974"/>
                    <a:pt x="25000" y="123315"/>
                    <a:pt x="32103" y="123859"/>
                  </a:cubicBezTo>
                  <a:cubicBezTo>
                    <a:pt x="44486" y="127261"/>
                    <a:pt x="57548" y="127261"/>
                    <a:pt x="69931" y="123859"/>
                  </a:cubicBezTo>
                  <a:cubicBezTo>
                    <a:pt x="85606" y="115695"/>
                    <a:pt x="97227" y="101407"/>
                    <a:pt x="102044" y="84398"/>
                  </a:cubicBezTo>
                  <a:cubicBezTo>
                    <a:pt x="105173" y="76806"/>
                    <a:pt x="107351" y="68859"/>
                    <a:pt x="108575" y="60722"/>
                  </a:cubicBezTo>
                  <a:cubicBezTo>
                    <a:pt x="111433" y="38733"/>
                    <a:pt x="100684" y="17206"/>
                    <a:pt x="81361" y="6293"/>
                  </a:cubicBezTo>
                  <a:cubicBezTo>
                    <a:pt x="29926" y="-22010"/>
                    <a:pt x="-5724" y="51469"/>
                    <a:pt x="263" y="92835"/>
                  </a:cubicBezTo>
                  <a:close/>
                </a:path>
              </a:pathLst>
            </a:custGeom>
            <a:solidFill>
              <a:srgbClr val="65A086"/>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60" name="Freeform: Shape 17559">
              <a:extLst>
                <a:ext uri="{FF2B5EF4-FFF2-40B4-BE49-F238E27FC236}">
                  <a16:creationId xmlns:a16="http://schemas.microsoft.com/office/drawing/2014/main" id="{381D0FF0-8062-A949-F0CD-4F247707E9B5}"/>
                </a:ext>
              </a:extLst>
            </p:cNvPr>
            <p:cNvSpPr/>
            <p:nvPr/>
          </p:nvSpPr>
          <p:spPr>
            <a:xfrm>
              <a:off x="4708021" y="5650865"/>
              <a:ext cx="111051" cy="170089"/>
            </a:xfrm>
            <a:custGeom>
              <a:avLst/>
              <a:gdLst>
                <a:gd name="connsiteX0" fmla="*/ 8467 w 111051"/>
                <a:gd name="connsiteY0" fmla="*/ -30 h 170089"/>
                <a:gd name="connsiteX1" fmla="*/ 42757 w 111051"/>
                <a:gd name="connsiteY1" fmla="*/ 157268 h 170089"/>
                <a:gd name="connsiteX2" fmla="*/ 72965 w 111051"/>
                <a:gd name="connsiteY2" fmla="*/ 170059 h 170089"/>
                <a:gd name="connsiteX3" fmla="*/ 106438 w 111051"/>
                <a:gd name="connsiteY3" fmla="*/ 92770 h 170089"/>
                <a:gd name="connsiteX4" fmla="*/ 93022 w 111051"/>
                <a:gd name="connsiteY4" fmla="*/ 46561 h 170089"/>
                <a:gd name="connsiteX5" fmla="*/ 90110 w 111051"/>
                <a:gd name="connsiteY5" fmla="*/ 45145 h 170089"/>
                <a:gd name="connsiteX6" fmla="*/ 8467 w 111051"/>
                <a:gd name="connsiteY6" fmla="*/ -30 h 170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51" h="170089">
                  <a:moveTo>
                    <a:pt x="8467" y="-30"/>
                  </a:moveTo>
                  <a:cubicBezTo>
                    <a:pt x="-11046" y="54643"/>
                    <a:pt x="2235" y="115685"/>
                    <a:pt x="42757" y="157268"/>
                  </a:cubicBezTo>
                  <a:cubicBezTo>
                    <a:pt x="50948" y="165051"/>
                    <a:pt x="61671" y="169596"/>
                    <a:pt x="72965" y="170059"/>
                  </a:cubicBezTo>
                  <a:cubicBezTo>
                    <a:pt x="85565" y="144940"/>
                    <a:pt x="96751" y="119141"/>
                    <a:pt x="106438" y="92770"/>
                  </a:cubicBezTo>
                  <a:cubicBezTo>
                    <a:pt x="115500" y="76306"/>
                    <a:pt x="109486" y="55623"/>
                    <a:pt x="93022" y="46561"/>
                  </a:cubicBezTo>
                  <a:cubicBezTo>
                    <a:pt x="92070" y="46043"/>
                    <a:pt x="91090" y="45581"/>
                    <a:pt x="90110" y="45145"/>
                  </a:cubicBezTo>
                  <a:cubicBezTo>
                    <a:pt x="63957" y="28218"/>
                    <a:pt x="36688" y="13141"/>
                    <a:pt x="8467" y="-30"/>
                  </a:cubicBezTo>
                  <a:close/>
                </a:path>
              </a:pathLst>
            </a:custGeom>
            <a:solidFill>
              <a:srgbClr val="65A086"/>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61" name="Freeform: Shape 17560">
              <a:extLst>
                <a:ext uri="{FF2B5EF4-FFF2-40B4-BE49-F238E27FC236}">
                  <a16:creationId xmlns:a16="http://schemas.microsoft.com/office/drawing/2014/main" id="{252FA0CA-75EA-3484-BAB5-0481C57EAD59}"/>
                </a:ext>
              </a:extLst>
            </p:cNvPr>
            <p:cNvSpPr/>
            <p:nvPr/>
          </p:nvSpPr>
          <p:spPr>
            <a:xfrm>
              <a:off x="4567747" y="5993410"/>
              <a:ext cx="150767" cy="118736"/>
            </a:xfrm>
            <a:custGeom>
              <a:avLst/>
              <a:gdLst>
                <a:gd name="connsiteX0" fmla="*/ 97307 w 150767"/>
                <a:gd name="connsiteY0" fmla="*/ 325 h 118736"/>
                <a:gd name="connsiteX1" fmla="*/ 57574 w 150767"/>
                <a:gd name="connsiteY1" fmla="*/ 11210 h 118736"/>
                <a:gd name="connsiteX2" fmla="*/ 20834 w 150767"/>
                <a:gd name="connsiteY2" fmla="*/ 32165 h 118736"/>
                <a:gd name="connsiteX3" fmla="*/ -393 w 150767"/>
                <a:gd name="connsiteY3" fmla="*/ 67544 h 118736"/>
                <a:gd name="connsiteX4" fmla="*/ 102749 w 150767"/>
                <a:gd name="connsiteY4" fmla="*/ 118706 h 118736"/>
                <a:gd name="connsiteX5" fmla="*/ 126698 w 150767"/>
                <a:gd name="connsiteY5" fmla="*/ 64278 h 118736"/>
                <a:gd name="connsiteX6" fmla="*/ 150374 w 150767"/>
                <a:gd name="connsiteY6" fmla="*/ 11482 h 118736"/>
                <a:gd name="connsiteX7" fmla="*/ 97307 w 150767"/>
                <a:gd name="connsiteY7" fmla="*/ 325 h 11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767" h="118736">
                  <a:moveTo>
                    <a:pt x="97307" y="325"/>
                  </a:moveTo>
                  <a:cubicBezTo>
                    <a:pt x="83618" y="2066"/>
                    <a:pt x="70228" y="5713"/>
                    <a:pt x="57574" y="11210"/>
                  </a:cubicBezTo>
                  <a:cubicBezTo>
                    <a:pt x="44320" y="16245"/>
                    <a:pt x="31911" y="23321"/>
                    <a:pt x="20834" y="32165"/>
                  </a:cubicBezTo>
                  <a:cubicBezTo>
                    <a:pt x="9786" y="41064"/>
                    <a:pt x="2275" y="53610"/>
                    <a:pt x="-393" y="67544"/>
                  </a:cubicBezTo>
                  <a:cubicBezTo>
                    <a:pt x="34959" y="82566"/>
                    <a:pt x="69412" y="99657"/>
                    <a:pt x="102749" y="118706"/>
                  </a:cubicBezTo>
                  <a:lnTo>
                    <a:pt x="126698" y="64278"/>
                  </a:lnTo>
                  <a:cubicBezTo>
                    <a:pt x="135652" y="47160"/>
                    <a:pt x="143544" y="29552"/>
                    <a:pt x="150374" y="11482"/>
                  </a:cubicBezTo>
                  <a:cubicBezTo>
                    <a:pt x="134182" y="2583"/>
                    <a:pt x="115704" y="-1281"/>
                    <a:pt x="97307" y="325"/>
                  </a:cubicBezTo>
                  <a:close/>
                </a:path>
              </a:pathLst>
            </a:custGeom>
            <a:solidFill>
              <a:srgbClr val="65A086"/>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62" name="Freeform: Shape 17561">
              <a:extLst>
                <a:ext uri="{FF2B5EF4-FFF2-40B4-BE49-F238E27FC236}">
                  <a16:creationId xmlns:a16="http://schemas.microsoft.com/office/drawing/2014/main" id="{BD41CC39-E377-0F27-F3A5-D468BB049BAE}"/>
                </a:ext>
              </a:extLst>
            </p:cNvPr>
            <p:cNvSpPr/>
            <p:nvPr/>
          </p:nvSpPr>
          <p:spPr>
            <a:xfrm>
              <a:off x="3608172" y="5499825"/>
              <a:ext cx="145910" cy="139243"/>
            </a:xfrm>
            <a:custGeom>
              <a:avLst/>
              <a:gdLst>
                <a:gd name="connsiteX0" fmla="*/ 86965 w 145910"/>
                <a:gd name="connsiteY0" fmla="*/ 127060 h 139243"/>
                <a:gd name="connsiteX1" fmla="*/ -393 w 145910"/>
                <a:gd name="connsiteY1" fmla="*/ 134680 h 139243"/>
                <a:gd name="connsiteX2" fmla="*/ 59206 w 145910"/>
                <a:gd name="connsiteY2" fmla="*/ -30 h 139243"/>
                <a:gd name="connsiteX3" fmla="*/ 134862 w 145910"/>
                <a:gd name="connsiteY3" fmla="*/ 50044 h 139243"/>
                <a:gd name="connsiteX4" fmla="*/ 142210 w 145910"/>
                <a:gd name="connsiteY4" fmla="*/ 74809 h 139243"/>
                <a:gd name="connsiteX5" fmla="*/ 119894 w 145910"/>
                <a:gd name="connsiteY5" fmla="*/ 103928 h 139243"/>
                <a:gd name="connsiteX6" fmla="*/ 86965 w 145910"/>
                <a:gd name="connsiteY6" fmla="*/ 127060 h 139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910" h="139243">
                  <a:moveTo>
                    <a:pt x="86965" y="127060"/>
                  </a:moveTo>
                  <a:cubicBezTo>
                    <a:pt x="59696" y="140014"/>
                    <a:pt x="28699" y="142709"/>
                    <a:pt x="-393" y="134680"/>
                  </a:cubicBezTo>
                  <a:cubicBezTo>
                    <a:pt x="21923" y="90893"/>
                    <a:pt x="41816" y="45935"/>
                    <a:pt x="59206" y="-30"/>
                  </a:cubicBezTo>
                  <a:cubicBezTo>
                    <a:pt x="84243" y="16843"/>
                    <a:pt x="109552" y="33444"/>
                    <a:pt x="134862" y="50044"/>
                  </a:cubicBezTo>
                  <a:cubicBezTo>
                    <a:pt x="145748" y="57392"/>
                    <a:pt x="148469" y="63107"/>
                    <a:pt x="142210" y="74809"/>
                  </a:cubicBezTo>
                  <a:cubicBezTo>
                    <a:pt x="136359" y="85641"/>
                    <a:pt x="128820" y="95465"/>
                    <a:pt x="119894" y="103928"/>
                  </a:cubicBezTo>
                  <a:cubicBezTo>
                    <a:pt x="110287" y="113399"/>
                    <a:pt x="99157" y="121237"/>
                    <a:pt x="86965" y="127060"/>
                  </a:cubicBezTo>
                  <a:close/>
                </a:path>
              </a:pathLst>
            </a:custGeom>
            <a:solidFill>
              <a:srgbClr val="65A086"/>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63" name="Freeform: Shape 17562">
              <a:extLst>
                <a:ext uri="{FF2B5EF4-FFF2-40B4-BE49-F238E27FC236}">
                  <a16:creationId xmlns:a16="http://schemas.microsoft.com/office/drawing/2014/main" id="{C756688D-327D-D3C6-A1A7-E45F6DF9F12C}"/>
                </a:ext>
              </a:extLst>
            </p:cNvPr>
            <p:cNvSpPr/>
            <p:nvPr/>
          </p:nvSpPr>
          <p:spPr>
            <a:xfrm>
              <a:off x="3474549" y="5799352"/>
              <a:ext cx="121191" cy="162299"/>
            </a:xfrm>
            <a:custGeom>
              <a:avLst/>
              <a:gdLst>
                <a:gd name="connsiteX0" fmla="*/ -393 w 121191"/>
                <a:gd name="connsiteY0" fmla="*/ 90696 h 162299"/>
                <a:gd name="connsiteX1" fmla="*/ 98123 w 121191"/>
                <a:gd name="connsiteY1" fmla="*/ 162269 h 162299"/>
                <a:gd name="connsiteX2" fmla="*/ 118806 w 121191"/>
                <a:gd name="connsiteY2" fmla="*/ 66747 h 162299"/>
                <a:gd name="connsiteX3" fmla="*/ 98395 w 121191"/>
                <a:gd name="connsiteY3" fmla="*/ 25654 h 162299"/>
                <a:gd name="connsiteX4" fmla="*/ 61383 w 121191"/>
                <a:gd name="connsiteY4" fmla="*/ 72 h 162299"/>
                <a:gd name="connsiteX5" fmla="*/ 32264 w 121191"/>
                <a:gd name="connsiteY5" fmla="*/ 38717 h 162299"/>
                <a:gd name="connsiteX6" fmla="*/ -393 w 121191"/>
                <a:gd name="connsiteY6" fmla="*/ 90696 h 16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191" h="162299">
                  <a:moveTo>
                    <a:pt x="-393" y="90696"/>
                  </a:moveTo>
                  <a:cubicBezTo>
                    <a:pt x="27883" y="120278"/>
                    <a:pt x="61247" y="144526"/>
                    <a:pt x="98123" y="162269"/>
                  </a:cubicBezTo>
                  <a:cubicBezTo>
                    <a:pt x="117308" y="134375"/>
                    <a:pt x="124738" y="100058"/>
                    <a:pt x="118806" y="66747"/>
                  </a:cubicBezTo>
                  <a:cubicBezTo>
                    <a:pt x="115485" y="51589"/>
                    <a:pt x="108464" y="37465"/>
                    <a:pt x="98395" y="25654"/>
                  </a:cubicBezTo>
                  <a:cubicBezTo>
                    <a:pt x="91047" y="16673"/>
                    <a:pt x="74446" y="-1561"/>
                    <a:pt x="61383" y="72"/>
                  </a:cubicBezTo>
                  <a:cubicBezTo>
                    <a:pt x="48321" y="1705"/>
                    <a:pt x="38523" y="27287"/>
                    <a:pt x="32264" y="38717"/>
                  </a:cubicBezTo>
                  <a:cubicBezTo>
                    <a:pt x="22467" y="56406"/>
                    <a:pt x="11037" y="73823"/>
                    <a:pt x="-393" y="90696"/>
                  </a:cubicBezTo>
                  <a:close/>
                </a:path>
              </a:pathLst>
            </a:custGeom>
            <a:solidFill>
              <a:srgbClr val="65A086"/>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64" name="Freeform: Shape 17563">
              <a:extLst>
                <a:ext uri="{FF2B5EF4-FFF2-40B4-BE49-F238E27FC236}">
                  <a16:creationId xmlns:a16="http://schemas.microsoft.com/office/drawing/2014/main" id="{E1F752A2-2D57-A17C-30A5-F419E8786281}"/>
                </a:ext>
              </a:extLst>
            </p:cNvPr>
            <p:cNvSpPr/>
            <p:nvPr/>
          </p:nvSpPr>
          <p:spPr>
            <a:xfrm>
              <a:off x="4441200" y="5626240"/>
              <a:ext cx="381409" cy="485089"/>
            </a:xfrm>
            <a:custGeom>
              <a:avLst/>
              <a:gdLst>
                <a:gd name="connsiteX0" fmla="*/ 175684 w 381409"/>
                <a:gd name="connsiteY0" fmla="*/ 68137 h 485089"/>
                <a:gd name="connsiteX1" fmla="*/ 149831 w 381409"/>
                <a:gd name="connsiteY1" fmla="*/ 136989 h 485089"/>
                <a:gd name="connsiteX2" fmla="*/ 52675 w 381409"/>
                <a:gd name="connsiteY2" fmla="*/ 316059 h 485089"/>
                <a:gd name="connsiteX3" fmla="*/ -393 w 381409"/>
                <a:gd name="connsiteY3" fmla="*/ 373209 h 485089"/>
                <a:gd name="connsiteX4" fmla="*/ 225214 w 381409"/>
                <a:gd name="connsiteY4" fmla="*/ 485060 h 485089"/>
                <a:gd name="connsiteX5" fmla="*/ 325363 w 381409"/>
                <a:gd name="connsiteY5" fmla="*/ 259997 h 485089"/>
                <a:gd name="connsiteX6" fmla="*/ 379792 w 381409"/>
                <a:gd name="connsiteY6" fmla="*/ 107325 h 485089"/>
                <a:gd name="connsiteX7" fmla="*/ 379792 w 381409"/>
                <a:gd name="connsiteY7" fmla="*/ 93174 h 485089"/>
                <a:gd name="connsiteX8" fmla="*/ 372171 w 381409"/>
                <a:gd name="connsiteY8" fmla="*/ 85010 h 485089"/>
                <a:gd name="connsiteX9" fmla="*/ 240181 w 381409"/>
                <a:gd name="connsiteY9" fmla="*/ 17518 h 485089"/>
                <a:gd name="connsiteX10" fmla="*/ 180582 w 381409"/>
                <a:gd name="connsiteY10" fmla="*/ 3095 h 485089"/>
                <a:gd name="connsiteX11" fmla="*/ 180582 w 381409"/>
                <a:gd name="connsiteY11" fmla="*/ 30309 h 485089"/>
                <a:gd name="connsiteX12" fmla="*/ 175684 w 381409"/>
                <a:gd name="connsiteY12" fmla="*/ 68137 h 485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409" h="485089">
                  <a:moveTo>
                    <a:pt x="175684" y="68137"/>
                  </a:moveTo>
                  <a:cubicBezTo>
                    <a:pt x="169751" y="92004"/>
                    <a:pt x="161070" y="115109"/>
                    <a:pt x="149831" y="136989"/>
                  </a:cubicBezTo>
                  <a:cubicBezTo>
                    <a:pt x="120847" y="198466"/>
                    <a:pt x="88407" y="258256"/>
                    <a:pt x="52675" y="316059"/>
                  </a:cubicBezTo>
                  <a:cubicBezTo>
                    <a:pt x="40592" y="339654"/>
                    <a:pt x="22222" y="359439"/>
                    <a:pt x="-393" y="373209"/>
                  </a:cubicBezTo>
                  <a:cubicBezTo>
                    <a:pt x="79563" y="400015"/>
                    <a:pt x="155464" y="437652"/>
                    <a:pt x="225214" y="485060"/>
                  </a:cubicBezTo>
                  <a:cubicBezTo>
                    <a:pt x="261137" y="411037"/>
                    <a:pt x="294611" y="336197"/>
                    <a:pt x="325363" y="259997"/>
                  </a:cubicBezTo>
                  <a:cubicBezTo>
                    <a:pt x="346508" y="210223"/>
                    <a:pt x="364686" y="159250"/>
                    <a:pt x="379792" y="107325"/>
                  </a:cubicBezTo>
                  <a:cubicBezTo>
                    <a:pt x="381424" y="102753"/>
                    <a:pt x="381424" y="97746"/>
                    <a:pt x="379792" y="93174"/>
                  </a:cubicBezTo>
                  <a:cubicBezTo>
                    <a:pt x="378076" y="89772"/>
                    <a:pt x="375436" y="86942"/>
                    <a:pt x="372171" y="85010"/>
                  </a:cubicBezTo>
                  <a:cubicBezTo>
                    <a:pt x="331241" y="56979"/>
                    <a:pt x="286882" y="34282"/>
                    <a:pt x="240181" y="17518"/>
                  </a:cubicBezTo>
                  <a:cubicBezTo>
                    <a:pt x="228207" y="12892"/>
                    <a:pt x="190652" y="-7791"/>
                    <a:pt x="180582" y="3095"/>
                  </a:cubicBezTo>
                  <a:cubicBezTo>
                    <a:pt x="175140" y="9082"/>
                    <a:pt x="179222" y="24050"/>
                    <a:pt x="180582" y="30309"/>
                  </a:cubicBezTo>
                  <a:cubicBezTo>
                    <a:pt x="180392" y="43072"/>
                    <a:pt x="178732" y="55754"/>
                    <a:pt x="175684" y="68137"/>
                  </a:cubicBezTo>
                  <a:close/>
                </a:path>
              </a:pathLst>
            </a:custGeom>
            <a:solidFill>
              <a:srgbClr val="000000">
                <a:alpha val="40000"/>
              </a:srgbClr>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65" name="Freeform: Shape 17564">
              <a:extLst>
                <a:ext uri="{FF2B5EF4-FFF2-40B4-BE49-F238E27FC236}">
                  <a16:creationId xmlns:a16="http://schemas.microsoft.com/office/drawing/2014/main" id="{A983A0BD-7B42-2402-C82D-BA568F504017}"/>
                </a:ext>
              </a:extLst>
            </p:cNvPr>
            <p:cNvSpPr/>
            <p:nvPr/>
          </p:nvSpPr>
          <p:spPr>
            <a:xfrm>
              <a:off x="4633314" y="5701755"/>
              <a:ext cx="157689" cy="383177"/>
            </a:xfrm>
            <a:custGeom>
              <a:avLst/>
              <a:gdLst>
                <a:gd name="connsiteX0" fmla="*/ 2076 w 157689"/>
                <a:gd name="connsiteY0" fmla="*/ 352123 h 383177"/>
                <a:gd name="connsiteX1" fmla="*/ -374 w 157689"/>
                <a:gd name="connsiteY1" fmla="*/ 359471 h 383177"/>
                <a:gd name="connsiteX2" fmla="*/ 2076 w 157689"/>
                <a:gd name="connsiteY2" fmla="*/ 364097 h 383177"/>
                <a:gd name="connsiteX3" fmla="*/ 29290 w 157689"/>
                <a:gd name="connsiteY3" fmla="*/ 383147 h 383177"/>
                <a:gd name="connsiteX4" fmla="*/ 145224 w 157689"/>
                <a:gd name="connsiteY4" fmla="*/ 91138 h 383177"/>
                <a:gd name="connsiteX5" fmla="*/ 115287 w 157689"/>
                <a:gd name="connsiteY5" fmla="*/ -30 h 383177"/>
                <a:gd name="connsiteX6" fmla="*/ 82902 w 157689"/>
                <a:gd name="connsiteY6" fmla="*/ 185027 h 383177"/>
                <a:gd name="connsiteX7" fmla="*/ 2076 w 157689"/>
                <a:gd name="connsiteY7" fmla="*/ 352123 h 38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689" h="383177">
                  <a:moveTo>
                    <a:pt x="2076" y="352123"/>
                  </a:moveTo>
                  <a:cubicBezTo>
                    <a:pt x="334" y="354164"/>
                    <a:pt x="-536" y="356803"/>
                    <a:pt x="-374" y="359471"/>
                  </a:cubicBezTo>
                  <a:cubicBezTo>
                    <a:pt x="62" y="361185"/>
                    <a:pt x="905" y="362764"/>
                    <a:pt x="2076" y="364097"/>
                  </a:cubicBezTo>
                  <a:cubicBezTo>
                    <a:pt x="9152" y="372887"/>
                    <a:pt x="18595" y="379500"/>
                    <a:pt x="29290" y="383147"/>
                  </a:cubicBezTo>
                  <a:cubicBezTo>
                    <a:pt x="52422" y="281093"/>
                    <a:pt x="108211" y="189381"/>
                    <a:pt x="145224" y="91138"/>
                  </a:cubicBezTo>
                  <a:cubicBezTo>
                    <a:pt x="161007" y="49500"/>
                    <a:pt x="169988" y="9495"/>
                    <a:pt x="115287" y="-30"/>
                  </a:cubicBezTo>
                  <a:cubicBezTo>
                    <a:pt x="109246" y="62399"/>
                    <a:pt x="98414" y="124257"/>
                    <a:pt x="82902" y="185027"/>
                  </a:cubicBezTo>
                  <a:cubicBezTo>
                    <a:pt x="63716" y="244164"/>
                    <a:pt x="36529" y="300388"/>
                    <a:pt x="2076" y="352123"/>
                  </a:cubicBezTo>
                  <a:close/>
                </a:path>
              </a:pathLst>
            </a:custGeom>
            <a:solidFill>
              <a:srgbClr val="000000">
                <a:alpha val="40000"/>
              </a:srgbClr>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66" name="Freeform: Shape 17565">
              <a:extLst>
                <a:ext uri="{FF2B5EF4-FFF2-40B4-BE49-F238E27FC236}">
                  <a16:creationId xmlns:a16="http://schemas.microsoft.com/office/drawing/2014/main" id="{42185F66-4AEA-E473-C35A-35EA988F9DA3}"/>
                </a:ext>
              </a:extLst>
            </p:cNvPr>
            <p:cNvSpPr/>
            <p:nvPr/>
          </p:nvSpPr>
          <p:spPr>
            <a:xfrm>
              <a:off x="3508826" y="5543096"/>
              <a:ext cx="242764" cy="400322"/>
            </a:xfrm>
            <a:custGeom>
              <a:avLst/>
              <a:gdLst>
                <a:gd name="connsiteX0" fmla="*/ 163995 w 242764"/>
                <a:gd name="connsiteY0" fmla="*/ -30 h 400322"/>
                <a:gd name="connsiteX1" fmla="*/ 77453 w 242764"/>
                <a:gd name="connsiteY1" fmla="*/ 183666 h 400322"/>
                <a:gd name="connsiteX2" fmla="*/ 58675 w 242764"/>
                <a:gd name="connsiteY2" fmla="*/ 220678 h 400322"/>
                <a:gd name="connsiteX3" fmla="*/ 1254 w 242764"/>
                <a:gd name="connsiteY3" fmla="*/ 346952 h 400322"/>
                <a:gd name="connsiteX4" fmla="*/ -379 w 242764"/>
                <a:gd name="connsiteY4" fmla="*/ 354300 h 400322"/>
                <a:gd name="connsiteX5" fmla="*/ 4247 w 242764"/>
                <a:gd name="connsiteY5" fmla="*/ 360831 h 400322"/>
                <a:gd name="connsiteX6" fmla="*/ 68745 w 242764"/>
                <a:gd name="connsiteY6" fmla="*/ 400292 h 400322"/>
                <a:gd name="connsiteX7" fmla="*/ 163723 w 242764"/>
                <a:gd name="connsiteY7" fmla="*/ 116719 h 400322"/>
                <a:gd name="connsiteX8" fmla="*/ 199101 w 242764"/>
                <a:gd name="connsiteY8" fmla="*/ 72088 h 400322"/>
                <a:gd name="connsiteX9" fmla="*/ 221417 w 242764"/>
                <a:gd name="connsiteY9" fmla="*/ 56848 h 400322"/>
                <a:gd name="connsiteX10" fmla="*/ 242372 w 242764"/>
                <a:gd name="connsiteY10" fmla="*/ 43785 h 400322"/>
                <a:gd name="connsiteX11" fmla="*/ 163995 w 242764"/>
                <a:gd name="connsiteY11" fmla="*/ -30 h 40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764" h="400322">
                  <a:moveTo>
                    <a:pt x="163995" y="-30"/>
                  </a:moveTo>
                  <a:cubicBezTo>
                    <a:pt x="136780" y="62019"/>
                    <a:pt x="107933" y="123251"/>
                    <a:pt x="77453" y="183666"/>
                  </a:cubicBezTo>
                  <a:lnTo>
                    <a:pt x="58675" y="220678"/>
                  </a:lnTo>
                  <a:cubicBezTo>
                    <a:pt x="38265" y="262316"/>
                    <a:pt x="18943" y="304226"/>
                    <a:pt x="1254" y="346952"/>
                  </a:cubicBezTo>
                  <a:cubicBezTo>
                    <a:pt x="56" y="349211"/>
                    <a:pt x="-489" y="351742"/>
                    <a:pt x="-379" y="354300"/>
                  </a:cubicBezTo>
                  <a:cubicBezTo>
                    <a:pt x="491" y="356885"/>
                    <a:pt x="2097" y="359144"/>
                    <a:pt x="4247" y="360831"/>
                  </a:cubicBezTo>
                  <a:cubicBezTo>
                    <a:pt x="22889" y="378167"/>
                    <a:pt x="44823" y="391584"/>
                    <a:pt x="68745" y="400292"/>
                  </a:cubicBezTo>
                  <a:cubicBezTo>
                    <a:pt x="66840" y="299327"/>
                    <a:pt x="109838" y="202172"/>
                    <a:pt x="163723" y="116719"/>
                  </a:cubicBezTo>
                  <a:cubicBezTo>
                    <a:pt x="173247" y="100173"/>
                    <a:pt x="185168" y="85151"/>
                    <a:pt x="199101" y="72088"/>
                  </a:cubicBezTo>
                  <a:cubicBezTo>
                    <a:pt x="206041" y="66291"/>
                    <a:pt x="213497" y="61202"/>
                    <a:pt x="221417" y="56848"/>
                  </a:cubicBezTo>
                  <a:cubicBezTo>
                    <a:pt x="227676" y="53038"/>
                    <a:pt x="238834" y="50044"/>
                    <a:pt x="242372" y="43785"/>
                  </a:cubicBezTo>
                  <a:cubicBezTo>
                    <a:pt x="236112" y="39431"/>
                    <a:pt x="161818" y="5140"/>
                    <a:pt x="163995" y="-30"/>
                  </a:cubicBezTo>
                  <a:close/>
                </a:path>
              </a:pathLst>
            </a:custGeom>
            <a:solidFill>
              <a:srgbClr val="000000">
                <a:alpha val="40000"/>
              </a:srgbClr>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67" name="Freeform: Shape 17566">
              <a:extLst>
                <a:ext uri="{FF2B5EF4-FFF2-40B4-BE49-F238E27FC236}">
                  <a16:creationId xmlns:a16="http://schemas.microsoft.com/office/drawing/2014/main" id="{45FC64B4-E195-4999-9286-8182D813F376}"/>
                </a:ext>
              </a:extLst>
            </p:cNvPr>
            <p:cNvSpPr/>
            <p:nvPr/>
          </p:nvSpPr>
          <p:spPr>
            <a:xfrm>
              <a:off x="6988459" y="4233545"/>
              <a:ext cx="1073874" cy="1271249"/>
            </a:xfrm>
            <a:custGeom>
              <a:avLst/>
              <a:gdLst>
                <a:gd name="connsiteX0" fmla="*/ 809775 w 1073874"/>
                <a:gd name="connsiteY0" fmla="*/ 589976 h 1271249"/>
                <a:gd name="connsiteX1" fmla="*/ 689216 w 1073874"/>
                <a:gd name="connsiteY1" fmla="*/ 841163 h 1271249"/>
                <a:gd name="connsiteX2" fmla="*/ 326449 w 1073874"/>
                <a:gd name="connsiteY2" fmla="*/ 1260807 h 1271249"/>
                <a:gd name="connsiteX3" fmla="*/ 285628 w 1073874"/>
                <a:gd name="connsiteY3" fmla="*/ 1271149 h 1271249"/>
                <a:gd name="connsiteX4" fmla="*/ 239908 w 1073874"/>
                <a:gd name="connsiteY4" fmla="*/ 1235498 h 1271249"/>
                <a:gd name="connsiteX5" fmla="*/ -393 w 1073874"/>
                <a:gd name="connsiteY5" fmla="*/ 921717 h 1271249"/>
                <a:gd name="connsiteX6" fmla="*/ 236370 w 1073874"/>
                <a:gd name="connsiteY6" fmla="*/ 755438 h 1271249"/>
                <a:gd name="connsiteX7" fmla="*/ 429320 w 1073874"/>
                <a:gd name="connsiteY7" fmla="*/ 383147 h 1271249"/>
                <a:gd name="connsiteX8" fmla="*/ 824743 w 1073874"/>
                <a:gd name="connsiteY8" fmla="*/ -30 h 1271249"/>
                <a:gd name="connsiteX9" fmla="*/ 1073482 w 1073874"/>
                <a:gd name="connsiteY9" fmla="*/ 380970 h 1271249"/>
                <a:gd name="connsiteX10" fmla="*/ 809775 w 1073874"/>
                <a:gd name="connsiteY10" fmla="*/ 589976 h 127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3874" h="1271249">
                  <a:moveTo>
                    <a:pt x="809775" y="589976"/>
                  </a:moveTo>
                  <a:cubicBezTo>
                    <a:pt x="765009" y="671428"/>
                    <a:pt x="724759" y="755275"/>
                    <a:pt x="689216" y="841163"/>
                  </a:cubicBezTo>
                  <a:cubicBezTo>
                    <a:pt x="609479" y="1011797"/>
                    <a:pt x="495723" y="1177532"/>
                    <a:pt x="326449" y="1260807"/>
                  </a:cubicBezTo>
                  <a:cubicBezTo>
                    <a:pt x="314149" y="1268182"/>
                    <a:pt x="299943" y="1271775"/>
                    <a:pt x="285628" y="1271149"/>
                  </a:cubicBezTo>
                  <a:cubicBezTo>
                    <a:pt x="266360" y="1265624"/>
                    <a:pt x="249977" y="1252834"/>
                    <a:pt x="239908" y="1235498"/>
                  </a:cubicBezTo>
                  <a:cubicBezTo>
                    <a:pt x="159544" y="1130995"/>
                    <a:pt x="79426" y="1026411"/>
                    <a:pt x="-393" y="921717"/>
                  </a:cubicBezTo>
                  <a:cubicBezTo>
                    <a:pt x="84516" y="874909"/>
                    <a:pt x="170784" y="826740"/>
                    <a:pt x="236370" y="755438"/>
                  </a:cubicBezTo>
                  <a:cubicBezTo>
                    <a:pt x="331620" y="652024"/>
                    <a:pt x="372442" y="511870"/>
                    <a:pt x="429320" y="383147"/>
                  </a:cubicBezTo>
                  <a:cubicBezTo>
                    <a:pt x="506337" y="207887"/>
                    <a:pt x="636420" y="32627"/>
                    <a:pt x="824743" y="-30"/>
                  </a:cubicBezTo>
                  <a:cubicBezTo>
                    <a:pt x="891963" y="140667"/>
                    <a:pt x="985853" y="254967"/>
                    <a:pt x="1073482" y="380970"/>
                  </a:cubicBezTo>
                  <a:cubicBezTo>
                    <a:pt x="961794" y="413763"/>
                    <a:pt x="867225" y="488711"/>
                    <a:pt x="809775" y="589976"/>
                  </a:cubicBezTo>
                  <a:close/>
                </a:path>
              </a:pathLst>
            </a:custGeom>
            <a:solidFill>
              <a:srgbClr val="79B49C"/>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68" name="Freeform: Shape 17567">
              <a:extLst>
                <a:ext uri="{FF2B5EF4-FFF2-40B4-BE49-F238E27FC236}">
                  <a16:creationId xmlns:a16="http://schemas.microsoft.com/office/drawing/2014/main" id="{F4102247-91A0-1D47-13AF-4A2605BF534C}"/>
                </a:ext>
              </a:extLst>
            </p:cNvPr>
            <p:cNvSpPr/>
            <p:nvPr/>
          </p:nvSpPr>
          <p:spPr>
            <a:xfrm>
              <a:off x="7464701" y="4650151"/>
              <a:ext cx="211092" cy="357076"/>
            </a:xfrm>
            <a:custGeom>
              <a:avLst/>
              <a:gdLst>
                <a:gd name="connsiteX0" fmla="*/ 199095 w 211092"/>
                <a:gd name="connsiteY0" fmla="*/ 317878 h 357076"/>
                <a:gd name="connsiteX1" fmla="*/ 180862 w 211092"/>
                <a:gd name="connsiteY1" fmla="*/ 320327 h 357076"/>
                <a:gd name="connsiteX2" fmla="*/ 175963 w 211092"/>
                <a:gd name="connsiteY2" fmla="*/ 313251 h 357076"/>
                <a:gd name="connsiteX3" fmla="*/ 133237 w 211092"/>
                <a:gd name="connsiteY3" fmla="*/ 354889 h 357076"/>
                <a:gd name="connsiteX4" fmla="*/ 117643 w 211092"/>
                <a:gd name="connsiteY4" fmla="*/ 352467 h 357076"/>
                <a:gd name="connsiteX5" fmla="*/ 116637 w 211092"/>
                <a:gd name="connsiteY5" fmla="*/ 350807 h 357076"/>
                <a:gd name="connsiteX6" fmla="*/ 115004 w 211092"/>
                <a:gd name="connsiteY6" fmla="*/ 311618 h 357076"/>
                <a:gd name="connsiteX7" fmla="*/ 122895 w 211092"/>
                <a:gd name="connsiteY7" fmla="*/ 303182 h 357076"/>
                <a:gd name="connsiteX8" fmla="*/ 152830 w 211092"/>
                <a:gd name="connsiteY8" fmla="*/ 277873 h 357076"/>
                <a:gd name="connsiteX9" fmla="*/ 109016 w 211092"/>
                <a:gd name="connsiteY9" fmla="*/ 216096 h 357076"/>
                <a:gd name="connsiteX10" fmla="*/ 20026 w 211092"/>
                <a:gd name="connsiteY10" fmla="*/ 232425 h 357076"/>
                <a:gd name="connsiteX11" fmla="*/ 17031 w 211092"/>
                <a:gd name="connsiteY11" fmla="*/ 88189 h 357076"/>
                <a:gd name="connsiteX12" fmla="*/ 3424 w 211092"/>
                <a:gd name="connsiteY12" fmla="*/ 68867 h 357076"/>
                <a:gd name="connsiteX13" fmla="*/ 3424 w 211092"/>
                <a:gd name="connsiteY13" fmla="*/ 38659 h 357076"/>
                <a:gd name="connsiteX14" fmla="*/ 21659 w 211092"/>
                <a:gd name="connsiteY14" fmla="*/ 35665 h 357076"/>
                <a:gd name="connsiteX15" fmla="*/ 35809 w 211092"/>
                <a:gd name="connsiteY15" fmla="*/ 55804 h 357076"/>
                <a:gd name="connsiteX16" fmla="*/ 93231 w 211092"/>
                <a:gd name="connsiteY16" fmla="*/ 1375 h 357076"/>
                <a:gd name="connsiteX17" fmla="*/ 109424 w 211092"/>
                <a:gd name="connsiteY17" fmla="*/ 6301 h 357076"/>
                <a:gd name="connsiteX18" fmla="*/ 109561 w 211092"/>
                <a:gd name="connsiteY18" fmla="*/ 6546 h 357076"/>
                <a:gd name="connsiteX19" fmla="*/ 111466 w 211092"/>
                <a:gd name="connsiteY19" fmla="*/ 45190 h 357076"/>
                <a:gd name="connsiteX20" fmla="*/ 102485 w 211092"/>
                <a:gd name="connsiteY20" fmla="*/ 54443 h 357076"/>
                <a:gd name="connsiteX21" fmla="*/ 58398 w 211092"/>
                <a:gd name="connsiteY21" fmla="*/ 89277 h 357076"/>
                <a:gd name="connsiteX22" fmla="*/ 103302 w 211092"/>
                <a:gd name="connsiteY22" fmla="*/ 152959 h 357076"/>
                <a:gd name="connsiteX23" fmla="*/ 191748 w 211092"/>
                <a:gd name="connsiteY23" fmla="*/ 137447 h 357076"/>
                <a:gd name="connsiteX24" fmla="*/ 194469 w 211092"/>
                <a:gd name="connsiteY24" fmla="*/ 279233 h 357076"/>
                <a:gd name="connsiteX25" fmla="*/ 199095 w 211092"/>
                <a:gd name="connsiteY25" fmla="*/ 286037 h 357076"/>
                <a:gd name="connsiteX26" fmla="*/ 199095 w 211092"/>
                <a:gd name="connsiteY26" fmla="*/ 317878 h 357076"/>
                <a:gd name="connsiteX27" fmla="*/ 129154 w 211092"/>
                <a:gd name="connsiteY27" fmla="*/ 192692 h 357076"/>
                <a:gd name="connsiteX28" fmla="*/ 168887 w 211092"/>
                <a:gd name="connsiteY28" fmla="*/ 248481 h 357076"/>
                <a:gd name="connsiteX29" fmla="*/ 168887 w 211092"/>
                <a:gd name="connsiteY29" fmla="*/ 184800 h 357076"/>
                <a:gd name="connsiteX30" fmla="*/ 129154 w 211092"/>
                <a:gd name="connsiteY30" fmla="*/ 194053 h 357076"/>
                <a:gd name="connsiteX31" fmla="*/ 82346 w 211092"/>
                <a:gd name="connsiteY31" fmla="*/ 177996 h 357076"/>
                <a:gd name="connsiteX32" fmla="*/ 40980 w 211092"/>
                <a:gd name="connsiteY32" fmla="*/ 119213 h 357076"/>
                <a:gd name="connsiteX33" fmla="*/ 40980 w 211092"/>
                <a:gd name="connsiteY33" fmla="*/ 185072 h 357076"/>
                <a:gd name="connsiteX34" fmla="*/ 82346 w 211092"/>
                <a:gd name="connsiteY34" fmla="*/ 177996 h 35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1092" h="357076">
                  <a:moveTo>
                    <a:pt x="199095" y="317878"/>
                  </a:moveTo>
                  <a:cubicBezTo>
                    <a:pt x="194469" y="327130"/>
                    <a:pt x="186305" y="328219"/>
                    <a:pt x="180862" y="320327"/>
                  </a:cubicBezTo>
                  <a:lnTo>
                    <a:pt x="175963" y="313251"/>
                  </a:lnTo>
                  <a:cubicBezTo>
                    <a:pt x="165648" y="330668"/>
                    <a:pt x="150927" y="345037"/>
                    <a:pt x="133237" y="354889"/>
                  </a:cubicBezTo>
                  <a:cubicBezTo>
                    <a:pt x="128257" y="358536"/>
                    <a:pt x="121289" y="357447"/>
                    <a:pt x="117643" y="352467"/>
                  </a:cubicBezTo>
                  <a:cubicBezTo>
                    <a:pt x="117263" y="351950"/>
                    <a:pt x="116935" y="351378"/>
                    <a:pt x="116637" y="350807"/>
                  </a:cubicBezTo>
                  <a:cubicBezTo>
                    <a:pt x="109532" y="338860"/>
                    <a:pt x="108934" y="324137"/>
                    <a:pt x="115004" y="311618"/>
                  </a:cubicBezTo>
                  <a:cubicBezTo>
                    <a:pt x="116637" y="308026"/>
                    <a:pt x="119412" y="305059"/>
                    <a:pt x="122895" y="303182"/>
                  </a:cubicBezTo>
                  <a:cubicBezTo>
                    <a:pt x="134353" y="296677"/>
                    <a:pt x="144504" y="288078"/>
                    <a:pt x="152830" y="277873"/>
                  </a:cubicBezTo>
                  <a:lnTo>
                    <a:pt x="109016" y="216096"/>
                  </a:lnTo>
                  <a:cubicBezTo>
                    <a:pt x="70917" y="261816"/>
                    <a:pt x="44518" y="266987"/>
                    <a:pt x="20026" y="232425"/>
                  </a:cubicBezTo>
                  <a:cubicBezTo>
                    <a:pt x="-4467" y="197863"/>
                    <a:pt x="-4740" y="140712"/>
                    <a:pt x="17031" y="88189"/>
                  </a:cubicBezTo>
                  <a:lnTo>
                    <a:pt x="3424" y="68867"/>
                  </a:lnTo>
                  <a:cubicBezTo>
                    <a:pt x="-1665" y="59451"/>
                    <a:pt x="-1665" y="48075"/>
                    <a:pt x="3424" y="38659"/>
                  </a:cubicBezTo>
                  <a:cubicBezTo>
                    <a:pt x="8052" y="29406"/>
                    <a:pt x="16216" y="28045"/>
                    <a:pt x="21659" y="35665"/>
                  </a:cubicBezTo>
                  <a:lnTo>
                    <a:pt x="35809" y="55804"/>
                  </a:lnTo>
                  <a:cubicBezTo>
                    <a:pt x="48981" y="32236"/>
                    <a:pt x="69012" y="13268"/>
                    <a:pt x="93231" y="1375"/>
                  </a:cubicBezTo>
                  <a:cubicBezTo>
                    <a:pt x="99056" y="-1727"/>
                    <a:pt x="106322" y="477"/>
                    <a:pt x="109424" y="6301"/>
                  </a:cubicBezTo>
                  <a:cubicBezTo>
                    <a:pt x="109479" y="6383"/>
                    <a:pt x="109506" y="6464"/>
                    <a:pt x="109561" y="6546"/>
                  </a:cubicBezTo>
                  <a:cubicBezTo>
                    <a:pt x="116690" y="18275"/>
                    <a:pt x="117426" y="32808"/>
                    <a:pt x="111466" y="45190"/>
                  </a:cubicBezTo>
                  <a:cubicBezTo>
                    <a:pt x="109587" y="49191"/>
                    <a:pt x="106431" y="52457"/>
                    <a:pt x="102485" y="54443"/>
                  </a:cubicBezTo>
                  <a:cubicBezTo>
                    <a:pt x="84713" y="61519"/>
                    <a:pt x="69392" y="73629"/>
                    <a:pt x="58398" y="89277"/>
                  </a:cubicBezTo>
                  <a:lnTo>
                    <a:pt x="103302" y="152959"/>
                  </a:lnTo>
                  <a:cubicBezTo>
                    <a:pt x="140313" y="109144"/>
                    <a:pt x="165894" y="100980"/>
                    <a:pt x="191748" y="137447"/>
                  </a:cubicBezTo>
                  <a:cubicBezTo>
                    <a:pt x="216022" y="181371"/>
                    <a:pt x="217029" y="234411"/>
                    <a:pt x="194469" y="279233"/>
                  </a:cubicBezTo>
                  <a:lnTo>
                    <a:pt x="199095" y="286037"/>
                  </a:lnTo>
                  <a:cubicBezTo>
                    <a:pt x="204512" y="295970"/>
                    <a:pt x="204512" y="307944"/>
                    <a:pt x="199095" y="317878"/>
                  </a:cubicBezTo>
                  <a:close/>
                  <a:moveTo>
                    <a:pt x="129154" y="192692"/>
                  </a:moveTo>
                  <a:lnTo>
                    <a:pt x="168887" y="248481"/>
                  </a:lnTo>
                  <a:cubicBezTo>
                    <a:pt x="179583" y="228587"/>
                    <a:pt x="179583" y="204693"/>
                    <a:pt x="168887" y="184800"/>
                  </a:cubicBezTo>
                  <a:cubicBezTo>
                    <a:pt x="159363" y="172281"/>
                    <a:pt x="149837" y="171193"/>
                    <a:pt x="129154" y="194053"/>
                  </a:cubicBezTo>
                  <a:close/>
                  <a:moveTo>
                    <a:pt x="82346" y="177996"/>
                  </a:moveTo>
                  <a:lnTo>
                    <a:pt x="40980" y="119213"/>
                  </a:lnTo>
                  <a:cubicBezTo>
                    <a:pt x="29741" y="139733"/>
                    <a:pt x="29741" y="164552"/>
                    <a:pt x="40980" y="185072"/>
                  </a:cubicBezTo>
                  <a:cubicBezTo>
                    <a:pt x="51322" y="199495"/>
                    <a:pt x="61936" y="199768"/>
                    <a:pt x="82346" y="177996"/>
                  </a:cubicBezTo>
                  <a:close/>
                </a:path>
              </a:pathLst>
            </a:custGeom>
            <a:solidFill>
              <a:srgbClr val="FFFFFF"/>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69" name="Freeform: Shape 17568">
              <a:extLst>
                <a:ext uri="{FF2B5EF4-FFF2-40B4-BE49-F238E27FC236}">
                  <a16:creationId xmlns:a16="http://schemas.microsoft.com/office/drawing/2014/main" id="{5ECF3241-6128-987E-4451-E0D17330AF7D}"/>
                </a:ext>
              </a:extLst>
            </p:cNvPr>
            <p:cNvSpPr/>
            <p:nvPr/>
          </p:nvSpPr>
          <p:spPr>
            <a:xfrm>
              <a:off x="7328572" y="5071745"/>
              <a:ext cx="123209" cy="155701"/>
            </a:xfrm>
            <a:custGeom>
              <a:avLst/>
              <a:gdLst>
                <a:gd name="connsiteX0" fmla="*/ 120502 w 123209"/>
                <a:gd name="connsiteY0" fmla="*/ 57392 h 155701"/>
                <a:gd name="connsiteX1" fmla="*/ 76415 w 123209"/>
                <a:gd name="connsiteY1" fmla="*/ 6501 h 155701"/>
                <a:gd name="connsiteX2" fmla="*/ 51651 w 123209"/>
                <a:gd name="connsiteY2" fmla="*/ -30 h 155701"/>
                <a:gd name="connsiteX3" fmla="*/ 1305 w 123209"/>
                <a:gd name="connsiteY3" fmla="*/ 48955 h 155701"/>
                <a:gd name="connsiteX4" fmla="*/ 69341 w 123209"/>
                <a:gd name="connsiteY4" fmla="*/ 155363 h 155701"/>
                <a:gd name="connsiteX5" fmla="*/ 120502 w 123209"/>
                <a:gd name="connsiteY5" fmla="*/ 57392 h 155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209" h="155701">
                  <a:moveTo>
                    <a:pt x="120502" y="57392"/>
                  </a:moveTo>
                  <a:cubicBezTo>
                    <a:pt x="114325" y="34613"/>
                    <a:pt x="98078" y="15863"/>
                    <a:pt x="76415" y="6501"/>
                  </a:cubicBezTo>
                  <a:cubicBezTo>
                    <a:pt x="68768" y="2446"/>
                    <a:pt x="60305" y="215"/>
                    <a:pt x="51651" y="-30"/>
                  </a:cubicBezTo>
                  <a:cubicBezTo>
                    <a:pt x="25797" y="3208"/>
                    <a:pt x="5250" y="23211"/>
                    <a:pt x="1305" y="48955"/>
                  </a:cubicBezTo>
                  <a:cubicBezTo>
                    <a:pt x="-7948" y="92770"/>
                    <a:pt x="21444" y="149920"/>
                    <a:pt x="69341" y="155363"/>
                  </a:cubicBezTo>
                  <a:cubicBezTo>
                    <a:pt x="117237" y="160806"/>
                    <a:pt x="128395" y="92770"/>
                    <a:pt x="120502" y="57392"/>
                  </a:cubicBezTo>
                  <a:close/>
                </a:path>
              </a:pathLst>
            </a:custGeom>
            <a:solidFill>
              <a:srgbClr val="65A086"/>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70" name="Freeform: Shape 17569">
              <a:extLst>
                <a:ext uri="{FF2B5EF4-FFF2-40B4-BE49-F238E27FC236}">
                  <a16:creationId xmlns:a16="http://schemas.microsoft.com/office/drawing/2014/main" id="{A4F561D0-6DBD-7BAD-4E5E-DC609DB862A1}"/>
                </a:ext>
              </a:extLst>
            </p:cNvPr>
            <p:cNvSpPr/>
            <p:nvPr/>
          </p:nvSpPr>
          <p:spPr>
            <a:xfrm>
              <a:off x="7705226" y="4503577"/>
              <a:ext cx="117669" cy="124675"/>
            </a:xfrm>
            <a:custGeom>
              <a:avLst/>
              <a:gdLst>
                <a:gd name="connsiteX0" fmla="*/ 60896 w 117669"/>
                <a:gd name="connsiteY0" fmla="*/ 3713 h 124675"/>
                <a:gd name="connsiteX1" fmla="*/ 33681 w 117669"/>
                <a:gd name="connsiteY1" fmla="*/ 1808 h 124675"/>
                <a:gd name="connsiteX2" fmla="*/ 17896 w 117669"/>
                <a:gd name="connsiteY2" fmla="*/ 15416 h 124675"/>
                <a:gd name="connsiteX3" fmla="*/ -337 w 117669"/>
                <a:gd name="connsiteY3" fmla="*/ 48617 h 124675"/>
                <a:gd name="connsiteX4" fmla="*/ 17626 w 117669"/>
                <a:gd name="connsiteY4" fmla="*/ 96242 h 124675"/>
                <a:gd name="connsiteX5" fmla="*/ 34769 w 117669"/>
                <a:gd name="connsiteY5" fmla="*/ 113659 h 124675"/>
                <a:gd name="connsiteX6" fmla="*/ 94098 w 117669"/>
                <a:gd name="connsiteY6" fmla="*/ 117741 h 124675"/>
                <a:gd name="connsiteX7" fmla="*/ 60896 w 117669"/>
                <a:gd name="connsiteY7" fmla="*/ 3713 h 12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669" h="124675">
                  <a:moveTo>
                    <a:pt x="60896" y="3713"/>
                  </a:moveTo>
                  <a:cubicBezTo>
                    <a:pt x="52433" y="-505"/>
                    <a:pt x="42634" y="-1185"/>
                    <a:pt x="33681" y="1808"/>
                  </a:cubicBezTo>
                  <a:cubicBezTo>
                    <a:pt x="27422" y="5020"/>
                    <a:pt x="22006" y="9700"/>
                    <a:pt x="17896" y="15416"/>
                  </a:cubicBezTo>
                  <a:cubicBezTo>
                    <a:pt x="8944" y="24641"/>
                    <a:pt x="2657" y="36126"/>
                    <a:pt x="-337" y="48617"/>
                  </a:cubicBezTo>
                  <a:cubicBezTo>
                    <a:pt x="-1071" y="66279"/>
                    <a:pt x="5406" y="83478"/>
                    <a:pt x="17626" y="96242"/>
                  </a:cubicBezTo>
                  <a:cubicBezTo>
                    <a:pt x="22551" y="102773"/>
                    <a:pt x="28319" y="108625"/>
                    <a:pt x="34769" y="113659"/>
                  </a:cubicBezTo>
                  <a:cubicBezTo>
                    <a:pt x="51997" y="126668"/>
                    <a:pt x="75265" y="128246"/>
                    <a:pt x="94098" y="117741"/>
                  </a:cubicBezTo>
                  <a:cubicBezTo>
                    <a:pt x="146076" y="86989"/>
                    <a:pt x="99812" y="19498"/>
                    <a:pt x="60896" y="3713"/>
                  </a:cubicBezTo>
                  <a:close/>
                </a:path>
              </a:pathLst>
            </a:custGeom>
            <a:solidFill>
              <a:srgbClr val="65A086"/>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71" name="Freeform: Shape 17570">
              <a:extLst>
                <a:ext uri="{FF2B5EF4-FFF2-40B4-BE49-F238E27FC236}">
                  <a16:creationId xmlns:a16="http://schemas.microsoft.com/office/drawing/2014/main" id="{C04CA5AA-D03A-EEB6-9C30-E28D13F28170}"/>
                </a:ext>
              </a:extLst>
            </p:cNvPr>
            <p:cNvSpPr/>
            <p:nvPr/>
          </p:nvSpPr>
          <p:spPr>
            <a:xfrm>
              <a:off x="7208894" y="5382919"/>
              <a:ext cx="180158" cy="108556"/>
            </a:xfrm>
            <a:custGeom>
              <a:avLst/>
              <a:gdLst>
                <a:gd name="connsiteX0" fmla="*/ 179766 w 180158"/>
                <a:gd name="connsiteY0" fmla="*/ 54283 h 108556"/>
                <a:gd name="connsiteX1" fmla="*/ 26821 w 180158"/>
                <a:gd name="connsiteY1" fmla="*/ 4482 h 108556"/>
                <a:gd name="connsiteX2" fmla="*/ -393 w 180158"/>
                <a:gd name="connsiteY2" fmla="*/ 24076 h 108556"/>
                <a:gd name="connsiteX3" fmla="*/ 49680 w 180158"/>
                <a:gd name="connsiteY3" fmla="*/ 92111 h 108556"/>
                <a:gd name="connsiteX4" fmla="*/ 96409 w 180158"/>
                <a:gd name="connsiteY4" fmla="*/ 103596 h 108556"/>
                <a:gd name="connsiteX5" fmla="*/ 98940 w 180158"/>
                <a:gd name="connsiteY5" fmla="*/ 101908 h 108556"/>
                <a:gd name="connsiteX6" fmla="*/ 179766 w 180158"/>
                <a:gd name="connsiteY6" fmla="*/ 54283 h 1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158" h="108556">
                  <a:moveTo>
                    <a:pt x="179766" y="54283"/>
                  </a:moveTo>
                  <a:cubicBezTo>
                    <a:pt x="142509" y="9761"/>
                    <a:pt x="83127" y="-9561"/>
                    <a:pt x="26821" y="4482"/>
                  </a:cubicBezTo>
                  <a:cubicBezTo>
                    <a:pt x="15581" y="7285"/>
                    <a:pt x="5839" y="14306"/>
                    <a:pt x="-393" y="24076"/>
                  </a:cubicBezTo>
                  <a:cubicBezTo>
                    <a:pt x="15091" y="47616"/>
                    <a:pt x="31829" y="70313"/>
                    <a:pt x="49680" y="92111"/>
                  </a:cubicBezTo>
                  <a:cubicBezTo>
                    <a:pt x="59397" y="108195"/>
                    <a:pt x="80325" y="113339"/>
                    <a:pt x="96409" y="103596"/>
                  </a:cubicBezTo>
                  <a:cubicBezTo>
                    <a:pt x="97279" y="103079"/>
                    <a:pt x="98123" y="102507"/>
                    <a:pt x="98940" y="101908"/>
                  </a:cubicBezTo>
                  <a:cubicBezTo>
                    <a:pt x="126970" y="87947"/>
                    <a:pt x="153966" y="72027"/>
                    <a:pt x="179766" y="54283"/>
                  </a:cubicBezTo>
                  <a:close/>
                </a:path>
              </a:pathLst>
            </a:custGeom>
            <a:solidFill>
              <a:srgbClr val="65A086"/>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72" name="Freeform: Shape 17571">
              <a:extLst>
                <a:ext uri="{FF2B5EF4-FFF2-40B4-BE49-F238E27FC236}">
                  <a16:creationId xmlns:a16="http://schemas.microsoft.com/office/drawing/2014/main" id="{7BD174E5-A860-2118-62C3-2058428B55A4}"/>
                </a:ext>
              </a:extLst>
            </p:cNvPr>
            <p:cNvSpPr/>
            <p:nvPr/>
          </p:nvSpPr>
          <p:spPr>
            <a:xfrm>
              <a:off x="7011590" y="5101408"/>
              <a:ext cx="117586" cy="157842"/>
            </a:xfrm>
            <a:custGeom>
              <a:avLst/>
              <a:gdLst>
                <a:gd name="connsiteX0" fmla="*/ 104926 w 117586"/>
                <a:gd name="connsiteY0" fmla="*/ 118352 h 157842"/>
                <a:gd name="connsiteX1" fmla="*/ 115540 w 117586"/>
                <a:gd name="connsiteY1" fmla="*/ 78347 h 157842"/>
                <a:gd name="connsiteX2" fmla="*/ 115540 w 117586"/>
                <a:gd name="connsiteY2" fmla="*/ 36165 h 157842"/>
                <a:gd name="connsiteX3" fmla="*/ 95673 w 117586"/>
                <a:gd name="connsiteY3" fmla="*/ -30 h 157842"/>
                <a:gd name="connsiteX4" fmla="*/ -393 w 117586"/>
                <a:gd name="connsiteY4" fmla="*/ 63107 h 157842"/>
                <a:gd name="connsiteX5" fmla="*/ 33353 w 117586"/>
                <a:gd name="connsiteY5" fmla="*/ 110732 h 157842"/>
                <a:gd name="connsiteX6" fmla="*/ 67098 w 117586"/>
                <a:gd name="connsiteY6" fmla="*/ 157813 h 157842"/>
                <a:gd name="connsiteX7" fmla="*/ 104926 w 117586"/>
                <a:gd name="connsiteY7" fmla="*/ 118352 h 157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586" h="157842">
                  <a:moveTo>
                    <a:pt x="104926" y="118352"/>
                  </a:moveTo>
                  <a:cubicBezTo>
                    <a:pt x="110369" y="105588"/>
                    <a:pt x="113934" y="92117"/>
                    <a:pt x="115540" y="78347"/>
                  </a:cubicBezTo>
                  <a:cubicBezTo>
                    <a:pt x="117744" y="64359"/>
                    <a:pt x="117744" y="50153"/>
                    <a:pt x="115540" y="36165"/>
                  </a:cubicBezTo>
                  <a:cubicBezTo>
                    <a:pt x="113226" y="22204"/>
                    <a:pt x="106205" y="9440"/>
                    <a:pt x="95673" y="-30"/>
                  </a:cubicBezTo>
                  <a:cubicBezTo>
                    <a:pt x="64922" y="22884"/>
                    <a:pt x="32836" y="43975"/>
                    <a:pt x="-393" y="63107"/>
                  </a:cubicBezTo>
                  <a:cubicBezTo>
                    <a:pt x="10764" y="79163"/>
                    <a:pt x="21923" y="94948"/>
                    <a:pt x="33353" y="110732"/>
                  </a:cubicBezTo>
                  <a:cubicBezTo>
                    <a:pt x="43584" y="127142"/>
                    <a:pt x="54851" y="142872"/>
                    <a:pt x="67098" y="157813"/>
                  </a:cubicBezTo>
                  <a:cubicBezTo>
                    <a:pt x="83373" y="148750"/>
                    <a:pt x="96545" y="135007"/>
                    <a:pt x="104926" y="118352"/>
                  </a:cubicBezTo>
                  <a:close/>
                </a:path>
              </a:pathLst>
            </a:custGeom>
            <a:solidFill>
              <a:srgbClr val="65A086"/>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73" name="Freeform: Shape 17572">
              <a:extLst>
                <a:ext uri="{FF2B5EF4-FFF2-40B4-BE49-F238E27FC236}">
                  <a16:creationId xmlns:a16="http://schemas.microsoft.com/office/drawing/2014/main" id="{FA6B2566-D494-562C-A4D4-E3008EFE5322}"/>
                </a:ext>
              </a:extLst>
            </p:cNvPr>
            <p:cNvSpPr/>
            <p:nvPr/>
          </p:nvSpPr>
          <p:spPr>
            <a:xfrm>
              <a:off x="7923677" y="4487999"/>
              <a:ext cx="124234" cy="163129"/>
            </a:xfrm>
            <a:custGeom>
              <a:avLst/>
              <a:gdLst>
                <a:gd name="connsiteX0" fmla="*/ 15 w 124234"/>
                <a:gd name="connsiteY0" fmla="*/ 79435 h 163129"/>
                <a:gd name="connsiteX1" fmla="*/ 37571 w 124234"/>
                <a:gd name="connsiteY1" fmla="*/ -30 h 163129"/>
                <a:gd name="connsiteX2" fmla="*/ 123841 w 124234"/>
                <a:gd name="connsiteY2" fmla="*/ 119440 h 163129"/>
                <a:gd name="connsiteX3" fmla="*/ 42199 w 124234"/>
                <a:gd name="connsiteY3" fmla="*/ 159445 h 163129"/>
                <a:gd name="connsiteX4" fmla="*/ 17160 w 124234"/>
                <a:gd name="connsiteY4" fmla="*/ 153458 h 163129"/>
                <a:gd name="connsiteX5" fmla="*/ 3282 w 124234"/>
                <a:gd name="connsiteY5" fmla="*/ 119440 h 163129"/>
                <a:gd name="connsiteX6" fmla="*/ 15 w 124234"/>
                <a:gd name="connsiteY6" fmla="*/ 79435 h 163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234" h="163129">
                  <a:moveTo>
                    <a:pt x="15" y="79435"/>
                  </a:moveTo>
                  <a:cubicBezTo>
                    <a:pt x="2601" y="49309"/>
                    <a:pt x="15936" y="21115"/>
                    <a:pt x="37571" y="-30"/>
                  </a:cubicBezTo>
                  <a:cubicBezTo>
                    <a:pt x="63996" y="41417"/>
                    <a:pt x="92817" y="81313"/>
                    <a:pt x="123841" y="119440"/>
                  </a:cubicBezTo>
                  <a:cubicBezTo>
                    <a:pt x="96627" y="132503"/>
                    <a:pt x="69413" y="146655"/>
                    <a:pt x="42199" y="159445"/>
                  </a:cubicBezTo>
                  <a:cubicBezTo>
                    <a:pt x="30497" y="165160"/>
                    <a:pt x="24236" y="164888"/>
                    <a:pt x="17160" y="153458"/>
                  </a:cubicBezTo>
                  <a:cubicBezTo>
                    <a:pt x="10820" y="142899"/>
                    <a:pt x="6139" y="131415"/>
                    <a:pt x="3282" y="119440"/>
                  </a:cubicBezTo>
                  <a:cubicBezTo>
                    <a:pt x="15" y="106378"/>
                    <a:pt x="-1073" y="92852"/>
                    <a:pt x="15" y="79435"/>
                  </a:cubicBezTo>
                  <a:close/>
                </a:path>
              </a:pathLst>
            </a:custGeom>
            <a:solidFill>
              <a:srgbClr val="65A086"/>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74" name="Freeform: Shape 17573">
              <a:extLst>
                <a:ext uri="{FF2B5EF4-FFF2-40B4-BE49-F238E27FC236}">
                  <a16:creationId xmlns:a16="http://schemas.microsoft.com/office/drawing/2014/main" id="{B045D12C-3573-F415-4E10-88A5ED7AD3C5}"/>
                </a:ext>
              </a:extLst>
            </p:cNvPr>
            <p:cNvSpPr/>
            <p:nvPr/>
          </p:nvSpPr>
          <p:spPr>
            <a:xfrm>
              <a:off x="7696846" y="4243887"/>
              <a:ext cx="159892" cy="119573"/>
            </a:xfrm>
            <a:custGeom>
              <a:avLst/>
              <a:gdLst>
                <a:gd name="connsiteX0" fmla="*/ 111185 w 159892"/>
                <a:gd name="connsiteY0" fmla="*/ -30 h 119573"/>
                <a:gd name="connsiteX1" fmla="*/ -393 w 159892"/>
                <a:gd name="connsiteY1" fmla="*/ 48955 h 119573"/>
                <a:gd name="connsiteX2" fmla="*/ 71726 w 159892"/>
                <a:gd name="connsiteY2" fmla="*/ 114814 h 119573"/>
                <a:gd name="connsiteX3" fmla="*/ 117445 w 159892"/>
                <a:gd name="connsiteY3" fmla="*/ 118080 h 119573"/>
                <a:gd name="connsiteX4" fmla="*/ 158267 w 159892"/>
                <a:gd name="connsiteY4" fmla="*/ 98758 h 119573"/>
                <a:gd name="connsiteX5" fmla="*/ 139489 w 159892"/>
                <a:gd name="connsiteY5" fmla="*/ 54398 h 119573"/>
                <a:gd name="connsiteX6" fmla="*/ 111185 w 159892"/>
                <a:gd name="connsiteY6" fmla="*/ -30 h 11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892" h="119573">
                  <a:moveTo>
                    <a:pt x="111185" y="-30"/>
                  </a:moveTo>
                  <a:cubicBezTo>
                    <a:pt x="71289" y="9250"/>
                    <a:pt x="33434" y="25851"/>
                    <a:pt x="-393" y="48955"/>
                  </a:cubicBezTo>
                  <a:cubicBezTo>
                    <a:pt x="14058" y="79517"/>
                    <a:pt x="39967" y="103193"/>
                    <a:pt x="71726" y="114814"/>
                  </a:cubicBezTo>
                  <a:cubicBezTo>
                    <a:pt x="86447" y="119685"/>
                    <a:pt x="102177" y="120828"/>
                    <a:pt x="117445" y="118080"/>
                  </a:cubicBezTo>
                  <a:cubicBezTo>
                    <a:pt x="129147" y="116175"/>
                    <a:pt x="152006" y="110460"/>
                    <a:pt x="158267" y="98758"/>
                  </a:cubicBezTo>
                  <a:cubicBezTo>
                    <a:pt x="164526" y="87055"/>
                    <a:pt x="145203" y="65012"/>
                    <a:pt x="139489" y="54398"/>
                  </a:cubicBezTo>
                  <a:cubicBezTo>
                    <a:pt x="129420" y="36437"/>
                    <a:pt x="120166" y="18203"/>
                    <a:pt x="111185" y="-30"/>
                  </a:cubicBezTo>
                  <a:close/>
                </a:path>
              </a:pathLst>
            </a:custGeom>
            <a:solidFill>
              <a:srgbClr val="65A086"/>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75" name="Freeform: Shape 17574">
              <a:extLst>
                <a:ext uri="{FF2B5EF4-FFF2-40B4-BE49-F238E27FC236}">
                  <a16:creationId xmlns:a16="http://schemas.microsoft.com/office/drawing/2014/main" id="{5465A6FA-916A-9215-01A1-D12CF930BBA5}"/>
                </a:ext>
              </a:extLst>
            </p:cNvPr>
            <p:cNvSpPr/>
            <p:nvPr/>
          </p:nvSpPr>
          <p:spPr>
            <a:xfrm>
              <a:off x="7015944" y="5023304"/>
              <a:ext cx="439321" cy="468920"/>
            </a:xfrm>
            <a:custGeom>
              <a:avLst/>
              <a:gdLst>
                <a:gd name="connsiteX0" fmla="*/ 384418 w 439321"/>
                <a:gd name="connsiteY0" fmla="*/ 305586 h 468920"/>
                <a:gd name="connsiteX1" fmla="*/ 338153 w 439321"/>
                <a:gd name="connsiteY1" fmla="*/ 248980 h 468920"/>
                <a:gd name="connsiteX2" fmla="*/ 232561 w 439321"/>
                <a:gd name="connsiteY2" fmla="*/ 74537 h 468920"/>
                <a:gd name="connsiteX3" fmla="*/ 209975 w 439321"/>
                <a:gd name="connsiteY3" fmla="*/ -30 h 468920"/>
                <a:gd name="connsiteX4" fmla="*/ -393 w 439321"/>
                <a:gd name="connsiteY4" fmla="*/ 138218 h 468920"/>
                <a:gd name="connsiteX5" fmla="*/ 143299 w 439321"/>
                <a:gd name="connsiteY5" fmla="*/ 338243 h 468920"/>
                <a:gd name="connsiteX6" fmla="*/ 248074 w 439321"/>
                <a:gd name="connsiteY6" fmla="*/ 461252 h 468920"/>
                <a:gd name="connsiteX7" fmla="*/ 260320 w 439321"/>
                <a:gd name="connsiteY7" fmla="*/ 468872 h 468920"/>
                <a:gd name="connsiteX8" fmla="*/ 271207 w 439321"/>
                <a:gd name="connsiteY8" fmla="*/ 466150 h 468920"/>
                <a:gd name="connsiteX9" fmla="*/ 395847 w 439321"/>
                <a:gd name="connsiteY9" fmla="*/ 386140 h 468920"/>
                <a:gd name="connsiteX10" fmla="*/ 438574 w 439321"/>
                <a:gd name="connsiteY10" fmla="*/ 342325 h 468920"/>
                <a:gd name="connsiteX11" fmla="*/ 414897 w 439321"/>
                <a:gd name="connsiteY11" fmla="*/ 327085 h 468920"/>
                <a:gd name="connsiteX12" fmla="*/ 384418 w 439321"/>
                <a:gd name="connsiteY12" fmla="*/ 305586 h 46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9321" h="468920">
                  <a:moveTo>
                    <a:pt x="384418" y="305586"/>
                  </a:moveTo>
                  <a:cubicBezTo>
                    <a:pt x="366729" y="288686"/>
                    <a:pt x="351217" y="269663"/>
                    <a:pt x="338153" y="248980"/>
                  </a:cubicBezTo>
                  <a:cubicBezTo>
                    <a:pt x="299808" y="192810"/>
                    <a:pt x="264566" y="134571"/>
                    <a:pt x="232561" y="74537"/>
                  </a:cubicBezTo>
                  <a:cubicBezTo>
                    <a:pt x="218330" y="52221"/>
                    <a:pt x="210518" y="26422"/>
                    <a:pt x="209975" y="-30"/>
                  </a:cubicBezTo>
                  <a:cubicBezTo>
                    <a:pt x="146429" y="55351"/>
                    <a:pt x="75672" y="101860"/>
                    <a:pt x="-393" y="138218"/>
                  </a:cubicBezTo>
                  <a:cubicBezTo>
                    <a:pt x="45056" y="206526"/>
                    <a:pt x="93224" y="274290"/>
                    <a:pt x="143299" y="338243"/>
                  </a:cubicBezTo>
                  <a:cubicBezTo>
                    <a:pt x="175766" y="381269"/>
                    <a:pt x="210764" y="422362"/>
                    <a:pt x="248074" y="461252"/>
                  </a:cubicBezTo>
                  <a:cubicBezTo>
                    <a:pt x="251176" y="465116"/>
                    <a:pt x="255503" y="467810"/>
                    <a:pt x="260320" y="468872"/>
                  </a:cubicBezTo>
                  <a:cubicBezTo>
                    <a:pt x="264131" y="469035"/>
                    <a:pt x="267913" y="468110"/>
                    <a:pt x="271207" y="466150"/>
                  </a:cubicBezTo>
                  <a:cubicBezTo>
                    <a:pt x="316056" y="445005"/>
                    <a:pt x="357937" y="418117"/>
                    <a:pt x="395847" y="386140"/>
                  </a:cubicBezTo>
                  <a:cubicBezTo>
                    <a:pt x="405916" y="378248"/>
                    <a:pt x="442929" y="356205"/>
                    <a:pt x="438574" y="342325"/>
                  </a:cubicBezTo>
                  <a:cubicBezTo>
                    <a:pt x="436125" y="334433"/>
                    <a:pt x="421158" y="330351"/>
                    <a:pt x="414897" y="327085"/>
                  </a:cubicBezTo>
                  <a:cubicBezTo>
                    <a:pt x="403876" y="321207"/>
                    <a:pt x="393643" y="313995"/>
                    <a:pt x="384418" y="305586"/>
                  </a:cubicBezTo>
                  <a:close/>
                </a:path>
              </a:pathLst>
            </a:custGeom>
            <a:solidFill>
              <a:srgbClr val="000000">
                <a:alpha val="40000"/>
              </a:srgbClr>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76" name="Freeform: Shape 17575">
              <a:extLst>
                <a:ext uri="{FF2B5EF4-FFF2-40B4-BE49-F238E27FC236}">
                  <a16:creationId xmlns:a16="http://schemas.microsoft.com/office/drawing/2014/main" id="{7F24FF8F-7CAC-054A-F005-C6F44EB3B042}"/>
                </a:ext>
              </a:extLst>
            </p:cNvPr>
            <p:cNvSpPr/>
            <p:nvPr/>
          </p:nvSpPr>
          <p:spPr>
            <a:xfrm>
              <a:off x="7589349" y="4258875"/>
              <a:ext cx="449308" cy="476501"/>
            </a:xfrm>
            <a:custGeom>
              <a:avLst/>
              <a:gdLst>
                <a:gd name="connsiteX0" fmla="*/ 363190 w 449308"/>
                <a:gd name="connsiteY0" fmla="*/ 385303 h 476501"/>
                <a:gd name="connsiteX1" fmla="*/ 448915 w 449308"/>
                <a:gd name="connsiteY1" fmla="*/ 352374 h 476501"/>
                <a:gd name="connsiteX2" fmla="*/ 213240 w 449308"/>
                <a:gd name="connsiteY2" fmla="*/ 16550 h 476501"/>
                <a:gd name="connsiteX3" fmla="*/ 198271 w 449308"/>
                <a:gd name="connsiteY3" fmla="*/ 766 h 476501"/>
                <a:gd name="connsiteX4" fmla="*/ 185209 w 449308"/>
                <a:gd name="connsiteY4" fmla="*/ 766 h 476501"/>
                <a:gd name="connsiteX5" fmla="*/ -393 w 449308"/>
                <a:gd name="connsiteY5" fmla="*/ 121597 h 476501"/>
                <a:gd name="connsiteX6" fmla="*/ 95130 w 449308"/>
                <a:gd name="connsiteY6" fmla="*/ 151261 h 476501"/>
                <a:gd name="connsiteX7" fmla="*/ 141667 w 449308"/>
                <a:gd name="connsiteY7" fmla="*/ 196436 h 476501"/>
                <a:gd name="connsiteX8" fmla="*/ 225758 w 449308"/>
                <a:gd name="connsiteY8" fmla="*/ 326248 h 476501"/>
                <a:gd name="connsiteX9" fmla="*/ 246713 w 449308"/>
                <a:gd name="connsiteY9" fmla="*/ 401088 h 476501"/>
                <a:gd name="connsiteX10" fmla="*/ 248891 w 449308"/>
                <a:gd name="connsiteY10" fmla="*/ 440548 h 476501"/>
                <a:gd name="connsiteX11" fmla="*/ 246986 w 449308"/>
                <a:gd name="connsiteY11" fmla="*/ 476471 h 476501"/>
                <a:gd name="connsiteX12" fmla="*/ 363190 w 449308"/>
                <a:gd name="connsiteY12" fmla="*/ 385303 h 47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9308" h="476501">
                  <a:moveTo>
                    <a:pt x="363190" y="385303"/>
                  </a:moveTo>
                  <a:cubicBezTo>
                    <a:pt x="388228" y="366716"/>
                    <a:pt x="417864" y="355313"/>
                    <a:pt x="448915" y="352374"/>
                  </a:cubicBezTo>
                  <a:cubicBezTo>
                    <a:pt x="421701" y="300939"/>
                    <a:pt x="249979" y="86763"/>
                    <a:pt x="213240" y="16550"/>
                  </a:cubicBezTo>
                  <a:cubicBezTo>
                    <a:pt x="209702" y="10018"/>
                    <a:pt x="205619" y="2671"/>
                    <a:pt x="198271" y="766"/>
                  </a:cubicBezTo>
                  <a:cubicBezTo>
                    <a:pt x="193972" y="-296"/>
                    <a:pt x="189509" y="-296"/>
                    <a:pt x="185209" y="766"/>
                  </a:cubicBezTo>
                  <a:cubicBezTo>
                    <a:pt x="113446" y="23299"/>
                    <a:pt x="49247" y="65073"/>
                    <a:pt x="-393" y="121597"/>
                  </a:cubicBezTo>
                  <a:cubicBezTo>
                    <a:pt x="33163" y="124672"/>
                    <a:pt x="65711" y="134796"/>
                    <a:pt x="95130" y="151261"/>
                  </a:cubicBezTo>
                  <a:cubicBezTo>
                    <a:pt x="112846" y="163888"/>
                    <a:pt x="128521" y="179101"/>
                    <a:pt x="141667" y="196436"/>
                  </a:cubicBezTo>
                  <a:cubicBezTo>
                    <a:pt x="175766" y="235461"/>
                    <a:pt x="204096" y="279168"/>
                    <a:pt x="225758" y="326248"/>
                  </a:cubicBezTo>
                  <a:cubicBezTo>
                    <a:pt x="235963" y="350170"/>
                    <a:pt x="243013" y="375343"/>
                    <a:pt x="246713" y="401088"/>
                  </a:cubicBezTo>
                  <a:cubicBezTo>
                    <a:pt x="248673" y="414151"/>
                    <a:pt x="249381" y="427350"/>
                    <a:pt x="248891" y="440548"/>
                  </a:cubicBezTo>
                  <a:cubicBezTo>
                    <a:pt x="248891" y="450618"/>
                    <a:pt x="243175" y="467762"/>
                    <a:pt x="246986" y="476471"/>
                  </a:cubicBezTo>
                  <a:cubicBezTo>
                    <a:pt x="287262" y="449257"/>
                    <a:pt x="321008" y="412246"/>
                    <a:pt x="363190" y="385303"/>
                  </a:cubicBezTo>
                  <a:close/>
                </a:path>
              </a:pathLst>
            </a:custGeom>
            <a:solidFill>
              <a:srgbClr val="000000">
                <a:alpha val="40000"/>
              </a:srgbClr>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77" name="Freeform: Shape 17576">
              <a:extLst>
                <a:ext uri="{FF2B5EF4-FFF2-40B4-BE49-F238E27FC236}">
                  <a16:creationId xmlns:a16="http://schemas.microsoft.com/office/drawing/2014/main" id="{6CB6D9EA-613B-F3C4-4CB0-E886C2E5013F}"/>
                </a:ext>
              </a:extLst>
            </p:cNvPr>
            <p:cNvSpPr/>
            <p:nvPr/>
          </p:nvSpPr>
          <p:spPr>
            <a:xfrm>
              <a:off x="7040982" y="5157436"/>
              <a:ext cx="287382" cy="302507"/>
            </a:xfrm>
            <a:custGeom>
              <a:avLst/>
              <a:gdLst>
                <a:gd name="connsiteX0" fmla="*/ 39611 w 287382"/>
                <a:gd name="connsiteY0" fmla="*/ 6263 h 302507"/>
                <a:gd name="connsiteX1" fmla="*/ 34713 w 287382"/>
                <a:gd name="connsiteY1" fmla="*/ 276 h 302507"/>
                <a:gd name="connsiteX2" fmla="*/ 29270 w 287382"/>
                <a:gd name="connsiteY2" fmla="*/ 276 h 302507"/>
                <a:gd name="connsiteX3" fmla="*/ -393 w 287382"/>
                <a:gd name="connsiteY3" fmla="*/ 13339 h 302507"/>
                <a:gd name="connsiteX4" fmla="*/ 193100 w 287382"/>
                <a:gd name="connsiteY4" fmla="*/ 260716 h 302507"/>
                <a:gd name="connsiteX5" fmla="*/ 286990 w 287382"/>
                <a:gd name="connsiteY5" fmla="*/ 281127 h 302507"/>
                <a:gd name="connsiteX6" fmla="*/ 143570 w 287382"/>
                <a:gd name="connsiteY6" fmla="*/ 159752 h 302507"/>
                <a:gd name="connsiteX7" fmla="*/ 39611 w 287382"/>
                <a:gd name="connsiteY7" fmla="*/ 6263 h 30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7382" h="302507">
                  <a:moveTo>
                    <a:pt x="39611" y="6263"/>
                  </a:moveTo>
                  <a:cubicBezTo>
                    <a:pt x="39611" y="4086"/>
                    <a:pt x="37163" y="1364"/>
                    <a:pt x="34713" y="276"/>
                  </a:cubicBezTo>
                  <a:cubicBezTo>
                    <a:pt x="32917" y="-132"/>
                    <a:pt x="31067" y="-132"/>
                    <a:pt x="29270" y="276"/>
                  </a:cubicBezTo>
                  <a:cubicBezTo>
                    <a:pt x="18357" y="1827"/>
                    <a:pt x="8097" y="6344"/>
                    <a:pt x="-393" y="13339"/>
                  </a:cubicBezTo>
                  <a:cubicBezTo>
                    <a:pt x="76079" y="84912"/>
                    <a:pt x="126970" y="179346"/>
                    <a:pt x="193100" y="260716"/>
                  </a:cubicBezTo>
                  <a:cubicBezTo>
                    <a:pt x="220315" y="295279"/>
                    <a:pt x="251610" y="323581"/>
                    <a:pt x="286990" y="281127"/>
                  </a:cubicBezTo>
                  <a:cubicBezTo>
                    <a:pt x="236181" y="244334"/>
                    <a:pt x="188257" y="203757"/>
                    <a:pt x="143570" y="159752"/>
                  </a:cubicBezTo>
                  <a:cubicBezTo>
                    <a:pt x="102177" y="113487"/>
                    <a:pt x="67206" y="61862"/>
                    <a:pt x="39611" y="6263"/>
                  </a:cubicBezTo>
                  <a:close/>
                </a:path>
              </a:pathLst>
            </a:custGeom>
            <a:solidFill>
              <a:srgbClr val="000000">
                <a:alpha val="40000"/>
              </a:srgbClr>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78" name="Freeform: Shape 17577">
              <a:extLst>
                <a:ext uri="{FF2B5EF4-FFF2-40B4-BE49-F238E27FC236}">
                  <a16:creationId xmlns:a16="http://schemas.microsoft.com/office/drawing/2014/main" id="{352ADC37-9839-67FA-6B9B-5B689075F37C}"/>
                </a:ext>
              </a:extLst>
            </p:cNvPr>
            <p:cNvSpPr/>
            <p:nvPr/>
          </p:nvSpPr>
          <p:spPr>
            <a:xfrm>
              <a:off x="7710181" y="4269230"/>
              <a:ext cx="297451" cy="366270"/>
            </a:xfrm>
            <a:custGeom>
              <a:avLst/>
              <a:gdLst>
                <a:gd name="connsiteX0" fmla="*/ 297059 w 297451"/>
                <a:gd name="connsiteY0" fmla="*/ 321336 h 366270"/>
                <a:gd name="connsiteX1" fmla="*/ 182216 w 297451"/>
                <a:gd name="connsiteY1" fmla="*/ 153696 h 366270"/>
                <a:gd name="connsiteX2" fmla="*/ 159627 w 297451"/>
                <a:gd name="connsiteY2" fmla="*/ 118862 h 366270"/>
                <a:gd name="connsiteX3" fmla="*/ 79617 w 297451"/>
                <a:gd name="connsiteY3" fmla="*/ 5379 h 366270"/>
                <a:gd name="connsiteX4" fmla="*/ 74174 w 297451"/>
                <a:gd name="connsiteY4" fmla="*/ 480 h 366270"/>
                <a:gd name="connsiteX5" fmla="*/ 66010 w 297451"/>
                <a:gd name="connsiteY5" fmla="*/ 480 h 366270"/>
                <a:gd name="connsiteX6" fmla="*/ -393 w 297451"/>
                <a:gd name="connsiteY6" fmla="*/ 36403 h 366270"/>
                <a:gd name="connsiteX7" fmla="*/ 196368 w 297451"/>
                <a:gd name="connsiteY7" fmla="*/ 261465 h 366270"/>
                <a:gd name="connsiteX8" fmla="*/ 217049 w 297451"/>
                <a:gd name="connsiteY8" fmla="*/ 314260 h 366270"/>
                <a:gd name="connsiteX9" fmla="*/ 219227 w 297451"/>
                <a:gd name="connsiteY9" fmla="*/ 341475 h 366270"/>
                <a:gd name="connsiteX10" fmla="*/ 219227 w 297451"/>
                <a:gd name="connsiteY10" fmla="*/ 366240 h 366270"/>
                <a:gd name="connsiteX11" fmla="*/ 297059 w 297451"/>
                <a:gd name="connsiteY11" fmla="*/ 321336 h 36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451" h="366270">
                  <a:moveTo>
                    <a:pt x="297059" y="321336"/>
                  </a:moveTo>
                  <a:cubicBezTo>
                    <a:pt x="257327" y="266907"/>
                    <a:pt x="219036" y="211037"/>
                    <a:pt x="182216" y="153696"/>
                  </a:cubicBezTo>
                  <a:lnTo>
                    <a:pt x="159627" y="118862"/>
                  </a:lnTo>
                  <a:cubicBezTo>
                    <a:pt x="134400" y="80218"/>
                    <a:pt x="107730" y="42390"/>
                    <a:pt x="79617" y="5379"/>
                  </a:cubicBezTo>
                  <a:cubicBezTo>
                    <a:pt x="78365" y="3228"/>
                    <a:pt x="76461" y="1514"/>
                    <a:pt x="74174" y="480"/>
                  </a:cubicBezTo>
                  <a:cubicBezTo>
                    <a:pt x="71508" y="-200"/>
                    <a:pt x="68678" y="-200"/>
                    <a:pt x="66010" y="480"/>
                  </a:cubicBezTo>
                  <a:cubicBezTo>
                    <a:pt x="41736" y="8018"/>
                    <a:pt x="19174" y="20210"/>
                    <a:pt x="-393" y="36403"/>
                  </a:cubicBezTo>
                  <a:cubicBezTo>
                    <a:pt x="87781" y="85661"/>
                    <a:pt x="149831" y="172474"/>
                    <a:pt x="196368" y="261465"/>
                  </a:cubicBezTo>
                  <a:cubicBezTo>
                    <a:pt x="205973" y="277875"/>
                    <a:pt x="212940" y="295701"/>
                    <a:pt x="217049" y="314260"/>
                  </a:cubicBezTo>
                  <a:cubicBezTo>
                    <a:pt x="218574" y="323241"/>
                    <a:pt x="219308" y="332358"/>
                    <a:pt x="219227" y="341475"/>
                  </a:cubicBezTo>
                  <a:cubicBezTo>
                    <a:pt x="219227" y="348823"/>
                    <a:pt x="216233" y="359981"/>
                    <a:pt x="219227" y="366240"/>
                  </a:cubicBezTo>
                  <a:cubicBezTo>
                    <a:pt x="226575" y="363518"/>
                    <a:pt x="293793" y="316710"/>
                    <a:pt x="297059" y="321336"/>
                  </a:cubicBezTo>
                  <a:close/>
                </a:path>
              </a:pathLst>
            </a:custGeom>
            <a:solidFill>
              <a:srgbClr val="000000">
                <a:alpha val="40000"/>
              </a:srgbClr>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79" name="Freeform: Shape 17578">
              <a:extLst>
                <a:ext uri="{FF2B5EF4-FFF2-40B4-BE49-F238E27FC236}">
                  <a16:creationId xmlns:a16="http://schemas.microsoft.com/office/drawing/2014/main" id="{9D3794BE-7D8A-B7C6-BB89-F3C6F0D070F6}"/>
                </a:ext>
              </a:extLst>
            </p:cNvPr>
            <p:cNvSpPr/>
            <p:nvPr/>
          </p:nvSpPr>
          <p:spPr>
            <a:xfrm>
              <a:off x="4113071" y="2959100"/>
              <a:ext cx="747230" cy="707571"/>
            </a:xfrm>
            <a:custGeom>
              <a:avLst/>
              <a:gdLst>
                <a:gd name="connsiteX0" fmla="*/ 382165 w 747230"/>
                <a:gd name="connsiteY0" fmla="*/ 528743 h 707571"/>
                <a:gd name="connsiteX1" fmla="*/ 235752 w 747230"/>
                <a:gd name="connsiteY1" fmla="*/ 434582 h 707571"/>
                <a:gd name="connsiteX2" fmla="*/ 3614 w 747230"/>
                <a:gd name="connsiteY2" fmla="*/ 177407 h 707571"/>
                <a:gd name="connsiteX3" fmla="*/ 349 w 747230"/>
                <a:gd name="connsiteY3" fmla="*/ 150192 h 707571"/>
                <a:gd name="connsiteX4" fmla="*/ 25930 w 747230"/>
                <a:gd name="connsiteY4" fmla="*/ 124611 h 707571"/>
                <a:gd name="connsiteX5" fmla="*/ 239019 w 747230"/>
                <a:gd name="connsiteY5" fmla="*/ -30 h 707571"/>
                <a:gd name="connsiteX6" fmla="*/ 323927 w 747230"/>
                <a:gd name="connsiteY6" fmla="*/ 159717 h 707571"/>
                <a:gd name="connsiteX7" fmla="*/ 539736 w 747230"/>
                <a:gd name="connsiteY7" fmla="*/ 308035 h 707571"/>
                <a:gd name="connsiteX8" fmla="*/ 746837 w 747230"/>
                <a:gd name="connsiteY8" fmla="*/ 582900 h 707571"/>
                <a:gd name="connsiteX9" fmla="*/ 491295 w 747230"/>
                <a:gd name="connsiteY9" fmla="*/ 707541 h 707571"/>
                <a:gd name="connsiteX10" fmla="*/ 382165 w 747230"/>
                <a:gd name="connsiteY10" fmla="*/ 528743 h 707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7230" h="707571">
                  <a:moveTo>
                    <a:pt x="382165" y="528743"/>
                  </a:moveTo>
                  <a:cubicBezTo>
                    <a:pt x="335085" y="494753"/>
                    <a:pt x="286208" y="463320"/>
                    <a:pt x="235752" y="434582"/>
                  </a:cubicBezTo>
                  <a:cubicBezTo>
                    <a:pt x="136149" y="371989"/>
                    <a:pt x="42259" y="288441"/>
                    <a:pt x="3614" y="177407"/>
                  </a:cubicBezTo>
                  <a:cubicBezTo>
                    <a:pt x="-168" y="168864"/>
                    <a:pt x="-1311" y="159385"/>
                    <a:pt x="349" y="150192"/>
                  </a:cubicBezTo>
                  <a:cubicBezTo>
                    <a:pt x="5302" y="138713"/>
                    <a:pt x="14446" y="129561"/>
                    <a:pt x="25930" y="124611"/>
                  </a:cubicBezTo>
                  <a:lnTo>
                    <a:pt x="239019" y="-30"/>
                  </a:lnTo>
                  <a:cubicBezTo>
                    <a:pt x="258585" y="57424"/>
                    <a:pt x="287242" y="111363"/>
                    <a:pt x="323927" y="159717"/>
                  </a:cubicBezTo>
                  <a:cubicBezTo>
                    <a:pt x="380532" y="226664"/>
                    <a:pt x="464353" y="263132"/>
                    <a:pt x="539736" y="308035"/>
                  </a:cubicBezTo>
                  <a:cubicBezTo>
                    <a:pt x="642606" y="369267"/>
                    <a:pt x="740849" y="463429"/>
                    <a:pt x="746837" y="582900"/>
                  </a:cubicBezTo>
                  <a:cubicBezTo>
                    <a:pt x="654308" y="613652"/>
                    <a:pt x="576203" y="662909"/>
                    <a:pt x="491295" y="707541"/>
                  </a:cubicBezTo>
                  <a:cubicBezTo>
                    <a:pt x="479348" y="636104"/>
                    <a:pt x="440241" y="572041"/>
                    <a:pt x="382165" y="528743"/>
                  </a:cubicBezTo>
                  <a:close/>
                </a:path>
              </a:pathLst>
            </a:custGeom>
            <a:solidFill>
              <a:srgbClr val="79B49C"/>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80" name="Freeform: Shape 17579">
              <a:extLst>
                <a:ext uri="{FF2B5EF4-FFF2-40B4-BE49-F238E27FC236}">
                  <a16:creationId xmlns:a16="http://schemas.microsoft.com/office/drawing/2014/main" id="{0880919A-2BB9-8DDC-0B72-E3A22A5E2E94}"/>
                </a:ext>
              </a:extLst>
            </p:cNvPr>
            <p:cNvSpPr/>
            <p:nvPr/>
          </p:nvSpPr>
          <p:spPr>
            <a:xfrm>
              <a:off x="4397874" y="3281953"/>
              <a:ext cx="222860" cy="125241"/>
            </a:xfrm>
            <a:custGeom>
              <a:avLst/>
              <a:gdLst>
                <a:gd name="connsiteX0" fmla="*/ 18169 w 222860"/>
                <a:gd name="connsiteY0" fmla="*/ 111185 h 125241"/>
                <a:gd name="connsiteX1" fmla="*/ 18169 w 222860"/>
                <a:gd name="connsiteY1" fmla="*/ 99755 h 125241"/>
                <a:gd name="connsiteX2" fmla="*/ 23068 w 222860"/>
                <a:gd name="connsiteY2" fmla="*/ 97305 h 125241"/>
                <a:gd name="connsiteX3" fmla="*/ 480 w 222860"/>
                <a:gd name="connsiteY3" fmla="*/ 67642 h 125241"/>
                <a:gd name="connsiteX4" fmla="*/ 3283 w 222860"/>
                <a:gd name="connsiteY4" fmla="*/ 58035 h 125241"/>
                <a:gd name="connsiteX5" fmla="*/ 4290 w 222860"/>
                <a:gd name="connsiteY5" fmla="*/ 57573 h 125241"/>
                <a:gd name="connsiteX6" fmla="*/ 28783 w 222860"/>
                <a:gd name="connsiteY6" fmla="*/ 59478 h 125241"/>
                <a:gd name="connsiteX7" fmla="*/ 33409 w 222860"/>
                <a:gd name="connsiteY7" fmla="*/ 65193 h 125241"/>
                <a:gd name="connsiteX8" fmla="*/ 46744 w 222860"/>
                <a:gd name="connsiteY8" fmla="*/ 85603 h 125241"/>
                <a:gd name="connsiteX9" fmla="*/ 88382 w 222860"/>
                <a:gd name="connsiteY9" fmla="*/ 63288 h 125241"/>
                <a:gd name="connsiteX10" fmla="*/ 85117 w 222860"/>
                <a:gd name="connsiteY10" fmla="*/ 6954 h 125241"/>
                <a:gd name="connsiteX11" fmla="*/ 174924 w 222860"/>
                <a:gd name="connsiteY11" fmla="*/ 16207 h 125241"/>
                <a:gd name="connsiteX12" fmla="*/ 187987 w 222860"/>
                <a:gd name="connsiteY12" fmla="*/ 9403 h 125241"/>
                <a:gd name="connsiteX13" fmla="*/ 206765 w 222860"/>
                <a:gd name="connsiteY13" fmla="*/ 9403 h 125241"/>
                <a:gd name="connsiteX14" fmla="*/ 206765 w 222860"/>
                <a:gd name="connsiteY14" fmla="*/ 20833 h 125241"/>
                <a:gd name="connsiteX15" fmla="*/ 193429 w 222860"/>
                <a:gd name="connsiteY15" fmla="*/ 28181 h 125241"/>
                <a:gd name="connsiteX16" fmla="*/ 222005 w 222860"/>
                <a:gd name="connsiteY16" fmla="*/ 67914 h 125241"/>
                <a:gd name="connsiteX17" fmla="*/ 217459 w 222860"/>
                <a:gd name="connsiteY17" fmla="*/ 77684 h 125241"/>
                <a:gd name="connsiteX18" fmla="*/ 217378 w 222860"/>
                <a:gd name="connsiteY18" fmla="*/ 77711 h 125241"/>
                <a:gd name="connsiteX19" fmla="*/ 193429 w 222860"/>
                <a:gd name="connsiteY19" fmla="*/ 75806 h 125241"/>
                <a:gd name="connsiteX20" fmla="*/ 188258 w 222860"/>
                <a:gd name="connsiteY20" fmla="*/ 69547 h 125241"/>
                <a:gd name="connsiteX21" fmla="*/ 170025 w 222860"/>
                <a:gd name="connsiteY21" fmla="*/ 39611 h 125241"/>
                <a:gd name="connsiteX22" fmla="*/ 127299 w 222860"/>
                <a:gd name="connsiteY22" fmla="*/ 62471 h 125241"/>
                <a:gd name="connsiteX23" fmla="*/ 130020 w 222860"/>
                <a:gd name="connsiteY23" fmla="*/ 118532 h 125241"/>
                <a:gd name="connsiteX24" fmla="*/ 41846 w 222860"/>
                <a:gd name="connsiteY24" fmla="*/ 109008 h 125241"/>
                <a:gd name="connsiteX25" fmla="*/ 37219 w 222860"/>
                <a:gd name="connsiteY25" fmla="*/ 111457 h 125241"/>
                <a:gd name="connsiteX26" fmla="*/ 18169 w 222860"/>
                <a:gd name="connsiteY26" fmla="*/ 111185 h 125241"/>
                <a:gd name="connsiteX27" fmla="*/ 101173 w 222860"/>
                <a:gd name="connsiteY27" fmla="*/ 77711 h 125241"/>
                <a:gd name="connsiteX28" fmla="*/ 62801 w 222860"/>
                <a:gd name="connsiteY28" fmla="*/ 98122 h 125241"/>
                <a:gd name="connsiteX29" fmla="*/ 102261 w 222860"/>
                <a:gd name="connsiteY29" fmla="*/ 103020 h 125241"/>
                <a:gd name="connsiteX30" fmla="*/ 101173 w 222860"/>
                <a:gd name="connsiteY30" fmla="*/ 77711 h 125241"/>
                <a:gd name="connsiteX31" fmla="*/ 113964 w 222860"/>
                <a:gd name="connsiteY31" fmla="*/ 50497 h 125241"/>
                <a:gd name="connsiteX32" fmla="*/ 153424 w 222860"/>
                <a:gd name="connsiteY32" fmla="*/ 29270 h 125241"/>
                <a:gd name="connsiteX33" fmla="*/ 112603 w 222860"/>
                <a:gd name="connsiteY33" fmla="*/ 24643 h 125241"/>
                <a:gd name="connsiteX34" fmla="*/ 113964 w 222860"/>
                <a:gd name="connsiteY34" fmla="*/ 49680 h 125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22860" h="125241">
                  <a:moveTo>
                    <a:pt x="18169" y="111185"/>
                  </a:moveTo>
                  <a:cubicBezTo>
                    <a:pt x="12727" y="107647"/>
                    <a:pt x="12727" y="102748"/>
                    <a:pt x="18169" y="99755"/>
                  </a:cubicBezTo>
                  <a:lnTo>
                    <a:pt x="23068" y="97305"/>
                  </a:lnTo>
                  <a:cubicBezTo>
                    <a:pt x="13108" y="89522"/>
                    <a:pt x="5324" y="79317"/>
                    <a:pt x="480" y="67642"/>
                  </a:cubicBezTo>
                  <a:cubicBezTo>
                    <a:pt x="-1398" y="64213"/>
                    <a:pt x="-146" y="59913"/>
                    <a:pt x="3283" y="58035"/>
                  </a:cubicBezTo>
                  <a:cubicBezTo>
                    <a:pt x="3609" y="57845"/>
                    <a:pt x="3936" y="57709"/>
                    <a:pt x="4290" y="57573"/>
                  </a:cubicBezTo>
                  <a:cubicBezTo>
                    <a:pt x="12291" y="54280"/>
                    <a:pt x="21381" y="54987"/>
                    <a:pt x="28783" y="59478"/>
                  </a:cubicBezTo>
                  <a:cubicBezTo>
                    <a:pt x="30851" y="60893"/>
                    <a:pt x="32457" y="62879"/>
                    <a:pt x="33409" y="65193"/>
                  </a:cubicBezTo>
                  <a:cubicBezTo>
                    <a:pt x="36593" y="72758"/>
                    <a:pt x="41111" y="79671"/>
                    <a:pt x="46744" y="85603"/>
                  </a:cubicBezTo>
                  <a:lnTo>
                    <a:pt x="88382" y="63288"/>
                  </a:lnTo>
                  <a:cubicBezTo>
                    <a:pt x="63073" y="36073"/>
                    <a:pt x="61168" y="19473"/>
                    <a:pt x="85117" y="6954"/>
                  </a:cubicBezTo>
                  <a:cubicBezTo>
                    <a:pt x="114753" y="-4950"/>
                    <a:pt x="148335" y="-1490"/>
                    <a:pt x="174924" y="16207"/>
                  </a:cubicBezTo>
                  <a:lnTo>
                    <a:pt x="187987" y="9403"/>
                  </a:lnTo>
                  <a:cubicBezTo>
                    <a:pt x="193838" y="6157"/>
                    <a:pt x="200913" y="6157"/>
                    <a:pt x="206765" y="9403"/>
                  </a:cubicBezTo>
                  <a:cubicBezTo>
                    <a:pt x="211935" y="12941"/>
                    <a:pt x="212479" y="18112"/>
                    <a:pt x="206765" y="20833"/>
                  </a:cubicBezTo>
                  <a:lnTo>
                    <a:pt x="193429" y="28181"/>
                  </a:lnTo>
                  <a:cubicBezTo>
                    <a:pt x="206710" y="38278"/>
                    <a:pt x="216670" y="52103"/>
                    <a:pt x="222005" y="67914"/>
                  </a:cubicBezTo>
                  <a:cubicBezTo>
                    <a:pt x="223446" y="71860"/>
                    <a:pt x="221406" y="76242"/>
                    <a:pt x="217459" y="77684"/>
                  </a:cubicBezTo>
                  <a:cubicBezTo>
                    <a:pt x="217433" y="77684"/>
                    <a:pt x="217405" y="77711"/>
                    <a:pt x="217378" y="77711"/>
                  </a:cubicBezTo>
                  <a:cubicBezTo>
                    <a:pt x="209594" y="81140"/>
                    <a:pt x="200586" y="80433"/>
                    <a:pt x="193429" y="75806"/>
                  </a:cubicBezTo>
                  <a:cubicBezTo>
                    <a:pt x="191035" y="74391"/>
                    <a:pt x="189211" y="72159"/>
                    <a:pt x="188258" y="69547"/>
                  </a:cubicBezTo>
                  <a:cubicBezTo>
                    <a:pt x="185346" y="57954"/>
                    <a:pt x="178978" y="47531"/>
                    <a:pt x="170025" y="39611"/>
                  </a:cubicBezTo>
                  <a:lnTo>
                    <a:pt x="127299" y="62471"/>
                  </a:lnTo>
                  <a:cubicBezTo>
                    <a:pt x="151520" y="89685"/>
                    <a:pt x="154513" y="105198"/>
                    <a:pt x="130020" y="118532"/>
                  </a:cubicBezTo>
                  <a:cubicBezTo>
                    <a:pt x="100847" y="130071"/>
                    <a:pt x="67863" y="126506"/>
                    <a:pt x="41846" y="109008"/>
                  </a:cubicBezTo>
                  <a:lnTo>
                    <a:pt x="37219" y="111457"/>
                  </a:lnTo>
                  <a:cubicBezTo>
                    <a:pt x="31260" y="114722"/>
                    <a:pt x="24020" y="114614"/>
                    <a:pt x="18169" y="111185"/>
                  </a:cubicBezTo>
                  <a:close/>
                  <a:moveTo>
                    <a:pt x="101173" y="77711"/>
                  </a:moveTo>
                  <a:lnTo>
                    <a:pt x="62801" y="98122"/>
                  </a:lnTo>
                  <a:cubicBezTo>
                    <a:pt x="74313" y="106232"/>
                    <a:pt x="89117" y="108082"/>
                    <a:pt x="102261" y="103020"/>
                  </a:cubicBezTo>
                  <a:cubicBezTo>
                    <a:pt x="111515" y="98122"/>
                    <a:pt x="112875" y="92679"/>
                    <a:pt x="101173" y="77711"/>
                  </a:cubicBezTo>
                  <a:close/>
                  <a:moveTo>
                    <a:pt x="113964" y="50497"/>
                  </a:moveTo>
                  <a:lnTo>
                    <a:pt x="153424" y="29270"/>
                  </a:lnTo>
                  <a:cubicBezTo>
                    <a:pt x="141423" y="21051"/>
                    <a:pt x="126128" y="19309"/>
                    <a:pt x="112603" y="24643"/>
                  </a:cubicBezTo>
                  <a:cubicBezTo>
                    <a:pt x="103078" y="28998"/>
                    <a:pt x="101989" y="35257"/>
                    <a:pt x="113964" y="49680"/>
                  </a:cubicBezTo>
                  <a:close/>
                </a:path>
              </a:pathLst>
            </a:custGeom>
            <a:solidFill>
              <a:srgbClr val="FFFFFF"/>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81" name="Freeform: Shape 17580">
              <a:extLst>
                <a:ext uri="{FF2B5EF4-FFF2-40B4-BE49-F238E27FC236}">
                  <a16:creationId xmlns:a16="http://schemas.microsoft.com/office/drawing/2014/main" id="{9D802D5E-FF23-D5A9-DF47-99A24DBB4625}"/>
                </a:ext>
              </a:extLst>
            </p:cNvPr>
            <p:cNvSpPr/>
            <p:nvPr/>
          </p:nvSpPr>
          <p:spPr>
            <a:xfrm>
              <a:off x="4274876" y="3171518"/>
              <a:ext cx="99104" cy="76583"/>
            </a:xfrm>
            <a:custGeom>
              <a:avLst/>
              <a:gdLst>
                <a:gd name="connsiteX0" fmla="*/ 57619 w 99104"/>
                <a:gd name="connsiteY0" fmla="*/ 76295 h 76583"/>
                <a:gd name="connsiteX1" fmla="*/ 92997 w 99104"/>
                <a:gd name="connsiteY1" fmla="*/ 52891 h 76583"/>
                <a:gd name="connsiteX2" fmla="*/ 98712 w 99104"/>
                <a:gd name="connsiteY2" fmla="*/ 37923 h 76583"/>
                <a:gd name="connsiteX3" fmla="*/ 71498 w 99104"/>
                <a:gd name="connsiteY3" fmla="*/ 3089 h 76583"/>
                <a:gd name="connsiteX4" fmla="*/ 196 w 99104"/>
                <a:gd name="connsiteY4" fmla="*/ 36834 h 76583"/>
                <a:gd name="connsiteX5" fmla="*/ 57619 w 99104"/>
                <a:gd name="connsiteY5" fmla="*/ 76295 h 7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04" h="76583">
                  <a:moveTo>
                    <a:pt x="57619" y="76295"/>
                  </a:moveTo>
                  <a:cubicBezTo>
                    <a:pt x="72341" y="74232"/>
                    <a:pt x="85350" y="65630"/>
                    <a:pt x="92997" y="52891"/>
                  </a:cubicBezTo>
                  <a:cubicBezTo>
                    <a:pt x="95964" y="48373"/>
                    <a:pt x="97923" y="43268"/>
                    <a:pt x="98712" y="37923"/>
                  </a:cubicBezTo>
                  <a:cubicBezTo>
                    <a:pt x="98712" y="21445"/>
                    <a:pt x="87473" y="7084"/>
                    <a:pt x="71498" y="3089"/>
                  </a:cubicBezTo>
                  <a:cubicBezTo>
                    <a:pt x="42514" y="-6956"/>
                    <a:pt x="10810" y="8044"/>
                    <a:pt x="196" y="36834"/>
                  </a:cubicBezTo>
                  <a:cubicBezTo>
                    <a:pt x="-5791" y="67042"/>
                    <a:pt x="35303" y="78472"/>
                    <a:pt x="57619" y="76295"/>
                  </a:cubicBezTo>
                  <a:close/>
                </a:path>
              </a:pathLst>
            </a:custGeom>
            <a:solidFill>
              <a:srgbClr val="65A086"/>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82" name="Freeform: Shape 17581">
              <a:extLst>
                <a:ext uri="{FF2B5EF4-FFF2-40B4-BE49-F238E27FC236}">
                  <a16:creationId xmlns:a16="http://schemas.microsoft.com/office/drawing/2014/main" id="{8C34AFD6-9708-CAA2-586A-F08EF34D6592}"/>
                </a:ext>
              </a:extLst>
            </p:cNvPr>
            <p:cNvSpPr/>
            <p:nvPr/>
          </p:nvSpPr>
          <p:spPr>
            <a:xfrm>
              <a:off x="4619172" y="3450533"/>
              <a:ext cx="79405" cy="70762"/>
            </a:xfrm>
            <a:custGeom>
              <a:avLst/>
              <a:gdLst>
                <a:gd name="connsiteX0" fmla="*/ 75273 w 79405"/>
                <a:gd name="connsiteY0" fmla="*/ 41937 h 70762"/>
                <a:gd name="connsiteX1" fmla="*/ 78539 w 79405"/>
                <a:gd name="connsiteY1" fmla="*/ 25336 h 70762"/>
                <a:gd name="connsiteX2" fmla="*/ 71463 w 79405"/>
                <a:gd name="connsiteY2" fmla="*/ 14450 h 70762"/>
                <a:gd name="connsiteX3" fmla="*/ 52141 w 79405"/>
                <a:gd name="connsiteY3" fmla="*/ 571 h 70762"/>
                <a:gd name="connsiteX4" fmla="*/ 21388 w 79405"/>
                <a:gd name="connsiteY4" fmla="*/ 7919 h 70762"/>
                <a:gd name="connsiteX5" fmla="*/ 9143 w 79405"/>
                <a:gd name="connsiteY5" fmla="*/ 17172 h 70762"/>
                <a:gd name="connsiteX6" fmla="*/ 2067 w 79405"/>
                <a:gd name="connsiteY6" fmla="*/ 53639 h 70762"/>
                <a:gd name="connsiteX7" fmla="*/ 75273 w 79405"/>
                <a:gd name="connsiteY7" fmla="*/ 41937 h 70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405" h="70762">
                  <a:moveTo>
                    <a:pt x="75273" y="41937"/>
                  </a:moveTo>
                  <a:cubicBezTo>
                    <a:pt x="78593" y="37093"/>
                    <a:pt x="79764" y="31078"/>
                    <a:pt x="78539" y="25336"/>
                  </a:cubicBezTo>
                  <a:cubicBezTo>
                    <a:pt x="77096" y="21200"/>
                    <a:pt x="74674" y="17444"/>
                    <a:pt x="71463" y="14450"/>
                  </a:cubicBezTo>
                  <a:cubicBezTo>
                    <a:pt x="66401" y="8164"/>
                    <a:pt x="59707" y="3374"/>
                    <a:pt x="52141" y="571"/>
                  </a:cubicBezTo>
                  <a:cubicBezTo>
                    <a:pt x="41310" y="-1334"/>
                    <a:pt x="30179" y="1333"/>
                    <a:pt x="21388" y="7919"/>
                  </a:cubicBezTo>
                  <a:cubicBezTo>
                    <a:pt x="16980" y="10532"/>
                    <a:pt x="12871" y="13634"/>
                    <a:pt x="9143" y="17172"/>
                  </a:cubicBezTo>
                  <a:cubicBezTo>
                    <a:pt x="-165" y="26887"/>
                    <a:pt x="-2941" y="41148"/>
                    <a:pt x="2067" y="53639"/>
                  </a:cubicBezTo>
                  <a:cubicBezTo>
                    <a:pt x="16218" y="87385"/>
                    <a:pt x="61938" y="64525"/>
                    <a:pt x="75273" y="41937"/>
                  </a:cubicBezTo>
                  <a:close/>
                </a:path>
              </a:pathLst>
            </a:custGeom>
            <a:solidFill>
              <a:srgbClr val="65A086"/>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83" name="Freeform: Shape 17582">
              <a:extLst>
                <a:ext uri="{FF2B5EF4-FFF2-40B4-BE49-F238E27FC236}">
                  <a16:creationId xmlns:a16="http://schemas.microsoft.com/office/drawing/2014/main" id="{169635EC-725F-C04A-6190-B1522BA35376}"/>
                </a:ext>
              </a:extLst>
            </p:cNvPr>
            <p:cNvSpPr/>
            <p:nvPr/>
          </p:nvSpPr>
          <p:spPr>
            <a:xfrm>
              <a:off x="4121182" y="3076938"/>
              <a:ext cx="69200" cy="108857"/>
            </a:xfrm>
            <a:custGeom>
              <a:avLst/>
              <a:gdLst>
                <a:gd name="connsiteX0" fmla="*/ 25439 w 69200"/>
                <a:gd name="connsiteY0" fmla="*/ 108827 h 108857"/>
                <a:gd name="connsiteX1" fmla="*/ 68166 w 69200"/>
                <a:gd name="connsiteY1" fmla="*/ 17931 h 108857"/>
                <a:gd name="connsiteX2" fmla="*/ 57824 w 69200"/>
                <a:gd name="connsiteY2" fmla="*/ -30 h 108857"/>
                <a:gd name="connsiteX3" fmla="*/ 11832 w 69200"/>
                <a:gd name="connsiteY3" fmla="*/ 27184 h 108857"/>
                <a:gd name="connsiteX4" fmla="*/ 1518 w 69200"/>
                <a:gd name="connsiteY4" fmla="*/ 54964 h 108857"/>
                <a:gd name="connsiteX5" fmla="*/ 1763 w 69200"/>
                <a:gd name="connsiteY5" fmla="*/ 55487 h 108857"/>
                <a:gd name="connsiteX6" fmla="*/ 25439 w 69200"/>
                <a:gd name="connsiteY6" fmla="*/ 108827 h 10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200" h="108857">
                  <a:moveTo>
                    <a:pt x="25439" y="108827"/>
                  </a:moveTo>
                  <a:cubicBezTo>
                    <a:pt x="55783" y="89107"/>
                    <a:pt x="72357" y="53887"/>
                    <a:pt x="68166" y="17931"/>
                  </a:cubicBezTo>
                  <a:cubicBezTo>
                    <a:pt x="67050" y="10869"/>
                    <a:pt x="63376" y="4468"/>
                    <a:pt x="57824" y="-30"/>
                  </a:cubicBezTo>
                  <a:cubicBezTo>
                    <a:pt x="42041" y="8229"/>
                    <a:pt x="26664" y="17314"/>
                    <a:pt x="11832" y="27184"/>
                  </a:cubicBezTo>
                  <a:cubicBezTo>
                    <a:pt x="1300" y="32006"/>
                    <a:pt x="-3299" y="44443"/>
                    <a:pt x="1518" y="54964"/>
                  </a:cubicBezTo>
                  <a:cubicBezTo>
                    <a:pt x="1599" y="55138"/>
                    <a:pt x="1682" y="55315"/>
                    <a:pt x="1763" y="55487"/>
                  </a:cubicBezTo>
                  <a:cubicBezTo>
                    <a:pt x="8376" y="73805"/>
                    <a:pt x="16295" y="91630"/>
                    <a:pt x="25439" y="108827"/>
                  </a:cubicBezTo>
                  <a:close/>
                </a:path>
              </a:pathLst>
            </a:custGeom>
            <a:solidFill>
              <a:srgbClr val="65A086"/>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84" name="Freeform: Shape 17583">
              <a:extLst>
                <a:ext uri="{FF2B5EF4-FFF2-40B4-BE49-F238E27FC236}">
                  <a16:creationId xmlns:a16="http://schemas.microsoft.com/office/drawing/2014/main" id="{6C2B7E6F-EE0F-4634-E3D3-599E3BA6C26F}"/>
                </a:ext>
              </a:extLst>
            </p:cNvPr>
            <p:cNvSpPr/>
            <p:nvPr/>
          </p:nvSpPr>
          <p:spPr>
            <a:xfrm>
              <a:off x="4280909" y="2974612"/>
              <a:ext cx="95793" cy="73800"/>
            </a:xfrm>
            <a:custGeom>
              <a:avLst/>
              <a:gdLst>
                <a:gd name="connsiteX0" fmla="*/ 21378 w 95793"/>
                <a:gd name="connsiteY0" fmla="*/ 60657 h 73800"/>
                <a:gd name="connsiteX1" fmla="*/ 45327 w 95793"/>
                <a:gd name="connsiteY1" fmla="*/ 70182 h 73800"/>
                <a:gd name="connsiteX2" fmla="*/ 71181 w 95793"/>
                <a:gd name="connsiteY2" fmla="*/ 73720 h 73800"/>
                <a:gd name="connsiteX3" fmla="*/ 95401 w 95793"/>
                <a:gd name="connsiteY3" fmla="*/ 64195 h 73800"/>
                <a:gd name="connsiteX4" fmla="*/ 63561 w 95793"/>
                <a:gd name="connsiteY4" fmla="*/ -30 h 73800"/>
                <a:gd name="connsiteX5" fmla="*/ 31447 w 95793"/>
                <a:gd name="connsiteY5" fmla="*/ 17115 h 73800"/>
                <a:gd name="connsiteX6" fmla="*/ -393 w 95793"/>
                <a:gd name="connsiteY6" fmla="*/ 34532 h 73800"/>
                <a:gd name="connsiteX7" fmla="*/ 21378 w 95793"/>
                <a:gd name="connsiteY7" fmla="*/ 60657 h 7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793" h="73800">
                  <a:moveTo>
                    <a:pt x="21378" y="60657"/>
                  </a:moveTo>
                  <a:cubicBezTo>
                    <a:pt x="28808" y="65055"/>
                    <a:pt x="36891" y="68269"/>
                    <a:pt x="45327" y="70182"/>
                  </a:cubicBezTo>
                  <a:cubicBezTo>
                    <a:pt x="53682" y="72839"/>
                    <a:pt x="62417" y="74036"/>
                    <a:pt x="71181" y="73720"/>
                  </a:cubicBezTo>
                  <a:cubicBezTo>
                    <a:pt x="80134" y="73532"/>
                    <a:pt x="88734" y="70155"/>
                    <a:pt x="95401" y="64195"/>
                  </a:cubicBezTo>
                  <a:cubicBezTo>
                    <a:pt x="83427" y="43485"/>
                    <a:pt x="72814" y="22032"/>
                    <a:pt x="63561" y="-30"/>
                  </a:cubicBezTo>
                  <a:lnTo>
                    <a:pt x="31447" y="17115"/>
                  </a:lnTo>
                  <a:cubicBezTo>
                    <a:pt x="20508" y="22326"/>
                    <a:pt x="9894" y="28139"/>
                    <a:pt x="-393" y="34532"/>
                  </a:cubicBezTo>
                  <a:cubicBezTo>
                    <a:pt x="4097" y="45213"/>
                    <a:pt x="11690" y="54308"/>
                    <a:pt x="21378" y="60657"/>
                  </a:cubicBezTo>
                  <a:close/>
                </a:path>
              </a:pathLst>
            </a:custGeom>
            <a:solidFill>
              <a:srgbClr val="65A086"/>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85" name="Freeform: Shape 17584">
              <a:extLst>
                <a:ext uri="{FF2B5EF4-FFF2-40B4-BE49-F238E27FC236}">
                  <a16:creationId xmlns:a16="http://schemas.microsoft.com/office/drawing/2014/main" id="{508F00EB-1521-B77B-B189-CCE4B684F970}"/>
                </a:ext>
              </a:extLst>
            </p:cNvPr>
            <p:cNvSpPr/>
            <p:nvPr/>
          </p:nvSpPr>
          <p:spPr>
            <a:xfrm>
              <a:off x="4589458" y="3583249"/>
              <a:ext cx="101569" cy="75802"/>
            </a:xfrm>
            <a:custGeom>
              <a:avLst/>
              <a:gdLst>
                <a:gd name="connsiteX0" fmla="*/ 54913 w 101569"/>
                <a:gd name="connsiteY0" fmla="*/ 2022 h 75802"/>
                <a:gd name="connsiteX1" fmla="*/ 101177 w 101569"/>
                <a:gd name="connsiteY1" fmla="*/ 31413 h 75802"/>
                <a:gd name="connsiteX2" fmla="*/ 19534 w 101569"/>
                <a:gd name="connsiteY2" fmla="*/ 75772 h 75802"/>
                <a:gd name="connsiteX3" fmla="*/ 1028 w 101569"/>
                <a:gd name="connsiteY3" fmla="*/ 21344 h 75802"/>
                <a:gd name="connsiteX4" fmla="*/ 6744 w 101569"/>
                <a:gd name="connsiteY4" fmla="*/ 6104 h 75802"/>
                <a:gd name="connsiteX5" fmla="*/ 29059 w 101569"/>
                <a:gd name="connsiteY5" fmla="*/ 389 h 75802"/>
                <a:gd name="connsiteX6" fmla="*/ 54913 w 101569"/>
                <a:gd name="connsiteY6" fmla="*/ 2022 h 75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69" h="75802">
                  <a:moveTo>
                    <a:pt x="54913" y="2022"/>
                  </a:moveTo>
                  <a:cubicBezTo>
                    <a:pt x="73256" y="6186"/>
                    <a:pt x="89611" y="16582"/>
                    <a:pt x="101177" y="31413"/>
                  </a:cubicBezTo>
                  <a:cubicBezTo>
                    <a:pt x="73146" y="44667"/>
                    <a:pt x="45905" y="59471"/>
                    <a:pt x="19534" y="75772"/>
                  </a:cubicBezTo>
                  <a:cubicBezTo>
                    <a:pt x="13548" y="57811"/>
                    <a:pt x="7288" y="40122"/>
                    <a:pt x="1028" y="21344"/>
                  </a:cubicBezTo>
                  <a:cubicBezTo>
                    <a:pt x="-1693" y="13452"/>
                    <a:pt x="-877" y="9642"/>
                    <a:pt x="6744" y="6104"/>
                  </a:cubicBezTo>
                  <a:cubicBezTo>
                    <a:pt x="13874" y="3110"/>
                    <a:pt x="21385" y="1205"/>
                    <a:pt x="29059" y="389"/>
                  </a:cubicBezTo>
                  <a:cubicBezTo>
                    <a:pt x="37714" y="-509"/>
                    <a:pt x="46449" y="35"/>
                    <a:pt x="54913" y="2022"/>
                  </a:cubicBezTo>
                  <a:close/>
                </a:path>
              </a:pathLst>
            </a:custGeom>
            <a:solidFill>
              <a:srgbClr val="65A086"/>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86" name="Freeform: Shape 17585">
              <a:extLst>
                <a:ext uri="{FF2B5EF4-FFF2-40B4-BE49-F238E27FC236}">
                  <a16:creationId xmlns:a16="http://schemas.microsoft.com/office/drawing/2014/main" id="{1859051F-B2C4-094E-9AF0-C854BD417FD6}"/>
                </a:ext>
              </a:extLst>
            </p:cNvPr>
            <p:cNvSpPr/>
            <p:nvPr/>
          </p:nvSpPr>
          <p:spPr>
            <a:xfrm>
              <a:off x="4780521" y="3465014"/>
              <a:ext cx="73792" cy="95289"/>
            </a:xfrm>
            <a:custGeom>
              <a:avLst/>
              <a:gdLst>
                <a:gd name="connsiteX0" fmla="*/ 73399 w 73792"/>
                <a:gd name="connsiteY0" fmla="*/ 72904 h 95289"/>
                <a:gd name="connsiteX1" fmla="*/ 51628 w 73792"/>
                <a:gd name="connsiteY1" fmla="*/ -30 h 95289"/>
                <a:gd name="connsiteX2" fmla="*/ 5091 w 73792"/>
                <a:gd name="connsiteY2" fmla="*/ 39430 h 95289"/>
                <a:gd name="connsiteX3" fmla="*/ -350 w 73792"/>
                <a:gd name="connsiteY3" fmla="*/ 66645 h 95289"/>
                <a:gd name="connsiteX4" fmla="*/ 8357 w 73792"/>
                <a:gd name="connsiteY4" fmla="*/ 93859 h 95289"/>
                <a:gd name="connsiteX5" fmla="*/ 37476 w 73792"/>
                <a:gd name="connsiteY5" fmla="*/ 85695 h 95289"/>
                <a:gd name="connsiteX6" fmla="*/ 73399 w 73792"/>
                <a:gd name="connsiteY6" fmla="*/ 72904 h 9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92" h="95289">
                  <a:moveTo>
                    <a:pt x="73399" y="72904"/>
                  </a:moveTo>
                  <a:cubicBezTo>
                    <a:pt x="70597" y="47486"/>
                    <a:pt x="63222" y="22775"/>
                    <a:pt x="51628" y="-30"/>
                  </a:cubicBezTo>
                  <a:cubicBezTo>
                    <a:pt x="31598" y="6610"/>
                    <a:pt x="14916" y="20761"/>
                    <a:pt x="5091" y="39430"/>
                  </a:cubicBezTo>
                  <a:cubicBezTo>
                    <a:pt x="1146" y="47948"/>
                    <a:pt x="-704" y="57283"/>
                    <a:pt x="-350" y="66645"/>
                  </a:cubicBezTo>
                  <a:cubicBezTo>
                    <a:pt x="-350" y="73720"/>
                    <a:pt x="1553" y="88688"/>
                    <a:pt x="8357" y="93859"/>
                  </a:cubicBezTo>
                  <a:cubicBezTo>
                    <a:pt x="15160" y="99030"/>
                    <a:pt x="30402" y="88416"/>
                    <a:pt x="37476" y="85695"/>
                  </a:cubicBezTo>
                  <a:cubicBezTo>
                    <a:pt x="49996" y="82157"/>
                    <a:pt x="61153" y="77803"/>
                    <a:pt x="73399" y="72904"/>
                  </a:cubicBezTo>
                  <a:close/>
                </a:path>
              </a:pathLst>
            </a:custGeom>
            <a:solidFill>
              <a:srgbClr val="65A086"/>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87" name="Freeform: Shape 17586">
              <a:extLst>
                <a:ext uri="{FF2B5EF4-FFF2-40B4-BE49-F238E27FC236}">
                  <a16:creationId xmlns:a16="http://schemas.microsoft.com/office/drawing/2014/main" id="{B65CEA9F-F965-56DE-C4BD-9CFC309B5C08}"/>
                </a:ext>
              </a:extLst>
            </p:cNvPr>
            <p:cNvSpPr/>
            <p:nvPr/>
          </p:nvSpPr>
          <p:spPr>
            <a:xfrm>
              <a:off x="4119834" y="2976517"/>
              <a:ext cx="296329" cy="255346"/>
            </a:xfrm>
            <a:custGeom>
              <a:avLst/>
              <a:gdLst>
                <a:gd name="connsiteX0" fmla="*/ 92646 w 296329"/>
                <a:gd name="connsiteY0" fmla="*/ 225576 h 255346"/>
                <a:gd name="connsiteX1" fmla="*/ 131563 w 296329"/>
                <a:gd name="connsiteY1" fmla="*/ 201083 h 255346"/>
                <a:gd name="connsiteX2" fmla="*/ 247767 w 296329"/>
                <a:gd name="connsiteY2" fmla="*/ 149376 h 255346"/>
                <a:gd name="connsiteX3" fmla="*/ 295937 w 296329"/>
                <a:gd name="connsiteY3" fmla="*/ 140940 h 255346"/>
                <a:gd name="connsiteX4" fmla="*/ 226269 w 296329"/>
                <a:gd name="connsiteY4" fmla="*/ -30 h 255346"/>
                <a:gd name="connsiteX5" fmla="*/ 90197 w 296329"/>
                <a:gd name="connsiteY5" fmla="*/ 73448 h 255346"/>
                <a:gd name="connsiteX6" fmla="*/ 5833 w 296329"/>
                <a:gd name="connsiteY6" fmla="*/ 127877 h 255346"/>
                <a:gd name="connsiteX7" fmla="*/ 118 w 296329"/>
                <a:gd name="connsiteY7" fmla="*/ 134952 h 255346"/>
                <a:gd name="connsiteX8" fmla="*/ 118 w 296329"/>
                <a:gd name="connsiteY8" fmla="*/ 141756 h 255346"/>
                <a:gd name="connsiteX9" fmla="*/ 40122 w 296329"/>
                <a:gd name="connsiteY9" fmla="*/ 225304 h 255346"/>
                <a:gd name="connsiteX10" fmla="*/ 64071 w 296329"/>
                <a:gd name="connsiteY10" fmla="*/ 255240 h 255346"/>
                <a:gd name="connsiteX11" fmla="*/ 75229 w 296329"/>
                <a:gd name="connsiteY11" fmla="*/ 241632 h 255346"/>
                <a:gd name="connsiteX12" fmla="*/ 92646 w 296329"/>
                <a:gd name="connsiteY12" fmla="*/ 225576 h 255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6329" h="255346">
                  <a:moveTo>
                    <a:pt x="92646" y="225576"/>
                  </a:moveTo>
                  <a:cubicBezTo>
                    <a:pt x="104621" y="215937"/>
                    <a:pt x="117683" y="207718"/>
                    <a:pt x="131563" y="201083"/>
                  </a:cubicBezTo>
                  <a:cubicBezTo>
                    <a:pt x="169309" y="181690"/>
                    <a:pt x="208089" y="164428"/>
                    <a:pt x="247767" y="149376"/>
                  </a:cubicBezTo>
                  <a:cubicBezTo>
                    <a:pt x="262736" y="142189"/>
                    <a:pt x="279418" y="139271"/>
                    <a:pt x="295937" y="140940"/>
                  </a:cubicBezTo>
                  <a:cubicBezTo>
                    <a:pt x="266328" y="97383"/>
                    <a:pt x="242896" y="49946"/>
                    <a:pt x="226269" y="-30"/>
                  </a:cubicBezTo>
                  <a:cubicBezTo>
                    <a:pt x="180548" y="22830"/>
                    <a:pt x="135372" y="47322"/>
                    <a:pt x="90197" y="73448"/>
                  </a:cubicBezTo>
                  <a:cubicBezTo>
                    <a:pt x="61023" y="89883"/>
                    <a:pt x="32829" y="108059"/>
                    <a:pt x="5833" y="127877"/>
                  </a:cubicBezTo>
                  <a:cubicBezTo>
                    <a:pt x="3220" y="129559"/>
                    <a:pt x="1206" y="132040"/>
                    <a:pt x="118" y="134952"/>
                  </a:cubicBezTo>
                  <a:cubicBezTo>
                    <a:pt x="-563" y="137170"/>
                    <a:pt x="-563" y="139538"/>
                    <a:pt x="118" y="141756"/>
                  </a:cubicBezTo>
                  <a:cubicBezTo>
                    <a:pt x="9724" y="171245"/>
                    <a:pt x="23168" y="199339"/>
                    <a:pt x="40122" y="225304"/>
                  </a:cubicBezTo>
                  <a:cubicBezTo>
                    <a:pt x="44205" y="232107"/>
                    <a:pt x="54818" y="256872"/>
                    <a:pt x="64071" y="255240"/>
                  </a:cubicBezTo>
                  <a:cubicBezTo>
                    <a:pt x="68970" y="255240"/>
                    <a:pt x="72780" y="245170"/>
                    <a:pt x="75229" y="241632"/>
                  </a:cubicBezTo>
                  <a:cubicBezTo>
                    <a:pt x="80481" y="235700"/>
                    <a:pt x="86305" y="230322"/>
                    <a:pt x="92646" y="225576"/>
                  </a:cubicBezTo>
                  <a:close/>
                </a:path>
              </a:pathLst>
            </a:custGeom>
            <a:solidFill>
              <a:srgbClr val="000000">
                <a:alpha val="40000"/>
              </a:srgbClr>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88" name="Freeform: Shape 17587">
              <a:extLst>
                <a:ext uri="{FF2B5EF4-FFF2-40B4-BE49-F238E27FC236}">
                  <a16:creationId xmlns:a16="http://schemas.microsoft.com/office/drawing/2014/main" id="{AC6649D2-881B-DBD7-827F-06215FE4732C}"/>
                </a:ext>
              </a:extLst>
            </p:cNvPr>
            <p:cNvSpPr/>
            <p:nvPr/>
          </p:nvSpPr>
          <p:spPr>
            <a:xfrm>
              <a:off x="4545159" y="3390991"/>
              <a:ext cx="301398" cy="260712"/>
            </a:xfrm>
            <a:custGeom>
              <a:avLst/>
              <a:gdLst>
                <a:gd name="connsiteX0" fmla="*/ 49409 w 301398"/>
                <a:gd name="connsiteY0" fmla="*/ 206254 h 260712"/>
                <a:gd name="connsiteX1" fmla="*/ 63016 w 301398"/>
                <a:gd name="connsiteY1" fmla="*/ 260683 h 260712"/>
                <a:gd name="connsiteX2" fmla="*/ 289440 w 301398"/>
                <a:gd name="connsiteY2" fmla="*/ 140395 h 260712"/>
                <a:gd name="connsiteX3" fmla="*/ 300597 w 301398"/>
                <a:gd name="connsiteY3" fmla="*/ 132503 h 260712"/>
                <a:gd name="connsiteX4" fmla="*/ 300597 w 301398"/>
                <a:gd name="connsiteY4" fmla="*/ 124339 h 260712"/>
                <a:gd name="connsiteX5" fmla="*/ 240182 w 301398"/>
                <a:gd name="connsiteY5" fmla="*/ -30 h 260712"/>
                <a:gd name="connsiteX6" fmla="*/ 212968 w 301398"/>
                <a:gd name="connsiteY6" fmla="*/ 56848 h 260712"/>
                <a:gd name="connsiteX7" fmla="*/ 181398 w 301398"/>
                <a:gd name="connsiteY7" fmla="*/ 82157 h 260712"/>
                <a:gd name="connsiteX8" fmla="*/ 94313 w 301398"/>
                <a:gd name="connsiteY8" fmla="*/ 124339 h 260712"/>
                <a:gd name="connsiteX9" fmla="*/ 46416 w 301398"/>
                <a:gd name="connsiteY9" fmla="*/ 131415 h 260712"/>
                <a:gd name="connsiteX10" fmla="*/ 21651 w 301398"/>
                <a:gd name="connsiteY10" fmla="*/ 129782 h 260712"/>
                <a:gd name="connsiteX11" fmla="*/ -393 w 301398"/>
                <a:gd name="connsiteY11" fmla="*/ 125972 h 260712"/>
                <a:gd name="connsiteX12" fmla="*/ 49409 w 301398"/>
                <a:gd name="connsiteY12" fmla="*/ 206254 h 26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1398" h="260712">
                  <a:moveTo>
                    <a:pt x="49409" y="206254"/>
                  </a:moveTo>
                  <a:cubicBezTo>
                    <a:pt x="58635" y="222909"/>
                    <a:pt x="63316" y="241660"/>
                    <a:pt x="63016" y="260683"/>
                  </a:cubicBezTo>
                  <a:cubicBezTo>
                    <a:pt x="97034" y="248164"/>
                    <a:pt x="243175" y="157813"/>
                    <a:pt x="289440" y="140395"/>
                  </a:cubicBezTo>
                  <a:cubicBezTo>
                    <a:pt x="294066" y="139361"/>
                    <a:pt x="298094" y="136531"/>
                    <a:pt x="300597" y="132503"/>
                  </a:cubicBezTo>
                  <a:cubicBezTo>
                    <a:pt x="301142" y="129809"/>
                    <a:pt x="301142" y="127033"/>
                    <a:pt x="300597" y="124339"/>
                  </a:cubicBezTo>
                  <a:cubicBezTo>
                    <a:pt x="292106" y="78184"/>
                    <a:pt x="271233" y="35185"/>
                    <a:pt x="240182" y="-30"/>
                  </a:cubicBezTo>
                  <a:cubicBezTo>
                    <a:pt x="235174" y="20625"/>
                    <a:pt x="225894" y="40002"/>
                    <a:pt x="212968" y="56848"/>
                  </a:cubicBezTo>
                  <a:cubicBezTo>
                    <a:pt x="203769" y="66808"/>
                    <a:pt x="193129" y="75353"/>
                    <a:pt x="181398" y="82157"/>
                  </a:cubicBezTo>
                  <a:cubicBezTo>
                    <a:pt x="154565" y="100363"/>
                    <a:pt x="125228" y="114569"/>
                    <a:pt x="94313" y="124339"/>
                  </a:cubicBezTo>
                  <a:cubicBezTo>
                    <a:pt x="78746" y="128857"/>
                    <a:pt x="62636" y="131224"/>
                    <a:pt x="46416" y="131415"/>
                  </a:cubicBezTo>
                  <a:cubicBezTo>
                    <a:pt x="38116" y="131687"/>
                    <a:pt x="29842" y="131143"/>
                    <a:pt x="21651" y="129782"/>
                  </a:cubicBezTo>
                  <a:cubicBezTo>
                    <a:pt x="15391" y="129782"/>
                    <a:pt x="5050" y="124067"/>
                    <a:pt x="-393" y="125972"/>
                  </a:cubicBezTo>
                  <a:cubicBezTo>
                    <a:pt x="15936" y="154275"/>
                    <a:pt x="35802" y="178223"/>
                    <a:pt x="49409" y="206254"/>
                  </a:cubicBezTo>
                  <a:close/>
                </a:path>
              </a:pathLst>
            </a:custGeom>
            <a:solidFill>
              <a:srgbClr val="000000">
                <a:alpha val="40000"/>
              </a:srgbClr>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89" name="Freeform: Shape 17588">
              <a:extLst>
                <a:ext uri="{FF2B5EF4-FFF2-40B4-BE49-F238E27FC236}">
                  <a16:creationId xmlns:a16="http://schemas.microsoft.com/office/drawing/2014/main" id="{CCB3E24F-412D-BF79-0EB5-C16787F46ED7}"/>
                </a:ext>
              </a:extLst>
            </p:cNvPr>
            <p:cNvSpPr/>
            <p:nvPr/>
          </p:nvSpPr>
          <p:spPr>
            <a:xfrm>
              <a:off x="4140225" y="2991213"/>
              <a:ext cx="205113" cy="157570"/>
            </a:xfrm>
            <a:custGeom>
              <a:avLst/>
              <a:gdLst>
                <a:gd name="connsiteX0" fmla="*/ 200434 w 205113"/>
                <a:gd name="connsiteY0" fmla="*/ 25279 h 157570"/>
                <a:gd name="connsiteX1" fmla="*/ 204516 w 205113"/>
                <a:gd name="connsiteY1" fmla="*/ 22830 h 157570"/>
                <a:gd name="connsiteX2" fmla="*/ 204516 w 205113"/>
                <a:gd name="connsiteY2" fmla="*/ 19564 h 157570"/>
                <a:gd name="connsiteX3" fmla="*/ 198529 w 205113"/>
                <a:gd name="connsiteY3" fmla="*/ -30 h 157570"/>
                <a:gd name="connsiteX4" fmla="*/ 30072 w 205113"/>
                <a:gd name="connsiteY4" fmla="*/ 100935 h 157570"/>
                <a:gd name="connsiteX5" fmla="*/ 10206 w 205113"/>
                <a:gd name="connsiteY5" fmla="*/ 157540 h 157570"/>
                <a:gd name="connsiteX6" fmla="*/ 96748 w 205113"/>
                <a:gd name="connsiteY6" fmla="*/ 78075 h 157570"/>
                <a:gd name="connsiteX7" fmla="*/ 200434 w 205113"/>
                <a:gd name="connsiteY7" fmla="*/ 25279 h 15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113" h="157570">
                  <a:moveTo>
                    <a:pt x="200434" y="25279"/>
                  </a:moveTo>
                  <a:cubicBezTo>
                    <a:pt x="202013" y="24901"/>
                    <a:pt x="203427" y="24046"/>
                    <a:pt x="204516" y="22830"/>
                  </a:cubicBezTo>
                  <a:cubicBezTo>
                    <a:pt x="204788" y="21757"/>
                    <a:pt x="204788" y="20636"/>
                    <a:pt x="204516" y="19564"/>
                  </a:cubicBezTo>
                  <a:cubicBezTo>
                    <a:pt x="204244" y="12624"/>
                    <a:pt x="202176" y="5875"/>
                    <a:pt x="198529" y="-30"/>
                  </a:cubicBezTo>
                  <a:cubicBezTo>
                    <a:pt x="148182" y="41879"/>
                    <a:pt x="85862" y="66100"/>
                    <a:pt x="30072" y="100935"/>
                  </a:cubicBezTo>
                  <a:cubicBezTo>
                    <a:pt x="6668" y="115630"/>
                    <a:pt x="-13470" y="132231"/>
                    <a:pt x="10206" y="157540"/>
                  </a:cubicBezTo>
                  <a:cubicBezTo>
                    <a:pt x="36931" y="128826"/>
                    <a:pt x="65859" y="102257"/>
                    <a:pt x="96748" y="78075"/>
                  </a:cubicBezTo>
                  <a:cubicBezTo>
                    <a:pt x="128751" y="55854"/>
                    <a:pt x="163640" y="38091"/>
                    <a:pt x="200434" y="25279"/>
                  </a:cubicBezTo>
                  <a:close/>
                </a:path>
              </a:pathLst>
            </a:custGeom>
            <a:solidFill>
              <a:srgbClr val="000000">
                <a:alpha val="40000"/>
              </a:srgbClr>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90" name="Freeform: Shape 17589">
              <a:extLst>
                <a:ext uri="{FF2B5EF4-FFF2-40B4-BE49-F238E27FC236}">
                  <a16:creationId xmlns:a16="http://schemas.microsoft.com/office/drawing/2014/main" id="{926CDA8A-3F43-6F46-9BEE-E3BD924A860D}"/>
                </a:ext>
              </a:extLst>
            </p:cNvPr>
            <p:cNvSpPr/>
            <p:nvPr/>
          </p:nvSpPr>
          <p:spPr>
            <a:xfrm>
              <a:off x="4601493" y="3472906"/>
              <a:ext cx="238825" cy="162469"/>
            </a:xfrm>
            <a:custGeom>
              <a:avLst/>
              <a:gdLst>
                <a:gd name="connsiteX0" fmla="*/ 21923 w 238825"/>
                <a:gd name="connsiteY0" fmla="*/ 162439 h 162469"/>
                <a:gd name="connsiteX1" fmla="*/ 134861 w 238825"/>
                <a:gd name="connsiteY1" fmla="*/ 104200 h 162469"/>
                <a:gd name="connsiteX2" fmla="*/ 157994 w 238825"/>
                <a:gd name="connsiteY2" fmla="*/ 92770 h 162469"/>
                <a:gd name="connsiteX3" fmla="*/ 234467 w 238825"/>
                <a:gd name="connsiteY3" fmla="*/ 52221 h 162469"/>
                <a:gd name="connsiteX4" fmla="*/ 238005 w 238825"/>
                <a:gd name="connsiteY4" fmla="*/ 48955 h 162469"/>
                <a:gd name="connsiteX5" fmla="*/ 238005 w 238825"/>
                <a:gd name="connsiteY5" fmla="*/ 44057 h 162469"/>
                <a:gd name="connsiteX6" fmla="*/ 221132 w 238825"/>
                <a:gd name="connsiteY6" fmla="*/ -30 h 162469"/>
                <a:gd name="connsiteX7" fmla="*/ 66282 w 238825"/>
                <a:gd name="connsiteY7" fmla="*/ 104745 h 162469"/>
                <a:gd name="connsiteX8" fmla="*/ 31992 w 238825"/>
                <a:gd name="connsiteY8" fmla="*/ 113453 h 162469"/>
                <a:gd name="connsiteX9" fmla="*/ 14847 w 238825"/>
                <a:gd name="connsiteY9" fmla="*/ 113453 h 162469"/>
                <a:gd name="connsiteX10" fmla="*/ -393 w 238825"/>
                <a:gd name="connsiteY10" fmla="*/ 111820 h 162469"/>
                <a:gd name="connsiteX11" fmla="*/ 21923 w 238825"/>
                <a:gd name="connsiteY11" fmla="*/ 162439 h 162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8825" h="162469">
                  <a:moveTo>
                    <a:pt x="21923" y="162439"/>
                  </a:moveTo>
                  <a:cubicBezTo>
                    <a:pt x="59288" y="142110"/>
                    <a:pt x="96952" y="122706"/>
                    <a:pt x="134861" y="104200"/>
                  </a:cubicBezTo>
                  <a:lnTo>
                    <a:pt x="157994" y="92770"/>
                  </a:lnTo>
                  <a:cubicBezTo>
                    <a:pt x="185209" y="80252"/>
                    <a:pt x="209701" y="65556"/>
                    <a:pt x="234467" y="52221"/>
                  </a:cubicBezTo>
                  <a:cubicBezTo>
                    <a:pt x="234467" y="52221"/>
                    <a:pt x="237460" y="50588"/>
                    <a:pt x="238005" y="48955"/>
                  </a:cubicBezTo>
                  <a:cubicBezTo>
                    <a:pt x="238576" y="47377"/>
                    <a:pt x="238576" y="45635"/>
                    <a:pt x="238005" y="44057"/>
                  </a:cubicBezTo>
                  <a:cubicBezTo>
                    <a:pt x="235282" y="28409"/>
                    <a:pt x="229568" y="13441"/>
                    <a:pt x="221132" y="-30"/>
                  </a:cubicBezTo>
                  <a:cubicBezTo>
                    <a:pt x="180717" y="49119"/>
                    <a:pt x="126943" y="85504"/>
                    <a:pt x="66282" y="104745"/>
                  </a:cubicBezTo>
                  <a:cubicBezTo>
                    <a:pt x="55315" y="109235"/>
                    <a:pt x="43776" y="112174"/>
                    <a:pt x="31992" y="113453"/>
                  </a:cubicBezTo>
                  <a:cubicBezTo>
                    <a:pt x="26277" y="113998"/>
                    <a:pt x="20562" y="113998"/>
                    <a:pt x="14847" y="113453"/>
                  </a:cubicBezTo>
                  <a:cubicBezTo>
                    <a:pt x="10493" y="113453"/>
                    <a:pt x="3689" y="110188"/>
                    <a:pt x="-393" y="111820"/>
                  </a:cubicBezTo>
                  <a:cubicBezTo>
                    <a:pt x="8425" y="128067"/>
                    <a:pt x="15881" y="144995"/>
                    <a:pt x="21923" y="162439"/>
                  </a:cubicBezTo>
                  <a:close/>
                </a:path>
              </a:pathLst>
            </a:custGeom>
            <a:solidFill>
              <a:srgbClr val="000000">
                <a:alpha val="40000"/>
              </a:srgbClr>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91" name="Freeform: Shape 17590">
              <a:extLst>
                <a:ext uri="{FF2B5EF4-FFF2-40B4-BE49-F238E27FC236}">
                  <a16:creationId xmlns:a16="http://schemas.microsoft.com/office/drawing/2014/main" id="{2C75151E-6452-A7F8-D09A-72628107F049}"/>
                </a:ext>
              </a:extLst>
            </p:cNvPr>
            <p:cNvSpPr/>
            <p:nvPr/>
          </p:nvSpPr>
          <p:spPr>
            <a:xfrm>
              <a:off x="3710611" y="4126846"/>
              <a:ext cx="473187" cy="473106"/>
            </a:xfrm>
            <a:custGeom>
              <a:avLst/>
              <a:gdLst>
                <a:gd name="connsiteX0" fmla="*/ 458326 w 473187"/>
                <a:gd name="connsiteY0" fmla="*/ 317579 h 473106"/>
                <a:gd name="connsiteX1" fmla="*/ 155105 w 473187"/>
                <a:gd name="connsiteY1" fmla="*/ 458685 h 473106"/>
                <a:gd name="connsiteX2" fmla="*/ 13999 w 473187"/>
                <a:gd name="connsiteY2" fmla="*/ 155464 h 473106"/>
                <a:gd name="connsiteX3" fmla="*/ 317220 w 473187"/>
                <a:gd name="connsiteY3" fmla="*/ 14358 h 473106"/>
                <a:gd name="connsiteX4" fmla="*/ 317356 w 473187"/>
                <a:gd name="connsiteY4" fmla="*/ 14412 h 473106"/>
                <a:gd name="connsiteX5" fmla="*/ 458462 w 473187"/>
                <a:gd name="connsiteY5" fmla="*/ 317226 h 473106"/>
                <a:gd name="connsiteX6" fmla="*/ 458326 w 473187"/>
                <a:gd name="connsiteY6" fmla="*/ 317579 h 47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187" h="473106">
                  <a:moveTo>
                    <a:pt x="458326" y="317579"/>
                  </a:moveTo>
                  <a:cubicBezTo>
                    <a:pt x="413559" y="440289"/>
                    <a:pt x="277814" y="503453"/>
                    <a:pt x="155105" y="458685"/>
                  </a:cubicBezTo>
                  <a:cubicBezTo>
                    <a:pt x="32395" y="413945"/>
                    <a:pt x="-30770" y="278173"/>
                    <a:pt x="13999" y="155464"/>
                  </a:cubicBezTo>
                  <a:cubicBezTo>
                    <a:pt x="58738" y="32782"/>
                    <a:pt x="194511" y="-30410"/>
                    <a:pt x="317220" y="14358"/>
                  </a:cubicBezTo>
                  <a:cubicBezTo>
                    <a:pt x="317247" y="14385"/>
                    <a:pt x="317301" y="14385"/>
                    <a:pt x="317356" y="14412"/>
                  </a:cubicBezTo>
                  <a:cubicBezTo>
                    <a:pt x="439929" y="59071"/>
                    <a:pt x="503121" y="194625"/>
                    <a:pt x="458462" y="317226"/>
                  </a:cubicBezTo>
                  <a:cubicBezTo>
                    <a:pt x="458407" y="317334"/>
                    <a:pt x="458380" y="317471"/>
                    <a:pt x="458326" y="317579"/>
                  </a:cubicBezTo>
                  <a:close/>
                </a:path>
              </a:pathLst>
            </a:custGeom>
            <a:solidFill>
              <a:srgbClr val="E2B233"/>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92" name="Freeform: Shape 17591">
              <a:extLst>
                <a:ext uri="{FF2B5EF4-FFF2-40B4-BE49-F238E27FC236}">
                  <a16:creationId xmlns:a16="http://schemas.microsoft.com/office/drawing/2014/main" id="{3DF595F1-38B3-8825-7B7A-7C010A8B1CFC}"/>
                </a:ext>
              </a:extLst>
            </p:cNvPr>
            <p:cNvSpPr/>
            <p:nvPr/>
          </p:nvSpPr>
          <p:spPr>
            <a:xfrm>
              <a:off x="3778109" y="4193564"/>
              <a:ext cx="338641" cy="338633"/>
            </a:xfrm>
            <a:custGeom>
              <a:avLst/>
              <a:gdLst>
                <a:gd name="connsiteX0" fmla="*/ 327691 w 338641"/>
                <a:gd name="connsiteY0" fmla="*/ 228002 h 338633"/>
                <a:gd name="connsiteX1" fmla="*/ 110221 w 338641"/>
                <a:gd name="connsiteY1" fmla="*/ 328041 h 338633"/>
                <a:gd name="connsiteX2" fmla="*/ 10154 w 338641"/>
                <a:gd name="connsiteY2" fmla="*/ 110572 h 338633"/>
                <a:gd name="connsiteX3" fmla="*/ 226998 w 338641"/>
                <a:gd name="connsiteY3" fmla="*/ 10287 h 338633"/>
                <a:gd name="connsiteX4" fmla="*/ 327936 w 338641"/>
                <a:gd name="connsiteY4" fmla="*/ 227349 h 338633"/>
                <a:gd name="connsiteX5" fmla="*/ 327691 w 338641"/>
                <a:gd name="connsiteY5" fmla="*/ 228002 h 338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641" h="338633">
                  <a:moveTo>
                    <a:pt x="327691" y="228002"/>
                  </a:moveTo>
                  <a:cubicBezTo>
                    <a:pt x="295252" y="315686"/>
                    <a:pt x="197906" y="360481"/>
                    <a:pt x="110221" y="328041"/>
                  </a:cubicBezTo>
                  <a:cubicBezTo>
                    <a:pt x="22537" y="295629"/>
                    <a:pt x="-22258" y="198256"/>
                    <a:pt x="10154" y="110572"/>
                  </a:cubicBezTo>
                  <a:cubicBezTo>
                    <a:pt x="42485" y="23133"/>
                    <a:pt x="139450" y="-21689"/>
                    <a:pt x="226998" y="10287"/>
                  </a:cubicBezTo>
                  <a:cubicBezTo>
                    <a:pt x="314818" y="42346"/>
                    <a:pt x="359994" y="139555"/>
                    <a:pt x="327936" y="227349"/>
                  </a:cubicBezTo>
                  <a:cubicBezTo>
                    <a:pt x="327854" y="227566"/>
                    <a:pt x="327772" y="227784"/>
                    <a:pt x="327691" y="228002"/>
                  </a:cubicBezTo>
                  <a:close/>
                </a:path>
              </a:pathLst>
            </a:custGeom>
            <a:solidFill>
              <a:srgbClr val="CE9005"/>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93" name="Freeform: Shape 17592">
              <a:extLst>
                <a:ext uri="{FF2B5EF4-FFF2-40B4-BE49-F238E27FC236}">
                  <a16:creationId xmlns:a16="http://schemas.microsoft.com/office/drawing/2014/main" id="{9822D434-BA03-3199-2595-320691157278}"/>
                </a:ext>
              </a:extLst>
            </p:cNvPr>
            <p:cNvSpPr/>
            <p:nvPr/>
          </p:nvSpPr>
          <p:spPr>
            <a:xfrm>
              <a:off x="3850999" y="4242437"/>
              <a:ext cx="193993" cy="245770"/>
            </a:xfrm>
            <a:custGeom>
              <a:avLst/>
              <a:gdLst>
                <a:gd name="connsiteX0" fmla="*/ 142950 w 193993"/>
                <a:gd name="connsiteY0" fmla="*/ 603 h 245770"/>
                <a:gd name="connsiteX1" fmla="*/ 150842 w 193993"/>
                <a:gd name="connsiteY1" fmla="*/ 16442 h 245770"/>
                <a:gd name="connsiteX2" fmla="*/ 150570 w 193993"/>
                <a:gd name="connsiteY2" fmla="*/ 17204 h 245770"/>
                <a:gd name="connsiteX3" fmla="*/ 148393 w 193993"/>
                <a:gd name="connsiteY3" fmla="*/ 23191 h 245770"/>
                <a:gd name="connsiteX4" fmla="*/ 186221 w 193993"/>
                <a:gd name="connsiteY4" fmla="*/ 54487 h 245770"/>
                <a:gd name="connsiteX5" fmla="*/ 190983 w 193993"/>
                <a:gd name="connsiteY5" fmla="*/ 76939 h 245770"/>
                <a:gd name="connsiteX6" fmla="*/ 168532 w 193993"/>
                <a:gd name="connsiteY6" fmla="*/ 81702 h 245770"/>
                <a:gd name="connsiteX7" fmla="*/ 160912 w 193993"/>
                <a:gd name="connsiteY7" fmla="*/ 76259 h 245770"/>
                <a:gd name="connsiteX8" fmla="*/ 136691 w 193993"/>
                <a:gd name="connsiteY8" fmla="*/ 53399 h 245770"/>
                <a:gd name="connsiteX9" fmla="*/ 116824 w 193993"/>
                <a:gd name="connsiteY9" fmla="*/ 107828 h 245770"/>
                <a:gd name="connsiteX10" fmla="*/ 156558 w 193993"/>
                <a:gd name="connsiteY10" fmla="*/ 187565 h 245770"/>
                <a:gd name="connsiteX11" fmla="*/ 77091 w 193993"/>
                <a:gd name="connsiteY11" fmla="*/ 220495 h 245770"/>
                <a:gd name="connsiteX12" fmla="*/ 70832 w 193993"/>
                <a:gd name="connsiteY12" fmla="*/ 237367 h 245770"/>
                <a:gd name="connsiteX13" fmla="*/ 54504 w 193993"/>
                <a:gd name="connsiteY13" fmla="*/ 244987 h 245770"/>
                <a:gd name="connsiteX14" fmla="*/ 46339 w 193993"/>
                <a:gd name="connsiteY14" fmla="*/ 228414 h 245770"/>
                <a:gd name="connsiteX15" fmla="*/ 46339 w 193993"/>
                <a:gd name="connsiteY15" fmla="*/ 228387 h 245770"/>
                <a:gd name="connsiteX16" fmla="*/ 52871 w 193993"/>
                <a:gd name="connsiteY16" fmla="*/ 210970 h 245770"/>
                <a:gd name="connsiteX17" fmla="*/ 3341 w 193993"/>
                <a:gd name="connsiteY17" fmla="*/ 168243 h 245770"/>
                <a:gd name="connsiteX18" fmla="*/ 619 w 193993"/>
                <a:gd name="connsiteY18" fmla="*/ 151915 h 245770"/>
                <a:gd name="connsiteX19" fmla="*/ 21846 w 193993"/>
                <a:gd name="connsiteY19" fmla="*/ 142117 h 245770"/>
                <a:gd name="connsiteX20" fmla="*/ 29739 w 193993"/>
                <a:gd name="connsiteY20" fmla="*/ 148649 h 245770"/>
                <a:gd name="connsiteX21" fmla="*/ 64573 w 193993"/>
                <a:gd name="connsiteY21" fmla="*/ 182667 h 245770"/>
                <a:gd name="connsiteX22" fmla="*/ 84711 w 193993"/>
                <a:gd name="connsiteY22" fmla="*/ 128238 h 245770"/>
                <a:gd name="connsiteX23" fmla="*/ 45795 w 193993"/>
                <a:gd name="connsiteY23" fmla="*/ 48500 h 245770"/>
                <a:gd name="connsiteX24" fmla="*/ 124172 w 193993"/>
                <a:gd name="connsiteY24" fmla="*/ 16388 h 245770"/>
                <a:gd name="connsiteX25" fmla="*/ 126349 w 193993"/>
                <a:gd name="connsiteY25" fmla="*/ 10672 h 245770"/>
                <a:gd name="connsiteX26" fmla="*/ 141045 w 193993"/>
                <a:gd name="connsiteY26" fmla="*/ 141 h 245770"/>
                <a:gd name="connsiteX27" fmla="*/ 142950 w 193993"/>
                <a:gd name="connsiteY27" fmla="*/ 603 h 245770"/>
                <a:gd name="connsiteX28" fmla="*/ 96958 w 193993"/>
                <a:gd name="connsiteY28" fmla="*/ 92043 h 245770"/>
                <a:gd name="connsiteX29" fmla="*/ 114920 w 193993"/>
                <a:gd name="connsiteY29" fmla="*/ 42513 h 245770"/>
                <a:gd name="connsiteX30" fmla="*/ 79541 w 193993"/>
                <a:gd name="connsiteY30" fmla="*/ 56120 h 245770"/>
                <a:gd name="connsiteX31" fmla="*/ 96958 w 193993"/>
                <a:gd name="connsiteY31" fmla="*/ 92043 h 245770"/>
                <a:gd name="connsiteX32" fmla="*/ 104850 w 193993"/>
                <a:gd name="connsiteY32" fmla="*/ 139124 h 245770"/>
                <a:gd name="connsiteX33" fmla="*/ 86073 w 193993"/>
                <a:gd name="connsiteY33" fmla="*/ 190014 h 245770"/>
                <a:gd name="connsiteX34" fmla="*/ 122811 w 193993"/>
                <a:gd name="connsiteY34" fmla="*/ 175863 h 245770"/>
                <a:gd name="connsiteX35" fmla="*/ 104850 w 193993"/>
                <a:gd name="connsiteY35" fmla="*/ 139124 h 2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3993" h="245770">
                  <a:moveTo>
                    <a:pt x="142950" y="603"/>
                  </a:moveTo>
                  <a:cubicBezTo>
                    <a:pt x="149509" y="2807"/>
                    <a:pt x="153047" y="9883"/>
                    <a:pt x="150842" y="16442"/>
                  </a:cubicBezTo>
                  <a:cubicBezTo>
                    <a:pt x="150761" y="16714"/>
                    <a:pt x="150679" y="16959"/>
                    <a:pt x="150570" y="17204"/>
                  </a:cubicBezTo>
                  <a:lnTo>
                    <a:pt x="148393" y="23191"/>
                  </a:lnTo>
                  <a:cubicBezTo>
                    <a:pt x="163225" y="30593"/>
                    <a:pt x="176152" y="41316"/>
                    <a:pt x="186221" y="54487"/>
                  </a:cubicBezTo>
                  <a:cubicBezTo>
                    <a:pt x="193732" y="59359"/>
                    <a:pt x="195855" y="69428"/>
                    <a:pt x="190983" y="76939"/>
                  </a:cubicBezTo>
                  <a:cubicBezTo>
                    <a:pt x="186085" y="84450"/>
                    <a:pt x="176043" y="86573"/>
                    <a:pt x="168532" y="81702"/>
                  </a:cubicBezTo>
                  <a:cubicBezTo>
                    <a:pt x="165456" y="80777"/>
                    <a:pt x="162790" y="78844"/>
                    <a:pt x="160912" y="76259"/>
                  </a:cubicBezTo>
                  <a:cubicBezTo>
                    <a:pt x="154108" y="67414"/>
                    <a:pt x="145916" y="59685"/>
                    <a:pt x="136691" y="53399"/>
                  </a:cubicBezTo>
                  <a:lnTo>
                    <a:pt x="116824" y="107828"/>
                  </a:lnTo>
                  <a:cubicBezTo>
                    <a:pt x="155741" y="135042"/>
                    <a:pt x="167715" y="157629"/>
                    <a:pt x="156558" y="187565"/>
                  </a:cubicBezTo>
                  <a:cubicBezTo>
                    <a:pt x="145400" y="217501"/>
                    <a:pt x="113831" y="230019"/>
                    <a:pt x="77091" y="220495"/>
                  </a:cubicBezTo>
                  <a:lnTo>
                    <a:pt x="70832" y="237367"/>
                  </a:lnTo>
                  <a:cubicBezTo>
                    <a:pt x="68410" y="243953"/>
                    <a:pt x="61116" y="247355"/>
                    <a:pt x="54504" y="244987"/>
                  </a:cubicBezTo>
                  <a:cubicBezTo>
                    <a:pt x="47673" y="242674"/>
                    <a:pt x="43999" y="235245"/>
                    <a:pt x="46339" y="228414"/>
                  </a:cubicBezTo>
                  <a:cubicBezTo>
                    <a:pt x="46339" y="228414"/>
                    <a:pt x="46339" y="228387"/>
                    <a:pt x="46339" y="228387"/>
                  </a:cubicBezTo>
                  <a:lnTo>
                    <a:pt x="52871" y="210970"/>
                  </a:lnTo>
                  <a:cubicBezTo>
                    <a:pt x="32977" y="201200"/>
                    <a:pt x="15914" y="186477"/>
                    <a:pt x="3341" y="168243"/>
                  </a:cubicBezTo>
                  <a:cubicBezTo>
                    <a:pt x="-361" y="163644"/>
                    <a:pt x="-1395" y="157466"/>
                    <a:pt x="619" y="151915"/>
                  </a:cubicBezTo>
                  <a:cubicBezTo>
                    <a:pt x="3804" y="143369"/>
                    <a:pt x="13274" y="139015"/>
                    <a:pt x="21846" y="142117"/>
                  </a:cubicBezTo>
                  <a:cubicBezTo>
                    <a:pt x="25139" y="143342"/>
                    <a:pt x="27915" y="145628"/>
                    <a:pt x="29739" y="148649"/>
                  </a:cubicBezTo>
                  <a:cubicBezTo>
                    <a:pt x="38556" y="162528"/>
                    <a:pt x="50476" y="174176"/>
                    <a:pt x="64573" y="182667"/>
                  </a:cubicBezTo>
                  <a:lnTo>
                    <a:pt x="84711" y="128238"/>
                  </a:lnTo>
                  <a:cubicBezTo>
                    <a:pt x="47700" y="102657"/>
                    <a:pt x="34093" y="80341"/>
                    <a:pt x="45795" y="48500"/>
                  </a:cubicBezTo>
                  <a:cubicBezTo>
                    <a:pt x="58667" y="18102"/>
                    <a:pt x="93665" y="3760"/>
                    <a:pt x="124172" y="16388"/>
                  </a:cubicBezTo>
                  <a:lnTo>
                    <a:pt x="126349" y="10672"/>
                  </a:lnTo>
                  <a:cubicBezTo>
                    <a:pt x="127492" y="3706"/>
                    <a:pt x="134078" y="-1003"/>
                    <a:pt x="141045" y="141"/>
                  </a:cubicBezTo>
                  <a:cubicBezTo>
                    <a:pt x="141698" y="249"/>
                    <a:pt x="142324" y="413"/>
                    <a:pt x="142950" y="603"/>
                  </a:cubicBezTo>
                  <a:close/>
                  <a:moveTo>
                    <a:pt x="96958" y="92043"/>
                  </a:moveTo>
                  <a:lnTo>
                    <a:pt x="114920" y="42513"/>
                  </a:lnTo>
                  <a:cubicBezTo>
                    <a:pt x="96413" y="37615"/>
                    <a:pt x="84167" y="43874"/>
                    <a:pt x="79541" y="56120"/>
                  </a:cubicBezTo>
                  <a:cubicBezTo>
                    <a:pt x="74915" y="68367"/>
                    <a:pt x="77908" y="77075"/>
                    <a:pt x="96958" y="92043"/>
                  </a:cubicBezTo>
                  <a:close/>
                  <a:moveTo>
                    <a:pt x="104850" y="139124"/>
                  </a:moveTo>
                  <a:lnTo>
                    <a:pt x="86073" y="190014"/>
                  </a:lnTo>
                  <a:cubicBezTo>
                    <a:pt x="104850" y="194641"/>
                    <a:pt x="117913" y="190014"/>
                    <a:pt x="122811" y="175863"/>
                  </a:cubicBezTo>
                  <a:cubicBezTo>
                    <a:pt x="127710" y="161712"/>
                    <a:pt x="123900" y="153819"/>
                    <a:pt x="104850" y="139124"/>
                  </a:cubicBezTo>
                  <a:close/>
                </a:path>
              </a:pathLst>
            </a:custGeom>
            <a:solidFill>
              <a:srgbClr val="F5E825"/>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94" name="Freeform: Shape 17593">
              <a:extLst>
                <a:ext uri="{FF2B5EF4-FFF2-40B4-BE49-F238E27FC236}">
                  <a16:creationId xmlns:a16="http://schemas.microsoft.com/office/drawing/2014/main" id="{9A833937-B4C8-0E5E-0227-DCE1222A1889}"/>
                </a:ext>
              </a:extLst>
            </p:cNvPr>
            <p:cNvSpPr/>
            <p:nvPr/>
          </p:nvSpPr>
          <p:spPr>
            <a:xfrm>
              <a:off x="4213799" y="5114771"/>
              <a:ext cx="251509" cy="251513"/>
            </a:xfrm>
            <a:custGeom>
              <a:avLst/>
              <a:gdLst>
                <a:gd name="connsiteX0" fmla="*/ 186460 w 251509"/>
                <a:gd name="connsiteY0" fmla="*/ 235618 h 251513"/>
                <a:gd name="connsiteX1" fmla="*/ 15473 w 251509"/>
                <a:gd name="connsiteY1" fmla="*/ 186823 h 251513"/>
                <a:gd name="connsiteX2" fmla="*/ 64268 w 251509"/>
                <a:gd name="connsiteY2" fmla="*/ 15835 h 251513"/>
                <a:gd name="connsiteX3" fmla="*/ 235255 w 251509"/>
                <a:gd name="connsiteY3" fmla="*/ 64630 h 251513"/>
                <a:gd name="connsiteX4" fmla="*/ 235445 w 251509"/>
                <a:gd name="connsiteY4" fmla="*/ 64984 h 251513"/>
                <a:gd name="connsiteX5" fmla="*/ 186460 w 251509"/>
                <a:gd name="connsiteY5" fmla="*/ 235618 h 25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509" h="251513">
                  <a:moveTo>
                    <a:pt x="186460" y="235618"/>
                  </a:moveTo>
                  <a:cubicBezTo>
                    <a:pt x="125772" y="269363"/>
                    <a:pt x="49218" y="247510"/>
                    <a:pt x="15473" y="186823"/>
                  </a:cubicBezTo>
                  <a:cubicBezTo>
                    <a:pt x="-18273" y="126135"/>
                    <a:pt x="3580" y="49581"/>
                    <a:pt x="64268" y="15835"/>
                  </a:cubicBezTo>
                  <a:cubicBezTo>
                    <a:pt x="124955" y="-17911"/>
                    <a:pt x="201510" y="3943"/>
                    <a:pt x="235255" y="64630"/>
                  </a:cubicBezTo>
                  <a:cubicBezTo>
                    <a:pt x="235309" y="64739"/>
                    <a:pt x="235391" y="64875"/>
                    <a:pt x="235445" y="64984"/>
                  </a:cubicBezTo>
                  <a:cubicBezTo>
                    <a:pt x="268919" y="125645"/>
                    <a:pt x="247012" y="201954"/>
                    <a:pt x="186460" y="235618"/>
                  </a:cubicBezTo>
                  <a:close/>
                </a:path>
              </a:pathLst>
            </a:custGeom>
            <a:solidFill>
              <a:srgbClr val="E2B233"/>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95" name="Freeform: Shape 17594">
              <a:extLst>
                <a:ext uri="{FF2B5EF4-FFF2-40B4-BE49-F238E27FC236}">
                  <a16:creationId xmlns:a16="http://schemas.microsoft.com/office/drawing/2014/main" id="{2E273C94-1071-6FF7-F917-CA584A7DE3EB}"/>
                </a:ext>
              </a:extLst>
            </p:cNvPr>
            <p:cNvSpPr/>
            <p:nvPr/>
          </p:nvSpPr>
          <p:spPr>
            <a:xfrm>
              <a:off x="4250194" y="5150567"/>
              <a:ext cx="179456" cy="179654"/>
            </a:xfrm>
            <a:custGeom>
              <a:avLst/>
              <a:gdLst>
                <a:gd name="connsiteX0" fmla="*/ 132647 w 179456"/>
                <a:gd name="connsiteY0" fmla="*/ 168525 h 179654"/>
                <a:gd name="connsiteX1" fmla="*/ 10701 w 179456"/>
                <a:gd name="connsiteY1" fmla="*/ 133011 h 179654"/>
                <a:gd name="connsiteX2" fmla="*/ 46215 w 179456"/>
                <a:gd name="connsiteY2" fmla="*/ 11063 h 179654"/>
                <a:gd name="connsiteX3" fmla="*/ 168027 w 179456"/>
                <a:gd name="connsiteY3" fmla="*/ 46333 h 179654"/>
                <a:gd name="connsiteX4" fmla="*/ 132647 w 179456"/>
                <a:gd name="connsiteY4" fmla="*/ 168525 h 179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456" h="179654">
                  <a:moveTo>
                    <a:pt x="132647" y="168525"/>
                  </a:moveTo>
                  <a:cubicBezTo>
                    <a:pt x="89159" y="192392"/>
                    <a:pt x="34568" y="176499"/>
                    <a:pt x="10701" y="133011"/>
                  </a:cubicBezTo>
                  <a:cubicBezTo>
                    <a:pt x="-13167" y="89522"/>
                    <a:pt x="2754" y="34930"/>
                    <a:pt x="46215" y="11063"/>
                  </a:cubicBezTo>
                  <a:cubicBezTo>
                    <a:pt x="89622" y="-12749"/>
                    <a:pt x="144078" y="3035"/>
                    <a:pt x="168027" y="46333"/>
                  </a:cubicBezTo>
                  <a:cubicBezTo>
                    <a:pt x="191757" y="89876"/>
                    <a:pt x="175973" y="144413"/>
                    <a:pt x="132647" y="168525"/>
                  </a:cubicBezTo>
                  <a:close/>
                </a:path>
              </a:pathLst>
            </a:custGeom>
            <a:solidFill>
              <a:srgbClr val="CE9005"/>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96" name="Freeform: Shape 17595">
              <a:extLst>
                <a:ext uri="{FF2B5EF4-FFF2-40B4-BE49-F238E27FC236}">
                  <a16:creationId xmlns:a16="http://schemas.microsoft.com/office/drawing/2014/main" id="{BE294CD9-95D4-6DC0-B55B-241B777B4B5B}"/>
                </a:ext>
              </a:extLst>
            </p:cNvPr>
            <p:cNvSpPr/>
            <p:nvPr/>
          </p:nvSpPr>
          <p:spPr>
            <a:xfrm>
              <a:off x="4279876" y="5191034"/>
              <a:ext cx="121722" cy="101388"/>
            </a:xfrm>
            <a:custGeom>
              <a:avLst/>
              <a:gdLst>
                <a:gd name="connsiteX0" fmla="*/ 120383 w 121722"/>
                <a:gd name="connsiteY0" fmla="*/ 17569 h 101388"/>
                <a:gd name="connsiteX1" fmla="*/ 118179 w 121722"/>
                <a:gd name="connsiteY1" fmla="*/ 26550 h 101388"/>
                <a:gd name="connsiteX2" fmla="*/ 117661 w 121722"/>
                <a:gd name="connsiteY2" fmla="*/ 26822 h 101388"/>
                <a:gd name="connsiteX3" fmla="*/ 114668 w 121722"/>
                <a:gd name="connsiteY3" fmla="*/ 28454 h 101388"/>
                <a:gd name="connsiteX4" fmla="*/ 119022 w 121722"/>
                <a:gd name="connsiteY4" fmla="*/ 55669 h 101388"/>
                <a:gd name="connsiteX5" fmla="*/ 114668 w 121722"/>
                <a:gd name="connsiteY5" fmla="*/ 63561 h 101388"/>
                <a:gd name="connsiteX6" fmla="*/ 102694 w 121722"/>
                <a:gd name="connsiteY6" fmla="*/ 60023 h 101388"/>
                <a:gd name="connsiteX7" fmla="*/ 102694 w 121722"/>
                <a:gd name="connsiteY7" fmla="*/ 55125 h 101388"/>
                <a:gd name="connsiteX8" fmla="*/ 100788 w 121722"/>
                <a:gd name="connsiteY8" fmla="*/ 37435 h 101388"/>
                <a:gd name="connsiteX9" fmla="*/ 73574 w 121722"/>
                <a:gd name="connsiteY9" fmla="*/ 52131 h 101388"/>
                <a:gd name="connsiteX10" fmla="*/ 61600 w 121722"/>
                <a:gd name="connsiteY10" fmla="*/ 98123 h 101388"/>
                <a:gd name="connsiteX11" fmla="*/ 18057 w 121722"/>
                <a:gd name="connsiteY11" fmla="*/ 83427 h 101388"/>
                <a:gd name="connsiteX12" fmla="*/ 9893 w 121722"/>
                <a:gd name="connsiteY12" fmla="*/ 88054 h 101388"/>
                <a:gd name="connsiteX13" fmla="*/ 504 w 121722"/>
                <a:gd name="connsiteY13" fmla="*/ 85468 h 101388"/>
                <a:gd name="connsiteX14" fmla="*/ 3089 w 121722"/>
                <a:gd name="connsiteY14" fmla="*/ 76079 h 101388"/>
                <a:gd name="connsiteX15" fmla="*/ 11798 w 121722"/>
                <a:gd name="connsiteY15" fmla="*/ 71181 h 101388"/>
                <a:gd name="connsiteX16" fmla="*/ 6899 w 121722"/>
                <a:gd name="connsiteY16" fmla="*/ 36891 h 101388"/>
                <a:gd name="connsiteX17" fmla="*/ 11526 w 121722"/>
                <a:gd name="connsiteY17" fmla="*/ 29271 h 101388"/>
                <a:gd name="connsiteX18" fmla="*/ 23228 w 121722"/>
                <a:gd name="connsiteY18" fmla="*/ 32809 h 101388"/>
                <a:gd name="connsiteX19" fmla="*/ 23228 w 121722"/>
                <a:gd name="connsiteY19" fmla="*/ 38252 h 101388"/>
                <a:gd name="connsiteX20" fmla="*/ 25133 w 121722"/>
                <a:gd name="connsiteY20" fmla="*/ 63833 h 101388"/>
                <a:gd name="connsiteX21" fmla="*/ 52347 w 121722"/>
                <a:gd name="connsiteY21" fmla="*/ 48865 h 101388"/>
                <a:gd name="connsiteX22" fmla="*/ 64594 w 121722"/>
                <a:gd name="connsiteY22" fmla="*/ 3145 h 101388"/>
                <a:gd name="connsiteX23" fmla="*/ 107048 w 121722"/>
                <a:gd name="connsiteY23" fmla="*/ 17841 h 101388"/>
                <a:gd name="connsiteX24" fmla="*/ 110041 w 121722"/>
                <a:gd name="connsiteY24" fmla="*/ 16208 h 101388"/>
                <a:gd name="connsiteX25" fmla="*/ 119648 w 121722"/>
                <a:gd name="connsiteY25" fmla="*/ 16616 h 101388"/>
                <a:gd name="connsiteX26" fmla="*/ 120383 w 121722"/>
                <a:gd name="connsiteY26" fmla="*/ 17569 h 101388"/>
                <a:gd name="connsiteX27" fmla="*/ 70036 w 121722"/>
                <a:gd name="connsiteY27" fmla="*/ 38252 h 101388"/>
                <a:gd name="connsiteX28" fmla="*/ 94529 w 121722"/>
                <a:gd name="connsiteY28" fmla="*/ 24644 h 101388"/>
                <a:gd name="connsiteX29" fmla="*/ 75479 w 121722"/>
                <a:gd name="connsiteY29" fmla="*/ 17841 h 101388"/>
                <a:gd name="connsiteX30" fmla="*/ 70036 w 121722"/>
                <a:gd name="connsiteY30" fmla="*/ 38252 h 101388"/>
                <a:gd name="connsiteX31" fmla="*/ 56701 w 121722"/>
                <a:gd name="connsiteY31" fmla="*/ 59751 h 101388"/>
                <a:gd name="connsiteX32" fmla="*/ 31664 w 121722"/>
                <a:gd name="connsiteY32" fmla="*/ 73630 h 101388"/>
                <a:gd name="connsiteX33" fmla="*/ 51258 w 121722"/>
                <a:gd name="connsiteY33" fmla="*/ 80706 h 101388"/>
                <a:gd name="connsiteX34" fmla="*/ 56701 w 121722"/>
                <a:gd name="connsiteY34" fmla="*/ 59751 h 101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1722" h="101388">
                  <a:moveTo>
                    <a:pt x="120383" y="17569"/>
                  </a:moveTo>
                  <a:cubicBezTo>
                    <a:pt x="122261" y="20644"/>
                    <a:pt x="121253" y="24672"/>
                    <a:pt x="118179" y="26550"/>
                  </a:cubicBezTo>
                  <a:cubicBezTo>
                    <a:pt x="118015" y="26631"/>
                    <a:pt x="117825" y="26740"/>
                    <a:pt x="117661" y="26822"/>
                  </a:cubicBezTo>
                  <a:lnTo>
                    <a:pt x="114668" y="28454"/>
                  </a:lnTo>
                  <a:cubicBezTo>
                    <a:pt x="118287" y="37027"/>
                    <a:pt x="119784" y="46389"/>
                    <a:pt x="119022" y="55669"/>
                  </a:cubicBezTo>
                  <a:cubicBezTo>
                    <a:pt x="119104" y="58880"/>
                    <a:pt x="117444" y="61901"/>
                    <a:pt x="114668" y="63561"/>
                  </a:cubicBezTo>
                  <a:cubicBezTo>
                    <a:pt x="110368" y="65656"/>
                    <a:pt x="105170" y="64132"/>
                    <a:pt x="102694" y="60023"/>
                  </a:cubicBezTo>
                  <a:cubicBezTo>
                    <a:pt x="102285" y="58418"/>
                    <a:pt x="102285" y="56730"/>
                    <a:pt x="102694" y="55125"/>
                  </a:cubicBezTo>
                  <a:cubicBezTo>
                    <a:pt x="103074" y="49164"/>
                    <a:pt x="102449" y="43177"/>
                    <a:pt x="100788" y="37435"/>
                  </a:cubicBezTo>
                  <a:lnTo>
                    <a:pt x="73574" y="52131"/>
                  </a:lnTo>
                  <a:cubicBezTo>
                    <a:pt x="79834" y="76079"/>
                    <a:pt x="76296" y="89686"/>
                    <a:pt x="61600" y="98123"/>
                  </a:cubicBezTo>
                  <a:cubicBezTo>
                    <a:pt x="45489" y="105825"/>
                    <a:pt x="26194" y="99320"/>
                    <a:pt x="18057" y="83427"/>
                  </a:cubicBezTo>
                  <a:lnTo>
                    <a:pt x="9893" y="88054"/>
                  </a:lnTo>
                  <a:cubicBezTo>
                    <a:pt x="6600" y="89931"/>
                    <a:pt x="2382" y="88789"/>
                    <a:pt x="504" y="85468"/>
                  </a:cubicBezTo>
                  <a:cubicBezTo>
                    <a:pt x="-1374" y="82148"/>
                    <a:pt x="-204" y="77957"/>
                    <a:pt x="3089" y="76079"/>
                  </a:cubicBezTo>
                  <a:lnTo>
                    <a:pt x="11798" y="71181"/>
                  </a:lnTo>
                  <a:cubicBezTo>
                    <a:pt x="7199" y="60377"/>
                    <a:pt x="5511" y="48566"/>
                    <a:pt x="6899" y="36891"/>
                  </a:cubicBezTo>
                  <a:cubicBezTo>
                    <a:pt x="6981" y="33707"/>
                    <a:pt x="8750" y="30822"/>
                    <a:pt x="11526" y="29271"/>
                  </a:cubicBezTo>
                  <a:cubicBezTo>
                    <a:pt x="15744" y="27067"/>
                    <a:pt x="20942" y="28618"/>
                    <a:pt x="23228" y="32809"/>
                  </a:cubicBezTo>
                  <a:cubicBezTo>
                    <a:pt x="23772" y="34578"/>
                    <a:pt x="23772" y="36483"/>
                    <a:pt x="23228" y="38252"/>
                  </a:cubicBezTo>
                  <a:cubicBezTo>
                    <a:pt x="21949" y="46824"/>
                    <a:pt x="22601" y="55560"/>
                    <a:pt x="25133" y="63833"/>
                  </a:cubicBezTo>
                  <a:lnTo>
                    <a:pt x="52347" y="48865"/>
                  </a:lnTo>
                  <a:cubicBezTo>
                    <a:pt x="46360" y="25461"/>
                    <a:pt x="48809" y="11854"/>
                    <a:pt x="64594" y="3145"/>
                  </a:cubicBezTo>
                  <a:cubicBezTo>
                    <a:pt x="80378" y="-4475"/>
                    <a:pt x="99346" y="2084"/>
                    <a:pt x="107048" y="17841"/>
                  </a:cubicBezTo>
                  <a:lnTo>
                    <a:pt x="110041" y="16208"/>
                  </a:lnTo>
                  <a:cubicBezTo>
                    <a:pt x="112817" y="13677"/>
                    <a:pt x="117117" y="13841"/>
                    <a:pt x="119648" y="16616"/>
                  </a:cubicBezTo>
                  <a:cubicBezTo>
                    <a:pt x="119920" y="16916"/>
                    <a:pt x="120165" y="17242"/>
                    <a:pt x="120383" y="17569"/>
                  </a:cubicBezTo>
                  <a:close/>
                  <a:moveTo>
                    <a:pt x="70036" y="38252"/>
                  </a:moveTo>
                  <a:lnTo>
                    <a:pt x="94529" y="24644"/>
                  </a:lnTo>
                  <a:cubicBezTo>
                    <a:pt x="88814" y="16208"/>
                    <a:pt x="81738" y="14303"/>
                    <a:pt x="75479" y="17841"/>
                  </a:cubicBezTo>
                  <a:cubicBezTo>
                    <a:pt x="69220" y="21379"/>
                    <a:pt x="67587" y="25461"/>
                    <a:pt x="70036" y="38252"/>
                  </a:cubicBezTo>
                  <a:close/>
                  <a:moveTo>
                    <a:pt x="56701" y="59751"/>
                  </a:moveTo>
                  <a:lnTo>
                    <a:pt x="31664" y="73630"/>
                  </a:lnTo>
                  <a:cubicBezTo>
                    <a:pt x="37380" y="82067"/>
                    <a:pt x="44455" y="84516"/>
                    <a:pt x="51258" y="80706"/>
                  </a:cubicBezTo>
                  <a:cubicBezTo>
                    <a:pt x="58062" y="76896"/>
                    <a:pt x="60783" y="72269"/>
                    <a:pt x="56701" y="59751"/>
                  </a:cubicBezTo>
                  <a:close/>
                </a:path>
              </a:pathLst>
            </a:custGeom>
            <a:solidFill>
              <a:srgbClr val="F5E825"/>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97" name="Freeform: Shape 17596">
              <a:extLst>
                <a:ext uri="{FF2B5EF4-FFF2-40B4-BE49-F238E27FC236}">
                  <a16:creationId xmlns:a16="http://schemas.microsoft.com/office/drawing/2014/main" id="{129209B5-E3B7-BF3C-72D8-18B0E43E5A71}"/>
                </a:ext>
              </a:extLst>
            </p:cNvPr>
            <p:cNvSpPr/>
            <p:nvPr/>
          </p:nvSpPr>
          <p:spPr>
            <a:xfrm rot="16951800">
              <a:off x="7970903" y="3822637"/>
              <a:ext cx="535849" cy="52523"/>
            </a:xfrm>
            <a:custGeom>
              <a:avLst/>
              <a:gdLst>
                <a:gd name="connsiteX0" fmla="*/ -392 w 535849"/>
                <a:gd name="connsiteY0" fmla="*/ -30 h 52523"/>
                <a:gd name="connsiteX1" fmla="*/ 535457 w 535849"/>
                <a:gd name="connsiteY1" fmla="*/ -30 h 52523"/>
                <a:gd name="connsiteX2" fmla="*/ 535457 w 535849"/>
                <a:gd name="connsiteY2" fmla="*/ 52493 h 52523"/>
                <a:gd name="connsiteX3" fmla="*/ -392 w 535849"/>
                <a:gd name="connsiteY3" fmla="*/ 52493 h 52523"/>
              </a:gdLst>
              <a:ahLst/>
              <a:cxnLst>
                <a:cxn ang="0">
                  <a:pos x="connsiteX0" y="connsiteY0"/>
                </a:cxn>
                <a:cxn ang="0">
                  <a:pos x="connsiteX1" y="connsiteY1"/>
                </a:cxn>
                <a:cxn ang="0">
                  <a:pos x="connsiteX2" y="connsiteY2"/>
                </a:cxn>
                <a:cxn ang="0">
                  <a:pos x="connsiteX3" y="connsiteY3"/>
                </a:cxn>
              </a:cxnLst>
              <a:rect l="l" t="t" r="r" b="b"/>
              <a:pathLst>
                <a:path w="535849" h="52523">
                  <a:moveTo>
                    <a:pt x="-392" y="-30"/>
                  </a:moveTo>
                  <a:lnTo>
                    <a:pt x="535457" y="-30"/>
                  </a:lnTo>
                  <a:lnTo>
                    <a:pt x="535457" y="52493"/>
                  </a:lnTo>
                  <a:lnTo>
                    <a:pt x="-392" y="52493"/>
                  </a:lnTo>
                  <a:close/>
                </a:path>
              </a:pathLst>
            </a:custGeom>
            <a:solidFill>
              <a:srgbClr val="AD7300"/>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98" name="Freeform: Shape 17597">
              <a:extLst>
                <a:ext uri="{FF2B5EF4-FFF2-40B4-BE49-F238E27FC236}">
                  <a16:creationId xmlns:a16="http://schemas.microsoft.com/office/drawing/2014/main" id="{1D4FBAE5-ED18-0258-4244-D8C3E465B088}"/>
                </a:ext>
              </a:extLst>
            </p:cNvPr>
            <p:cNvSpPr/>
            <p:nvPr/>
          </p:nvSpPr>
          <p:spPr>
            <a:xfrm>
              <a:off x="8086671" y="3589599"/>
              <a:ext cx="351531" cy="529732"/>
            </a:xfrm>
            <a:custGeom>
              <a:avLst/>
              <a:gdLst>
                <a:gd name="connsiteX0" fmla="*/ 9559 w 351531"/>
                <a:gd name="connsiteY0" fmla="*/ 227538 h 529732"/>
                <a:gd name="connsiteX1" fmla="*/ 117056 w 351531"/>
                <a:gd name="connsiteY1" fmla="*/ 526895 h 529732"/>
                <a:gd name="connsiteX2" fmla="*/ 340757 w 351531"/>
                <a:gd name="connsiteY2" fmla="*/ 302105 h 529732"/>
                <a:gd name="connsiteX3" fmla="*/ 233260 w 351531"/>
                <a:gd name="connsiteY3" fmla="*/ 2748 h 529732"/>
                <a:gd name="connsiteX4" fmla="*/ 9559 w 351531"/>
                <a:gd name="connsiteY4" fmla="*/ 227538 h 529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31" h="529732">
                  <a:moveTo>
                    <a:pt x="9559" y="227538"/>
                  </a:moveTo>
                  <a:cubicBezTo>
                    <a:pt x="-22553" y="372046"/>
                    <a:pt x="25617" y="505668"/>
                    <a:pt x="117056" y="526895"/>
                  </a:cubicBezTo>
                  <a:cubicBezTo>
                    <a:pt x="208496" y="548122"/>
                    <a:pt x="307556" y="446613"/>
                    <a:pt x="340757" y="302105"/>
                  </a:cubicBezTo>
                  <a:cubicBezTo>
                    <a:pt x="373959" y="157597"/>
                    <a:pt x="324701" y="23975"/>
                    <a:pt x="233260" y="2748"/>
                  </a:cubicBezTo>
                  <a:cubicBezTo>
                    <a:pt x="141821" y="-18479"/>
                    <a:pt x="41127" y="84391"/>
                    <a:pt x="9559" y="227538"/>
                  </a:cubicBezTo>
                  <a:close/>
                </a:path>
              </a:pathLst>
            </a:custGeom>
            <a:solidFill>
              <a:srgbClr val="AD7300"/>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599" name="Freeform: Shape 17598">
              <a:extLst>
                <a:ext uri="{FF2B5EF4-FFF2-40B4-BE49-F238E27FC236}">
                  <a16:creationId xmlns:a16="http://schemas.microsoft.com/office/drawing/2014/main" id="{5F2D4F62-F7F3-AD25-7A98-9E2A127E0F31}"/>
                </a:ext>
              </a:extLst>
            </p:cNvPr>
            <p:cNvSpPr/>
            <p:nvPr/>
          </p:nvSpPr>
          <p:spPr>
            <a:xfrm>
              <a:off x="8038470" y="3579177"/>
              <a:ext cx="350862" cy="529318"/>
            </a:xfrm>
            <a:custGeom>
              <a:avLst/>
              <a:gdLst>
                <a:gd name="connsiteX0" fmla="*/ 233021 w 350862"/>
                <a:gd name="connsiteY0" fmla="*/ 2556 h 529318"/>
                <a:gd name="connsiteX1" fmla="*/ 340517 w 350862"/>
                <a:gd name="connsiteY1" fmla="*/ 301913 h 529318"/>
                <a:gd name="connsiteX2" fmla="*/ 116815 w 350862"/>
                <a:gd name="connsiteY2" fmla="*/ 526703 h 529318"/>
                <a:gd name="connsiteX3" fmla="*/ 9591 w 350862"/>
                <a:gd name="connsiteY3" fmla="*/ 227346 h 529318"/>
                <a:gd name="connsiteX4" fmla="*/ 233021 w 350862"/>
                <a:gd name="connsiteY4" fmla="*/ 2556 h 529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862" h="529318">
                  <a:moveTo>
                    <a:pt x="233021" y="2556"/>
                  </a:moveTo>
                  <a:cubicBezTo>
                    <a:pt x="324460" y="22966"/>
                    <a:pt x="372630" y="156588"/>
                    <a:pt x="340517" y="301913"/>
                  </a:cubicBezTo>
                  <a:cubicBezTo>
                    <a:pt x="308405" y="447237"/>
                    <a:pt x="208256" y="546841"/>
                    <a:pt x="116815" y="526703"/>
                  </a:cubicBezTo>
                  <a:cubicBezTo>
                    <a:pt x="25375" y="506564"/>
                    <a:pt x="-22522" y="372670"/>
                    <a:pt x="9591" y="227346"/>
                  </a:cubicBezTo>
                  <a:cubicBezTo>
                    <a:pt x="41703" y="82021"/>
                    <a:pt x="141853" y="-17583"/>
                    <a:pt x="233021" y="2556"/>
                  </a:cubicBezTo>
                  <a:close/>
                </a:path>
              </a:pathLst>
            </a:custGeom>
            <a:solidFill>
              <a:srgbClr val="E2B233"/>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00" name="Freeform: Shape 17599">
              <a:extLst>
                <a:ext uri="{FF2B5EF4-FFF2-40B4-BE49-F238E27FC236}">
                  <a16:creationId xmlns:a16="http://schemas.microsoft.com/office/drawing/2014/main" id="{7129FB06-C1E9-278B-288E-64389D377C41}"/>
                </a:ext>
              </a:extLst>
            </p:cNvPr>
            <p:cNvSpPr/>
            <p:nvPr/>
          </p:nvSpPr>
          <p:spPr>
            <a:xfrm>
              <a:off x="8088211" y="3654406"/>
              <a:ext cx="251277" cy="378043"/>
            </a:xfrm>
            <a:custGeom>
              <a:avLst/>
              <a:gdLst>
                <a:gd name="connsiteX0" fmla="*/ 166952 w 251277"/>
                <a:gd name="connsiteY0" fmla="*/ 1893 h 378043"/>
                <a:gd name="connsiteX1" fmla="*/ 243695 w 251277"/>
                <a:gd name="connsiteY1" fmla="*/ 215253 h 378043"/>
                <a:gd name="connsiteX2" fmla="*/ 83676 w 251277"/>
                <a:gd name="connsiteY2" fmla="*/ 376090 h 378043"/>
                <a:gd name="connsiteX3" fmla="*/ 6659 w 251277"/>
                <a:gd name="connsiteY3" fmla="*/ 162730 h 378043"/>
                <a:gd name="connsiteX4" fmla="*/ 166952 w 251277"/>
                <a:gd name="connsiteY4" fmla="*/ 1893 h 378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277" h="378043">
                  <a:moveTo>
                    <a:pt x="166952" y="1893"/>
                  </a:moveTo>
                  <a:cubicBezTo>
                    <a:pt x="232265" y="16317"/>
                    <a:pt x="266828" y="110751"/>
                    <a:pt x="243695" y="215253"/>
                  </a:cubicBezTo>
                  <a:cubicBezTo>
                    <a:pt x="220563" y="319756"/>
                    <a:pt x="148990" y="390786"/>
                    <a:pt x="83676" y="376090"/>
                  </a:cubicBezTo>
                  <a:cubicBezTo>
                    <a:pt x="18361" y="361394"/>
                    <a:pt x="-16201" y="267233"/>
                    <a:pt x="6659" y="162730"/>
                  </a:cubicBezTo>
                  <a:cubicBezTo>
                    <a:pt x="29518" y="58227"/>
                    <a:pt x="101365" y="-12802"/>
                    <a:pt x="166952" y="1893"/>
                  </a:cubicBezTo>
                  <a:close/>
                </a:path>
              </a:pathLst>
            </a:custGeom>
            <a:solidFill>
              <a:srgbClr val="CE9005"/>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01" name="Freeform: Shape 17600">
              <a:extLst>
                <a:ext uri="{FF2B5EF4-FFF2-40B4-BE49-F238E27FC236}">
                  <a16:creationId xmlns:a16="http://schemas.microsoft.com/office/drawing/2014/main" id="{CBAD40CF-2305-2D22-D368-29D2C82C0023}"/>
                </a:ext>
              </a:extLst>
            </p:cNvPr>
            <p:cNvSpPr/>
            <p:nvPr/>
          </p:nvSpPr>
          <p:spPr>
            <a:xfrm>
              <a:off x="8123838" y="3751403"/>
              <a:ext cx="181479" cy="188654"/>
            </a:xfrm>
            <a:custGeom>
              <a:avLst/>
              <a:gdLst>
                <a:gd name="connsiteX0" fmla="*/ -393 w 181479"/>
                <a:gd name="connsiteY0" fmla="*/ 68455 h 188654"/>
                <a:gd name="connsiteX1" fmla="*/ 11854 w 181479"/>
                <a:gd name="connsiteY1" fmla="*/ 56481 h 188654"/>
                <a:gd name="connsiteX2" fmla="*/ 16480 w 181479"/>
                <a:gd name="connsiteY2" fmla="*/ 56481 h 188654"/>
                <a:gd name="connsiteX3" fmla="*/ 39341 w 181479"/>
                <a:gd name="connsiteY3" fmla="*/ 8039 h 188654"/>
                <a:gd name="connsiteX4" fmla="*/ 51586 w 181479"/>
                <a:gd name="connsiteY4" fmla="*/ 147 h 188654"/>
                <a:gd name="connsiteX5" fmla="*/ 58934 w 181479"/>
                <a:gd name="connsiteY5" fmla="*/ 21374 h 188654"/>
                <a:gd name="connsiteX6" fmla="*/ 54853 w 181479"/>
                <a:gd name="connsiteY6" fmla="*/ 30899 h 188654"/>
                <a:gd name="connsiteX7" fmla="*/ 37979 w 181479"/>
                <a:gd name="connsiteY7" fmla="*/ 62740 h 188654"/>
                <a:gd name="connsiteX8" fmla="*/ 78257 w 181479"/>
                <a:gd name="connsiteY8" fmla="*/ 71721 h 188654"/>
                <a:gd name="connsiteX9" fmla="*/ 137039 w 181479"/>
                <a:gd name="connsiteY9" fmla="*/ 9672 h 188654"/>
                <a:gd name="connsiteX10" fmla="*/ 162348 w 181479"/>
                <a:gd name="connsiteY10" fmla="*/ 89138 h 188654"/>
                <a:gd name="connsiteX11" fmla="*/ 174867 w 181479"/>
                <a:gd name="connsiteY11" fmla="*/ 91859 h 188654"/>
                <a:gd name="connsiteX12" fmla="*/ 180583 w 181479"/>
                <a:gd name="connsiteY12" fmla="*/ 107916 h 188654"/>
                <a:gd name="connsiteX13" fmla="*/ 168336 w 181479"/>
                <a:gd name="connsiteY13" fmla="*/ 120434 h 188654"/>
                <a:gd name="connsiteX14" fmla="*/ 155272 w 181479"/>
                <a:gd name="connsiteY14" fmla="*/ 117713 h 188654"/>
                <a:gd name="connsiteX15" fmla="*/ 123977 w 181479"/>
                <a:gd name="connsiteY15" fmla="*/ 181666 h 188654"/>
                <a:gd name="connsiteX16" fmla="*/ 112002 w 181479"/>
                <a:gd name="connsiteY16" fmla="*/ 188470 h 188654"/>
                <a:gd name="connsiteX17" fmla="*/ 104654 w 181479"/>
                <a:gd name="connsiteY17" fmla="*/ 167787 h 188654"/>
                <a:gd name="connsiteX18" fmla="*/ 109281 w 181479"/>
                <a:gd name="connsiteY18" fmla="*/ 157174 h 188654"/>
                <a:gd name="connsiteX19" fmla="*/ 135679 w 181479"/>
                <a:gd name="connsiteY19" fmla="*/ 113086 h 188654"/>
                <a:gd name="connsiteX20" fmla="*/ 94585 w 181479"/>
                <a:gd name="connsiteY20" fmla="*/ 104106 h 188654"/>
                <a:gd name="connsiteX21" fmla="*/ 35803 w 181479"/>
                <a:gd name="connsiteY21" fmla="*/ 165066 h 188654"/>
                <a:gd name="connsiteX22" fmla="*/ 11309 w 181479"/>
                <a:gd name="connsiteY22" fmla="*/ 86961 h 188654"/>
                <a:gd name="connsiteX23" fmla="*/ 6955 w 181479"/>
                <a:gd name="connsiteY23" fmla="*/ 86961 h 188654"/>
                <a:gd name="connsiteX24" fmla="*/ -393 w 181479"/>
                <a:gd name="connsiteY24" fmla="*/ 68455 h 188654"/>
                <a:gd name="connsiteX25" fmla="*/ 67915 w 181479"/>
                <a:gd name="connsiteY25" fmla="*/ 97574 h 188654"/>
                <a:gd name="connsiteX26" fmla="*/ 30904 w 181479"/>
                <a:gd name="connsiteY26" fmla="*/ 89410 h 188654"/>
                <a:gd name="connsiteX27" fmla="*/ 41517 w 181479"/>
                <a:gd name="connsiteY27" fmla="*/ 125061 h 188654"/>
                <a:gd name="connsiteX28" fmla="*/ 68188 w 181479"/>
                <a:gd name="connsiteY28" fmla="*/ 97574 h 188654"/>
                <a:gd name="connsiteX29" fmla="*/ 102749 w 181479"/>
                <a:gd name="connsiteY29" fmla="*/ 77980 h 188654"/>
                <a:gd name="connsiteX30" fmla="*/ 140849 w 181479"/>
                <a:gd name="connsiteY30" fmla="*/ 86416 h 188654"/>
                <a:gd name="connsiteX31" fmla="*/ 129963 w 181479"/>
                <a:gd name="connsiteY31" fmla="*/ 49677 h 188654"/>
                <a:gd name="connsiteX32" fmla="*/ 103021 w 181479"/>
                <a:gd name="connsiteY32" fmla="*/ 77980 h 188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1479" h="188654">
                  <a:moveTo>
                    <a:pt x="-393" y="68455"/>
                  </a:moveTo>
                  <a:cubicBezTo>
                    <a:pt x="1512" y="60563"/>
                    <a:pt x="6683" y="55392"/>
                    <a:pt x="11854" y="56481"/>
                  </a:cubicBezTo>
                  <a:lnTo>
                    <a:pt x="16480" y="56481"/>
                  </a:lnTo>
                  <a:cubicBezTo>
                    <a:pt x="21488" y="39227"/>
                    <a:pt x="29217" y="22871"/>
                    <a:pt x="39341" y="8039"/>
                  </a:cubicBezTo>
                  <a:cubicBezTo>
                    <a:pt x="42334" y="3141"/>
                    <a:pt x="46415" y="-942"/>
                    <a:pt x="51586" y="147"/>
                  </a:cubicBezTo>
                  <a:cubicBezTo>
                    <a:pt x="56756" y="1236"/>
                    <a:pt x="61112" y="11033"/>
                    <a:pt x="58934" y="21374"/>
                  </a:cubicBezTo>
                  <a:cubicBezTo>
                    <a:pt x="58090" y="24749"/>
                    <a:pt x="56703" y="27960"/>
                    <a:pt x="54853" y="30899"/>
                  </a:cubicBezTo>
                  <a:cubicBezTo>
                    <a:pt x="48021" y="40832"/>
                    <a:pt x="42360" y="51500"/>
                    <a:pt x="37979" y="62740"/>
                  </a:cubicBezTo>
                  <a:lnTo>
                    <a:pt x="78257" y="71721"/>
                  </a:lnTo>
                  <a:cubicBezTo>
                    <a:pt x="97307" y="23279"/>
                    <a:pt x="114723" y="4501"/>
                    <a:pt x="137039" y="9672"/>
                  </a:cubicBezTo>
                  <a:cubicBezTo>
                    <a:pt x="159355" y="14843"/>
                    <a:pt x="169152" y="46411"/>
                    <a:pt x="162348" y="89138"/>
                  </a:cubicBezTo>
                  <a:lnTo>
                    <a:pt x="174867" y="91859"/>
                  </a:lnTo>
                  <a:cubicBezTo>
                    <a:pt x="179766" y="91859"/>
                    <a:pt x="182216" y="100023"/>
                    <a:pt x="180583" y="107916"/>
                  </a:cubicBezTo>
                  <a:cubicBezTo>
                    <a:pt x="178950" y="115808"/>
                    <a:pt x="173507" y="121523"/>
                    <a:pt x="168336" y="120434"/>
                  </a:cubicBezTo>
                  <a:lnTo>
                    <a:pt x="155272" y="117713"/>
                  </a:lnTo>
                  <a:cubicBezTo>
                    <a:pt x="148741" y="140736"/>
                    <a:pt x="138155" y="162399"/>
                    <a:pt x="123977" y="181666"/>
                  </a:cubicBezTo>
                  <a:cubicBezTo>
                    <a:pt x="120439" y="186837"/>
                    <a:pt x="116356" y="189286"/>
                    <a:pt x="112002" y="188470"/>
                  </a:cubicBezTo>
                  <a:cubicBezTo>
                    <a:pt x="107647" y="187653"/>
                    <a:pt x="102205" y="177856"/>
                    <a:pt x="104654" y="167787"/>
                  </a:cubicBezTo>
                  <a:cubicBezTo>
                    <a:pt x="105361" y="163950"/>
                    <a:pt x="106939" y="160303"/>
                    <a:pt x="109281" y="157174"/>
                  </a:cubicBezTo>
                  <a:cubicBezTo>
                    <a:pt x="120493" y="144056"/>
                    <a:pt x="129392" y="129143"/>
                    <a:pt x="135679" y="113086"/>
                  </a:cubicBezTo>
                  <a:lnTo>
                    <a:pt x="94585" y="104106"/>
                  </a:lnTo>
                  <a:cubicBezTo>
                    <a:pt x="76079" y="150370"/>
                    <a:pt x="59479" y="170236"/>
                    <a:pt x="35803" y="165066"/>
                  </a:cubicBezTo>
                  <a:cubicBezTo>
                    <a:pt x="12126" y="159895"/>
                    <a:pt x="4233" y="128598"/>
                    <a:pt x="11309" y="86961"/>
                  </a:cubicBezTo>
                  <a:lnTo>
                    <a:pt x="6955" y="86961"/>
                  </a:lnTo>
                  <a:cubicBezTo>
                    <a:pt x="-393" y="83967"/>
                    <a:pt x="-393" y="76619"/>
                    <a:pt x="-393" y="68455"/>
                  </a:cubicBezTo>
                  <a:close/>
                  <a:moveTo>
                    <a:pt x="67915" y="97574"/>
                  </a:moveTo>
                  <a:lnTo>
                    <a:pt x="30904" y="89410"/>
                  </a:lnTo>
                  <a:cubicBezTo>
                    <a:pt x="27639" y="110909"/>
                    <a:pt x="32265" y="122883"/>
                    <a:pt x="41517" y="125061"/>
                  </a:cubicBezTo>
                  <a:cubicBezTo>
                    <a:pt x="50770" y="127238"/>
                    <a:pt x="57301" y="121795"/>
                    <a:pt x="68188" y="97574"/>
                  </a:cubicBezTo>
                  <a:close/>
                  <a:moveTo>
                    <a:pt x="102749" y="77980"/>
                  </a:moveTo>
                  <a:lnTo>
                    <a:pt x="140849" y="86416"/>
                  </a:lnTo>
                  <a:cubicBezTo>
                    <a:pt x="144115" y="64917"/>
                    <a:pt x="140849" y="51854"/>
                    <a:pt x="129963" y="49677"/>
                  </a:cubicBezTo>
                  <a:cubicBezTo>
                    <a:pt x="119078" y="47500"/>
                    <a:pt x="113635" y="53759"/>
                    <a:pt x="103021" y="77980"/>
                  </a:cubicBezTo>
                  <a:close/>
                </a:path>
              </a:pathLst>
            </a:custGeom>
            <a:solidFill>
              <a:srgbClr val="F5E825"/>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02" name="Freeform: Shape 17601">
              <a:extLst>
                <a:ext uri="{FF2B5EF4-FFF2-40B4-BE49-F238E27FC236}">
                  <a16:creationId xmlns:a16="http://schemas.microsoft.com/office/drawing/2014/main" id="{1CBD4A90-F192-D315-40BA-BE9BC48347F5}"/>
                </a:ext>
              </a:extLst>
            </p:cNvPr>
            <p:cNvSpPr/>
            <p:nvPr/>
          </p:nvSpPr>
          <p:spPr>
            <a:xfrm>
              <a:off x="8283041" y="4063749"/>
              <a:ext cx="38100" cy="15368"/>
            </a:xfrm>
            <a:custGeom>
              <a:avLst/>
              <a:gdLst>
                <a:gd name="connsiteX0" fmla="*/ -393 w 38100"/>
                <a:gd name="connsiteY0" fmla="*/ 9473 h 15368"/>
                <a:gd name="connsiteX1" fmla="*/ 8043 w 38100"/>
                <a:gd name="connsiteY1" fmla="*/ 13283 h 15368"/>
                <a:gd name="connsiteX2" fmla="*/ 21923 w 38100"/>
                <a:gd name="connsiteY2" fmla="*/ 15189 h 15368"/>
                <a:gd name="connsiteX3" fmla="*/ 28454 w 38100"/>
                <a:gd name="connsiteY3" fmla="*/ 13011 h 15368"/>
                <a:gd name="connsiteX4" fmla="*/ 37708 w 38100"/>
                <a:gd name="connsiteY4" fmla="*/ 3759 h 15368"/>
                <a:gd name="connsiteX5" fmla="*/ 19747 w 38100"/>
                <a:gd name="connsiteY5" fmla="*/ 3759 h 15368"/>
                <a:gd name="connsiteX6" fmla="*/ 9949 w 38100"/>
                <a:gd name="connsiteY6" fmla="*/ 493 h 15368"/>
                <a:gd name="connsiteX7" fmla="*/ -393 w 38100"/>
                <a:gd name="connsiteY7" fmla="*/ 9473 h 1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 h="15368">
                  <a:moveTo>
                    <a:pt x="-393" y="9473"/>
                  </a:moveTo>
                  <a:cubicBezTo>
                    <a:pt x="2057" y="11433"/>
                    <a:pt x="4942" y="12739"/>
                    <a:pt x="8043" y="13283"/>
                  </a:cubicBezTo>
                  <a:cubicBezTo>
                    <a:pt x="12616" y="14318"/>
                    <a:pt x="17242" y="14944"/>
                    <a:pt x="21923" y="15189"/>
                  </a:cubicBezTo>
                  <a:cubicBezTo>
                    <a:pt x="24345" y="15706"/>
                    <a:pt x="26821" y="14862"/>
                    <a:pt x="28454" y="13011"/>
                  </a:cubicBezTo>
                  <a:cubicBezTo>
                    <a:pt x="31748" y="10127"/>
                    <a:pt x="34823" y="7051"/>
                    <a:pt x="37708" y="3759"/>
                  </a:cubicBezTo>
                  <a:cubicBezTo>
                    <a:pt x="31829" y="5391"/>
                    <a:pt x="25625" y="5391"/>
                    <a:pt x="19747" y="3759"/>
                  </a:cubicBezTo>
                  <a:cubicBezTo>
                    <a:pt x="16752" y="2398"/>
                    <a:pt x="13214" y="-1412"/>
                    <a:pt x="9949" y="493"/>
                  </a:cubicBezTo>
                  <a:cubicBezTo>
                    <a:pt x="6683" y="2398"/>
                    <a:pt x="-120" y="9745"/>
                    <a:pt x="-393" y="9473"/>
                  </a:cubicBezTo>
                  <a:close/>
                </a:path>
              </a:pathLst>
            </a:custGeom>
            <a:solidFill>
              <a:srgbClr val="FFFFFF">
                <a:alpha val="70000"/>
              </a:srgbClr>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03" name="Freeform: Shape 17602">
              <a:extLst>
                <a:ext uri="{FF2B5EF4-FFF2-40B4-BE49-F238E27FC236}">
                  <a16:creationId xmlns:a16="http://schemas.microsoft.com/office/drawing/2014/main" id="{DD07481A-F845-15E8-8BAE-F5FB739A99FF}"/>
                </a:ext>
              </a:extLst>
            </p:cNvPr>
            <p:cNvSpPr/>
            <p:nvPr/>
          </p:nvSpPr>
          <p:spPr>
            <a:xfrm>
              <a:off x="8232695" y="4099448"/>
              <a:ext cx="34290" cy="10204"/>
            </a:xfrm>
            <a:custGeom>
              <a:avLst/>
              <a:gdLst>
                <a:gd name="connsiteX0" fmla="*/ -393 w 34290"/>
                <a:gd name="connsiteY0" fmla="*/ 9970 h 10204"/>
                <a:gd name="connsiteX1" fmla="*/ 11309 w 34290"/>
                <a:gd name="connsiteY1" fmla="*/ 9970 h 10204"/>
                <a:gd name="connsiteX2" fmla="*/ 33897 w 34290"/>
                <a:gd name="connsiteY2" fmla="*/ 2622 h 10204"/>
                <a:gd name="connsiteX3" fmla="*/ 17568 w 34290"/>
                <a:gd name="connsiteY3" fmla="*/ 717 h 10204"/>
                <a:gd name="connsiteX4" fmla="*/ 8588 w 34290"/>
                <a:gd name="connsiteY4" fmla="*/ 6160 h 10204"/>
                <a:gd name="connsiteX5" fmla="*/ -393 w 34290"/>
                <a:gd name="connsiteY5" fmla="*/ 9970 h 1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10204">
                  <a:moveTo>
                    <a:pt x="-393" y="9970"/>
                  </a:moveTo>
                  <a:cubicBezTo>
                    <a:pt x="3499" y="10242"/>
                    <a:pt x="7417" y="10242"/>
                    <a:pt x="11309" y="9970"/>
                  </a:cubicBezTo>
                  <a:cubicBezTo>
                    <a:pt x="19119" y="8473"/>
                    <a:pt x="26712" y="5997"/>
                    <a:pt x="33897" y="2622"/>
                  </a:cubicBezTo>
                  <a:cubicBezTo>
                    <a:pt x="28454" y="2622"/>
                    <a:pt x="22468" y="-1732"/>
                    <a:pt x="17568" y="717"/>
                  </a:cubicBezTo>
                  <a:lnTo>
                    <a:pt x="8588" y="6160"/>
                  </a:lnTo>
                  <a:cubicBezTo>
                    <a:pt x="6955" y="5072"/>
                    <a:pt x="2600" y="9970"/>
                    <a:pt x="-393" y="9970"/>
                  </a:cubicBezTo>
                  <a:close/>
                </a:path>
              </a:pathLst>
            </a:custGeom>
            <a:solidFill>
              <a:srgbClr val="FFFFFF">
                <a:alpha val="70000"/>
              </a:srgbClr>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04" name="Freeform: Shape 17603">
              <a:extLst>
                <a:ext uri="{FF2B5EF4-FFF2-40B4-BE49-F238E27FC236}">
                  <a16:creationId xmlns:a16="http://schemas.microsoft.com/office/drawing/2014/main" id="{CA9B248F-498A-1F23-FBAD-A99FB92F9E6B}"/>
                </a:ext>
              </a:extLst>
            </p:cNvPr>
            <p:cNvSpPr/>
            <p:nvPr/>
          </p:nvSpPr>
          <p:spPr>
            <a:xfrm rot="19763399">
              <a:off x="4521982" y="2741234"/>
              <a:ext cx="535849" cy="52523"/>
            </a:xfrm>
            <a:custGeom>
              <a:avLst/>
              <a:gdLst>
                <a:gd name="connsiteX0" fmla="*/ -393 w 535849"/>
                <a:gd name="connsiteY0" fmla="*/ -30 h 52523"/>
                <a:gd name="connsiteX1" fmla="*/ 535457 w 535849"/>
                <a:gd name="connsiteY1" fmla="*/ -30 h 52523"/>
                <a:gd name="connsiteX2" fmla="*/ 535457 w 535849"/>
                <a:gd name="connsiteY2" fmla="*/ 52493 h 52523"/>
                <a:gd name="connsiteX3" fmla="*/ -393 w 535849"/>
                <a:gd name="connsiteY3" fmla="*/ 52493 h 52523"/>
              </a:gdLst>
              <a:ahLst/>
              <a:cxnLst>
                <a:cxn ang="0">
                  <a:pos x="connsiteX0" y="connsiteY0"/>
                </a:cxn>
                <a:cxn ang="0">
                  <a:pos x="connsiteX1" y="connsiteY1"/>
                </a:cxn>
                <a:cxn ang="0">
                  <a:pos x="connsiteX2" y="connsiteY2"/>
                </a:cxn>
                <a:cxn ang="0">
                  <a:pos x="connsiteX3" y="connsiteY3"/>
                </a:cxn>
              </a:cxnLst>
              <a:rect l="l" t="t" r="r" b="b"/>
              <a:pathLst>
                <a:path w="535849" h="52523">
                  <a:moveTo>
                    <a:pt x="-393" y="-30"/>
                  </a:moveTo>
                  <a:lnTo>
                    <a:pt x="535457" y="-30"/>
                  </a:lnTo>
                  <a:lnTo>
                    <a:pt x="535457" y="52493"/>
                  </a:lnTo>
                  <a:lnTo>
                    <a:pt x="-393" y="52493"/>
                  </a:lnTo>
                  <a:close/>
                </a:path>
              </a:pathLst>
            </a:custGeom>
            <a:solidFill>
              <a:srgbClr val="AD7300"/>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05" name="Freeform: Shape 17604">
              <a:extLst>
                <a:ext uri="{FF2B5EF4-FFF2-40B4-BE49-F238E27FC236}">
                  <a16:creationId xmlns:a16="http://schemas.microsoft.com/office/drawing/2014/main" id="{26CA9850-3B5B-FE45-1828-B2A6E2004286}"/>
                </a:ext>
              </a:extLst>
            </p:cNvPr>
            <p:cNvSpPr/>
            <p:nvPr/>
          </p:nvSpPr>
          <p:spPr>
            <a:xfrm>
              <a:off x="4554788" y="2586153"/>
              <a:ext cx="492000" cy="399562"/>
            </a:xfrm>
            <a:custGeom>
              <a:avLst/>
              <a:gdLst>
                <a:gd name="connsiteX0" fmla="*/ 159523 w 492000"/>
                <a:gd name="connsiteY0" fmla="*/ 53693 h 399562"/>
                <a:gd name="connsiteX1" fmla="*/ 15287 w 492000"/>
                <a:gd name="connsiteY1" fmla="*/ 336177 h 399562"/>
                <a:gd name="connsiteX2" fmla="*/ 332334 w 492000"/>
                <a:gd name="connsiteY2" fmla="*/ 345703 h 399562"/>
                <a:gd name="connsiteX3" fmla="*/ 476570 w 492000"/>
                <a:gd name="connsiteY3" fmla="*/ 63218 h 399562"/>
                <a:gd name="connsiteX4" fmla="*/ 159523 w 492000"/>
                <a:gd name="connsiteY4" fmla="*/ 53693 h 399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000" h="399562">
                  <a:moveTo>
                    <a:pt x="159523" y="53693"/>
                  </a:moveTo>
                  <a:cubicBezTo>
                    <a:pt x="32160" y="129077"/>
                    <a:pt x="-32338" y="255623"/>
                    <a:pt x="15287" y="336177"/>
                  </a:cubicBezTo>
                  <a:cubicBezTo>
                    <a:pt x="62912" y="416732"/>
                    <a:pt x="205787" y="421086"/>
                    <a:pt x="332334" y="345703"/>
                  </a:cubicBezTo>
                  <a:cubicBezTo>
                    <a:pt x="458880" y="270319"/>
                    <a:pt x="522834" y="143773"/>
                    <a:pt x="476570" y="63218"/>
                  </a:cubicBezTo>
                  <a:cubicBezTo>
                    <a:pt x="430305" y="-17336"/>
                    <a:pt x="286885" y="-21418"/>
                    <a:pt x="159523" y="53693"/>
                  </a:cubicBezTo>
                  <a:close/>
                </a:path>
              </a:pathLst>
            </a:custGeom>
            <a:solidFill>
              <a:srgbClr val="AD7300"/>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06" name="Freeform: Shape 17605">
              <a:extLst>
                <a:ext uri="{FF2B5EF4-FFF2-40B4-BE49-F238E27FC236}">
                  <a16:creationId xmlns:a16="http://schemas.microsoft.com/office/drawing/2014/main" id="{23B4B9D8-C33F-34C2-7D60-37EC18730B02}"/>
                </a:ext>
              </a:extLst>
            </p:cNvPr>
            <p:cNvSpPr/>
            <p:nvPr/>
          </p:nvSpPr>
          <p:spPr>
            <a:xfrm>
              <a:off x="4529752" y="2544137"/>
              <a:ext cx="492642" cy="399669"/>
            </a:xfrm>
            <a:custGeom>
              <a:avLst/>
              <a:gdLst>
                <a:gd name="connsiteX0" fmla="*/ 476570 w 492642"/>
                <a:gd name="connsiteY0" fmla="*/ 63325 h 399669"/>
                <a:gd name="connsiteX1" fmla="*/ 332333 w 492642"/>
                <a:gd name="connsiteY1" fmla="*/ 345809 h 399669"/>
                <a:gd name="connsiteX2" fmla="*/ 15287 w 492642"/>
                <a:gd name="connsiteY2" fmla="*/ 336284 h 399669"/>
                <a:gd name="connsiteX3" fmla="*/ 159523 w 492642"/>
                <a:gd name="connsiteY3" fmla="*/ 53800 h 399669"/>
                <a:gd name="connsiteX4" fmla="*/ 476570 w 492642"/>
                <a:gd name="connsiteY4" fmla="*/ 63325 h 399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42" h="399669">
                  <a:moveTo>
                    <a:pt x="476570" y="63325"/>
                  </a:moveTo>
                  <a:cubicBezTo>
                    <a:pt x="524195" y="144967"/>
                    <a:pt x="459697" y="270425"/>
                    <a:pt x="332333" y="345809"/>
                  </a:cubicBezTo>
                  <a:cubicBezTo>
                    <a:pt x="204970" y="421192"/>
                    <a:pt x="62912" y="416838"/>
                    <a:pt x="15287" y="336284"/>
                  </a:cubicBezTo>
                  <a:cubicBezTo>
                    <a:pt x="-32338" y="255730"/>
                    <a:pt x="32160" y="129183"/>
                    <a:pt x="159523" y="53800"/>
                  </a:cubicBezTo>
                  <a:cubicBezTo>
                    <a:pt x="286885" y="-21584"/>
                    <a:pt x="428945" y="-17230"/>
                    <a:pt x="476570" y="63325"/>
                  </a:cubicBezTo>
                  <a:close/>
                </a:path>
              </a:pathLst>
            </a:custGeom>
            <a:solidFill>
              <a:srgbClr val="E2B233"/>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07" name="Freeform: Shape 17606">
              <a:extLst>
                <a:ext uri="{FF2B5EF4-FFF2-40B4-BE49-F238E27FC236}">
                  <a16:creationId xmlns:a16="http://schemas.microsoft.com/office/drawing/2014/main" id="{741B6530-AF40-A901-71CE-9AE63F6B2359}"/>
                </a:ext>
              </a:extLst>
            </p:cNvPr>
            <p:cNvSpPr/>
            <p:nvPr/>
          </p:nvSpPr>
          <p:spPr>
            <a:xfrm>
              <a:off x="4599810" y="2601084"/>
              <a:ext cx="352524" cy="285775"/>
            </a:xfrm>
            <a:custGeom>
              <a:avLst/>
              <a:gdLst>
                <a:gd name="connsiteX0" fmla="*/ 340924 w 352524"/>
                <a:gd name="connsiteY0" fmla="*/ 45294 h 285775"/>
                <a:gd name="connsiteX1" fmla="*/ 237782 w 352524"/>
                <a:gd name="connsiteY1" fmla="*/ 247224 h 285775"/>
                <a:gd name="connsiteX2" fmla="*/ 10815 w 352524"/>
                <a:gd name="connsiteY2" fmla="*/ 240421 h 285775"/>
                <a:gd name="connsiteX3" fmla="*/ 113957 w 352524"/>
                <a:gd name="connsiteY3" fmla="*/ 38490 h 285775"/>
                <a:gd name="connsiteX4" fmla="*/ 340924 w 352524"/>
                <a:gd name="connsiteY4" fmla="*/ 45294 h 28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24" h="285775">
                  <a:moveTo>
                    <a:pt x="340924" y="45294"/>
                  </a:moveTo>
                  <a:cubicBezTo>
                    <a:pt x="374942" y="102988"/>
                    <a:pt x="328949" y="193340"/>
                    <a:pt x="237782" y="247224"/>
                  </a:cubicBezTo>
                  <a:cubicBezTo>
                    <a:pt x="146613" y="301108"/>
                    <a:pt x="44833" y="298115"/>
                    <a:pt x="10815" y="240421"/>
                  </a:cubicBezTo>
                  <a:cubicBezTo>
                    <a:pt x="-23203" y="182726"/>
                    <a:pt x="22789" y="92375"/>
                    <a:pt x="113957" y="38490"/>
                  </a:cubicBezTo>
                  <a:cubicBezTo>
                    <a:pt x="205125" y="-15394"/>
                    <a:pt x="306906" y="-12400"/>
                    <a:pt x="340924" y="45294"/>
                  </a:cubicBezTo>
                  <a:close/>
                </a:path>
              </a:pathLst>
            </a:custGeom>
            <a:solidFill>
              <a:srgbClr val="CE9005"/>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08" name="Freeform: Shape 17607">
              <a:extLst>
                <a:ext uri="{FF2B5EF4-FFF2-40B4-BE49-F238E27FC236}">
                  <a16:creationId xmlns:a16="http://schemas.microsoft.com/office/drawing/2014/main" id="{A40744AA-739C-1B51-1F49-68F1F6FFD681}"/>
                </a:ext>
              </a:extLst>
            </p:cNvPr>
            <p:cNvSpPr/>
            <p:nvPr/>
          </p:nvSpPr>
          <p:spPr>
            <a:xfrm>
              <a:off x="4681572" y="2649146"/>
              <a:ext cx="190303" cy="181231"/>
            </a:xfrm>
            <a:custGeom>
              <a:avLst/>
              <a:gdLst>
                <a:gd name="connsiteX0" fmla="*/ 49884 w 190303"/>
                <a:gd name="connsiteY0" fmla="*/ 13289 h 181231"/>
                <a:gd name="connsiteX1" fmla="*/ 67029 w 190303"/>
                <a:gd name="connsiteY1" fmla="*/ 13289 h 181231"/>
                <a:gd name="connsiteX2" fmla="*/ 69479 w 190303"/>
                <a:gd name="connsiteY2" fmla="*/ 17371 h 181231"/>
                <a:gd name="connsiteX3" fmla="*/ 120642 w 190303"/>
                <a:gd name="connsiteY3" fmla="*/ 770 h 181231"/>
                <a:gd name="connsiteX4" fmla="*/ 134520 w 190303"/>
                <a:gd name="connsiteY4" fmla="*/ 4308 h 181231"/>
                <a:gd name="connsiteX5" fmla="*/ 124180 w 190303"/>
                <a:gd name="connsiteY5" fmla="*/ 24174 h 181231"/>
                <a:gd name="connsiteX6" fmla="*/ 114381 w 190303"/>
                <a:gd name="connsiteY6" fmla="*/ 27712 h 181231"/>
                <a:gd name="connsiteX7" fmla="*/ 79820 w 190303"/>
                <a:gd name="connsiteY7" fmla="*/ 37237 h 181231"/>
                <a:gd name="connsiteX8" fmla="*/ 100502 w 190303"/>
                <a:gd name="connsiteY8" fmla="*/ 72616 h 181231"/>
                <a:gd name="connsiteX9" fmla="*/ 186228 w 190303"/>
                <a:gd name="connsiteY9" fmla="*/ 72616 h 181231"/>
                <a:gd name="connsiteX10" fmla="*/ 145406 w 190303"/>
                <a:gd name="connsiteY10" fmla="*/ 145278 h 181231"/>
                <a:gd name="connsiteX11" fmla="*/ 151937 w 190303"/>
                <a:gd name="connsiteY11" fmla="*/ 156436 h 181231"/>
                <a:gd name="connsiteX12" fmla="*/ 144318 w 190303"/>
                <a:gd name="connsiteY12" fmla="*/ 171676 h 181231"/>
                <a:gd name="connsiteX13" fmla="*/ 126628 w 190303"/>
                <a:gd name="connsiteY13" fmla="*/ 171676 h 181231"/>
                <a:gd name="connsiteX14" fmla="*/ 120097 w 190303"/>
                <a:gd name="connsiteY14" fmla="*/ 160246 h 181231"/>
                <a:gd name="connsiteX15" fmla="*/ 51789 w 190303"/>
                <a:gd name="connsiteY15" fmla="*/ 181201 h 181231"/>
                <a:gd name="connsiteX16" fmla="*/ 38727 w 190303"/>
                <a:gd name="connsiteY16" fmla="*/ 177119 h 181231"/>
                <a:gd name="connsiteX17" fmla="*/ 48796 w 190303"/>
                <a:gd name="connsiteY17" fmla="*/ 157252 h 181231"/>
                <a:gd name="connsiteX18" fmla="*/ 59410 w 190303"/>
                <a:gd name="connsiteY18" fmla="*/ 153714 h 181231"/>
                <a:gd name="connsiteX19" fmla="*/ 110028 w 190303"/>
                <a:gd name="connsiteY19" fmla="*/ 140652 h 181231"/>
                <a:gd name="connsiteX20" fmla="*/ 88529 w 190303"/>
                <a:gd name="connsiteY20" fmla="*/ 104184 h 181231"/>
                <a:gd name="connsiteX21" fmla="*/ 3620 w 190303"/>
                <a:gd name="connsiteY21" fmla="*/ 104184 h 181231"/>
                <a:gd name="connsiteX22" fmla="*/ 43897 w 190303"/>
                <a:gd name="connsiteY22" fmla="*/ 32883 h 181231"/>
                <a:gd name="connsiteX23" fmla="*/ 41720 w 190303"/>
                <a:gd name="connsiteY23" fmla="*/ 29073 h 181231"/>
                <a:gd name="connsiteX24" fmla="*/ 49884 w 190303"/>
                <a:gd name="connsiteY24" fmla="*/ 13289 h 181231"/>
                <a:gd name="connsiteX25" fmla="*/ 75465 w 190303"/>
                <a:gd name="connsiteY25" fmla="*/ 82957 h 181231"/>
                <a:gd name="connsiteX26" fmla="*/ 56144 w 190303"/>
                <a:gd name="connsiteY26" fmla="*/ 50300 h 181231"/>
                <a:gd name="connsiteX27" fmla="*/ 37365 w 190303"/>
                <a:gd name="connsiteY27" fmla="*/ 82413 h 181231"/>
                <a:gd name="connsiteX28" fmla="*/ 75465 w 190303"/>
                <a:gd name="connsiteY28" fmla="*/ 82957 h 181231"/>
                <a:gd name="connsiteX29" fmla="*/ 113566 w 190303"/>
                <a:gd name="connsiteY29" fmla="*/ 94932 h 181231"/>
                <a:gd name="connsiteX30" fmla="*/ 133432 w 190303"/>
                <a:gd name="connsiteY30" fmla="*/ 128405 h 181231"/>
                <a:gd name="connsiteX31" fmla="*/ 152755 w 190303"/>
                <a:gd name="connsiteY31" fmla="*/ 95476 h 181231"/>
                <a:gd name="connsiteX32" fmla="*/ 113566 w 190303"/>
                <a:gd name="connsiteY32" fmla="*/ 94932 h 18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0303" h="181231">
                  <a:moveTo>
                    <a:pt x="49884" y="13289"/>
                  </a:moveTo>
                  <a:cubicBezTo>
                    <a:pt x="56687" y="9207"/>
                    <a:pt x="64308" y="9479"/>
                    <a:pt x="67029" y="13289"/>
                  </a:cubicBezTo>
                  <a:lnTo>
                    <a:pt x="69479" y="17371"/>
                  </a:lnTo>
                  <a:cubicBezTo>
                    <a:pt x="85534" y="9111"/>
                    <a:pt x="102816" y="3505"/>
                    <a:pt x="120642" y="770"/>
                  </a:cubicBezTo>
                  <a:cubicBezTo>
                    <a:pt x="125540" y="-1075"/>
                    <a:pt x="131091" y="337"/>
                    <a:pt x="134520" y="4308"/>
                  </a:cubicBezTo>
                  <a:cubicBezTo>
                    <a:pt x="137787" y="10023"/>
                    <a:pt x="133159" y="18732"/>
                    <a:pt x="124180" y="24174"/>
                  </a:cubicBezTo>
                  <a:cubicBezTo>
                    <a:pt x="121132" y="25913"/>
                    <a:pt x="117838" y="27108"/>
                    <a:pt x="114381" y="27712"/>
                  </a:cubicBezTo>
                  <a:cubicBezTo>
                    <a:pt x="102572" y="29658"/>
                    <a:pt x="90978" y="32850"/>
                    <a:pt x="79820" y="37237"/>
                  </a:cubicBezTo>
                  <a:lnTo>
                    <a:pt x="100502" y="72616"/>
                  </a:lnTo>
                  <a:cubicBezTo>
                    <a:pt x="148944" y="53566"/>
                    <a:pt x="174526" y="53566"/>
                    <a:pt x="186228" y="72616"/>
                  </a:cubicBezTo>
                  <a:cubicBezTo>
                    <a:pt x="197930" y="91666"/>
                    <a:pt x="181057" y="121329"/>
                    <a:pt x="145406" y="145278"/>
                  </a:cubicBezTo>
                  <a:lnTo>
                    <a:pt x="151937" y="156436"/>
                  </a:lnTo>
                  <a:cubicBezTo>
                    <a:pt x="154660" y="160790"/>
                    <a:pt x="151937" y="167594"/>
                    <a:pt x="144318" y="171676"/>
                  </a:cubicBezTo>
                  <a:cubicBezTo>
                    <a:pt x="136697" y="175758"/>
                    <a:pt x="129351" y="175758"/>
                    <a:pt x="126628" y="171676"/>
                  </a:cubicBezTo>
                  <a:lnTo>
                    <a:pt x="120097" y="160246"/>
                  </a:lnTo>
                  <a:cubicBezTo>
                    <a:pt x="98706" y="171085"/>
                    <a:pt x="75601" y="178172"/>
                    <a:pt x="51789" y="181201"/>
                  </a:cubicBezTo>
                  <a:cubicBezTo>
                    <a:pt x="45530" y="181201"/>
                    <a:pt x="40904" y="181201"/>
                    <a:pt x="38727" y="177119"/>
                  </a:cubicBezTo>
                  <a:cubicBezTo>
                    <a:pt x="36549" y="173036"/>
                    <a:pt x="38727" y="162695"/>
                    <a:pt x="48796" y="157252"/>
                  </a:cubicBezTo>
                  <a:cubicBezTo>
                    <a:pt x="52061" y="155391"/>
                    <a:pt x="55681" y="154191"/>
                    <a:pt x="59410" y="153714"/>
                  </a:cubicBezTo>
                  <a:cubicBezTo>
                    <a:pt x="76880" y="152106"/>
                    <a:pt x="93971" y="147697"/>
                    <a:pt x="110028" y="140652"/>
                  </a:cubicBezTo>
                  <a:lnTo>
                    <a:pt x="88529" y="104184"/>
                  </a:lnTo>
                  <a:cubicBezTo>
                    <a:pt x="41720" y="122418"/>
                    <a:pt x="16138" y="124051"/>
                    <a:pt x="3620" y="104184"/>
                  </a:cubicBezTo>
                  <a:cubicBezTo>
                    <a:pt x="-8898" y="84318"/>
                    <a:pt x="8791" y="56287"/>
                    <a:pt x="43897" y="32883"/>
                  </a:cubicBezTo>
                  <a:lnTo>
                    <a:pt x="41720" y="29073"/>
                  </a:lnTo>
                  <a:cubicBezTo>
                    <a:pt x="40087" y="24446"/>
                    <a:pt x="42808" y="17915"/>
                    <a:pt x="49884" y="13289"/>
                  </a:cubicBezTo>
                  <a:close/>
                  <a:moveTo>
                    <a:pt x="75465" y="82957"/>
                  </a:moveTo>
                  <a:lnTo>
                    <a:pt x="56144" y="50300"/>
                  </a:lnTo>
                  <a:cubicBezTo>
                    <a:pt x="38182" y="62547"/>
                    <a:pt x="32467" y="74249"/>
                    <a:pt x="37365" y="82413"/>
                  </a:cubicBezTo>
                  <a:cubicBezTo>
                    <a:pt x="42265" y="90577"/>
                    <a:pt x="50156" y="91666"/>
                    <a:pt x="75465" y="82957"/>
                  </a:cubicBezTo>
                  <a:close/>
                  <a:moveTo>
                    <a:pt x="113566" y="94932"/>
                  </a:moveTo>
                  <a:lnTo>
                    <a:pt x="133432" y="128405"/>
                  </a:lnTo>
                  <a:cubicBezTo>
                    <a:pt x="151122" y="116159"/>
                    <a:pt x="157925" y="104184"/>
                    <a:pt x="152755" y="95476"/>
                  </a:cubicBezTo>
                  <a:cubicBezTo>
                    <a:pt x="147584" y="86767"/>
                    <a:pt x="138603" y="86223"/>
                    <a:pt x="113566" y="94932"/>
                  </a:cubicBezTo>
                  <a:close/>
                </a:path>
              </a:pathLst>
            </a:custGeom>
            <a:solidFill>
              <a:srgbClr val="F5E825"/>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09" name="Freeform: Shape 17608">
              <a:extLst>
                <a:ext uri="{FF2B5EF4-FFF2-40B4-BE49-F238E27FC236}">
                  <a16:creationId xmlns:a16="http://schemas.microsoft.com/office/drawing/2014/main" id="{A813F9C8-53D4-48FD-8F70-50BDA97E99D6}"/>
                </a:ext>
              </a:extLst>
            </p:cNvPr>
            <p:cNvSpPr/>
            <p:nvPr/>
          </p:nvSpPr>
          <p:spPr>
            <a:xfrm>
              <a:off x="4649934" y="2947398"/>
              <a:ext cx="53339" cy="30489"/>
            </a:xfrm>
            <a:custGeom>
              <a:avLst/>
              <a:gdLst>
                <a:gd name="connsiteX0" fmla="*/ -393 w 53339"/>
                <a:gd name="connsiteY0" fmla="*/ -30 h 30489"/>
                <a:gd name="connsiteX1" fmla="*/ 9676 w 53339"/>
                <a:gd name="connsiteY1" fmla="*/ 22557 h 30489"/>
                <a:gd name="connsiteX2" fmla="*/ 13486 w 53339"/>
                <a:gd name="connsiteY2" fmla="*/ 26912 h 30489"/>
                <a:gd name="connsiteX3" fmla="*/ 27638 w 53339"/>
                <a:gd name="connsiteY3" fmla="*/ 30450 h 30489"/>
                <a:gd name="connsiteX4" fmla="*/ 52947 w 53339"/>
                <a:gd name="connsiteY4" fmla="*/ 30450 h 30489"/>
                <a:gd name="connsiteX5" fmla="*/ 43422 w 53339"/>
                <a:gd name="connsiteY5" fmla="*/ 14121 h 30489"/>
                <a:gd name="connsiteX6" fmla="*/ 38251 w 53339"/>
                <a:gd name="connsiteY6" fmla="*/ 3780 h 30489"/>
                <a:gd name="connsiteX7" fmla="*/ 27093 w 53339"/>
                <a:gd name="connsiteY7" fmla="*/ 2147 h 30489"/>
                <a:gd name="connsiteX8" fmla="*/ -393 w 53339"/>
                <a:gd name="connsiteY8" fmla="*/ -30 h 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39" h="30489">
                  <a:moveTo>
                    <a:pt x="-393" y="-30"/>
                  </a:moveTo>
                  <a:cubicBezTo>
                    <a:pt x="1185" y="8172"/>
                    <a:pt x="4642" y="15901"/>
                    <a:pt x="9676" y="22557"/>
                  </a:cubicBezTo>
                  <a:cubicBezTo>
                    <a:pt x="10792" y="24133"/>
                    <a:pt x="12071" y="25592"/>
                    <a:pt x="13486" y="26912"/>
                  </a:cubicBezTo>
                  <a:cubicBezTo>
                    <a:pt x="17786" y="29358"/>
                    <a:pt x="22685" y="30580"/>
                    <a:pt x="27638" y="30450"/>
                  </a:cubicBezTo>
                  <a:cubicBezTo>
                    <a:pt x="36156" y="30450"/>
                    <a:pt x="44592" y="30450"/>
                    <a:pt x="52947" y="30450"/>
                  </a:cubicBezTo>
                  <a:cubicBezTo>
                    <a:pt x="49954" y="25007"/>
                    <a:pt x="46687" y="19564"/>
                    <a:pt x="43422" y="14121"/>
                  </a:cubicBezTo>
                  <a:cubicBezTo>
                    <a:pt x="40156" y="8678"/>
                    <a:pt x="40700" y="5685"/>
                    <a:pt x="38251" y="3780"/>
                  </a:cubicBezTo>
                  <a:cubicBezTo>
                    <a:pt x="35802" y="1875"/>
                    <a:pt x="30359" y="3780"/>
                    <a:pt x="27093" y="2147"/>
                  </a:cubicBezTo>
                  <a:cubicBezTo>
                    <a:pt x="17895" y="2062"/>
                    <a:pt x="8696" y="1336"/>
                    <a:pt x="-393" y="-30"/>
                  </a:cubicBezTo>
                  <a:close/>
                </a:path>
              </a:pathLst>
            </a:custGeom>
            <a:solidFill>
              <a:srgbClr val="FFFFFF">
                <a:alpha val="70000"/>
              </a:srgbClr>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10" name="Freeform: Shape 17609">
              <a:extLst>
                <a:ext uri="{FF2B5EF4-FFF2-40B4-BE49-F238E27FC236}">
                  <a16:creationId xmlns:a16="http://schemas.microsoft.com/office/drawing/2014/main" id="{C71C50F9-8952-B450-1A48-D3CBAA99B9DD}"/>
                </a:ext>
              </a:extLst>
            </p:cNvPr>
            <p:cNvSpPr/>
            <p:nvPr/>
          </p:nvSpPr>
          <p:spPr>
            <a:xfrm>
              <a:off x="4581899" y="2923722"/>
              <a:ext cx="66402" cy="46536"/>
            </a:xfrm>
            <a:custGeom>
              <a:avLst/>
              <a:gdLst>
                <a:gd name="connsiteX0" fmla="*/ -393 w 66402"/>
                <a:gd name="connsiteY0" fmla="*/ -30 h 46536"/>
                <a:gd name="connsiteX1" fmla="*/ 66010 w 66402"/>
                <a:gd name="connsiteY1" fmla="*/ 46506 h 46536"/>
                <a:gd name="connsiteX2" fmla="*/ 60023 w 66402"/>
                <a:gd name="connsiteY2" fmla="*/ 36437 h 46536"/>
                <a:gd name="connsiteX3" fmla="*/ 55396 w 66402"/>
                <a:gd name="connsiteY3" fmla="*/ 25007 h 46536"/>
                <a:gd name="connsiteX4" fmla="*/ 39884 w 66402"/>
                <a:gd name="connsiteY4" fmla="*/ 18475 h 46536"/>
                <a:gd name="connsiteX5" fmla="*/ -393 w 66402"/>
                <a:gd name="connsiteY5" fmla="*/ -30 h 4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02" h="46536">
                  <a:moveTo>
                    <a:pt x="-393" y="-30"/>
                  </a:moveTo>
                  <a:cubicBezTo>
                    <a:pt x="12316" y="25834"/>
                    <a:pt x="37353" y="43396"/>
                    <a:pt x="66010" y="46506"/>
                  </a:cubicBezTo>
                  <a:cubicBezTo>
                    <a:pt x="64377" y="46506"/>
                    <a:pt x="60839" y="37798"/>
                    <a:pt x="60023" y="36437"/>
                  </a:cubicBezTo>
                  <a:cubicBezTo>
                    <a:pt x="59206" y="35076"/>
                    <a:pt x="57301" y="28545"/>
                    <a:pt x="55396" y="25007"/>
                  </a:cubicBezTo>
                  <a:cubicBezTo>
                    <a:pt x="53491" y="21469"/>
                    <a:pt x="45599" y="19836"/>
                    <a:pt x="39884" y="18475"/>
                  </a:cubicBezTo>
                  <a:cubicBezTo>
                    <a:pt x="25460" y="14731"/>
                    <a:pt x="11826" y="8466"/>
                    <a:pt x="-393" y="-30"/>
                  </a:cubicBezTo>
                  <a:close/>
                </a:path>
              </a:pathLst>
            </a:custGeom>
            <a:solidFill>
              <a:srgbClr val="FFFFFF">
                <a:alpha val="70000"/>
              </a:srgbClr>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11" name="Freeform: Shape 17610">
              <a:extLst>
                <a:ext uri="{FF2B5EF4-FFF2-40B4-BE49-F238E27FC236}">
                  <a16:creationId xmlns:a16="http://schemas.microsoft.com/office/drawing/2014/main" id="{39218DE3-FD20-6D55-B118-B3B602F85D61}"/>
                </a:ext>
              </a:extLst>
            </p:cNvPr>
            <p:cNvSpPr/>
            <p:nvPr/>
          </p:nvSpPr>
          <p:spPr>
            <a:xfrm>
              <a:off x="4655377" y="2951097"/>
              <a:ext cx="30480" cy="23447"/>
            </a:xfrm>
            <a:custGeom>
              <a:avLst/>
              <a:gdLst>
                <a:gd name="connsiteX0" fmla="*/ -393 w 30480"/>
                <a:gd name="connsiteY0" fmla="*/ 353 h 23447"/>
                <a:gd name="connsiteX1" fmla="*/ 2874 w 30480"/>
                <a:gd name="connsiteY1" fmla="*/ 9334 h 23447"/>
                <a:gd name="connsiteX2" fmla="*/ 10765 w 30480"/>
                <a:gd name="connsiteY2" fmla="*/ 20764 h 23447"/>
                <a:gd name="connsiteX3" fmla="*/ 13759 w 30480"/>
                <a:gd name="connsiteY3" fmla="*/ 23213 h 23447"/>
                <a:gd name="connsiteX4" fmla="*/ 17025 w 30480"/>
                <a:gd name="connsiteY4" fmla="*/ 23213 h 23447"/>
                <a:gd name="connsiteX5" fmla="*/ 30088 w 30480"/>
                <a:gd name="connsiteY5" fmla="*/ 23213 h 23447"/>
                <a:gd name="connsiteX6" fmla="*/ 18385 w 30480"/>
                <a:gd name="connsiteY6" fmla="*/ 9606 h 23447"/>
                <a:gd name="connsiteX7" fmla="*/ 14303 w 30480"/>
                <a:gd name="connsiteY7" fmla="*/ 353 h 23447"/>
                <a:gd name="connsiteX8" fmla="*/ -393 w 30480"/>
                <a:gd name="connsiteY8" fmla="*/ 353 h 2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80" h="23447">
                  <a:moveTo>
                    <a:pt x="-393" y="353"/>
                  </a:moveTo>
                  <a:cubicBezTo>
                    <a:pt x="-12" y="3559"/>
                    <a:pt x="1105" y="6631"/>
                    <a:pt x="2874" y="9334"/>
                  </a:cubicBezTo>
                  <a:lnTo>
                    <a:pt x="10765" y="20764"/>
                  </a:lnTo>
                  <a:cubicBezTo>
                    <a:pt x="11636" y="21724"/>
                    <a:pt x="12643" y="22549"/>
                    <a:pt x="13759" y="23213"/>
                  </a:cubicBezTo>
                  <a:cubicBezTo>
                    <a:pt x="14820" y="23458"/>
                    <a:pt x="15936" y="23458"/>
                    <a:pt x="17025" y="23213"/>
                  </a:cubicBezTo>
                  <a:cubicBezTo>
                    <a:pt x="21379" y="23485"/>
                    <a:pt x="25733" y="23485"/>
                    <a:pt x="30088" y="23213"/>
                  </a:cubicBezTo>
                  <a:cubicBezTo>
                    <a:pt x="24998" y="19838"/>
                    <a:pt x="20970" y="15130"/>
                    <a:pt x="18385" y="9606"/>
                  </a:cubicBezTo>
                  <a:cubicBezTo>
                    <a:pt x="18385" y="6340"/>
                    <a:pt x="18385" y="1441"/>
                    <a:pt x="14303" y="353"/>
                  </a:cubicBezTo>
                  <a:cubicBezTo>
                    <a:pt x="10221" y="-736"/>
                    <a:pt x="-120" y="897"/>
                    <a:pt x="-393" y="353"/>
                  </a:cubicBezTo>
                  <a:close/>
                </a:path>
              </a:pathLst>
            </a:custGeom>
            <a:solidFill>
              <a:srgbClr val="FFFFFF">
                <a:alpha val="70000"/>
              </a:srgbClr>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12" name="Freeform: Shape 17611">
              <a:extLst>
                <a:ext uri="{FF2B5EF4-FFF2-40B4-BE49-F238E27FC236}">
                  <a16:creationId xmlns:a16="http://schemas.microsoft.com/office/drawing/2014/main" id="{C5A459C6-D696-45BF-AC7B-289A70855E98}"/>
                </a:ext>
              </a:extLst>
            </p:cNvPr>
            <p:cNvSpPr/>
            <p:nvPr/>
          </p:nvSpPr>
          <p:spPr>
            <a:xfrm rot="19199998">
              <a:off x="8055777" y="5435484"/>
              <a:ext cx="472984" cy="55789"/>
            </a:xfrm>
            <a:custGeom>
              <a:avLst/>
              <a:gdLst>
                <a:gd name="connsiteX0" fmla="*/ -393 w 472984"/>
                <a:gd name="connsiteY0" fmla="*/ -30 h 55789"/>
                <a:gd name="connsiteX1" fmla="*/ 472592 w 472984"/>
                <a:gd name="connsiteY1" fmla="*/ -30 h 55789"/>
                <a:gd name="connsiteX2" fmla="*/ 472592 w 472984"/>
                <a:gd name="connsiteY2" fmla="*/ 55759 h 55789"/>
                <a:gd name="connsiteX3" fmla="*/ -393 w 472984"/>
                <a:gd name="connsiteY3" fmla="*/ 55759 h 55789"/>
              </a:gdLst>
              <a:ahLst/>
              <a:cxnLst>
                <a:cxn ang="0">
                  <a:pos x="connsiteX0" y="connsiteY0"/>
                </a:cxn>
                <a:cxn ang="0">
                  <a:pos x="connsiteX1" y="connsiteY1"/>
                </a:cxn>
                <a:cxn ang="0">
                  <a:pos x="connsiteX2" y="connsiteY2"/>
                </a:cxn>
                <a:cxn ang="0">
                  <a:pos x="connsiteX3" y="connsiteY3"/>
                </a:cxn>
              </a:cxnLst>
              <a:rect l="l" t="t" r="r" b="b"/>
              <a:pathLst>
                <a:path w="472984" h="55789">
                  <a:moveTo>
                    <a:pt x="-393" y="-30"/>
                  </a:moveTo>
                  <a:lnTo>
                    <a:pt x="472592" y="-30"/>
                  </a:lnTo>
                  <a:lnTo>
                    <a:pt x="472592" y="55759"/>
                  </a:lnTo>
                  <a:lnTo>
                    <a:pt x="-393" y="55759"/>
                  </a:lnTo>
                  <a:close/>
                </a:path>
              </a:pathLst>
            </a:custGeom>
            <a:solidFill>
              <a:srgbClr val="AD7300"/>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13" name="Freeform: Shape 17612">
              <a:extLst>
                <a:ext uri="{FF2B5EF4-FFF2-40B4-BE49-F238E27FC236}">
                  <a16:creationId xmlns:a16="http://schemas.microsoft.com/office/drawing/2014/main" id="{4E99F34D-F56D-2A37-92AC-EAD13A2739DA}"/>
                </a:ext>
              </a:extLst>
            </p:cNvPr>
            <p:cNvSpPr/>
            <p:nvPr/>
          </p:nvSpPr>
          <p:spPr>
            <a:xfrm>
              <a:off x="8117226" y="5314436"/>
              <a:ext cx="384813" cy="338945"/>
            </a:xfrm>
            <a:custGeom>
              <a:avLst/>
              <a:gdLst>
                <a:gd name="connsiteX0" fmla="*/ 128684 w 384813"/>
                <a:gd name="connsiteY0" fmla="*/ 94736 h 338945"/>
                <a:gd name="connsiteX1" fmla="*/ 10302 w 384813"/>
                <a:gd name="connsiteY1" fmla="*/ 321431 h 338945"/>
                <a:gd name="connsiteX2" fmla="*/ 255231 w 384813"/>
                <a:gd name="connsiteY2" fmla="*/ 244414 h 338945"/>
                <a:gd name="connsiteX3" fmla="*/ 373613 w 384813"/>
                <a:gd name="connsiteY3" fmla="*/ 17447 h 338945"/>
                <a:gd name="connsiteX4" fmla="*/ 128684 w 384813"/>
                <a:gd name="connsiteY4" fmla="*/ 94736 h 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813" h="338945">
                  <a:moveTo>
                    <a:pt x="128684" y="94736"/>
                  </a:moveTo>
                  <a:cubicBezTo>
                    <a:pt x="28536" y="178556"/>
                    <a:pt x="-24533" y="280065"/>
                    <a:pt x="10302" y="321431"/>
                  </a:cubicBezTo>
                  <a:cubicBezTo>
                    <a:pt x="45136" y="362797"/>
                    <a:pt x="153993" y="328234"/>
                    <a:pt x="255231" y="244414"/>
                  </a:cubicBezTo>
                  <a:cubicBezTo>
                    <a:pt x="356467" y="160594"/>
                    <a:pt x="408448" y="58813"/>
                    <a:pt x="373613" y="17447"/>
                  </a:cubicBezTo>
                  <a:cubicBezTo>
                    <a:pt x="338777" y="-23918"/>
                    <a:pt x="228832" y="10644"/>
                    <a:pt x="128684" y="94736"/>
                  </a:cubicBezTo>
                  <a:close/>
                </a:path>
              </a:pathLst>
            </a:custGeom>
            <a:solidFill>
              <a:srgbClr val="AD7300"/>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14" name="Freeform: Shape 17613">
              <a:extLst>
                <a:ext uri="{FF2B5EF4-FFF2-40B4-BE49-F238E27FC236}">
                  <a16:creationId xmlns:a16="http://schemas.microsoft.com/office/drawing/2014/main" id="{7AF03B1D-2E0C-D735-18F2-373EB90BC054}"/>
                </a:ext>
              </a:extLst>
            </p:cNvPr>
            <p:cNvSpPr/>
            <p:nvPr/>
          </p:nvSpPr>
          <p:spPr>
            <a:xfrm>
              <a:off x="8082496" y="5272383"/>
              <a:ext cx="386667" cy="344056"/>
            </a:xfrm>
            <a:custGeom>
              <a:avLst/>
              <a:gdLst>
                <a:gd name="connsiteX0" fmla="*/ 374052 w 386667"/>
                <a:gd name="connsiteY0" fmla="*/ 20040 h 344056"/>
                <a:gd name="connsiteX1" fmla="*/ 260569 w 386667"/>
                <a:gd name="connsiteY1" fmla="*/ 252450 h 344056"/>
                <a:gd name="connsiteX2" fmla="*/ 11830 w 386667"/>
                <a:gd name="connsiteY2" fmla="*/ 324023 h 344056"/>
                <a:gd name="connsiteX3" fmla="*/ 125313 w 386667"/>
                <a:gd name="connsiteY3" fmla="*/ 91614 h 344056"/>
                <a:gd name="connsiteX4" fmla="*/ 374052 w 386667"/>
                <a:gd name="connsiteY4" fmla="*/ 20040 h 34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667" h="344056">
                  <a:moveTo>
                    <a:pt x="374052" y="20040"/>
                  </a:moveTo>
                  <a:cubicBezTo>
                    <a:pt x="411336" y="64399"/>
                    <a:pt x="360445" y="168358"/>
                    <a:pt x="260569" y="252450"/>
                  </a:cubicBezTo>
                  <a:cubicBezTo>
                    <a:pt x="160693" y="336542"/>
                    <a:pt x="49113" y="368383"/>
                    <a:pt x="11830" y="324023"/>
                  </a:cubicBezTo>
                  <a:cubicBezTo>
                    <a:pt x="-25453" y="279664"/>
                    <a:pt x="25437" y="175433"/>
                    <a:pt x="125313" y="91614"/>
                  </a:cubicBezTo>
                  <a:cubicBezTo>
                    <a:pt x="225191" y="7794"/>
                    <a:pt x="336769" y="-24592"/>
                    <a:pt x="374052" y="20040"/>
                  </a:cubicBezTo>
                  <a:close/>
                </a:path>
              </a:pathLst>
            </a:custGeom>
            <a:solidFill>
              <a:srgbClr val="E2B233"/>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15" name="Freeform: Shape 17614">
              <a:extLst>
                <a:ext uri="{FF2B5EF4-FFF2-40B4-BE49-F238E27FC236}">
                  <a16:creationId xmlns:a16="http://schemas.microsoft.com/office/drawing/2014/main" id="{9FF6D00A-9F56-003C-BEEF-00D11ED60412}"/>
                </a:ext>
              </a:extLst>
            </p:cNvPr>
            <p:cNvSpPr/>
            <p:nvPr/>
          </p:nvSpPr>
          <p:spPr>
            <a:xfrm>
              <a:off x="8137151" y="5321202"/>
              <a:ext cx="277305" cy="246326"/>
            </a:xfrm>
            <a:custGeom>
              <a:avLst/>
              <a:gdLst>
                <a:gd name="connsiteX0" fmla="*/ 267962 w 277305"/>
                <a:gd name="connsiteY0" fmla="*/ 14219 h 246326"/>
                <a:gd name="connsiteX1" fmla="*/ 186319 w 277305"/>
                <a:gd name="connsiteY1" fmla="*/ 180771 h 246326"/>
                <a:gd name="connsiteX2" fmla="*/ 8338 w 277305"/>
                <a:gd name="connsiteY2" fmla="*/ 231934 h 246326"/>
                <a:gd name="connsiteX3" fmla="*/ 89981 w 277305"/>
                <a:gd name="connsiteY3" fmla="*/ 65654 h 246326"/>
                <a:gd name="connsiteX4" fmla="*/ 267962 w 277305"/>
                <a:gd name="connsiteY4" fmla="*/ 14219 h 246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305" h="246326">
                  <a:moveTo>
                    <a:pt x="267962" y="14219"/>
                  </a:moveTo>
                  <a:cubicBezTo>
                    <a:pt x="295176" y="46060"/>
                    <a:pt x="258165" y="120627"/>
                    <a:pt x="186319" y="180771"/>
                  </a:cubicBezTo>
                  <a:cubicBezTo>
                    <a:pt x="114474" y="240914"/>
                    <a:pt x="35007" y="263774"/>
                    <a:pt x="8338" y="231934"/>
                  </a:cubicBezTo>
                  <a:cubicBezTo>
                    <a:pt x="-18332" y="200093"/>
                    <a:pt x="18135" y="125526"/>
                    <a:pt x="89981" y="65654"/>
                  </a:cubicBezTo>
                  <a:cubicBezTo>
                    <a:pt x="161827" y="5783"/>
                    <a:pt x="241292" y="-17621"/>
                    <a:pt x="267962" y="14219"/>
                  </a:cubicBezTo>
                  <a:close/>
                </a:path>
              </a:pathLst>
            </a:custGeom>
            <a:solidFill>
              <a:srgbClr val="CE9005"/>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16" name="Freeform: Shape 17615">
              <a:extLst>
                <a:ext uri="{FF2B5EF4-FFF2-40B4-BE49-F238E27FC236}">
                  <a16:creationId xmlns:a16="http://schemas.microsoft.com/office/drawing/2014/main" id="{76E2A32E-67FA-FE33-9FAD-E44270814E9A}"/>
                </a:ext>
              </a:extLst>
            </p:cNvPr>
            <p:cNvSpPr/>
            <p:nvPr/>
          </p:nvSpPr>
          <p:spPr>
            <a:xfrm>
              <a:off x="8201335" y="5370674"/>
              <a:ext cx="149828" cy="147761"/>
            </a:xfrm>
            <a:custGeom>
              <a:avLst/>
              <a:gdLst>
                <a:gd name="connsiteX0" fmla="*/ 39404 w 149828"/>
                <a:gd name="connsiteY0" fmla="*/ 27884 h 147761"/>
                <a:gd name="connsiteX1" fmla="*/ 53011 w 149828"/>
                <a:gd name="connsiteY1" fmla="*/ 23802 h 147761"/>
                <a:gd name="connsiteX2" fmla="*/ 54916 w 149828"/>
                <a:gd name="connsiteY2" fmla="*/ 26251 h 147761"/>
                <a:gd name="connsiteX3" fmla="*/ 94920 w 149828"/>
                <a:gd name="connsiteY3" fmla="*/ 2031 h 147761"/>
                <a:gd name="connsiteX4" fmla="*/ 106079 w 149828"/>
                <a:gd name="connsiteY4" fmla="*/ 2031 h 147761"/>
                <a:gd name="connsiteX5" fmla="*/ 97915 w 149828"/>
                <a:gd name="connsiteY5" fmla="*/ 18359 h 147761"/>
                <a:gd name="connsiteX6" fmla="*/ 90294 w 149828"/>
                <a:gd name="connsiteY6" fmla="*/ 23258 h 147761"/>
                <a:gd name="connsiteX7" fmla="*/ 63080 w 149828"/>
                <a:gd name="connsiteY7" fmla="*/ 38770 h 147761"/>
                <a:gd name="connsiteX8" fmla="*/ 79410 w 149828"/>
                <a:gd name="connsiteY8" fmla="*/ 58092 h 147761"/>
                <a:gd name="connsiteX9" fmla="*/ 146628 w 149828"/>
                <a:gd name="connsiteY9" fmla="*/ 37409 h 147761"/>
                <a:gd name="connsiteX10" fmla="*/ 114516 w 149828"/>
                <a:gd name="connsiteY10" fmla="*/ 98097 h 147761"/>
                <a:gd name="connsiteX11" fmla="*/ 119686 w 149828"/>
                <a:gd name="connsiteY11" fmla="*/ 104084 h 147761"/>
                <a:gd name="connsiteX12" fmla="*/ 113428 w 149828"/>
                <a:gd name="connsiteY12" fmla="*/ 116875 h 147761"/>
                <a:gd name="connsiteX13" fmla="*/ 99820 w 149828"/>
                <a:gd name="connsiteY13" fmla="*/ 120957 h 147761"/>
                <a:gd name="connsiteX14" fmla="*/ 94650 w 149828"/>
                <a:gd name="connsiteY14" fmla="*/ 114698 h 147761"/>
                <a:gd name="connsiteX15" fmla="*/ 40221 w 149828"/>
                <a:gd name="connsiteY15" fmla="*/ 145995 h 147761"/>
                <a:gd name="connsiteX16" fmla="*/ 29880 w 149828"/>
                <a:gd name="connsiteY16" fmla="*/ 145995 h 147761"/>
                <a:gd name="connsiteX17" fmla="*/ 37771 w 149828"/>
                <a:gd name="connsiteY17" fmla="*/ 129938 h 147761"/>
                <a:gd name="connsiteX18" fmla="*/ 46207 w 149828"/>
                <a:gd name="connsiteY18" fmla="*/ 124767 h 147761"/>
                <a:gd name="connsiteX19" fmla="*/ 85941 w 149828"/>
                <a:gd name="connsiteY19" fmla="*/ 102996 h 147761"/>
                <a:gd name="connsiteX20" fmla="*/ 69068 w 149828"/>
                <a:gd name="connsiteY20" fmla="*/ 83129 h 147761"/>
                <a:gd name="connsiteX21" fmla="*/ 2665 w 149828"/>
                <a:gd name="connsiteY21" fmla="*/ 103268 h 147761"/>
                <a:gd name="connsiteX22" fmla="*/ 34233 w 149828"/>
                <a:gd name="connsiteY22" fmla="*/ 43397 h 147761"/>
                <a:gd name="connsiteX23" fmla="*/ 32600 w 149828"/>
                <a:gd name="connsiteY23" fmla="*/ 41491 h 147761"/>
                <a:gd name="connsiteX24" fmla="*/ 39404 w 149828"/>
                <a:gd name="connsiteY24" fmla="*/ 27884 h 147761"/>
                <a:gd name="connsiteX25" fmla="*/ 59270 w 149828"/>
                <a:gd name="connsiteY25" fmla="*/ 70066 h 147761"/>
                <a:gd name="connsiteX26" fmla="*/ 44302 w 149828"/>
                <a:gd name="connsiteY26" fmla="*/ 52105 h 147761"/>
                <a:gd name="connsiteX27" fmla="*/ 29607 w 149828"/>
                <a:gd name="connsiteY27" fmla="*/ 79319 h 147761"/>
                <a:gd name="connsiteX28" fmla="*/ 58182 w 149828"/>
                <a:gd name="connsiteY28" fmla="*/ 70066 h 147761"/>
                <a:gd name="connsiteX29" fmla="*/ 89207 w 149828"/>
                <a:gd name="connsiteY29" fmla="*/ 70066 h 147761"/>
                <a:gd name="connsiteX30" fmla="*/ 104719 w 149828"/>
                <a:gd name="connsiteY30" fmla="*/ 88572 h 147761"/>
                <a:gd name="connsiteX31" fmla="*/ 119959 w 149828"/>
                <a:gd name="connsiteY31" fmla="*/ 61358 h 147761"/>
                <a:gd name="connsiteX32" fmla="*/ 89207 w 149828"/>
                <a:gd name="connsiteY32" fmla="*/ 68978 h 147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9828" h="147761">
                  <a:moveTo>
                    <a:pt x="39404" y="27884"/>
                  </a:moveTo>
                  <a:cubicBezTo>
                    <a:pt x="44847" y="23258"/>
                    <a:pt x="50833" y="21353"/>
                    <a:pt x="53011" y="23802"/>
                  </a:cubicBezTo>
                  <a:lnTo>
                    <a:pt x="54916" y="26251"/>
                  </a:lnTo>
                  <a:cubicBezTo>
                    <a:pt x="67299" y="16699"/>
                    <a:pt x="80715" y="8589"/>
                    <a:pt x="94920" y="2031"/>
                  </a:cubicBezTo>
                  <a:cubicBezTo>
                    <a:pt x="99548" y="-146"/>
                    <a:pt x="103902" y="-1235"/>
                    <a:pt x="106079" y="2031"/>
                  </a:cubicBezTo>
                  <a:cubicBezTo>
                    <a:pt x="108257" y="5296"/>
                    <a:pt x="106079" y="12644"/>
                    <a:pt x="97915" y="18359"/>
                  </a:cubicBezTo>
                  <a:cubicBezTo>
                    <a:pt x="95601" y="20346"/>
                    <a:pt x="93043" y="21979"/>
                    <a:pt x="90294" y="23258"/>
                  </a:cubicBezTo>
                  <a:cubicBezTo>
                    <a:pt x="80852" y="27721"/>
                    <a:pt x="71734" y="32919"/>
                    <a:pt x="63080" y="38770"/>
                  </a:cubicBezTo>
                  <a:lnTo>
                    <a:pt x="79410" y="58092"/>
                  </a:lnTo>
                  <a:cubicBezTo>
                    <a:pt x="117509" y="32783"/>
                    <a:pt x="137647" y="26524"/>
                    <a:pt x="146628" y="37409"/>
                  </a:cubicBezTo>
                  <a:cubicBezTo>
                    <a:pt x="155609" y="48295"/>
                    <a:pt x="142545" y="72516"/>
                    <a:pt x="114516" y="98097"/>
                  </a:cubicBezTo>
                  <a:lnTo>
                    <a:pt x="119686" y="104084"/>
                  </a:lnTo>
                  <a:cubicBezTo>
                    <a:pt x="121864" y="106533"/>
                    <a:pt x="119686" y="112249"/>
                    <a:pt x="113428" y="116875"/>
                  </a:cubicBezTo>
                  <a:cubicBezTo>
                    <a:pt x="107167" y="121501"/>
                    <a:pt x="101996" y="123407"/>
                    <a:pt x="99820" y="120957"/>
                  </a:cubicBezTo>
                  <a:lnTo>
                    <a:pt x="94650" y="114698"/>
                  </a:lnTo>
                  <a:cubicBezTo>
                    <a:pt x="77912" y="127434"/>
                    <a:pt x="59624" y="137939"/>
                    <a:pt x="40221" y="145995"/>
                  </a:cubicBezTo>
                  <a:cubicBezTo>
                    <a:pt x="35321" y="148171"/>
                    <a:pt x="31785" y="148444"/>
                    <a:pt x="29880" y="145995"/>
                  </a:cubicBezTo>
                  <a:cubicBezTo>
                    <a:pt x="27974" y="143545"/>
                    <a:pt x="29880" y="135925"/>
                    <a:pt x="37771" y="129938"/>
                  </a:cubicBezTo>
                  <a:cubicBezTo>
                    <a:pt x="40248" y="127706"/>
                    <a:pt x="43105" y="125965"/>
                    <a:pt x="46207" y="124767"/>
                  </a:cubicBezTo>
                  <a:cubicBezTo>
                    <a:pt x="60250" y="119052"/>
                    <a:pt x="73585" y="111759"/>
                    <a:pt x="85941" y="102996"/>
                  </a:cubicBezTo>
                  <a:lnTo>
                    <a:pt x="69068" y="83129"/>
                  </a:lnTo>
                  <a:cubicBezTo>
                    <a:pt x="32328" y="107350"/>
                    <a:pt x="12190" y="114698"/>
                    <a:pt x="2665" y="103268"/>
                  </a:cubicBezTo>
                  <a:cubicBezTo>
                    <a:pt x="-6861" y="91838"/>
                    <a:pt x="6474" y="68434"/>
                    <a:pt x="34233" y="43397"/>
                  </a:cubicBezTo>
                  <a:lnTo>
                    <a:pt x="32600" y="41491"/>
                  </a:lnTo>
                  <a:cubicBezTo>
                    <a:pt x="30968" y="38226"/>
                    <a:pt x="33961" y="32239"/>
                    <a:pt x="39404" y="27884"/>
                  </a:cubicBezTo>
                  <a:close/>
                  <a:moveTo>
                    <a:pt x="59270" y="70066"/>
                  </a:moveTo>
                  <a:lnTo>
                    <a:pt x="44302" y="52105"/>
                  </a:lnTo>
                  <a:cubicBezTo>
                    <a:pt x="30150" y="64896"/>
                    <a:pt x="25797" y="74693"/>
                    <a:pt x="29607" y="79319"/>
                  </a:cubicBezTo>
                  <a:cubicBezTo>
                    <a:pt x="33418" y="83946"/>
                    <a:pt x="39676" y="82313"/>
                    <a:pt x="58182" y="70066"/>
                  </a:cubicBezTo>
                  <a:close/>
                  <a:moveTo>
                    <a:pt x="89207" y="70066"/>
                  </a:moveTo>
                  <a:lnTo>
                    <a:pt x="104719" y="88572"/>
                  </a:lnTo>
                  <a:cubicBezTo>
                    <a:pt x="118869" y="75509"/>
                    <a:pt x="124040" y="65712"/>
                    <a:pt x="119959" y="61358"/>
                  </a:cubicBezTo>
                  <a:cubicBezTo>
                    <a:pt x="115876" y="57004"/>
                    <a:pt x="109072" y="56731"/>
                    <a:pt x="89207" y="68978"/>
                  </a:cubicBezTo>
                  <a:close/>
                </a:path>
              </a:pathLst>
            </a:custGeom>
            <a:solidFill>
              <a:srgbClr val="F5E825"/>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17" name="Freeform: Shape 17616">
              <a:extLst>
                <a:ext uri="{FF2B5EF4-FFF2-40B4-BE49-F238E27FC236}">
                  <a16:creationId xmlns:a16="http://schemas.microsoft.com/office/drawing/2014/main" id="{EBA2DDF1-9314-65D3-6F23-B2EDC619E5B3}"/>
                </a:ext>
              </a:extLst>
            </p:cNvPr>
            <p:cNvSpPr/>
            <p:nvPr/>
          </p:nvSpPr>
          <p:spPr>
            <a:xfrm>
              <a:off x="8173913" y="5302250"/>
              <a:ext cx="151038" cy="304944"/>
            </a:xfrm>
            <a:custGeom>
              <a:avLst/>
              <a:gdLst>
                <a:gd name="connsiteX0" fmla="*/ 5593 w 151038"/>
                <a:gd name="connsiteY0" fmla="*/ 280277 h 304944"/>
                <a:gd name="connsiteX1" fmla="*/ -393 w 151038"/>
                <a:gd name="connsiteY1" fmla="*/ 299327 h 304944"/>
                <a:gd name="connsiteX2" fmla="*/ 13485 w 151038"/>
                <a:gd name="connsiteY2" fmla="*/ 302865 h 304944"/>
                <a:gd name="connsiteX3" fmla="*/ 40699 w 151038"/>
                <a:gd name="connsiteY3" fmla="*/ 231835 h 304944"/>
                <a:gd name="connsiteX4" fmla="*/ 67914 w 151038"/>
                <a:gd name="connsiteY4" fmla="*/ 173053 h 304944"/>
                <a:gd name="connsiteX5" fmla="*/ 125880 w 151038"/>
                <a:gd name="connsiteY5" fmla="*/ 36981 h 304944"/>
                <a:gd name="connsiteX6" fmla="*/ 150646 w 151038"/>
                <a:gd name="connsiteY6" fmla="*/ -30 h 304944"/>
                <a:gd name="connsiteX7" fmla="*/ 99483 w 151038"/>
                <a:gd name="connsiteY7" fmla="*/ 27184 h 304944"/>
                <a:gd name="connsiteX8" fmla="*/ 94312 w 151038"/>
                <a:gd name="connsiteY8" fmla="*/ 43785 h 304944"/>
                <a:gd name="connsiteX9" fmla="*/ 83971 w 151038"/>
                <a:gd name="connsiteY9" fmla="*/ 69366 h 304944"/>
                <a:gd name="connsiteX10" fmla="*/ 65193 w 151038"/>
                <a:gd name="connsiteY10" fmla="*/ 120257 h 304944"/>
                <a:gd name="connsiteX11" fmla="*/ 28997 w 151038"/>
                <a:gd name="connsiteY11" fmla="*/ 222038 h 304944"/>
                <a:gd name="connsiteX12" fmla="*/ 5593 w 151038"/>
                <a:gd name="connsiteY12" fmla="*/ 280277 h 304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1038" h="304944">
                  <a:moveTo>
                    <a:pt x="5593" y="280277"/>
                  </a:moveTo>
                  <a:cubicBezTo>
                    <a:pt x="2110" y="286073"/>
                    <a:pt x="69" y="292605"/>
                    <a:pt x="-393" y="299327"/>
                  </a:cubicBezTo>
                  <a:cubicBezTo>
                    <a:pt x="-393" y="304498"/>
                    <a:pt x="5321" y="306947"/>
                    <a:pt x="13485" y="302865"/>
                  </a:cubicBezTo>
                  <a:cubicBezTo>
                    <a:pt x="19282" y="278045"/>
                    <a:pt x="28426" y="254151"/>
                    <a:pt x="40699" y="231835"/>
                  </a:cubicBezTo>
                  <a:cubicBezTo>
                    <a:pt x="50225" y="211969"/>
                    <a:pt x="59206" y="192374"/>
                    <a:pt x="67914" y="173053"/>
                  </a:cubicBezTo>
                  <a:cubicBezTo>
                    <a:pt x="88597" y="127142"/>
                    <a:pt x="107919" y="81803"/>
                    <a:pt x="125880" y="36981"/>
                  </a:cubicBezTo>
                  <a:cubicBezTo>
                    <a:pt x="130671" y="22666"/>
                    <a:pt x="139243" y="9876"/>
                    <a:pt x="150646" y="-30"/>
                  </a:cubicBezTo>
                  <a:cubicBezTo>
                    <a:pt x="132657" y="7127"/>
                    <a:pt x="115485" y="16271"/>
                    <a:pt x="99483" y="27184"/>
                  </a:cubicBezTo>
                  <a:cubicBezTo>
                    <a:pt x="105469" y="23102"/>
                    <a:pt x="94585" y="42696"/>
                    <a:pt x="94312" y="43785"/>
                  </a:cubicBezTo>
                  <a:cubicBezTo>
                    <a:pt x="90229" y="52493"/>
                    <a:pt x="87236" y="60930"/>
                    <a:pt x="83971" y="69366"/>
                  </a:cubicBezTo>
                  <a:cubicBezTo>
                    <a:pt x="77167" y="86511"/>
                    <a:pt x="71179" y="103384"/>
                    <a:pt x="65193" y="120257"/>
                  </a:cubicBezTo>
                  <a:cubicBezTo>
                    <a:pt x="53218" y="154275"/>
                    <a:pt x="42061" y="187748"/>
                    <a:pt x="28997" y="222038"/>
                  </a:cubicBezTo>
                  <a:cubicBezTo>
                    <a:pt x="23011" y="240272"/>
                    <a:pt x="14847" y="260138"/>
                    <a:pt x="5593" y="280277"/>
                  </a:cubicBezTo>
                  <a:close/>
                </a:path>
              </a:pathLst>
            </a:custGeom>
            <a:solidFill>
              <a:srgbClr val="FFFFFF">
                <a:alpha val="70000"/>
              </a:srgbClr>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18" name="Freeform: Shape 17617">
              <a:extLst>
                <a:ext uri="{FF2B5EF4-FFF2-40B4-BE49-F238E27FC236}">
                  <a16:creationId xmlns:a16="http://schemas.microsoft.com/office/drawing/2014/main" id="{D7A4FC29-DEE5-2C26-8C1C-922100D471BA}"/>
                </a:ext>
              </a:extLst>
            </p:cNvPr>
            <p:cNvSpPr/>
            <p:nvPr/>
          </p:nvSpPr>
          <p:spPr>
            <a:xfrm rot="18112800">
              <a:off x="3314260" y="4907594"/>
              <a:ext cx="472984" cy="55789"/>
            </a:xfrm>
            <a:custGeom>
              <a:avLst/>
              <a:gdLst>
                <a:gd name="connsiteX0" fmla="*/ -393 w 472984"/>
                <a:gd name="connsiteY0" fmla="*/ -30 h 55789"/>
                <a:gd name="connsiteX1" fmla="*/ 472592 w 472984"/>
                <a:gd name="connsiteY1" fmla="*/ -30 h 55789"/>
                <a:gd name="connsiteX2" fmla="*/ 472592 w 472984"/>
                <a:gd name="connsiteY2" fmla="*/ 55759 h 55789"/>
                <a:gd name="connsiteX3" fmla="*/ -393 w 472984"/>
                <a:gd name="connsiteY3" fmla="*/ 55759 h 55789"/>
              </a:gdLst>
              <a:ahLst/>
              <a:cxnLst>
                <a:cxn ang="0">
                  <a:pos x="connsiteX0" y="connsiteY0"/>
                </a:cxn>
                <a:cxn ang="0">
                  <a:pos x="connsiteX1" y="connsiteY1"/>
                </a:cxn>
                <a:cxn ang="0">
                  <a:pos x="connsiteX2" y="connsiteY2"/>
                </a:cxn>
                <a:cxn ang="0">
                  <a:pos x="connsiteX3" y="connsiteY3"/>
                </a:cxn>
              </a:cxnLst>
              <a:rect l="l" t="t" r="r" b="b"/>
              <a:pathLst>
                <a:path w="472984" h="55789">
                  <a:moveTo>
                    <a:pt x="-393" y="-30"/>
                  </a:moveTo>
                  <a:lnTo>
                    <a:pt x="472592" y="-30"/>
                  </a:lnTo>
                  <a:lnTo>
                    <a:pt x="472592" y="55759"/>
                  </a:lnTo>
                  <a:lnTo>
                    <a:pt x="-393" y="55759"/>
                  </a:lnTo>
                  <a:close/>
                </a:path>
              </a:pathLst>
            </a:custGeom>
            <a:solidFill>
              <a:srgbClr val="AD7300"/>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19" name="Freeform: Shape 17618">
              <a:extLst>
                <a:ext uri="{FF2B5EF4-FFF2-40B4-BE49-F238E27FC236}">
                  <a16:creationId xmlns:a16="http://schemas.microsoft.com/office/drawing/2014/main" id="{55E0D075-6647-61D5-E054-F7ECC5B3F46F}"/>
                </a:ext>
              </a:extLst>
            </p:cNvPr>
            <p:cNvSpPr/>
            <p:nvPr/>
          </p:nvSpPr>
          <p:spPr>
            <a:xfrm>
              <a:off x="3422889" y="4742939"/>
              <a:ext cx="299878" cy="414866"/>
            </a:xfrm>
            <a:custGeom>
              <a:avLst/>
              <a:gdLst>
                <a:gd name="connsiteX0" fmla="*/ 66508 w 299878"/>
                <a:gd name="connsiteY0" fmla="*/ 155693 h 414866"/>
                <a:gd name="connsiteX1" fmla="*/ 24597 w 299878"/>
                <a:gd name="connsiteY1" fmla="*/ 408242 h 414866"/>
                <a:gd name="connsiteX2" fmla="*/ 232515 w 299878"/>
                <a:gd name="connsiteY2" fmla="*/ 258835 h 414866"/>
                <a:gd name="connsiteX3" fmla="*/ 274424 w 299878"/>
                <a:gd name="connsiteY3" fmla="*/ 6559 h 414866"/>
                <a:gd name="connsiteX4" fmla="*/ 66508 w 299878"/>
                <a:gd name="connsiteY4" fmla="*/ 155693 h 414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878" h="414866">
                  <a:moveTo>
                    <a:pt x="66508" y="155693"/>
                  </a:moveTo>
                  <a:cubicBezTo>
                    <a:pt x="-2344" y="266727"/>
                    <a:pt x="-21122" y="379666"/>
                    <a:pt x="24597" y="408242"/>
                  </a:cubicBezTo>
                  <a:cubicBezTo>
                    <a:pt x="70317" y="436817"/>
                    <a:pt x="163391" y="369869"/>
                    <a:pt x="232515" y="258835"/>
                  </a:cubicBezTo>
                  <a:cubicBezTo>
                    <a:pt x="301639" y="147801"/>
                    <a:pt x="320145" y="34862"/>
                    <a:pt x="274424" y="6559"/>
                  </a:cubicBezTo>
                  <a:cubicBezTo>
                    <a:pt x="228705" y="-21744"/>
                    <a:pt x="135632" y="43570"/>
                    <a:pt x="66508" y="155693"/>
                  </a:cubicBezTo>
                  <a:close/>
                </a:path>
              </a:pathLst>
            </a:custGeom>
            <a:solidFill>
              <a:srgbClr val="AD7300"/>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20" name="Freeform: Shape 17619">
              <a:extLst>
                <a:ext uri="{FF2B5EF4-FFF2-40B4-BE49-F238E27FC236}">
                  <a16:creationId xmlns:a16="http://schemas.microsoft.com/office/drawing/2014/main" id="{EC34326A-E4CC-7446-638A-BEAA42D838B2}"/>
                </a:ext>
              </a:extLst>
            </p:cNvPr>
            <p:cNvSpPr/>
            <p:nvPr/>
          </p:nvSpPr>
          <p:spPr>
            <a:xfrm>
              <a:off x="3375492" y="4713190"/>
              <a:ext cx="306970" cy="416935"/>
            </a:xfrm>
            <a:custGeom>
              <a:avLst/>
              <a:gdLst>
                <a:gd name="connsiteX0" fmla="*/ 278006 w 306970"/>
                <a:gd name="connsiteY0" fmla="*/ 7460 h 416935"/>
                <a:gd name="connsiteX1" fmla="*/ 242355 w 306970"/>
                <a:gd name="connsiteY1" fmla="*/ 263819 h 416935"/>
                <a:gd name="connsiteX2" fmla="*/ 28179 w 306970"/>
                <a:gd name="connsiteY2" fmla="*/ 409415 h 416935"/>
                <a:gd name="connsiteX3" fmla="*/ 63830 w 306970"/>
                <a:gd name="connsiteY3" fmla="*/ 153056 h 416935"/>
                <a:gd name="connsiteX4" fmla="*/ 278006 w 306970"/>
                <a:gd name="connsiteY4" fmla="*/ 7460 h 41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970" h="416935">
                  <a:moveTo>
                    <a:pt x="278006" y="7460"/>
                  </a:moveTo>
                  <a:cubicBezTo>
                    <a:pt x="327264" y="38212"/>
                    <a:pt x="311207" y="153056"/>
                    <a:pt x="242355" y="263819"/>
                  </a:cubicBezTo>
                  <a:cubicBezTo>
                    <a:pt x="173503" y="374580"/>
                    <a:pt x="77437" y="439895"/>
                    <a:pt x="28179" y="409415"/>
                  </a:cubicBezTo>
                  <a:cubicBezTo>
                    <a:pt x="-21079" y="378935"/>
                    <a:pt x="-5022" y="263819"/>
                    <a:pt x="63830" y="153056"/>
                  </a:cubicBezTo>
                  <a:cubicBezTo>
                    <a:pt x="132682" y="42294"/>
                    <a:pt x="228748" y="-23020"/>
                    <a:pt x="278006" y="7460"/>
                  </a:cubicBezTo>
                  <a:close/>
                </a:path>
              </a:pathLst>
            </a:custGeom>
            <a:solidFill>
              <a:srgbClr val="E2B233"/>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21" name="Freeform: Shape 17620">
              <a:extLst>
                <a:ext uri="{FF2B5EF4-FFF2-40B4-BE49-F238E27FC236}">
                  <a16:creationId xmlns:a16="http://schemas.microsoft.com/office/drawing/2014/main" id="{C949DA17-AA89-E498-7577-D5B46120A8A1}"/>
                </a:ext>
              </a:extLst>
            </p:cNvPr>
            <p:cNvSpPr/>
            <p:nvPr/>
          </p:nvSpPr>
          <p:spPr>
            <a:xfrm>
              <a:off x="3418968" y="4772492"/>
              <a:ext cx="219824" cy="298331"/>
            </a:xfrm>
            <a:custGeom>
              <a:avLst/>
              <a:gdLst>
                <a:gd name="connsiteX0" fmla="*/ 198880 w 219824"/>
                <a:gd name="connsiteY0" fmla="*/ 5308 h 298331"/>
                <a:gd name="connsiteX1" fmla="*/ 173299 w 219824"/>
                <a:gd name="connsiteY1" fmla="*/ 188732 h 298331"/>
                <a:gd name="connsiteX2" fmla="*/ 20082 w 219824"/>
                <a:gd name="connsiteY2" fmla="*/ 292963 h 298331"/>
                <a:gd name="connsiteX3" fmla="*/ 45664 w 219824"/>
                <a:gd name="connsiteY3" fmla="*/ 109539 h 298331"/>
                <a:gd name="connsiteX4" fmla="*/ 198880 w 219824"/>
                <a:gd name="connsiteY4" fmla="*/ 5308 h 298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824" h="298331">
                  <a:moveTo>
                    <a:pt x="198880" y="5308"/>
                  </a:moveTo>
                  <a:cubicBezTo>
                    <a:pt x="234258" y="27352"/>
                    <a:pt x="222829" y="109539"/>
                    <a:pt x="173299" y="188732"/>
                  </a:cubicBezTo>
                  <a:cubicBezTo>
                    <a:pt x="123768" y="267926"/>
                    <a:pt x="55461" y="314734"/>
                    <a:pt x="20082" y="292963"/>
                  </a:cubicBezTo>
                  <a:cubicBezTo>
                    <a:pt x="-15296" y="271192"/>
                    <a:pt x="-3594" y="188732"/>
                    <a:pt x="45664" y="109539"/>
                  </a:cubicBezTo>
                  <a:cubicBezTo>
                    <a:pt x="94921" y="30345"/>
                    <a:pt x="163774" y="-16463"/>
                    <a:pt x="198880" y="5308"/>
                  </a:cubicBezTo>
                  <a:close/>
                </a:path>
              </a:pathLst>
            </a:custGeom>
            <a:solidFill>
              <a:srgbClr val="CE9005"/>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22" name="Freeform: Shape 17621">
              <a:extLst>
                <a:ext uri="{FF2B5EF4-FFF2-40B4-BE49-F238E27FC236}">
                  <a16:creationId xmlns:a16="http://schemas.microsoft.com/office/drawing/2014/main" id="{E0EFFAE4-102E-20D0-ACED-9EB4D3A7141C}"/>
                </a:ext>
              </a:extLst>
            </p:cNvPr>
            <p:cNvSpPr/>
            <p:nvPr/>
          </p:nvSpPr>
          <p:spPr>
            <a:xfrm>
              <a:off x="3463593" y="4842243"/>
              <a:ext cx="129048" cy="161601"/>
            </a:xfrm>
            <a:custGeom>
              <a:avLst/>
              <a:gdLst>
                <a:gd name="connsiteX0" fmla="*/ 17911 w 129048"/>
                <a:gd name="connsiteY0" fmla="*/ 46592 h 161601"/>
                <a:gd name="connsiteX1" fmla="*/ 29341 w 129048"/>
                <a:gd name="connsiteY1" fmla="*/ 38700 h 161601"/>
                <a:gd name="connsiteX2" fmla="*/ 31791 w 129048"/>
                <a:gd name="connsiteY2" fmla="*/ 40060 h 161601"/>
                <a:gd name="connsiteX3" fmla="*/ 62543 w 129048"/>
                <a:gd name="connsiteY3" fmla="*/ 4682 h 161601"/>
                <a:gd name="connsiteX4" fmla="*/ 72612 w 129048"/>
                <a:gd name="connsiteY4" fmla="*/ 599 h 161601"/>
                <a:gd name="connsiteX5" fmla="*/ 69890 w 129048"/>
                <a:gd name="connsiteY5" fmla="*/ 18561 h 161601"/>
                <a:gd name="connsiteX6" fmla="*/ 64176 w 129048"/>
                <a:gd name="connsiteY6" fmla="*/ 25637 h 161601"/>
                <a:gd name="connsiteX7" fmla="*/ 42948 w 129048"/>
                <a:gd name="connsiteY7" fmla="*/ 48497 h 161601"/>
                <a:gd name="connsiteX8" fmla="*/ 64720 w 129048"/>
                <a:gd name="connsiteY8" fmla="*/ 62104 h 161601"/>
                <a:gd name="connsiteX9" fmla="*/ 122142 w 129048"/>
                <a:gd name="connsiteY9" fmla="*/ 21283 h 161601"/>
                <a:gd name="connsiteX10" fmla="*/ 110439 w 129048"/>
                <a:gd name="connsiteY10" fmla="*/ 89046 h 161601"/>
                <a:gd name="connsiteX11" fmla="*/ 117243 w 129048"/>
                <a:gd name="connsiteY11" fmla="*/ 93128 h 161601"/>
                <a:gd name="connsiteX12" fmla="*/ 115339 w 129048"/>
                <a:gd name="connsiteY12" fmla="*/ 107279 h 161601"/>
                <a:gd name="connsiteX13" fmla="*/ 103636 w 129048"/>
                <a:gd name="connsiteY13" fmla="*/ 115444 h 161601"/>
                <a:gd name="connsiteX14" fmla="*/ 96561 w 129048"/>
                <a:gd name="connsiteY14" fmla="*/ 111089 h 161601"/>
                <a:gd name="connsiteX15" fmla="*/ 55467 w 129048"/>
                <a:gd name="connsiteY15" fmla="*/ 157354 h 161601"/>
                <a:gd name="connsiteX16" fmla="*/ 45670 w 129048"/>
                <a:gd name="connsiteY16" fmla="*/ 160892 h 161601"/>
                <a:gd name="connsiteX17" fmla="*/ 48119 w 129048"/>
                <a:gd name="connsiteY17" fmla="*/ 143202 h 161601"/>
                <a:gd name="connsiteX18" fmla="*/ 54650 w 129048"/>
                <a:gd name="connsiteY18" fmla="*/ 135583 h 161601"/>
                <a:gd name="connsiteX19" fmla="*/ 85675 w 129048"/>
                <a:gd name="connsiteY19" fmla="*/ 102653 h 161601"/>
                <a:gd name="connsiteX20" fmla="*/ 63359 w 129048"/>
                <a:gd name="connsiteY20" fmla="*/ 89046 h 161601"/>
                <a:gd name="connsiteX21" fmla="*/ 6481 w 129048"/>
                <a:gd name="connsiteY21" fmla="*/ 128779 h 161601"/>
                <a:gd name="connsiteX22" fmla="*/ 18183 w 129048"/>
                <a:gd name="connsiteY22" fmla="*/ 62104 h 161601"/>
                <a:gd name="connsiteX23" fmla="*/ 15734 w 129048"/>
                <a:gd name="connsiteY23" fmla="*/ 60743 h 161601"/>
                <a:gd name="connsiteX24" fmla="*/ 17911 w 129048"/>
                <a:gd name="connsiteY24" fmla="*/ 46592 h 161601"/>
                <a:gd name="connsiteX25" fmla="*/ 49752 w 129048"/>
                <a:gd name="connsiteY25" fmla="*/ 80610 h 161601"/>
                <a:gd name="connsiteX26" fmla="*/ 29885 w 129048"/>
                <a:gd name="connsiteY26" fmla="*/ 68091 h 161601"/>
                <a:gd name="connsiteX27" fmla="*/ 24171 w 129048"/>
                <a:gd name="connsiteY27" fmla="*/ 98299 h 161601"/>
                <a:gd name="connsiteX28" fmla="*/ 49752 w 129048"/>
                <a:gd name="connsiteY28" fmla="*/ 80610 h 161601"/>
                <a:gd name="connsiteX29" fmla="*/ 76966 w 129048"/>
                <a:gd name="connsiteY29" fmla="*/ 70268 h 161601"/>
                <a:gd name="connsiteX30" fmla="*/ 97377 w 129048"/>
                <a:gd name="connsiteY30" fmla="*/ 83059 h 161601"/>
                <a:gd name="connsiteX31" fmla="*/ 103092 w 129048"/>
                <a:gd name="connsiteY31" fmla="*/ 51762 h 161601"/>
                <a:gd name="connsiteX32" fmla="*/ 78055 w 129048"/>
                <a:gd name="connsiteY32" fmla="*/ 70268 h 16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9048" h="161601">
                  <a:moveTo>
                    <a:pt x="17911" y="46592"/>
                  </a:moveTo>
                  <a:cubicBezTo>
                    <a:pt x="21449" y="40333"/>
                    <a:pt x="26620" y="37067"/>
                    <a:pt x="29341" y="38700"/>
                  </a:cubicBezTo>
                  <a:lnTo>
                    <a:pt x="31791" y="40060"/>
                  </a:lnTo>
                  <a:cubicBezTo>
                    <a:pt x="40717" y="27161"/>
                    <a:pt x="51031" y="15295"/>
                    <a:pt x="62543" y="4682"/>
                  </a:cubicBezTo>
                  <a:cubicBezTo>
                    <a:pt x="66081" y="1416"/>
                    <a:pt x="69890" y="-1305"/>
                    <a:pt x="72612" y="599"/>
                  </a:cubicBezTo>
                  <a:cubicBezTo>
                    <a:pt x="75334" y="2505"/>
                    <a:pt x="74789" y="10669"/>
                    <a:pt x="69890" y="18561"/>
                  </a:cubicBezTo>
                  <a:cubicBezTo>
                    <a:pt x="68394" y="21228"/>
                    <a:pt x="66461" y="23623"/>
                    <a:pt x="64176" y="25637"/>
                  </a:cubicBezTo>
                  <a:cubicBezTo>
                    <a:pt x="56528" y="32713"/>
                    <a:pt x="49452" y="40360"/>
                    <a:pt x="42948" y="48497"/>
                  </a:cubicBezTo>
                  <a:lnTo>
                    <a:pt x="64720" y="62104"/>
                  </a:lnTo>
                  <a:cubicBezTo>
                    <a:pt x="91934" y="26181"/>
                    <a:pt x="110168" y="13935"/>
                    <a:pt x="122142" y="21283"/>
                  </a:cubicBezTo>
                  <a:cubicBezTo>
                    <a:pt x="134117" y="28630"/>
                    <a:pt x="129217" y="56117"/>
                    <a:pt x="110439" y="89046"/>
                  </a:cubicBezTo>
                  <a:lnTo>
                    <a:pt x="117243" y="93128"/>
                  </a:lnTo>
                  <a:cubicBezTo>
                    <a:pt x="119965" y="95033"/>
                    <a:pt x="119148" y="101020"/>
                    <a:pt x="115339" y="107279"/>
                  </a:cubicBezTo>
                  <a:cubicBezTo>
                    <a:pt x="111528" y="113539"/>
                    <a:pt x="106086" y="117077"/>
                    <a:pt x="103636" y="115444"/>
                  </a:cubicBezTo>
                  <a:lnTo>
                    <a:pt x="96561" y="111089"/>
                  </a:lnTo>
                  <a:cubicBezTo>
                    <a:pt x="84885" y="128180"/>
                    <a:pt x="71061" y="143719"/>
                    <a:pt x="55467" y="157354"/>
                  </a:cubicBezTo>
                  <a:cubicBezTo>
                    <a:pt x="51385" y="161164"/>
                    <a:pt x="48119" y="162524"/>
                    <a:pt x="45670" y="160892"/>
                  </a:cubicBezTo>
                  <a:cubicBezTo>
                    <a:pt x="43220" y="159259"/>
                    <a:pt x="43220" y="151094"/>
                    <a:pt x="48119" y="143202"/>
                  </a:cubicBezTo>
                  <a:cubicBezTo>
                    <a:pt x="49942" y="140372"/>
                    <a:pt x="52146" y="137814"/>
                    <a:pt x="54650" y="135583"/>
                  </a:cubicBezTo>
                  <a:cubicBezTo>
                    <a:pt x="66271" y="125867"/>
                    <a:pt x="76667" y="114818"/>
                    <a:pt x="85675" y="102653"/>
                  </a:cubicBezTo>
                  <a:lnTo>
                    <a:pt x="63359" y="89046"/>
                  </a:lnTo>
                  <a:cubicBezTo>
                    <a:pt x="36145" y="123336"/>
                    <a:pt x="19272" y="136671"/>
                    <a:pt x="6481" y="128779"/>
                  </a:cubicBezTo>
                  <a:cubicBezTo>
                    <a:pt x="-6309" y="120887"/>
                    <a:pt x="-595" y="94489"/>
                    <a:pt x="18183" y="62104"/>
                  </a:cubicBezTo>
                  <a:lnTo>
                    <a:pt x="15734" y="60743"/>
                  </a:lnTo>
                  <a:cubicBezTo>
                    <a:pt x="13013" y="59110"/>
                    <a:pt x="14101" y="52579"/>
                    <a:pt x="17911" y="46592"/>
                  </a:cubicBezTo>
                  <a:close/>
                  <a:moveTo>
                    <a:pt x="49752" y="80610"/>
                  </a:moveTo>
                  <a:lnTo>
                    <a:pt x="29885" y="68091"/>
                  </a:lnTo>
                  <a:cubicBezTo>
                    <a:pt x="20633" y="84692"/>
                    <a:pt x="19272" y="95305"/>
                    <a:pt x="24171" y="98299"/>
                  </a:cubicBezTo>
                  <a:cubicBezTo>
                    <a:pt x="29069" y="101292"/>
                    <a:pt x="34784" y="98299"/>
                    <a:pt x="49752" y="80610"/>
                  </a:cubicBezTo>
                  <a:close/>
                  <a:moveTo>
                    <a:pt x="76966" y="70268"/>
                  </a:moveTo>
                  <a:lnTo>
                    <a:pt x="97377" y="83059"/>
                  </a:lnTo>
                  <a:cubicBezTo>
                    <a:pt x="106630" y="66186"/>
                    <a:pt x="108535" y="55844"/>
                    <a:pt x="103092" y="51762"/>
                  </a:cubicBezTo>
                  <a:cubicBezTo>
                    <a:pt x="97649" y="47680"/>
                    <a:pt x="92750" y="52307"/>
                    <a:pt x="78055" y="70268"/>
                  </a:cubicBezTo>
                  <a:close/>
                </a:path>
              </a:pathLst>
            </a:custGeom>
            <a:solidFill>
              <a:srgbClr val="F5E825"/>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23" name="Freeform: Shape 17622">
              <a:extLst>
                <a:ext uri="{FF2B5EF4-FFF2-40B4-BE49-F238E27FC236}">
                  <a16:creationId xmlns:a16="http://schemas.microsoft.com/office/drawing/2014/main" id="{0A19FE4F-D729-C4ED-C6C8-C8FFF795DACC}"/>
                </a:ext>
              </a:extLst>
            </p:cNvPr>
            <p:cNvSpPr/>
            <p:nvPr/>
          </p:nvSpPr>
          <p:spPr>
            <a:xfrm>
              <a:off x="7372572" y="5661584"/>
              <a:ext cx="347216" cy="347326"/>
            </a:xfrm>
            <a:custGeom>
              <a:avLst/>
              <a:gdLst>
                <a:gd name="connsiteX0" fmla="*/ 257205 w 347216"/>
                <a:gd name="connsiteY0" fmla="*/ 325619 h 347326"/>
                <a:gd name="connsiteX1" fmla="*/ 21284 w 347216"/>
                <a:gd name="connsiteY1" fmla="*/ 257583 h 347326"/>
                <a:gd name="connsiteX2" fmla="*/ 89320 w 347216"/>
                <a:gd name="connsiteY2" fmla="*/ 21635 h 347326"/>
                <a:gd name="connsiteX3" fmla="*/ 325241 w 347216"/>
                <a:gd name="connsiteY3" fmla="*/ 89671 h 347326"/>
                <a:gd name="connsiteX4" fmla="*/ 257205 w 347216"/>
                <a:gd name="connsiteY4" fmla="*/ 325619 h 347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216" h="347326">
                  <a:moveTo>
                    <a:pt x="257205" y="325619"/>
                  </a:moveTo>
                  <a:cubicBezTo>
                    <a:pt x="173277" y="371992"/>
                    <a:pt x="67630" y="341512"/>
                    <a:pt x="21284" y="257583"/>
                  </a:cubicBezTo>
                  <a:cubicBezTo>
                    <a:pt x="-25088" y="173627"/>
                    <a:pt x="5392" y="68008"/>
                    <a:pt x="89320" y="21635"/>
                  </a:cubicBezTo>
                  <a:cubicBezTo>
                    <a:pt x="173250" y="-24711"/>
                    <a:pt x="278868" y="5742"/>
                    <a:pt x="325241" y="89671"/>
                  </a:cubicBezTo>
                  <a:cubicBezTo>
                    <a:pt x="371451" y="173627"/>
                    <a:pt x="341026" y="279164"/>
                    <a:pt x="257205" y="325619"/>
                  </a:cubicBezTo>
                  <a:close/>
                </a:path>
              </a:pathLst>
            </a:custGeom>
            <a:solidFill>
              <a:srgbClr val="E2B233"/>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24" name="Freeform: Shape 17623">
              <a:extLst>
                <a:ext uri="{FF2B5EF4-FFF2-40B4-BE49-F238E27FC236}">
                  <a16:creationId xmlns:a16="http://schemas.microsoft.com/office/drawing/2014/main" id="{DB5AA346-72B4-94F3-CF59-E52C03BA59B5}"/>
                </a:ext>
              </a:extLst>
            </p:cNvPr>
            <p:cNvSpPr/>
            <p:nvPr/>
          </p:nvSpPr>
          <p:spPr>
            <a:xfrm>
              <a:off x="7421709" y="5710192"/>
              <a:ext cx="248738" cy="248738"/>
            </a:xfrm>
            <a:custGeom>
              <a:avLst/>
              <a:gdLst>
                <a:gd name="connsiteX0" fmla="*/ 248739 w 248738"/>
                <a:gd name="connsiteY0" fmla="*/ 124369 h 248738"/>
                <a:gd name="connsiteX1" fmla="*/ 124369 w 248738"/>
                <a:gd name="connsiteY1" fmla="*/ 248739 h 248738"/>
                <a:gd name="connsiteX2" fmla="*/ 0 w 248738"/>
                <a:gd name="connsiteY2" fmla="*/ 124369 h 248738"/>
                <a:gd name="connsiteX3" fmla="*/ 124369 w 248738"/>
                <a:gd name="connsiteY3" fmla="*/ 0 h 248738"/>
                <a:gd name="connsiteX4" fmla="*/ 248739 w 248738"/>
                <a:gd name="connsiteY4" fmla="*/ 124369 h 248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738" h="248738">
                  <a:moveTo>
                    <a:pt x="248739" y="124369"/>
                  </a:moveTo>
                  <a:cubicBezTo>
                    <a:pt x="248739" y="193056"/>
                    <a:pt x="193056" y="248739"/>
                    <a:pt x="124369" y="248739"/>
                  </a:cubicBezTo>
                  <a:cubicBezTo>
                    <a:pt x="55682" y="248739"/>
                    <a:pt x="0" y="193056"/>
                    <a:pt x="0" y="124369"/>
                  </a:cubicBezTo>
                  <a:cubicBezTo>
                    <a:pt x="0" y="55682"/>
                    <a:pt x="55682" y="0"/>
                    <a:pt x="124369" y="0"/>
                  </a:cubicBezTo>
                  <a:cubicBezTo>
                    <a:pt x="193056" y="0"/>
                    <a:pt x="248739" y="55682"/>
                    <a:pt x="248739" y="124369"/>
                  </a:cubicBezTo>
                  <a:close/>
                </a:path>
              </a:pathLst>
            </a:custGeom>
            <a:solidFill>
              <a:srgbClr val="CE9005"/>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25" name="Freeform: Shape 17624">
              <a:extLst>
                <a:ext uri="{FF2B5EF4-FFF2-40B4-BE49-F238E27FC236}">
                  <a16:creationId xmlns:a16="http://schemas.microsoft.com/office/drawing/2014/main" id="{F27634D6-C8B0-30F9-5D9E-97ED650ECACA}"/>
                </a:ext>
              </a:extLst>
            </p:cNvPr>
            <p:cNvSpPr/>
            <p:nvPr/>
          </p:nvSpPr>
          <p:spPr>
            <a:xfrm>
              <a:off x="7462769" y="5764245"/>
              <a:ext cx="168783" cy="140306"/>
            </a:xfrm>
            <a:custGeom>
              <a:avLst/>
              <a:gdLst>
                <a:gd name="connsiteX0" fmla="*/ 167009 w 168783"/>
                <a:gd name="connsiteY0" fmla="*/ 26199 h 140306"/>
                <a:gd name="connsiteX1" fmla="*/ 164179 w 168783"/>
                <a:gd name="connsiteY1" fmla="*/ 38581 h 140306"/>
                <a:gd name="connsiteX2" fmla="*/ 163471 w 168783"/>
                <a:gd name="connsiteY2" fmla="*/ 38989 h 140306"/>
                <a:gd name="connsiteX3" fmla="*/ 159117 w 168783"/>
                <a:gd name="connsiteY3" fmla="*/ 41439 h 140306"/>
                <a:gd name="connsiteX4" fmla="*/ 165104 w 168783"/>
                <a:gd name="connsiteY4" fmla="*/ 76817 h 140306"/>
                <a:gd name="connsiteX5" fmla="*/ 159117 w 168783"/>
                <a:gd name="connsiteY5" fmla="*/ 87703 h 140306"/>
                <a:gd name="connsiteX6" fmla="*/ 142517 w 168783"/>
                <a:gd name="connsiteY6" fmla="*/ 82804 h 140306"/>
                <a:gd name="connsiteX7" fmla="*/ 141155 w 168783"/>
                <a:gd name="connsiteY7" fmla="*/ 76273 h 140306"/>
                <a:gd name="connsiteX8" fmla="*/ 138434 w 168783"/>
                <a:gd name="connsiteY8" fmla="*/ 51780 h 140306"/>
                <a:gd name="connsiteX9" fmla="*/ 101696 w 168783"/>
                <a:gd name="connsiteY9" fmla="*/ 72191 h 140306"/>
                <a:gd name="connsiteX10" fmla="*/ 85094 w 168783"/>
                <a:gd name="connsiteY10" fmla="*/ 135600 h 140306"/>
                <a:gd name="connsiteX11" fmla="*/ 25250 w 168783"/>
                <a:gd name="connsiteY11" fmla="*/ 115516 h 140306"/>
                <a:gd name="connsiteX12" fmla="*/ 25224 w 168783"/>
                <a:gd name="connsiteY12" fmla="*/ 115461 h 140306"/>
                <a:gd name="connsiteX13" fmla="*/ 13520 w 168783"/>
                <a:gd name="connsiteY13" fmla="*/ 121721 h 140306"/>
                <a:gd name="connsiteX14" fmla="*/ 866 w 168783"/>
                <a:gd name="connsiteY14" fmla="*/ 118401 h 140306"/>
                <a:gd name="connsiteX15" fmla="*/ 730 w 168783"/>
                <a:gd name="connsiteY15" fmla="*/ 118183 h 140306"/>
                <a:gd name="connsiteX16" fmla="*/ 4540 w 168783"/>
                <a:gd name="connsiteY16" fmla="*/ 105120 h 140306"/>
                <a:gd name="connsiteX17" fmla="*/ 16242 w 168783"/>
                <a:gd name="connsiteY17" fmla="*/ 98588 h 140306"/>
                <a:gd name="connsiteX18" fmla="*/ 9439 w 168783"/>
                <a:gd name="connsiteY18" fmla="*/ 50963 h 140306"/>
                <a:gd name="connsiteX19" fmla="*/ 22066 w 168783"/>
                <a:gd name="connsiteY19" fmla="*/ 39098 h 140306"/>
                <a:gd name="connsiteX20" fmla="*/ 32298 w 168783"/>
                <a:gd name="connsiteY20" fmla="*/ 45249 h 140306"/>
                <a:gd name="connsiteX21" fmla="*/ 33660 w 168783"/>
                <a:gd name="connsiteY21" fmla="*/ 52868 h 140306"/>
                <a:gd name="connsiteX22" fmla="*/ 36653 w 168783"/>
                <a:gd name="connsiteY22" fmla="*/ 88247 h 140306"/>
                <a:gd name="connsiteX23" fmla="*/ 74209 w 168783"/>
                <a:gd name="connsiteY23" fmla="*/ 67564 h 140306"/>
                <a:gd name="connsiteX24" fmla="*/ 91082 w 168783"/>
                <a:gd name="connsiteY24" fmla="*/ 4427 h 140306"/>
                <a:gd name="connsiteX25" fmla="*/ 150136 w 168783"/>
                <a:gd name="connsiteY25" fmla="*/ 24566 h 140306"/>
                <a:gd name="connsiteX26" fmla="*/ 154219 w 168783"/>
                <a:gd name="connsiteY26" fmla="*/ 22389 h 140306"/>
                <a:gd name="connsiteX27" fmla="*/ 166846 w 168783"/>
                <a:gd name="connsiteY27" fmla="*/ 25872 h 140306"/>
                <a:gd name="connsiteX28" fmla="*/ 167009 w 168783"/>
                <a:gd name="connsiteY28" fmla="*/ 26199 h 140306"/>
                <a:gd name="connsiteX29" fmla="*/ 97340 w 168783"/>
                <a:gd name="connsiteY29" fmla="*/ 53413 h 140306"/>
                <a:gd name="connsiteX30" fmla="*/ 131358 w 168783"/>
                <a:gd name="connsiteY30" fmla="*/ 34635 h 140306"/>
                <a:gd name="connsiteX31" fmla="*/ 104144 w 168783"/>
                <a:gd name="connsiteY31" fmla="*/ 25110 h 140306"/>
                <a:gd name="connsiteX32" fmla="*/ 97340 w 168783"/>
                <a:gd name="connsiteY32" fmla="*/ 54774 h 140306"/>
                <a:gd name="connsiteX33" fmla="*/ 79107 w 168783"/>
                <a:gd name="connsiteY33" fmla="*/ 83348 h 140306"/>
                <a:gd name="connsiteX34" fmla="*/ 44272 w 168783"/>
                <a:gd name="connsiteY34" fmla="*/ 102671 h 140306"/>
                <a:gd name="connsiteX35" fmla="*/ 71487 w 168783"/>
                <a:gd name="connsiteY35" fmla="*/ 112468 h 140306"/>
                <a:gd name="connsiteX36" fmla="*/ 79107 w 168783"/>
                <a:gd name="connsiteY36" fmla="*/ 84709 h 14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8783" h="140306">
                  <a:moveTo>
                    <a:pt x="167009" y="26199"/>
                  </a:moveTo>
                  <a:cubicBezTo>
                    <a:pt x="169648" y="30389"/>
                    <a:pt x="168398" y="35941"/>
                    <a:pt x="164179" y="38581"/>
                  </a:cubicBezTo>
                  <a:cubicBezTo>
                    <a:pt x="163961" y="38717"/>
                    <a:pt x="163717" y="38853"/>
                    <a:pt x="163471" y="38989"/>
                  </a:cubicBezTo>
                  <a:lnTo>
                    <a:pt x="159117" y="41439"/>
                  </a:lnTo>
                  <a:cubicBezTo>
                    <a:pt x="163717" y="52651"/>
                    <a:pt x="165758" y="64734"/>
                    <a:pt x="165104" y="76817"/>
                  </a:cubicBezTo>
                  <a:cubicBezTo>
                    <a:pt x="165295" y="81280"/>
                    <a:pt x="162981" y="85471"/>
                    <a:pt x="159117" y="87703"/>
                  </a:cubicBezTo>
                  <a:cubicBezTo>
                    <a:pt x="153184" y="90941"/>
                    <a:pt x="145754" y="88737"/>
                    <a:pt x="142517" y="82804"/>
                  </a:cubicBezTo>
                  <a:cubicBezTo>
                    <a:pt x="141374" y="80817"/>
                    <a:pt x="140884" y="78531"/>
                    <a:pt x="141155" y="76273"/>
                  </a:cubicBezTo>
                  <a:cubicBezTo>
                    <a:pt x="141564" y="68027"/>
                    <a:pt x="140638" y="59754"/>
                    <a:pt x="138434" y="51780"/>
                  </a:cubicBezTo>
                  <a:lnTo>
                    <a:pt x="101696" y="72191"/>
                  </a:lnTo>
                  <a:cubicBezTo>
                    <a:pt x="110675" y="105392"/>
                    <a:pt x="105777" y="124170"/>
                    <a:pt x="85094" y="135600"/>
                  </a:cubicBezTo>
                  <a:cubicBezTo>
                    <a:pt x="63024" y="146567"/>
                    <a:pt x="36245" y="137587"/>
                    <a:pt x="25250" y="115516"/>
                  </a:cubicBezTo>
                  <a:cubicBezTo>
                    <a:pt x="25250" y="115516"/>
                    <a:pt x="25224" y="115488"/>
                    <a:pt x="25224" y="115461"/>
                  </a:cubicBezTo>
                  <a:lnTo>
                    <a:pt x="13520" y="121721"/>
                  </a:lnTo>
                  <a:cubicBezTo>
                    <a:pt x="9112" y="124306"/>
                    <a:pt x="3451" y="122809"/>
                    <a:pt x="866" y="118401"/>
                  </a:cubicBezTo>
                  <a:cubicBezTo>
                    <a:pt x="811" y="118346"/>
                    <a:pt x="785" y="118264"/>
                    <a:pt x="730" y="118183"/>
                  </a:cubicBezTo>
                  <a:cubicBezTo>
                    <a:pt x="-1720" y="113502"/>
                    <a:pt x="-32" y="107733"/>
                    <a:pt x="4540" y="105120"/>
                  </a:cubicBezTo>
                  <a:lnTo>
                    <a:pt x="16242" y="98588"/>
                  </a:lnTo>
                  <a:cubicBezTo>
                    <a:pt x="10092" y="83512"/>
                    <a:pt x="7751" y="67156"/>
                    <a:pt x="9439" y="50963"/>
                  </a:cubicBezTo>
                  <a:cubicBezTo>
                    <a:pt x="9656" y="44215"/>
                    <a:pt x="15317" y="38908"/>
                    <a:pt x="22066" y="39098"/>
                  </a:cubicBezTo>
                  <a:cubicBezTo>
                    <a:pt x="26312" y="39234"/>
                    <a:pt x="30175" y="41575"/>
                    <a:pt x="32298" y="45249"/>
                  </a:cubicBezTo>
                  <a:cubicBezTo>
                    <a:pt x="33524" y="47589"/>
                    <a:pt x="34014" y="50256"/>
                    <a:pt x="33660" y="52868"/>
                  </a:cubicBezTo>
                  <a:cubicBezTo>
                    <a:pt x="31755" y="64734"/>
                    <a:pt x="32788" y="76872"/>
                    <a:pt x="36653" y="88247"/>
                  </a:cubicBezTo>
                  <a:lnTo>
                    <a:pt x="74209" y="67564"/>
                  </a:lnTo>
                  <a:cubicBezTo>
                    <a:pt x="66045" y="35451"/>
                    <a:pt x="69583" y="16401"/>
                    <a:pt x="91082" y="4427"/>
                  </a:cubicBezTo>
                  <a:cubicBezTo>
                    <a:pt x="112962" y="-6186"/>
                    <a:pt x="139305" y="2794"/>
                    <a:pt x="150136" y="24566"/>
                  </a:cubicBezTo>
                  <a:lnTo>
                    <a:pt x="154219" y="22389"/>
                  </a:lnTo>
                  <a:cubicBezTo>
                    <a:pt x="158654" y="19858"/>
                    <a:pt x="164315" y="21436"/>
                    <a:pt x="166846" y="25872"/>
                  </a:cubicBezTo>
                  <a:cubicBezTo>
                    <a:pt x="166901" y="25981"/>
                    <a:pt x="166954" y="26090"/>
                    <a:pt x="167009" y="26199"/>
                  </a:cubicBezTo>
                  <a:close/>
                  <a:moveTo>
                    <a:pt x="97340" y="53413"/>
                  </a:moveTo>
                  <a:lnTo>
                    <a:pt x="131358" y="34635"/>
                  </a:lnTo>
                  <a:cubicBezTo>
                    <a:pt x="123467" y="22933"/>
                    <a:pt x="113398" y="20483"/>
                    <a:pt x="104144" y="25110"/>
                  </a:cubicBezTo>
                  <a:cubicBezTo>
                    <a:pt x="94892" y="29736"/>
                    <a:pt x="94075" y="37356"/>
                    <a:pt x="97340" y="54774"/>
                  </a:cubicBezTo>
                  <a:close/>
                  <a:moveTo>
                    <a:pt x="79107" y="83348"/>
                  </a:moveTo>
                  <a:lnTo>
                    <a:pt x="44272" y="102671"/>
                  </a:lnTo>
                  <a:cubicBezTo>
                    <a:pt x="52165" y="114101"/>
                    <a:pt x="62235" y="117366"/>
                    <a:pt x="71487" y="112468"/>
                  </a:cubicBezTo>
                  <a:cubicBezTo>
                    <a:pt x="80740" y="107569"/>
                    <a:pt x="82645" y="101854"/>
                    <a:pt x="79107" y="84709"/>
                  </a:cubicBezTo>
                  <a:close/>
                </a:path>
              </a:pathLst>
            </a:custGeom>
            <a:solidFill>
              <a:srgbClr val="F5E825"/>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26" name="Freeform: Shape 17625">
              <a:extLst>
                <a:ext uri="{FF2B5EF4-FFF2-40B4-BE49-F238E27FC236}">
                  <a16:creationId xmlns:a16="http://schemas.microsoft.com/office/drawing/2014/main" id="{9DF7C4F2-D112-783F-CD94-65A81330700F}"/>
                </a:ext>
              </a:extLst>
            </p:cNvPr>
            <p:cNvSpPr/>
            <p:nvPr/>
          </p:nvSpPr>
          <p:spPr>
            <a:xfrm rot="2398799">
              <a:off x="7362113" y="3735855"/>
              <a:ext cx="318679" cy="37555"/>
            </a:xfrm>
            <a:custGeom>
              <a:avLst/>
              <a:gdLst>
                <a:gd name="connsiteX0" fmla="*/ -394 w 318679"/>
                <a:gd name="connsiteY0" fmla="*/ -30 h 37555"/>
                <a:gd name="connsiteX1" fmla="*/ 318286 w 318679"/>
                <a:gd name="connsiteY1" fmla="*/ -30 h 37555"/>
                <a:gd name="connsiteX2" fmla="*/ 318286 w 318679"/>
                <a:gd name="connsiteY2" fmla="*/ 37525 h 37555"/>
                <a:gd name="connsiteX3" fmla="*/ -394 w 318679"/>
                <a:gd name="connsiteY3" fmla="*/ 37525 h 37555"/>
              </a:gdLst>
              <a:ahLst/>
              <a:cxnLst>
                <a:cxn ang="0">
                  <a:pos x="connsiteX0" y="connsiteY0"/>
                </a:cxn>
                <a:cxn ang="0">
                  <a:pos x="connsiteX1" y="connsiteY1"/>
                </a:cxn>
                <a:cxn ang="0">
                  <a:pos x="connsiteX2" y="connsiteY2"/>
                </a:cxn>
                <a:cxn ang="0">
                  <a:pos x="connsiteX3" y="connsiteY3"/>
                </a:cxn>
              </a:cxnLst>
              <a:rect l="l" t="t" r="r" b="b"/>
              <a:pathLst>
                <a:path w="318679" h="37555">
                  <a:moveTo>
                    <a:pt x="-394" y="-30"/>
                  </a:moveTo>
                  <a:lnTo>
                    <a:pt x="318286" y="-30"/>
                  </a:lnTo>
                  <a:lnTo>
                    <a:pt x="318286" y="37525"/>
                  </a:lnTo>
                  <a:lnTo>
                    <a:pt x="-394" y="37525"/>
                  </a:lnTo>
                  <a:close/>
                </a:path>
              </a:pathLst>
            </a:custGeom>
            <a:solidFill>
              <a:srgbClr val="AD7300"/>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27" name="Freeform: Shape 17626">
              <a:extLst>
                <a:ext uri="{FF2B5EF4-FFF2-40B4-BE49-F238E27FC236}">
                  <a16:creationId xmlns:a16="http://schemas.microsoft.com/office/drawing/2014/main" id="{F98D502B-1D35-8A75-2378-8E703C31B9BC}"/>
                </a:ext>
              </a:extLst>
            </p:cNvPr>
            <p:cNvSpPr/>
            <p:nvPr/>
          </p:nvSpPr>
          <p:spPr>
            <a:xfrm>
              <a:off x="7382322" y="3653030"/>
              <a:ext cx="256838" cy="228195"/>
            </a:xfrm>
            <a:custGeom>
              <a:avLst/>
              <a:gdLst>
                <a:gd name="connsiteX0" fmla="*/ 169623 w 256838"/>
                <a:gd name="connsiteY0" fmla="*/ 63685 h 228195"/>
                <a:gd name="connsiteX1" fmla="*/ 6337 w 256838"/>
                <a:gd name="connsiteY1" fmla="*/ 11706 h 228195"/>
                <a:gd name="connsiteX2" fmla="*/ 86347 w 256838"/>
                <a:gd name="connsiteY2" fmla="*/ 164378 h 228195"/>
                <a:gd name="connsiteX3" fmla="*/ 249633 w 256838"/>
                <a:gd name="connsiteY3" fmla="*/ 216357 h 228195"/>
                <a:gd name="connsiteX4" fmla="*/ 169623 w 256838"/>
                <a:gd name="connsiteY4" fmla="*/ 63685 h 228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838" h="228195">
                  <a:moveTo>
                    <a:pt x="169623" y="63685"/>
                  </a:moveTo>
                  <a:cubicBezTo>
                    <a:pt x="102404" y="7080"/>
                    <a:pt x="28653" y="-16053"/>
                    <a:pt x="6337" y="11706"/>
                  </a:cubicBezTo>
                  <a:cubicBezTo>
                    <a:pt x="-15979" y="39465"/>
                    <a:pt x="18856" y="108045"/>
                    <a:pt x="86347" y="164378"/>
                  </a:cubicBezTo>
                  <a:cubicBezTo>
                    <a:pt x="153838" y="220712"/>
                    <a:pt x="227317" y="244388"/>
                    <a:pt x="249633" y="216357"/>
                  </a:cubicBezTo>
                  <a:cubicBezTo>
                    <a:pt x="271949" y="188327"/>
                    <a:pt x="237931" y="120291"/>
                    <a:pt x="169623" y="63685"/>
                  </a:cubicBezTo>
                  <a:close/>
                </a:path>
              </a:pathLst>
            </a:custGeom>
            <a:solidFill>
              <a:srgbClr val="AD7300"/>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28" name="Freeform: Shape 17627">
              <a:extLst>
                <a:ext uri="{FF2B5EF4-FFF2-40B4-BE49-F238E27FC236}">
                  <a16:creationId xmlns:a16="http://schemas.microsoft.com/office/drawing/2014/main" id="{5E616712-B2B2-4E0D-A6A0-D5FFFC20B9FE}"/>
                </a:ext>
              </a:extLst>
            </p:cNvPr>
            <p:cNvSpPr/>
            <p:nvPr/>
          </p:nvSpPr>
          <p:spPr>
            <a:xfrm rot="18598799">
              <a:off x="7463536" y="3582299"/>
              <a:ext cx="141514" cy="318407"/>
            </a:xfrm>
            <a:custGeom>
              <a:avLst/>
              <a:gdLst>
                <a:gd name="connsiteX0" fmla="*/ 141122 w 141514"/>
                <a:gd name="connsiteY0" fmla="*/ 159173 h 318407"/>
                <a:gd name="connsiteX1" fmla="*/ 70366 w 141514"/>
                <a:gd name="connsiteY1" fmla="*/ 318377 h 318407"/>
                <a:gd name="connsiteX2" fmla="*/ -391 w 141514"/>
                <a:gd name="connsiteY2" fmla="*/ 159173 h 318407"/>
                <a:gd name="connsiteX3" fmla="*/ 70366 w 141514"/>
                <a:gd name="connsiteY3" fmla="*/ -30 h 318407"/>
                <a:gd name="connsiteX4" fmla="*/ 141122 w 141514"/>
                <a:gd name="connsiteY4" fmla="*/ 159173 h 31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14" h="318407">
                  <a:moveTo>
                    <a:pt x="141122" y="159173"/>
                  </a:moveTo>
                  <a:cubicBezTo>
                    <a:pt x="141122" y="247099"/>
                    <a:pt x="109443" y="318377"/>
                    <a:pt x="70366" y="318377"/>
                  </a:cubicBezTo>
                  <a:cubicBezTo>
                    <a:pt x="31288" y="318377"/>
                    <a:pt x="-391" y="247099"/>
                    <a:pt x="-391" y="159173"/>
                  </a:cubicBezTo>
                  <a:cubicBezTo>
                    <a:pt x="-391" y="71248"/>
                    <a:pt x="31288" y="-30"/>
                    <a:pt x="70366" y="-30"/>
                  </a:cubicBezTo>
                  <a:cubicBezTo>
                    <a:pt x="109443" y="-30"/>
                    <a:pt x="141122" y="71248"/>
                    <a:pt x="141122" y="159173"/>
                  </a:cubicBezTo>
                  <a:close/>
                </a:path>
              </a:pathLst>
            </a:custGeom>
            <a:solidFill>
              <a:srgbClr val="E2B233"/>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29" name="Freeform: Shape 17628">
              <a:extLst>
                <a:ext uri="{FF2B5EF4-FFF2-40B4-BE49-F238E27FC236}">
                  <a16:creationId xmlns:a16="http://schemas.microsoft.com/office/drawing/2014/main" id="{2DFFEE21-4D8F-D934-B916-C1062F661049}"/>
                </a:ext>
              </a:extLst>
            </p:cNvPr>
            <p:cNvSpPr/>
            <p:nvPr/>
          </p:nvSpPr>
          <p:spPr>
            <a:xfrm>
              <a:off x="7440328" y="3657533"/>
              <a:ext cx="186309" cy="165785"/>
            </a:xfrm>
            <a:custGeom>
              <a:avLst/>
              <a:gdLst>
                <a:gd name="connsiteX0" fmla="*/ 179925 w 186309"/>
                <a:gd name="connsiteY0" fmla="*/ 156065 h 165785"/>
                <a:gd name="connsiteX1" fmla="*/ 60181 w 186309"/>
                <a:gd name="connsiteY1" fmla="*/ 121775 h 165785"/>
                <a:gd name="connsiteX2" fmla="*/ 5753 w 186309"/>
                <a:gd name="connsiteY2" fmla="*/ 9652 h 165785"/>
                <a:gd name="connsiteX3" fmla="*/ 125769 w 186309"/>
                <a:gd name="connsiteY3" fmla="*/ 44214 h 165785"/>
                <a:gd name="connsiteX4" fmla="*/ 179925 w 186309"/>
                <a:gd name="connsiteY4" fmla="*/ 156065 h 165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09" h="165785">
                  <a:moveTo>
                    <a:pt x="179925" y="156065"/>
                  </a:moveTo>
                  <a:cubicBezTo>
                    <a:pt x="161963" y="177564"/>
                    <a:pt x="108351" y="162052"/>
                    <a:pt x="60181" y="121775"/>
                  </a:cubicBezTo>
                  <a:cubicBezTo>
                    <a:pt x="12013" y="81498"/>
                    <a:pt x="-12753" y="31152"/>
                    <a:pt x="5753" y="9652"/>
                  </a:cubicBezTo>
                  <a:cubicBezTo>
                    <a:pt x="24258" y="-11847"/>
                    <a:pt x="77327" y="3665"/>
                    <a:pt x="125769" y="44214"/>
                  </a:cubicBezTo>
                  <a:cubicBezTo>
                    <a:pt x="174209" y="84764"/>
                    <a:pt x="197886" y="134838"/>
                    <a:pt x="179925" y="156065"/>
                  </a:cubicBezTo>
                  <a:close/>
                </a:path>
              </a:pathLst>
            </a:custGeom>
            <a:solidFill>
              <a:srgbClr val="CE9005"/>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30" name="Freeform: Shape 17629">
              <a:extLst>
                <a:ext uri="{FF2B5EF4-FFF2-40B4-BE49-F238E27FC236}">
                  <a16:creationId xmlns:a16="http://schemas.microsoft.com/office/drawing/2014/main" id="{D908A1E3-7423-0B51-E6E4-03A41316BC5E}"/>
                </a:ext>
              </a:extLst>
            </p:cNvPr>
            <p:cNvSpPr/>
            <p:nvPr/>
          </p:nvSpPr>
          <p:spPr>
            <a:xfrm>
              <a:off x="7481575" y="3693479"/>
              <a:ext cx="105331" cy="93656"/>
            </a:xfrm>
            <a:custGeom>
              <a:avLst/>
              <a:gdLst>
                <a:gd name="connsiteX0" fmla="*/ 77719 w 105331"/>
                <a:gd name="connsiteY0" fmla="*/ 18610 h 93656"/>
                <a:gd name="connsiteX1" fmla="*/ 81800 w 105331"/>
                <a:gd name="connsiteY1" fmla="*/ 27046 h 93656"/>
                <a:gd name="connsiteX2" fmla="*/ 81800 w 105331"/>
                <a:gd name="connsiteY2" fmla="*/ 28679 h 93656"/>
                <a:gd name="connsiteX3" fmla="*/ 102483 w 105331"/>
                <a:gd name="connsiteY3" fmla="*/ 52356 h 93656"/>
                <a:gd name="connsiteX4" fmla="*/ 104388 w 105331"/>
                <a:gd name="connsiteY4" fmla="*/ 59432 h 93656"/>
                <a:gd name="connsiteX5" fmla="*/ 92686 w 105331"/>
                <a:gd name="connsiteY5" fmla="*/ 56166 h 93656"/>
                <a:gd name="connsiteX6" fmla="*/ 88331 w 105331"/>
                <a:gd name="connsiteY6" fmla="*/ 51539 h 93656"/>
                <a:gd name="connsiteX7" fmla="*/ 74996 w 105331"/>
                <a:gd name="connsiteY7" fmla="*/ 35211 h 93656"/>
                <a:gd name="connsiteX8" fmla="*/ 64112 w 105331"/>
                <a:gd name="connsiteY8" fmla="*/ 48546 h 93656"/>
                <a:gd name="connsiteX9" fmla="*/ 85610 w 105331"/>
                <a:gd name="connsiteY9" fmla="*/ 90456 h 93656"/>
                <a:gd name="connsiteX10" fmla="*/ 41796 w 105331"/>
                <a:gd name="connsiteY10" fmla="*/ 76304 h 93656"/>
                <a:gd name="connsiteX11" fmla="*/ 38258 w 105331"/>
                <a:gd name="connsiteY11" fmla="*/ 80386 h 93656"/>
                <a:gd name="connsiteX12" fmla="*/ 29276 w 105331"/>
                <a:gd name="connsiteY12" fmla="*/ 77937 h 93656"/>
                <a:gd name="connsiteX13" fmla="*/ 24923 w 105331"/>
                <a:gd name="connsiteY13" fmla="*/ 69229 h 93656"/>
                <a:gd name="connsiteX14" fmla="*/ 28461 w 105331"/>
                <a:gd name="connsiteY14" fmla="*/ 64874 h 93656"/>
                <a:gd name="connsiteX15" fmla="*/ 1247 w 105331"/>
                <a:gd name="connsiteY15" fmla="*/ 33034 h 93656"/>
                <a:gd name="connsiteX16" fmla="*/ 1247 w 105331"/>
                <a:gd name="connsiteY16" fmla="*/ 26502 h 93656"/>
                <a:gd name="connsiteX17" fmla="*/ 12949 w 105331"/>
                <a:gd name="connsiteY17" fmla="*/ 29768 h 93656"/>
                <a:gd name="connsiteX18" fmla="*/ 17302 w 105331"/>
                <a:gd name="connsiteY18" fmla="*/ 34666 h 93656"/>
                <a:gd name="connsiteX19" fmla="*/ 36352 w 105331"/>
                <a:gd name="connsiteY19" fmla="*/ 58343 h 93656"/>
                <a:gd name="connsiteX20" fmla="*/ 47510 w 105331"/>
                <a:gd name="connsiteY20" fmla="*/ 45008 h 93656"/>
                <a:gd name="connsiteX21" fmla="*/ 26556 w 105331"/>
                <a:gd name="connsiteY21" fmla="*/ 3098 h 93656"/>
                <a:gd name="connsiteX22" fmla="*/ 69826 w 105331"/>
                <a:gd name="connsiteY22" fmla="*/ 17249 h 93656"/>
                <a:gd name="connsiteX23" fmla="*/ 69826 w 105331"/>
                <a:gd name="connsiteY23" fmla="*/ 17249 h 93656"/>
                <a:gd name="connsiteX24" fmla="*/ 77719 w 105331"/>
                <a:gd name="connsiteY24" fmla="*/ 18610 h 93656"/>
                <a:gd name="connsiteX25" fmla="*/ 52137 w 105331"/>
                <a:gd name="connsiteY25" fmla="*/ 36844 h 93656"/>
                <a:gd name="connsiteX26" fmla="*/ 62206 w 105331"/>
                <a:gd name="connsiteY26" fmla="*/ 24597 h 93656"/>
                <a:gd name="connsiteX27" fmla="*/ 42611 w 105331"/>
                <a:gd name="connsiteY27" fmla="*/ 18066 h 93656"/>
                <a:gd name="connsiteX28" fmla="*/ 52137 w 105331"/>
                <a:gd name="connsiteY28" fmla="*/ 36844 h 93656"/>
                <a:gd name="connsiteX29" fmla="*/ 56218 w 105331"/>
                <a:gd name="connsiteY29" fmla="*/ 56438 h 93656"/>
                <a:gd name="connsiteX30" fmla="*/ 45877 w 105331"/>
                <a:gd name="connsiteY30" fmla="*/ 68957 h 93656"/>
                <a:gd name="connsiteX31" fmla="*/ 66017 w 105331"/>
                <a:gd name="connsiteY31" fmla="*/ 75760 h 93656"/>
                <a:gd name="connsiteX32" fmla="*/ 56218 w 105331"/>
                <a:gd name="connsiteY32" fmla="*/ 56438 h 9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05331" h="93656">
                  <a:moveTo>
                    <a:pt x="77719" y="18610"/>
                  </a:moveTo>
                  <a:cubicBezTo>
                    <a:pt x="81527" y="21604"/>
                    <a:pt x="83160" y="25414"/>
                    <a:pt x="81800" y="27046"/>
                  </a:cubicBezTo>
                  <a:lnTo>
                    <a:pt x="81800" y="28679"/>
                  </a:lnTo>
                  <a:cubicBezTo>
                    <a:pt x="89610" y="35728"/>
                    <a:pt x="96550" y="43674"/>
                    <a:pt x="102483" y="52356"/>
                  </a:cubicBezTo>
                  <a:cubicBezTo>
                    <a:pt x="104388" y="55077"/>
                    <a:pt x="105749" y="57799"/>
                    <a:pt x="104388" y="59432"/>
                  </a:cubicBezTo>
                  <a:cubicBezTo>
                    <a:pt x="103028" y="61064"/>
                    <a:pt x="97312" y="59432"/>
                    <a:pt x="92686" y="56166"/>
                  </a:cubicBezTo>
                  <a:cubicBezTo>
                    <a:pt x="91108" y="54751"/>
                    <a:pt x="89638" y="53199"/>
                    <a:pt x="88331" y="51539"/>
                  </a:cubicBezTo>
                  <a:cubicBezTo>
                    <a:pt x="84413" y="45688"/>
                    <a:pt x="79949" y="40218"/>
                    <a:pt x="74996" y="35211"/>
                  </a:cubicBezTo>
                  <a:lnTo>
                    <a:pt x="64112" y="48546"/>
                  </a:lnTo>
                  <a:cubicBezTo>
                    <a:pt x="85338" y="70589"/>
                    <a:pt x="91326" y="83108"/>
                    <a:pt x="85610" y="90456"/>
                  </a:cubicBezTo>
                  <a:cubicBezTo>
                    <a:pt x="79895" y="97804"/>
                    <a:pt x="61934" y="92089"/>
                    <a:pt x="41796" y="76304"/>
                  </a:cubicBezTo>
                  <a:lnTo>
                    <a:pt x="38258" y="80386"/>
                  </a:lnTo>
                  <a:cubicBezTo>
                    <a:pt x="38258" y="82019"/>
                    <a:pt x="32814" y="80386"/>
                    <a:pt x="29276" y="77937"/>
                  </a:cubicBezTo>
                  <a:cubicBezTo>
                    <a:pt x="25739" y="75488"/>
                    <a:pt x="23563" y="70862"/>
                    <a:pt x="24923" y="69229"/>
                  </a:cubicBezTo>
                  <a:lnTo>
                    <a:pt x="28461" y="64874"/>
                  </a:lnTo>
                  <a:cubicBezTo>
                    <a:pt x="18038" y="55485"/>
                    <a:pt x="8894" y="44790"/>
                    <a:pt x="1247" y="33034"/>
                  </a:cubicBezTo>
                  <a:cubicBezTo>
                    <a:pt x="-659" y="30312"/>
                    <a:pt x="-1203" y="27863"/>
                    <a:pt x="1247" y="26502"/>
                  </a:cubicBezTo>
                  <a:cubicBezTo>
                    <a:pt x="3695" y="25142"/>
                    <a:pt x="8050" y="26502"/>
                    <a:pt x="12949" y="29768"/>
                  </a:cubicBezTo>
                  <a:cubicBezTo>
                    <a:pt x="14553" y="31265"/>
                    <a:pt x="15997" y="32898"/>
                    <a:pt x="17302" y="34666"/>
                  </a:cubicBezTo>
                  <a:cubicBezTo>
                    <a:pt x="22691" y="43293"/>
                    <a:pt x="29085" y="51240"/>
                    <a:pt x="36352" y="58343"/>
                  </a:cubicBezTo>
                  <a:lnTo>
                    <a:pt x="47510" y="45008"/>
                  </a:lnTo>
                  <a:cubicBezTo>
                    <a:pt x="27371" y="23509"/>
                    <a:pt x="20295" y="10990"/>
                    <a:pt x="26556" y="3098"/>
                  </a:cubicBezTo>
                  <a:cubicBezTo>
                    <a:pt x="32814" y="-4794"/>
                    <a:pt x="49960" y="3098"/>
                    <a:pt x="69826" y="17249"/>
                  </a:cubicBezTo>
                  <a:lnTo>
                    <a:pt x="69826" y="17249"/>
                  </a:lnTo>
                  <a:cubicBezTo>
                    <a:pt x="70370" y="14256"/>
                    <a:pt x="74181" y="15617"/>
                    <a:pt x="77719" y="18610"/>
                  </a:cubicBezTo>
                  <a:close/>
                  <a:moveTo>
                    <a:pt x="52137" y="36844"/>
                  </a:moveTo>
                  <a:lnTo>
                    <a:pt x="62206" y="24597"/>
                  </a:lnTo>
                  <a:cubicBezTo>
                    <a:pt x="51865" y="16705"/>
                    <a:pt x="45061" y="15072"/>
                    <a:pt x="42611" y="18066"/>
                  </a:cubicBezTo>
                  <a:cubicBezTo>
                    <a:pt x="40163" y="21059"/>
                    <a:pt x="41523" y="25142"/>
                    <a:pt x="52137" y="36844"/>
                  </a:cubicBezTo>
                  <a:close/>
                  <a:moveTo>
                    <a:pt x="56218" y="56438"/>
                  </a:moveTo>
                  <a:lnTo>
                    <a:pt x="45877" y="68957"/>
                  </a:lnTo>
                  <a:cubicBezTo>
                    <a:pt x="55946" y="76849"/>
                    <a:pt x="63294" y="79026"/>
                    <a:pt x="66017" y="75760"/>
                  </a:cubicBezTo>
                  <a:cubicBezTo>
                    <a:pt x="68738" y="72494"/>
                    <a:pt x="66832" y="68140"/>
                    <a:pt x="56218" y="56438"/>
                  </a:cubicBezTo>
                  <a:close/>
                </a:path>
              </a:pathLst>
            </a:custGeom>
            <a:solidFill>
              <a:srgbClr val="F5E825"/>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31" name="Freeform: Shape 17630">
              <a:extLst>
                <a:ext uri="{FF2B5EF4-FFF2-40B4-BE49-F238E27FC236}">
                  <a16:creationId xmlns:a16="http://schemas.microsoft.com/office/drawing/2014/main" id="{1D4AE589-631D-CC38-0BBD-20C80C45A287}"/>
                </a:ext>
              </a:extLst>
            </p:cNvPr>
            <p:cNvSpPr/>
            <p:nvPr/>
          </p:nvSpPr>
          <p:spPr>
            <a:xfrm>
              <a:off x="4151641" y="3121025"/>
              <a:ext cx="3409133" cy="987878"/>
            </a:xfrm>
            <a:custGeom>
              <a:avLst/>
              <a:gdLst>
                <a:gd name="connsiteX0" fmla="*/ 1704431 w 3409133"/>
                <a:gd name="connsiteY0" fmla="*/ 0 h 987878"/>
                <a:gd name="connsiteX1" fmla="*/ 0 w 3409133"/>
                <a:gd name="connsiteY1" fmla="*/ 987879 h 987878"/>
                <a:gd name="connsiteX2" fmla="*/ 1704431 w 3409133"/>
                <a:gd name="connsiteY2" fmla="*/ 987879 h 987878"/>
                <a:gd name="connsiteX3" fmla="*/ 3409134 w 3409133"/>
                <a:gd name="connsiteY3" fmla="*/ 987879 h 987878"/>
                <a:gd name="connsiteX4" fmla="*/ 1704431 w 3409133"/>
                <a:gd name="connsiteY4" fmla="*/ 0 h 987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9133" h="987878">
                  <a:moveTo>
                    <a:pt x="1704431" y="0"/>
                  </a:moveTo>
                  <a:lnTo>
                    <a:pt x="0" y="987879"/>
                  </a:lnTo>
                  <a:lnTo>
                    <a:pt x="1704431" y="987879"/>
                  </a:lnTo>
                  <a:lnTo>
                    <a:pt x="3409134" y="987879"/>
                  </a:lnTo>
                  <a:lnTo>
                    <a:pt x="1704431" y="0"/>
                  </a:lnTo>
                  <a:close/>
                </a:path>
              </a:pathLst>
            </a:custGeom>
            <a:solidFill>
              <a:srgbClr val="C4CDD2"/>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32" name="Freeform: Shape 17631">
              <a:extLst>
                <a:ext uri="{FF2B5EF4-FFF2-40B4-BE49-F238E27FC236}">
                  <a16:creationId xmlns:a16="http://schemas.microsoft.com/office/drawing/2014/main" id="{9C9759A2-848D-54D8-40EC-5EF9D0D6DAD6}"/>
                </a:ext>
              </a:extLst>
            </p:cNvPr>
            <p:cNvSpPr/>
            <p:nvPr/>
          </p:nvSpPr>
          <p:spPr>
            <a:xfrm>
              <a:off x="4655377" y="3267166"/>
              <a:ext cx="2401660" cy="695869"/>
            </a:xfrm>
            <a:custGeom>
              <a:avLst/>
              <a:gdLst>
                <a:gd name="connsiteX0" fmla="*/ 1200695 w 2401660"/>
                <a:gd name="connsiteY0" fmla="*/ 0 h 695869"/>
                <a:gd name="connsiteX1" fmla="*/ 0 w 2401660"/>
                <a:gd name="connsiteY1" fmla="*/ 695869 h 695869"/>
                <a:gd name="connsiteX2" fmla="*/ 1200695 w 2401660"/>
                <a:gd name="connsiteY2" fmla="*/ 695869 h 695869"/>
                <a:gd name="connsiteX3" fmla="*/ 2401661 w 2401660"/>
                <a:gd name="connsiteY3" fmla="*/ 695869 h 695869"/>
                <a:gd name="connsiteX4" fmla="*/ 1200695 w 2401660"/>
                <a:gd name="connsiteY4" fmla="*/ 0 h 695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1660" h="695869">
                  <a:moveTo>
                    <a:pt x="1200695" y="0"/>
                  </a:moveTo>
                  <a:lnTo>
                    <a:pt x="0" y="695869"/>
                  </a:lnTo>
                  <a:lnTo>
                    <a:pt x="1200695" y="695869"/>
                  </a:lnTo>
                  <a:lnTo>
                    <a:pt x="2401661" y="695869"/>
                  </a:lnTo>
                  <a:lnTo>
                    <a:pt x="1200695" y="0"/>
                  </a:lnTo>
                  <a:close/>
                </a:path>
              </a:pathLst>
            </a:custGeom>
            <a:solidFill>
              <a:srgbClr val="9CA9AF"/>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33" name="Freeform: Shape 17632">
              <a:extLst>
                <a:ext uri="{FF2B5EF4-FFF2-40B4-BE49-F238E27FC236}">
                  <a16:creationId xmlns:a16="http://schemas.microsoft.com/office/drawing/2014/main" id="{E33ED7A2-58CE-F06B-0BE4-5ED4923C5AF1}"/>
                </a:ext>
              </a:extLst>
            </p:cNvPr>
            <p:cNvSpPr/>
            <p:nvPr/>
          </p:nvSpPr>
          <p:spPr>
            <a:xfrm>
              <a:off x="5719981" y="3425009"/>
              <a:ext cx="273251" cy="444139"/>
            </a:xfrm>
            <a:custGeom>
              <a:avLst/>
              <a:gdLst>
                <a:gd name="connsiteX0" fmla="*/ 140868 w 273251"/>
                <a:gd name="connsiteY0" fmla="*/ -30 h 444139"/>
                <a:gd name="connsiteX1" fmla="*/ 162912 w 273251"/>
                <a:gd name="connsiteY1" fmla="*/ 22013 h 444139"/>
                <a:gd name="connsiteX2" fmla="*/ 162912 w 273251"/>
                <a:gd name="connsiteY2" fmla="*/ 33443 h 444139"/>
                <a:gd name="connsiteX3" fmla="*/ 242922 w 273251"/>
                <a:gd name="connsiteY3" fmla="*/ 60658 h 444139"/>
                <a:gd name="connsiteX4" fmla="*/ 258434 w 273251"/>
                <a:gd name="connsiteY4" fmla="*/ 85423 h 444139"/>
                <a:gd name="connsiteX5" fmla="*/ 231275 w 273251"/>
                <a:gd name="connsiteY5" fmla="*/ 112691 h 444139"/>
                <a:gd name="connsiteX6" fmla="*/ 229587 w 273251"/>
                <a:gd name="connsiteY6" fmla="*/ 112637 h 444139"/>
                <a:gd name="connsiteX7" fmla="*/ 214075 w 273251"/>
                <a:gd name="connsiteY7" fmla="*/ 108010 h 444139"/>
                <a:gd name="connsiteX8" fmla="*/ 161007 w 273251"/>
                <a:gd name="connsiteY8" fmla="*/ 85423 h 444139"/>
                <a:gd name="connsiteX9" fmla="*/ 161007 w 273251"/>
                <a:gd name="connsiteY9" fmla="*/ 184210 h 444139"/>
                <a:gd name="connsiteX10" fmla="*/ 272859 w 273251"/>
                <a:gd name="connsiteY10" fmla="*/ 290346 h 444139"/>
                <a:gd name="connsiteX11" fmla="*/ 164001 w 273251"/>
                <a:gd name="connsiteY11" fmla="*/ 391039 h 444139"/>
                <a:gd name="connsiteX12" fmla="*/ 164001 w 273251"/>
                <a:gd name="connsiteY12" fmla="*/ 421791 h 444139"/>
                <a:gd name="connsiteX13" fmla="*/ 142229 w 273251"/>
                <a:gd name="connsiteY13" fmla="*/ 444107 h 444139"/>
                <a:gd name="connsiteX14" fmla="*/ 141958 w 273251"/>
                <a:gd name="connsiteY14" fmla="*/ 444107 h 444139"/>
                <a:gd name="connsiteX15" fmla="*/ 119370 w 273251"/>
                <a:gd name="connsiteY15" fmla="*/ 422063 h 444139"/>
                <a:gd name="connsiteX16" fmla="*/ 119370 w 273251"/>
                <a:gd name="connsiteY16" fmla="*/ 421791 h 444139"/>
                <a:gd name="connsiteX17" fmla="*/ 119370 w 273251"/>
                <a:gd name="connsiteY17" fmla="*/ 389950 h 444139"/>
                <a:gd name="connsiteX18" fmla="*/ 13506 w 273251"/>
                <a:gd name="connsiteY18" fmla="*/ 349673 h 444139"/>
                <a:gd name="connsiteX19" fmla="*/ -374 w 273251"/>
                <a:gd name="connsiteY19" fmla="*/ 324908 h 444139"/>
                <a:gd name="connsiteX20" fmla="*/ 26840 w 273251"/>
                <a:gd name="connsiteY20" fmla="*/ 297694 h 444139"/>
                <a:gd name="connsiteX21" fmla="*/ 43986 w 273251"/>
                <a:gd name="connsiteY21" fmla="*/ 303409 h 444139"/>
                <a:gd name="connsiteX22" fmla="*/ 120185 w 273251"/>
                <a:gd name="connsiteY22" fmla="*/ 337971 h 444139"/>
                <a:gd name="connsiteX23" fmla="*/ 120185 w 273251"/>
                <a:gd name="connsiteY23" fmla="*/ 236462 h 444139"/>
                <a:gd name="connsiteX24" fmla="*/ 9968 w 273251"/>
                <a:gd name="connsiteY24" fmla="*/ 130326 h 444139"/>
                <a:gd name="connsiteX25" fmla="*/ 118825 w 273251"/>
                <a:gd name="connsiteY25" fmla="*/ 31810 h 444139"/>
                <a:gd name="connsiteX26" fmla="*/ 118825 w 273251"/>
                <a:gd name="connsiteY26" fmla="*/ 20925 h 444139"/>
                <a:gd name="connsiteX27" fmla="*/ 140868 w 273251"/>
                <a:gd name="connsiteY27" fmla="*/ -30 h 444139"/>
                <a:gd name="connsiteX28" fmla="*/ 120185 w 273251"/>
                <a:gd name="connsiteY28" fmla="*/ 175774 h 444139"/>
                <a:gd name="connsiteX29" fmla="*/ 120185 w 273251"/>
                <a:gd name="connsiteY29" fmla="*/ 85695 h 444139"/>
                <a:gd name="connsiteX30" fmla="*/ 70657 w 273251"/>
                <a:gd name="connsiteY30" fmla="*/ 128965 h 444139"/>
                <a:gd name="connsiteX31" fmla="*/ 120185 w 273251"/>
                <a:gd name="connsiteY31" fmla="*/ 175774 h 444139"/>
                <a:gd name="connsiteX32" fmla="*/ 161007 w 273251"/>
                <a:gd name="connsiteY32" fmla="*/ 247348 h 444139"/>
                <a:gd name="connsiteX33" fmla="*/ 161007 w 273251"/>
                <a:gd name="connsiteY33" fmla="*/ 340965 h 444139"/>
                <a:gd name="connsiteX34" fmla="*/ 211897 w 273251"/>
                <a:gd name="connsiteY34" fmla="*/ 296333 h 444139"/>
                <a:gd name="connsiteX35" fmla="*/ 161007 w 273251"/>
                <a:gd name="connsiteY35" fmla="*/ 247348 h 44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73251" h="444139">
                  <a:moveTo>
                    <a:pt x="140868" y="-30"/>
                  </a:moveTo>
                  <a:cubicBezTo>
                    <a:pt x="153034" y="-30"/>
                    <a:pt x="162912" y="9848"/>
                    <a:pt x="162912" y="22013"/>
                  </a:cubicBezTo>
                  <a:lnTo>
                    <a:pt x="162912" y="33443"/>
                  </a:lnTo>
                  <a:cubicBezTo>
                    <a:pt x="191324" y="36274"/>
                    <a:pt x="218674" y="45581"/>
                    <a:pt x="242922" y="60658"/>
                  </a:cubicBezTo>
                  <a:cubicBezTo>
                    <a:pt x="252474" y="65202"/>
                    <a:pt x="258516" y="74863"/>
                    <a:pt x="258434" y="85423"/>
                  </a:cubicBezTo>
                  <a:cubicBezTo>
                    <a:pt x="258462" y="100445"/>
                    <a:pt x="246297" y="112664"/>
                    <a:pt x="231275" y="112691"/>
                  </a:cubicBezTo>
                  <a:cubicBezTo>
                    <a:pt x="230703" y="112691"/>
                    <a:pt x="230159" y="112664"/>
                    <a:pt x="229587" y="112637"/>
                  </a:cubicBezTo>
                  <a:cubicBezTo>
                    <a:pt x="224091" y="112501"/>
                    <a:pt x="218756" y="110895"/>
                    <a:pt x="214075" y="108010"/>
                  </a:cubicBezTo>
                  <a:cubicBezTo>
                    <a:pt x="197666" y="97778"/>
                    <a:pt x="179758" y="90158"/>
                    <a:pt x="161007" y="85423"/>
                  </a:cubicBezTo>
                  <a:lnTo>
                    <a:pt x="161007" y="184210"/>
                  </a:lnTo>
                  <a:cubicBezTo>
                    <a:pt x="239384" y="203805"/>
                    <a:pt x="272859" y="235373"/>
                    <a:pt x="272859" y="290346"/>
                  </a:cubicBezTo>
                  <a:cubicBezTo>
                    <a:pt x="272859" y="345319"/>
                    <a:pt x="228499" y="384780"/>
                    <a:pt x="164001" y="391039"/>
                  </a:cubicBezTo>
                  <a:lnTo>
                    <a:pt x="164001" y="421791"/>
                  </a:lnTo>
                  <a:cubicBezTo>
                    <a:pt x="164164" y="433956"/>
                    <a:pt x="154394" y="443944"/>
                    <a:pt x="142229" y="444107"/>
                  </a:cubicBezTo>
                  <a:cubicBezTo>
                    <a:pt x="142147" y="444107"/>
                    <a:pt x="142039" y="444107"/>
                    <a:pt x="141958" y="444107"/>
                  </a:cubicBezTo>
                  <a:cubicBezTo>
                    <a:pt x="129630" y="444270"/>
                    <a:pt x="119532" y="434391"/>
                    <a:pt x="119370" y="422063"/>
                  </a:cubicBezTo>
                  <a:cubicBezTo>
                    <a:pt x="119370" y="421982"/>
                    <a:pt x="119370" y="421873"/>
                    <a:pt x="119370" y="421791"/>
                  </a:cubicBezTo>
                  <a:lnTo>
                    <a:pt x="119370" y="389950"/>
                  </a:lnTo>
                  <a:cubicBezTo>
                    <a:pt x="81188" y="385895"/>
                    <a:pt x="44721" y="372016"/>
                    <a:pt x="13506" y="349673"/>
                  </a:cubicBezTo>
                  <a:cubicBezTo>
                    <a:pt x="4608" y="344666"/>
                    <a:pt x="-754" y="335114"/>
                    <a:pt x="-374" y="324908"/>
                  </a:cubicBezTo>
                  <a:cubicBezTo>
                    <a:pt x="-374" y="309886"/>
                    <a:pt x="11818" y="297694"/>
                    <a:pt x="26840" y="297694"/>
                  </a:cubicBezTo>
                  <a:cubicBezTo>
                    <a:pt x="33018" y="297721"/>
                    <a:pt x="39032" y="299708"/>
                    <a:pt x="43986" y="303409"/>
                  </a:cubicBezTo>
                  <a:cubicBezTo>
                    <a:pt x="66411" y="320608"/>
                    <a:pt x="92481" y="332447"/>
                    <a:pt x="120185" y="337971"/>
                  </a:cubicBezTo>
                  <a:lnTo>
                    <a:pt x="120185" y="236462"/>
                  </a:lnTo>
                  <a:cubicBezTo>
                    <a:pt x="45075" y="216868"/>
                    <a:pt x="9968" y="188565"/>
                    <a:pt x="9968" y="130326"/>
                  </a:cubicBezTo>
                  <a:cubicBezTo>
                    <a:pt x="9968" y="72088"/>
                    <a:pt x="53782" y="36981"/>
                    <a:pt x="118825" y="31810"/>
                  </a:cubicBezTo>
                  <a:lnTo>
                    <a:pt x="118825" y="20925"/>
                  </a:lnTo>
                  <a:cubicBezTo>
                    <a:pt x="119532" y="9250"/>
                    <a:pt x="129166" y="78"/>
                    <a:pt x="140868" y="-30"/>
                  </a:cubicBezTo>
                  <a:close/>
                  <a:moveTo>
                    <a:pt x="120185" y="175774"/>
                  </a:moveTo>
                  <a:lnTo>
                    <a:pt x="120185" y="85695"/>
                  </a:lnTo>
                  <a:cubicBezTo>
                    <a:pt x="87257" y="88960"/>
                    <a:pt x="70657" y="106378"/>
                    <a:pt x="70657" y="128965"/>
                  </a:cubicBezTo>
                  <a:cubicBezTo>
                    <a:pt x="70657" y="151553"/>
                    <a:pt x="80453" y="162711"/>
                    <a:pt x="120185" y="175774"/>
                  </a:cubicBezTo>
                  <a:close/>
                  <a:moveTo>
                    <a:pt x="161007" y="247348"/>
                  </a:moveTo>
                  <a:lnTo>
                    <a:pt x="161007" y="340965"/>
                  </a:lnTo>
                  <a:cubicBezTo>
                    <a:pt x="193936" y="337427"/>
                    <a:pt x="211897" y="320826"/>
                    <a:pt x="211897" y="296333"/>
                  </a:cubicBezTo>
                  <a:cubicBezTo>
                    <a:pt x="211897" y="271840"/>
                    <a:pt x="200740" y="259594"/>
                    <a:pt x="161007" y="247348"/>
                  </a:cubicBezTo>
                  <a:close/>
                </a:path>
              </a:pathLst>
            </a:custGeom>
            <a:solidFill>
              <a:srgbClr val="FFFFFF"/>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34" name="Freeform: Shape 17633">
              <a:extLst>
                <a:ext uri="{FF2B5EF4-FFF2-40B4-BE49-F238E27FC236}">
                  <a16:creationId xmlns:a16="http://schemas.microsoft.com/office/drawing/2014/main" id="{69B1D751-D059-4E0A-0359-4A8273EBCB6B}"/>
                </a:ext>
              </a:extLst>
            </p:cNvPr>
            <p:cNvSpPr/>
            <p:nvPr/>
          </p:nvSpPr>
          <p:spPr>
            <a:xfrm>
              <a:off x="4339964" y="4108904"/>
              <a:ext cx="3032488" cy="99604"/>
            </a:xfrm>
            <a:custGeom>
              <a:avLst/>
              <a:gdLst>
                <a:gd name="connsiteX0" fmla="*/ 0 w 3032488"/>
                <a:gd name="connsiteY0" fmla="*/ 0 h 99604"/>
                <a:gd name="connsiteX1" fmla="*/ 3032488 w 3032488"/>
                <a:gd name="connsiteY1" fmla="*/ 0 h 99604"/>
                <a:gd name="connsiteX2" fmla="*/ 3032488 w 3032488"/>
                <a:gd name="connsiteY2" fmla="*/ 99604 h 99604"/>
                <a:gd name="connsiteX3" fmla="*/ 0 w 3032488"/>
                <a:gd name="connsiteY3" fmla="*/ 99604 h 99604"/>
              </a:gdLst>
              <a:ahLst/>
              <a:cxnLst>
                <a:cxn ang="0">
                  <a:pos x="connsiteX0" y="connsiteY0"/>
                </a:cxn>
                <a:cxn ang="0">
                  <a:pos x="connsiteX1" y="connsiteY1"/>
                </a:cxn>
                <a:cxn ang="0">
                  <a:pos x="connsiteX2" y="connsiteY2"/>
                </a:cxn>
                <a:cxn ang="0">
                  <a:pos x="connsiteX3" y="connsiteY3"/>
                </a:cxn>
              </a:cxnLst>
              <a:rect l="l" t="t" r="r" b="b"/>
              <a:pathLst>
                <a:path w="3032488" h="99604">
                  <a:moveTo>
                    <a:pt x="0" y="0"/>
                  </a:moveTo>
                  <a:lnTo>
                    <a:pt x="3032488" y="0"/>
                  </a:lnTo>
                  <a:lnTo>
                    <a:pt x="3032488" y="99604"/>
                  </a:lnTo>
                  <a:lnTo>
                    <a:pt x="0" y="99604"/>
                  </a:lnTo>
                  <a:close/>
                </a:path>
              </a:pathLst>
            </a:custGeom>
            <a:solidFill>
              <a:srgbClr val="9CA9AF"/>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35" name="Freeform: Shape 17634">
              <a:extLst>
                <a:ext uri="{FF2B5EF4-FFF2-40B4-BE49-F238E27FC236}">
                  <a16:creationId xmlns:a16="http://schemas.microsoft.com/office/drawing/2014/main" id="{DD587F05-8335-3057-66B0-8456AA01BC26}"/>
                </a:ext>
              </a:extLst>
            </p:cNvPr>
            <p:cNvSpPr/>
            <p:nvPr/>
          </p:nvSpPr>
          <p:spPr>
            <a:xfrm>
              <a:off x="4422967" y="4208508"/>
              <a:ext cx="555443" cy="99604"/>
            </a:xfrm>
            <a:custGeom>
              <a:avLst/>
              <a:gdLst>
                <a:gd name="connsiteX0" fmla="*/ 0 w 555443"/>
                <a:gd name="connsiteY0" fmla="*/ 0 h 99604"/>
                <a:gd name="connsiteX1" fmla="*/ 555444 w 555443"/>
                <a:gd name="connsiteY1" fmla="*/ 0 h 99604"/>
                <a:gd name="connsiteX2" fmla="*/ 555444 w 555443"/>
                <a:gd name="connsiteY2" fmla="*/ 99604 h 99604"/>
                <a:gd name="connsiteX3" fmla="*/ 0 w 555443"/>
                <a:gd name="connsiteY3" fmla="*/ 99604 h 99604"/>
              </a:gdLst>
              <a:ahLst/>
              <a:cxnLst>
                <a:cxn ang="0">
                  <a:pos x="connsiteX0" y="connsiteY0"/>
                </a:cxn>
                <a:cxn ang="0">
                  <a:pos x="connsiteX1" y="connsiteY1"/>
                </a:cxn>
                <a:cxn ang="0">
                  <a:pos x="connsiteX2" y="connsiteY2"/>
                </a:cxn>
                <a:cxn ang="0">
                  <a:pos x="connsiteX3" y="connsiteY3"/>
                </a:cxn>
              </a:cxnLst>
              <a:rect l="l" t="t" r="r" b="b"/>
              <a:pathLst>
                <a:path w="555443" h="99604">
                  <a:moveTo>
                    <a:pt x="0" y="0"/>
                  </a:moveTo>
                  <a:lnTo>
                    <a:pt x="555444" y="0"/>
                  </a:lnTo>
                  <a:lnTo>
                    <a:pt x="555444" y="99604"/>
                  </a:lnTo>
                  <a:lnTo>
                    <a:pt x="0" y="99604"/>
                  </a:lnTo>
                  <a:close/>
                </a:path>
              </a:pathLst>
            </a:custGeom>
            <a:solidFill>
              <a:srgbClr val="79888E"/>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36" name="Freeform: Shape 17635">
              <a:extLst>
                <a:ext uri="{FF2B5EF4-FFF2-40B4-BE49-F238E27FC236}">
                  <a16:creationId xmlns:a16="http://schemas.microsoft.com/office/drawing/2014/main" id="{A947296F-3143-99DF-E418-2BEF7C0FFB0F}"/>
                </a:ext>
              </a:extLst>
            </p:cNvPr>
            <p:cNvSpPr/>
            <p:nvPr/>
          </p:nvSpPr>
          <p:spPr>
            <a:xfrm>
              <a:off x="4495629" y="4308112"/>
              <a:ext cx="410391" cy="99604"/>
            </a:xfrm>
            <a:custGeom>
              <a:avLst/>
              <a:gdLst>
                <a:gd name="connsiteX0" fmla="*/ 0 w 410391"/>
                <a:gd name="connsiteY0" fmla="*/ 0 h 99604"/>
                <a:gd name="connsiteX1" fmla="*/ 410391 w 410391"/>
                <a:gd name="connsiteY1" fmla="*/ 0 h 99604"/>
                <a:gd name="connsiteX2" fmla="*/ 410391 w 410391"/>
                <a:gd name="connsiteY2" fmla="*/ 99604 h 99604"/>
                <a:gd name="connsiteX3" fmla="*/ 0 w 410391"/>
                <a:gd name="connsiteY3" fmla="*/ 99604 h 99604"/>
              </a:gdLst>
              <a:ahLst/>
              <a:cxnLst>
                <a:cxn ang="0">
                  <a:pos x="connsiteX0" y="connsiteY0"/>
                </a:cxn>
                <a:cxn ang="0">
                  <a:pos x="connsiteX1" y="connsiteY1"/>
                </a:cxn>
                <a:cxn ang="0">
                  <a:pos x="connsiteX2" y="connsiteY2"/>
                </a:cxn>
                <a:cxn ang="0">
                  <a:pos x="connsiteX3" y="connsiteY3"/>
                </a:cxn>
              </a:cxnLst>
              <a:rect l="l" t="t" r="r" b="b"/>
              <a:pathLst>
                <a:path w="410391" h="99604">
                  <a:moveTo>
                    <a:pt x="0" y="0"/>
                  </a:moveTo>
                  <a:lnTo>
                    <a:pt x="410391" y="0"/>
                  </a:lnTo>
                  <a:lnTo>
                    <a:pt x="410391" y="99604"/>
                  </a:lnTo>
                  <a:lnTo>
                    <a:pt x="0" y="99604"/>
                  </a:lnTo>
                  <a:close/>
                </a:path>
              </a:pathLst>
            </a:custGeom>
            <a:solidFill>
              <a:srgbClr val="9CA9AF"/>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37" name="Freeform: Shape 17636">
              <a:extLst>
                <a:ext uri="{FF2B5EF4-FFF2-40B4-BE49-F238E27FC236}">
                  <a16:creationId xmlns:a16="http://schemas.microsoft.com/office/drawing/2014/main" id="{8AB339E9-894A-6180-074E-11992B9A7640}"/>
                </a:ext>
              </a:extLst>
            </p:cNvPr>
            <p:cNvSpPr/>
            <p:nvPr/>
          </p:nvSpPr>
          <p:spPr>
            <a:xfrm rot="10800000">
              <a:off x="4422967" y="6130653"/>
              <a:ext cx="555443" cy="99604"/>
            </a:xfrm>
            <a:custGeom>
              <a:avLst/>
              <a:gdLst>
                <a:gd name="connsiteX0" fmla="*/ -393 w 555443"/>
                <a:gd name="connsiteY0" fmla="*/ -30 h 99604"/>
                <a:gd name="connsiteX1" fmla="*/ 555050 w 555443"/>
                <a:gd name="connsiteY1" fmla="*/ -30 h 99604"/>
                <a:gd name="connsiteX2" fmla="*/ 555050 w 555443"/>
                <a:gd name="connsiteY2" fmla="*/ 99574 h 99604"/>
                <a:gd name="connsiteX3" fmla="*/ -393 w 555443"/>
                <a:gd name="connsiteY3" fmla="*/ 99574 h 99604"/>
              </a:gdLst>
              <a:ahLst/>
              <a:cxnLst>
                <a:cxn ang="0">
                  <a:pos x="connsiteX0" y="connsiteY0"/>
                </a:cxn>
                <a:cxn ang="0">
                  <a:pos x="connsiteX1" y="connsiteY1"/>
                </a:cxn>
                <a:cxn ang="0">
                  <a:pos x="connsiteX2" y="connsiteY2"/>
                </a:cxn>
                <a:cxn ang="0">
                  <a:pos x="connsiteX3" y="connsiteY3"/>
                </a:cxn>
              </a:cxnLst>
              <a:rect l="l" t="t" r="r" b="b"/>
              <a:pathLst>
                <a:path w="555443" h="99604">
                  <a:moveTo>
                    <a:pt x="-393" y="-30"/>
                  </a:moveTo>
                  <a:lnTo>
                    <a:pt x="555050" y="-30"/>
                  </a:lnTo>
                  <a:lnTo>
                    <a:pt x="555050" y="99574"/>
                  </a:lnTo>
                  <a:lnTo>
                    <a:pt x="-393" y="99574"/>
                  </a:lnTo>
                  <a:close/>
                </a:path>
              </a:pathLst>
            </a:custGeom>
            <a:solidFill>
              <a:srgbClr val="79888E"/>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38" name="Freeform: Shape 17637">
              <a:extLst>
                <a:ext uri="{FF2B5EF4-FFF2-40B4-BE49-F238E27FC236}">
                  <a16:creationId xmlns:a16="http://schemas.microsoft.com/office/drawing/2014/main" id="{4D239424-0FB8-BB23-4BCC-F63CA2B6DB5D}"/>
                </a:ext>
              </a:extLst>
            </p:cNvPr>
            <p:cNvSpPr/>
            <p:nvPr/>
          </p:nvSpPr>
          <p:spPr>
            <a:xfrm rot="10800000">
              <a:off x="4495629" y="6031048"/>
              <a:ext cx="410391" cy="99604"/>
            </a:xfrm>
            <a:custGeom>
              <a:avLst/>
              <a:gdLst>
                <a:gd name="connsiteX0" fmla="*/ -393 w 410391"/>
                <a:gd name="connsiteY0" fmla="*/ -30 h 99604"/>
                <a:gd name="connsiteX1" fmla="*/ 409999 w 410391"/>
                <a:gd name="connsiteY1" fmla="*/ -30 h 99604"/>
                <a:gd name="connsiteX2" fmla="*/ 409999 w 410391"/>
                <a:gd name="connsiteY2" fmla="*/ 99574 h 99604"/>
                <a:gd name="connsiteX3" fmla="*/ -393 w 410391"/>
                <a:gd name="connsiteY3" fmla="*/ 99574 h 99604"/>
              </a:gdLst>
              <a:ahLst/>
              <a:cxnLst>
                <a:cxn ang="0">
                  <a:pos x="connsiteX0" y="connsiteY0"/>
                </a:cxn>
                <a:cxn ang="0">
                  <a:pos x="connsiteX1" y="connsiteY1"/>
                </a:cxn>
                <a:cxn ang="0">
                  <a:pos x="connsiteX2" y="connsiteY2"/>
                </a:cxn>
                <a:cxn ang="0">
                  <a:pos x="connsiteX3" y="connsiteY3"/>
                </a:cxn>
              </a:cxnLst>
              <a:rect l="l" t="t" r="r" b="b"/>
              <a:pathLst>
                <a:path w="410391" h="99604">
                  <a:moveTo>
                    <a:pt x="-393" y="-30"/>
                  </a:moveTo>
                  <a:lnTo>
                    <a:pt x="409999" y="-30"/>
                  </a:lnTo>
                  <a:lnTo>
                    <a:pt x="409999" y="99574"/>
                  </a:lnTo>
                  <a:lnTo>
                    <a:pt x="-393" y="99574"/>
                  </a:lnTo>
                  <a:close/>
                </a:path>
              </a:pathLst>
            </a:custGeom>
            <a:solidFill>
              <a:srgbClr val="9CA9AF"/>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39" name="Freeform: Shape 17638">
              <a:extLst>
                <a:ext uri="{FF2B5EF4-FFF2-40B4-BE49-F238E27FC236}">
                  <a16:creationId xmlns:a16="http://schemas.microsoft.com/office/drawing/2014/main" id="{9C1761C5-E07E-7B18-2A5D-BC1071C1F361}"/>
                </a:ext>
              </a:extLst>
            </p:cNvPr>
            <p:cNvSpPr/>
            <p:nvPr/>
          </p:nvSpPr>
          <p:spPr>
            <a:xfrm>
              <a:off x="4543799" y="4407716"/>
              <a:ext cx="313780" cy="1623604"/>
            </a:xfrm>
            <a:custGeom>
              <a:avLst/>
              <a:gdLst>
                <a:gd name="connsiteX0" fmla="*/ 0 w 313780"/>
                <a:gd name="connsiteY0" fmla="*/ 0 h 1623604"/>
                <a:gd name="connsiteX1" fmla="*/ 313781 w 313780"/>
                <a:gd name="connsiteY1" fmla="*/ 0 h 1623604"/>
                <a:gd name="connsiteX2" fmla="*/ 313781 w 313780"/>
                <a:gd name="connsiteY2" fmla="*/ 1623604 h 1623604"/>
                <a:gd name="connsiteX3" fmla="*/ 0 w 313780"/>
                <a:gd name="connsiteY3" fmla="*/ 1623604 h 1623604"/>
              </a:gdLst>
              <a:ahLst/>
              <a:cxnLst>
                <a:cxn ang="0">
                  <a:pos x="connsiteX0" y="connsiteY0"/>
                </a:cxn>
                <a:cxn ang="0">
                  <a:pos x="connsiteX1" y="connsiteY1"/>
                </a:cxn>
                <a:cxn ang="0">
                  <a:pos x="connsiteX2" y="connsiteY2"/>
                </a:cxn>
                <a:cxn ang="0">
                  <a:pos x="connsiteX3" y="connsiteY3"/>
                </a:cxn>
              </a:cxnLst>
              <a:rect l="l" t="t" r="r" b="b"/>
              <a:pathLst>
                <a:path w="313780" h="1623604">
                  <a:moveTo>
                    <a:pt x="0" y="0"/>
                  </a:moveTo>
                  <a:lnTo>
                    <a:pt x="313781" y="0"/>
                  </a:lnTo>
                  <a:lnTo>
                    <a:pt x="313781" y="1623604"/>
                  </a:lnTo>
                  <a:lnTo>
                    <a:pt x="0" y="1623604"/>
                  </a:lnTo>
                  <a:close/>
                </a:path>
              </a:pathLst>
            </a:custGeom>
            <a:solidFill>
              <a:srgbClr val="C4CDD2"/>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40" name="Freeform: Shape 17639">
              <a:extLst>
                <a:ext uri="{FF2B5EF4-FFF2-40B4-BE49-F238E27FC236}">
                  <a16:creationId xmlns:a16="http://schemas.microsoft.com/office/drawing/2014/main" id="{54D848E9-E581-824E-E853-F35F954F1032}"/>
                </a:ext>
              </a:extLst>
            </p:cNvPr>
            <p:cNvSpPr/>
            <p:nvPr/>
          </p:nvSpPr>
          <p:spPr>
            <a:xfrm>
              <a:off x="5163468" y="4208508"/>
              <a:ext cx="555443" cy="99604"/>
            </a:xfrm>
            <a:custGeom>
              <a:avLst/>
              <a:gdLst>
                <a:gd name="connsiteX0" fmla="*/ 0 w 555443"/>
                <a:gd name="connsiteY0" fmla="*/ 0 h 99604"/>
                <a:gd name="connsiteX1" fmla="*/ 555444 w 555443"/>
                <a:gd name="connsiteY1" fmla="*/ 0 h 99604"/>
                <a:gd name="connsiteX2" fmla="*/ 555444 w 555443"/>
                <a:gd name="connsiteY2" fmla="*/ 99604 h 99604"/>
                <a:gd name="connsiteX3" fmla="*/ 0 w 555443"/>
                <a:gd name="connsiteY3" fmla="*/ 99604 h 99604"/>
              </a:gdLst>
              <a:ahLst/>
              <a:cxnLst>
                <a:cxn ang="0">
                  <a:pos x="connsiteX0" y="connsiteY0"/>
                </a:cxn>
                <a:cxn ang="0">
                  <a:pos x="connsiteX1" y="connsiteY1"/>
                </a:cxn>
                <a:cxn ang="0">
                  <a:pos x="connsiteX2" y="connsiteY2"/>
                </a:cxn>
                <a:cxn ang="0">
                  <a:pos x="connsiteX3" y="connsiteY3"/>
                </a:cxn>
              </a:cxnLst>
              <a:rect l="l" t="t" r="r" b="b"/>
              <a:pathLst>
                <a:path w="555443" h="99604">
                  <a:moveTo>
                    <a:pt x="0" y="0"/>
                  </a:moveTo>
                  <a:lnTo>
                    <a:pt x="555444" y="0"/>
                  </a:lnTo>
                  <a:lnTo>
                    <a:pt x="555444" y="99604"/>
                  </a:lnTo>
                  <a:lnTo>
                    <a:pt x="0" y="99604"/>
                  </a:lnTo>
                  <a:close/>
                </a:path>
              </a:pathLst>
            </a:custGeom>
            <a:solidFill>
              <a:srgbClr val="79888E"/>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41" name="Freeform: Shape 17640">
              <a:extLst>
                <a:ext uri="{FF2B5EF4-FFF2-40B4-BE49-F238E27FC236}">
                  <a16:creationId xmlns:a16="http://schemas.microsoft.com/office/drawing/2014/main" id="{3C87B595-023A-5696-1BC1-5B0FCBEBF97A}"/>
                </a:ext>
              </a:extLst>
            </p:cNvPr>
            <p:cNvSpPr/>
            <p:nvPr/>
          </p:nvSpPr>
          <p:spPr>
            <a:xfrm>
              <a:off x="5236130" y="4308112"/>
              <a:ext cx="410391" cy="99604"/>
            </a:xfrm>
            <a:custGeom>
              <a:avLst/>
              <a:gdLst>
                <a:gd name="connsiteX0" fmla="*/ 0 w 410391"/>
                <a:gd name="connsiteY0" fmla="*/ 0 h 99604"/>
                <a:gd name="connsiteX1" fmla="*/ 410392 w 410391"/>
                <a:gd name="connsiteY1" fmla="*/ 0 h 99604"/>
                <a:gd name="connsiteX2" fmla="*/ 410392 w 410391"/>
                <a:gd name="connsiteY2" fmla="*/ 99604 h 99604"/>
                <a:gd name="connsiteX3" fmla="*/ 0 w 410391"/>
                <a:gd name="connsiteY3" fmla="*/ 99604 h 99604"/>
              </a:gdLst>
              <a:ahLst/>
              <a:cxnLst>
                <a:cxn ang="0">
                  <a:pos x="connsiteX0" y="connsiteY0"/>
                </a:cxn>
                <a:cxn ang="0">
                  <a:pos x="connsiteX1" y="connsiteY1"/>
                </a:cxn>
                <a:cxn ang="0">
                  <a:pos x="connsiteX2" y="connsiteY2"/>
                </a:cxn>
                <a:cxn ang="0">
                  <a:pos x="connsiteX3" y="connsiteY3"/>
                </a:cxn>
              </a:cxnLst>
              <a:rect l="l" t="t" r="r" b="b"/>
              <a:pathLst>
                <a:path w="410391" h="99604">
                  <a:moveTo>
                    <a:pt x="0" y="0"/>
                  </a:moveTo>
                  <a:lnTo>
                    <a:pt x="410392" y="0"/>
                  </a:lnTo>
                  <a:lnTo>
                    <a:pt x="410392" y="99604"/>
                  </a:lnTo>
                  <a:lnTo>
                    <a:pt x="0" y="99604"/>
                  </a:lnTo>
                  <a:close/>
                </a:path>
              </a:pathLst>
            </a:custGeom>
            <a:solidFill>
              <a:srgbClr val="9CA9AF"/>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42" name="Freeform: Shape 17641">
              <a:extLst>
                <a:ext uri="{FF2B5EF4-FFF2-40B4-BE49-F238E27FC236}">
                  <a16:creationId xmlns:a16="http://schemas.microsoft.com/office/drawing/2014/main" id="{739110A2-32C0-4A13-F9F1-3DFE55EAE0A0}"/>
                </a:ext>
              </a:extLst>
            </p:cNvPr>
            <p:cNvSpPr/>
            <p:nvPr/>
          </p:nvSpPr>
          <p:spPr>
            <a:xfrm rot="10800000">
              <a:off x="5163740" y="6130653"/>
              <a:ext cx="555443" cy="99604"/>
            </a:xfrm>
            <a:custGeom>
              <a:avLst/>
              <a:gdLst>
                <a:gd name="connsiteX0" fmla="*/ -394 w 555443"/>
                <a:gd name="connsiteY0" fmla="*/ -30 h 99604"/>
                <a:gd name="connsiteX1" fmla="*/ 555049 w 555443"/>
                <a:gd name="connsiteY1" fmla="*/ -30 h 99604"/>
                <a:gd name="connsiteX2" fmla="*/ 555049 w 555443"/>
                <a:gd name="connsiteY2" fmla="*/ 99574 h 99604"/>
                <a:gd name="connsiteX3" fmla="*/ -394 w 555443"/>
                <a:gd name="connsiteY3" fmla="*/ 99574 h 99604"/>
              </a:gdLst>
              <a:ahLst/>
              <a:cxnLst>
                <a:cxn ang="0">
                  <a:pos x="connsiteX0" y="connsiteY0"/>
                </a:cxn>
                <a:cxn ang="0">
                  <a:pos x="connsiteX1" y="connsiteY1"/>
                </a:cxn>
                <a:cxn ang="0">
                  <a:pos x="connsiteX2" y="connsiteY2"/>
                </a:cxn>
                <a:cxn ang="0">
                  <a:pos x="connsiteX3" y="connsiteY3"/>
                </a:cxn>
              </a:cxnLst>
              <a:rect l="l" t="t" r="r" b="b"/>
              <a:pathLst>
                <a:path w="555443" h="99604">
                  <a:moveTo>
                    <a:pt x="-394" y="-30"/>
                  </a:moveTo>
                  <a:lnTo>
                    <a:pt x="555049" y="-30"/>
                  </a:lnTo>
                  <a:lnTo>
                    <a:pt x="555049" y="99574"/>
                  </a:lnTo>
                  <a:lnTo>
                    <a:pt x="-394" y="99574"/>
                  </a:lnTo>
                  <a:close/>
                </a:path>
              </a:pathLst>
            </a:custGeom>
            <a:solidFill>
              <a:srgbClr val="79888E"/>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43" name="Freeform: Shape 17642">
              <a:extLst>
                <a:ext uri="{FF2B5EF4-FFF2-40B4-BE49-F238E27FC236}">
                  <a16:creationId xmlns:a16="http://schemas.microsoft.com/office/drawing/2014/main" id="{E68CCFB8-632A-B14F-5D3D-F63E482E6C4C}"/>
                </a:ext>
              </a:extLst>
            </p:cNvPr>
            <p:cNvSpPr/>
            <p:nvPr/>
          </p:nvSpPr>
          <p:spPr>
            <a:xfrm rot="10800000">
              <a:off x="5236130" y="6031048"/>
              <a:ext cx="410391" cy="99604"/>
            </a:xfrm>
            <a:custGeom>
              <a:avLst/>
              <a:gdLst>
                <a:gd name="connsiteX0" fmla="*/ -393 w 410391"/>
                <a:gd name="connsiteY0" fmla="*/ -30 h 99604"/>
                <a:gd name="connsiteX1" fmla="*/ 409999 w 410391"/>
                <a:gd name="connsiteY1" fmla="*/ -30 h 99604"/>
                <a:gd name="connsiteX2" fmla="*/ 409999 w 410391"/>
                <a:gd name="connsiteY2" fmla="*/ 99574 h 99604"/>
                <a:gd name="connsiteX3" fmla="*/ -393 w 410391"/>
                <a:gd name="connsiteY3" fmla="*/ 99574 h 99604"/>
              </a:gdLst>
              <a:ahLst/>
              <a:cxnLst>
                <a:cxn ang="0">
                  <a:pos x="connsiteX0" y="connsiteY0"/>
                </a:cxn>
                <a:cxn ang="0">
                  <a:pos x="connsiteX1" y="connsiteY1"/>
                </a:cxn>
                <a:cxn ang="0">
                  <a:pos x="connsiteX2" y="connsiteY2"/>
                </a:cxn>
                <a:cxn ang="0">
                  <a:pos x="connsiteX3" y="connsiteY3"/>
                </a:cxn>
              </a:cxnLst>
              <a:rect l="l" t="t" r="r" b="b"/>
              <a:pathLst>
                <a:path w="410391" h="99604">
                  <a:moveTo>
                    <a:pt x="-393" y="-30"/>
                  </a:moveTo>
                  <a:lnTo>
                    <a:pt x="409999" y="-30"/>
                  </a:lnTo>
                  <a:lnTo>
                    <a:pt x="409999" y="99574"/>
                  </a:lnTo>
                  <a:lnTo>
                    <a:pt x="-393" y="99574"/>
                  </a:lnTo>
                  <a:close/>
                </a:path>
              </a:pathLst>
            </a:custGeom>
            <a:solidFill>
              <a:srgbClr val="9CA9AF"/>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44" name="Freeform: Shape 17643">
              <a:extLst>
                <a:ext uri="{FF2B5EF4-FFF2-40B4-BE49-F238E27FC236}">
                  <a16:creationId xmlns:a16="http://schemas.microsoft.com/office/drawing/2014/main" id="{2BAB6A5C-2816-F575-93CE-57FB88A8DDE5}"/>
                </a:ext>
              </a:extLst>
            </p:cNvPr>
            <p:cNvSpPr/>
            <p:nvPr/>
          </p:nvSpPr>
          <p:spPr>
            <a:xfrm>
              <a:off x="5284299" y="4407716"/>
              <a:ext cx="313780" cy="1623604"/>
            </a:xfrm>
            <a:custGeom>
              <a:avLst/>
              <a:gdLst>
                <a:gd name="connsiteX0" fmla="*/ 0 w 313780"/>
                <a:gd name="connsiteY0" fmla="*/ 0 h 1623604"/>
                <a:gd name="connsiteX1" fmla="*/ 313781 w 313780"/>
                <a:gd name="connsiteY1" fmla="*/ 0 h 1623604"/>
                <a:gd name="connsiteX2" fmla="*/ 313781 w 313780"/>
                <a:gd name="connsiteY2" fmla="*/ 1623604 h 1623604"/>
                <a:gd name="connsiteX3" fmla="*/ 0 w 313780"/>
                <a:gd name="connsiteY3" fmla="*/ 1623604 h 1623604"/>
              </a:gdLst>
              <a:ahLst/>
              <a:cxnLst>
                <a:cxn ang="0">
                  <a:pos x="connsiteX0" y="connsiteY0"/>
                </a:cxn>
                <a:cxn ang="0">
                  <a:pos x="connsiteX1" y="connsiteY1"/>
                </a:cxn>
                <a:cxn ang="0">
                  <a:pos x="connsiteX2" y="connsiteY2"/>
                </a:cxn>
                <a:cxn ang="0">
                  <a:pos x="connsiteX3" y="connsiteY3"/>
                </a:cxn>
              </a:cxnLst>
              <a:rect l="l" t="t" r="r" b="b"/>
              <a:pathLst>
                <a:path w="313780" h="1623604">
                  <a:moveTo>
                    <a:pt x="0" y="0"/>
                  </a:moveTo>
                  <a:lnTo>
                    <a:pt x="313781" y="0"/>
                  </a:lnTo>
                  <a:lnTo>
                    <a:pt x="313781" y="1623604"/>
                  </a:lnTo>
                  <a:lnTo>
                    <a:pt x="0" y="1623604"/>
                  </a:lnTo>
                  <a:close/>
                </a:path>
              </a:pathLst>
            </a:custGeom>
            <a:solidFill>
              <a:srgbClr val="C4CDD2"/>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45" name="Freeform: Shape 17644">
              <a:extLst>
                <a:ext uri="{FF2B5EF4-FFF2-40B4-BE49-F238E27FC236}">
                  <a16:creationId xmlns:a16="http://schemas.microsoft.com/office/drawing/2014/main" id="{2F518474-B69C-AB70-EDEC-F01A16FA1EAF}"/>
                </a:ext>
              </a:extLst>
            </p:cNvPr>
            <p:cNvSpPr/>
            <p:nvPr/>
          </p:nvSpPr>
          <p:spPr>
            <a:xfrm>
              <a:off x="5903969" y="4208508"/>
              <a:ext cx="555443" cy="99604"/>
            </a:xfrm>
            <a:custGeom>
              <a:avLst/>
              <a:gdLst>
                <a:gd name="connsiteX0" fmla="*/ 0 w 555443"/>
                <a:gd name="connsiteY0" fmla="*/ 0 h 99604"/>
                <a:gd name="connsiteX1" fmla="*/ 555444 w 555443"/>
                <a:gd name="connsiteY1" fmla="*/ 0 h 99604"/>
                <a:gd name="connsiteX2" fmla="*/ 555444 w 555443"/>
                <a:gd name="connsiteY2" fmla="*/ 99604 h 99604"/>
                <a:gd name="connsiteX3" fmla="*/ 0 w 555443"/>
                <a:gd name="connsiteY3" fmla="*/ 99604 h 99604"/>
              </a:gdLst>
              <a:ahLst/>
              <a:cxnLst>
                <a:cxn ang="0">
                  <a:pos x="connsiteX0" y="connsiteY0"/>
                </a:cxn>
                <a:cxn ang="0">
                  <a:pos x="connsiteX1" y="connsiteY1"/>
                </a:cxn>
                <a:cxn ang="0">
                  <a:pos x="connsiteX2" y="connsiteY2"/>
                </a:cxn>
                <a:cxn ang="0">
                  <a:pos x="connsiteX3" y="connsiteY3"/>
                </a:cxn>
              </a:cxnLst>
              <a:rect l="l" t="t" r="r" b="b"/>
              <a:pathLst>
                <a:path w="555443" h="99604">
                  <a:moveTo>
                    <a:pt x="0" y="0"/>
                  </a:moveTo>
                  <a:lnTo>
                    <a:pt x="555444" y="0"/>
                  </a:lnTo>
                  <a:lnTo>
                    <a:pt x="555444" y="99604"/>
                  </a:lnTo>
                  <a:lnTo>
                    <a:pt x="0" y="99604"/>
                  </a:lnTo>
                  <a:close/>
                </a:path>
              </a:pathLst>
            </a:custGeom>
            <a:solidFill>
              <a:srgbClr val="79888E"/>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46" name="Freeform: Shape 17645">
              <a:extLst>
                <a:ext uri="{FF2B5EF4-FFF2-40B4-BE49-F238E27FC236}">
                  <a16:creationId xmlns:a16="http://schemas.microsoft.com/office/drawing/2014/main" id="{8674E394-4310-50EB-27D5-DD1D0659DC20}"/>
                </a:ext>
              </a:extLst>
            </p:cNvPr>
            <p:cNvSpPr/>
            <p:nvPr/>
          </p:nvSpPr>
          <p:spPr>
            <a:xfrm>
              <a:off x="5976631" y="4308112"/>
              <a:ext cx="410391" cy="99604"/>
            </a:xfrm>
            <a:custGeom>
              <a:avLst/>
              <a:gdLst>
                <a:gd name="connsiteX0" fmla="*/ 0 w 410391"/>
                <a:gd name="connsiteY0" fmla="*/ 0 h 99604"/>
                <a:gd name="connsiteX1" fmla="*/ 410391 w 410391"/>
                <a:gd name="connsiteY1" fmla="*/ 0 h 99604"/>
                <a:gd name="connsiteX2" fmla="*/ 410391 w 410391"/>
                <a:gd name="connsiteY2" fmla="*/ 99604 h 99604"/>
                <a:gd name="connsiteX3" fmla="*/ 0 w 410391"/>
                <a:gd name="connsiteY3" fmla="*/ 99604 h 99604"/>
              </a:gdLst>
              <a:ahLst/>
              <a:cxnLst>
                <a:cxn ang="0">
                  <a:pos x="connsiteX0" y="connsiteY0"/>
                </a:cxn>
                <a:cxn ang="0">
                  <a:pos x="connsiteX1" y="connsiteY1"/>
                </a:cxn>
                <a:cxn ang="0">
                  <a:pos x="connsiteX2" y="connsiteY2"/>
                </a:cxn>
                <a:cxn ang="0">
                  <a:pos x="connsiteX3" y="connsiteY3"/>
                </a:cxn>
              </a:cxnLst>
              <a:rect l="l" t="t" r="r" b="b"/>
              <a:pathLst>
                <a:path w="410391" h="99604">
                  <a:moveTo>
                    <a:pt x="0" y="0"/>
                  </a:moveTo>
                  <a:lnTo>
                    <a:pt x="410391" y="0"/>
                  </a:lnTo>
                  <a:lnTo>
                    <a:pt x="410391" y="99604"/>
                  </a:lnTo>
                  <a:lnTo>
                    <a:pt x="0" y="99604"/>
                  </a:lnTo>
                  <a:close/>
                </a:path>
              </a:pathLst>
            </a:custGeom>
            <a:solidFill>
              <a:srgbClr val="9CA9AF"/>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47" name="Freeform: Shape 17646">
              <a:extLst>
                <a:ext uri="{FF2B5EF4-FFF2-40B4-BE49-F238E27FC236}">
                  <a16:creationId xmlns:a16="http://schemas.microsoft.com/office/drawing/2014/main" id="{8A440AE4-3724-2388-1DE3-386725060B37}"/>
                </a:ext>
              </a:extLst>
            </p:cNvPr>
            <p:cNvSpPr/>
            <p:nvPr/>
          </p:nvSpPr>
          <p:spPr>
            <a:xfrm rot="10800000">
              <a:off x="5904241" y="6130653"/>
              <a:ext cx="555443" cy="99604"/>
            </a:xfrm>
            <a:custGeom>
              <a:avLst/>
              <a:gdLst>
                <a:gd name="connsiteX0" fmla="*/ -393 w 555443"/>
                <a:gd name="connsiteY0" fmla="*/ -30 h 99604"/>
                <a:gd name="connsiteX1" fmla="*/ 555050 w 555443"/>
                <a:gd name="connsiteY1" fmla="*/ -30 h 99604"/>
                <a:gd name="connsiteX2" fmla="*/ 555050 w 555443"/>
                <a:gd name="connsiteY2" fmla="*/ 99574 h 99604"/>
                <a:gd name="connsiteX3" fmla="*/ -393 w 555443"/>
                <a:gd name="connsiteY3" fmla="*/ 99574 h 99604"/>
              </a:gdLst>
              <a:ahLst/>
              <a:cxnLst>
                <a:cxn ang="0">
                  <a:pos x="connsiteX0" y="connsiteY0"/>
                </a:cxn>
                <a:cxn ang="0">
                  <a:pos x="connsiteX1" y="connsiteY1"/>
                </a:cxn>
                <a:cxn ang="0">
                  <a:pos x="connsiteX2" y="connsiteY2"/>
                </a:cxn>
                <a:cxn ang="0">
                  <a:pos x="connsiteX3" y="connsiteY3"/>
                </a:cxn>
              </a:cxnLst>
              <a:rect l="l" t="t" r="r" b="b"/>
              <a:pathLst>
                <a:path w="555443" h="99604">
                  <a:moveTo>
                    <a:pt x="-393" y="-30"/>
                  </a:moveTo>
                  <a:lnTo>
                    <a:pt x="555050" y="-30"/>
                  </a:lnTo>
                  <a:lnTo>
                    <a:pt x="555050" y="99574"/>
                  </a:lnTo>
                  <a:lnTo>
                    <a:pt x="-393" y="99574"/>
                  </a:lnTo>
                  <a:close/>
                </a:path>
              </a:pathLst>
            </a:custGeom>
            <a:solidFill>
              <a:srgbClr val="79888E"/>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48" name="Freeform: Shape 17647">
              <a:extLst>
                <a:ext uri="{FF2B5EF4-FFF2-40B4-BE49-F238E27FC236}">
                  <a16:creationId xmlns:a16="http://schemas.microsoft.com/office/drawing/2014/main" id="{781DC35D-9723-4819-6466-A9CBA58665F2}"/>
                </a:ext>
              </a:extLst>
            </p:cNvPr>
            <p:cNvSpPr/>
            <p:nvPr/>
          </p:nvSpPr>
          <p:spPr>
            <a:xfrm rot="10800000">
              <a:off x="5976631" y="6031048"/>
              <a:ext cx="410391" cy="99604"/>
            </a:xfrm>
            <a:custGeom>
              <a:avLst/>
              <a:gdLst>
                <a:gd name="connsiteX0" fmla="*/ -394 w 410391"/>
                <a:gd name="connsiteY0" fmla="*/ -30 h 99604"/>
                <a:gd name="connsiteX1" fmla="*/ 409998 w 410391"/>
                <a:gd name="connsiteY1" fmla="*/ -30 h 99604"/>
                <a:gd name="connsiteX2" fmla="*/ 409998 w 410391"/>
                <a:gd name="connsiteY2" fmla="*/ 99574 h 99604"/>
                <a:gd name="connsiteX3" fmla="*/ -394 w 410391"/>
                <a:gd name="connsiteY3" fmla="*/ 99574 h 99604"/>
              </a:gdLst>
              <a:ahLst/>
              <a:cxnLst>
                <a:cxn ang="0">
                  <a:pos x="connsiteX0" y="connsiteY0"/>
                </a:cxn>
                <a:cxn ang="0">
                  <a:pos x="connsiteX1" y="connsiteY1"/>
                </a:cxn>
                <a:cxn ang="0">
                  <a:pos x="connsiteX2" y="connsiteY2"/>
                </a:cxn>
                <a:cxn ang="0">
                  <a:pos x="connsiteX3" y="connsiteY3"/>
                </a:cxn>
              </a:cxnLst>
              <a:rect l="l" t="t" r="r" b="b"/>
              <a:pathLst>
                <a:path w="410391" h="99604">
                  <a:moveTo>
                    <a:pt x="-394" y="-30"/>
                  </a:moveTo>
                  <a:lnTo>
                    <a:pt x="409998" y="-30"/>
                  </a:lnTo>
                  <a:lnTo>
                    <a:pt x="409998" y="99574"/>
                  </a:lnTo>
                  <a:lnTo>
                    <a:pt x="-394" y="99574"/>
                  </a:lnTo>
                  <a:close/>
                </a:path>
              </a:pathLst>
            </a:custGeom>
            <a:solidFill>
              <a:srgbClr val="9CA9AF"/>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49" name="Freeform: Shape 17648">
              <a:extLst>
                <a:ext uri="{FF2B5EF4-FFF2-40B4-BE49-F238E27FC236}">
                  <a16:creationId xmlns:a16="http://schemas.microsoft.com/office/drawing/2014/main" id="{C01274CB-DF51-F21D-DEAD-8171E2A7107F}"/>
                </a:ext>
              </a:extLst>
            </p:cNvPr>
            <p:cNvSpPr/>
            <p:nvPr/>
          </p:nvSpPr>
          <p:spPr>
            <a:xfrm>
              <a:off x="6025072" y="4407716"/>
              <a:ext cx="313780" cy="1623604"/>
            </a:xfrm>
            <a:custGeom>
              <a:avLst/>
              <a:gdLst>
                <a:gd name="connsiteX0" fmla="*/ 0 w 313780"/>
                <a:gd name="connsiteY0" fmla="*/ 0 h 1623604"/>
                <a:gd name="connsiteX1" fmla="*/ 313781 w 313780"/>
                <a:gd name="connsiteY1" fmla="*/ 0 h 1623604"/>
                <a:gd name="connsiteX2" fmla="*/ 313781 w 313780"/>
                <a:gd name="connsiteY2" fmla="*/ 1623604 h 1623604"/>
                <a:gd name="connsiteX3" fmla="*/ 0 w 313780"/>
                <a:gd name="connsiteY3" fmla="*/ 1623604 h 1623604"/>
              </a:gdLst>
              <a:ahLst/>
              <a:cxnLst>
                <a:cxn ang="0">
                  <a:pos x="connsiteX0" y="connsiteY0"/>
                </a:cxn>
                <a:cxn ang="0">
                  <a:pos x="connsiteX1" y="connsiteY1"/>
                </a:cxn>
                <a:cxn ang="0">
                  <a:pos x="connsiteX2" y="connsiteY2"/>
                </a:cxn>
                <a:cxn ang="0">
                  <a:pos x="connsiteX3" y="connsiteY3"/>
                </a:cxn>
              </a:cxnLst>
              <a:rect l="l" t="t" r="r" b="b"/>
              <a:pathLst>
                <a:path w="313780" h="1623604">
                  <a:moveTo>
                    <a:pt x="0" y="0"/>
                  </a:moveTo>
                  <a:lnTo>
                    <a:pt x="313781" y="0"/>
                  </a:lnTo>
                  <a:lnTo>
                    <a:pt x="313781" y="1623604"/>
                  </a:lnTo>
                  <a:lnTo>
                    <a:pt x="0" y="1623604"/>
                  </a:lnTo>
                  <a:close/>
                </a:path>
              </a:pathLst>
            </a:custGeom>
            <a:solidFill>
              <a:srgbClr val="C4CDD2"/>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50" name="Freeform: Shape 17649">
              <a:extLst>
                <a:ext uri="{FF2B5EF4-FFF2-40B4-BE49-F238E27FC236}">
                  <a16:creationId xmlns:a16="http://schemas.microsoft.com/office/drawing/2014/main" id="{7372A208-EABE-83F9-B4A3-47D1D300D147}"/>
                </a:ext>
              </a:extLst>
            </p:cNvPr>
            <p:cNvSpPr/>
            <p:nvPr/>
          </p:nvSpPr>
          <p:spPr>
            <a:xfrm>
              <a:off x="6644742" y="4208508"/>
              <a:ext cx="555443" cy="99604"/>
            </a:xfrm>
            <a:custGeom>
              <a:avLst/>
              <a:gdLst>
                <a:gd name="connsiteX0" fmla="*/ 0 w 555443"/>
                <a:gd name="connsiteY0" fmla="*/ 0 h 99604"/>
                <a:gd name="connsiteX1" fmla="*/ 555444 w 555443"/>
                <a:gd name="connsiteY1" fmla="*/ 0 h 99604"/>
                <a:gd name="connsiteX2" fmla="*/ 555444 w 555443"/>
                <a:gd name="connsiteY2" fmla="*/ 99604 h 99604"/>
                <a:gd name="connsiteX3" fmla="*/ 0 w 555443"/>
                <a:gd name="connsiteY3" fmla="*/ 99604 h 99604"/>
              </a:gdLst>
              <a:ahLst/>
              <a:cxnLst>
                <a:cxn ang="0">
                  <a:pos x="connsiteX0" y="connsiteY0"/>
                </a:cxn>
                <a:cxn ang="0">
                  <a:pos x="connsiteX1" y="connsiteY1"/>
                </a:cxn>
                <a:cxn ang="0">
                  <a:pos x="connsiteX2" y="connsiteY2"/>
                </a:cxn>
                <a:cxn ang="0">
                  <a:pos x="connsiteX3" y="connsiteY3"/>
                </a:cxn>
              </a:cxnLst>
              <a:rect l="l" t="t" r="r" b="b"/>
              <a:pathLst>
                <a:path w="555443" h="99604">
                  <a:moveTo>
                    <a:pt x="0" y="0"/>
                  </a:moveTo>
                  <a:lnTo>
                    <a:pt x="555444" y="0"/>
                  </a:lnTo>
                  <a:lnTo>
                    <a:pt x="555444" y="99604"/>
                  </a:lnTo>
                  <a:lnTo>
                    <a:pt x="0" y="99604"/>
                  </a:lnTo>
                  <a:close/>
                </a:path>
              </a:pathLst>
            </a:custGeom>
            <a:solidFill>
              <a:srgbClr val="79888E"/>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51" name="Freeform: Shape 17650">
              <a:extLst>
                <a:ext uri="{FF2B5EF4-FFF2-40B4-BE49-F238E27FC236}">
                  <a16:creationId xmlns:a16="http://schemas.microsoft.com/office/drawing/2014/main" id="{C108F067-3D6A-4366-9AAF-14CCF27AFF6E}"/>
                </a:ext>
              </a:extLst>
            </p:cNvPr>
            <p:cNvSpPr/>
            <p:nvPr/>
          </p:nvSpPr>
          <p:spPr>
            <a:xfrm>
              <a:off x="6717132" y="4308112"/>
              <a:ext cx="410391" cy="99604"/>
            </a:xfrm>
            <a:custGeom>
              <a:avLst/>
              <a:gdLst>
                <a:gd name="connsiteX0" fmla="*/ 0 w 410391"/>
                <a:gd name="connsiteY0" fmla="*/ 0 h 99604"/>
                <a:gd name="connsiteX1" fmla="*/ 410392 w 410391"/>
                <a:gd name="connsiteY1" fmla="*/ 0 h 99604"/>
                <a:gd name="connsiteX2" fmla="*/ 410392 w 410391"/>
                <a:gd name="connsiteY2" fmla="*/ 99604 h 99604"/>
                <a:gd name="connsiteX3" fmla="*/ 0 w 410391"/>
                <a:gd name="connsiteY3" fmla="*/ 99604 h 99604"/>
              </a:gdLst>
              <a:ahLst/>
              <a:cxnLst>
                <a:cxn ang="0">
                  <a:pos x="connsiteX0" y="connsiteY0"/>
                </a:cxn>
                <a:cxn ang="0">
                  <a:pos x="connsiteX1" y="connsiteY1"/>
                </a:cxn>
                <a:cxn ang="0">
                  <a:pos x="connsiteX2" y="connsiteY2"/>
                </a:cxn>
                <a:cxn ang="0">
                  <a:pos x="connsiteX3" y="connsiteY3"/>
                </a:cxn>
              </a:cxnLst>
              <a:rect l="l" t="t" r="r" b="b"/>
              <a:pathLst>
                <a:path w="410391" h="99604">
                  <a:moveTo>
                    <a:pt x="0" y="0"/>
                  </a:moveTo>
                  <a:lnTo>
                    <a:pt x="410392" y="0"/>
                  </a:lnTo>
                  <a:lnTo>
                    <a:pt x="410392" y="99604"/>
                  </a:lnTo>
                  <a:lnTo>
                    <a:pt x="0" y="99604"/>
                  </a:lnTo>
                  <a:close/>
                </a:path>
              </a:pathLst>
            </a:custGeom>
            <a:solidFill>
              <a:srgbClr val="9CA9AF"/>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52" name="Freeform: Shape 17651">
              <a:extLst>
                <a:ext uri="{FF2B5EF4-FFF2-40B4-BE49-F238E27FC236}">
                  <a16:creationId xmlns:a16="http://schemas.microsoft.com/office/drawing/2014/main" id="{332ED9F9-EB26-6E01-878A-F78E3EC2A2E6}"/>
                </a:ext>
              </a:extLst>
            </p:cNvPr>
            <p:cNvSpPr/>
            <p:nvPr/>
          </p:nvSpPr>
          <p:spPr>
            <a:xfrm rot="10800000">
              <a:off x="6644742" y="6130653"/>
              <a:ext cx="555443" cy="99604"/>
            </a:xfrm>
            <a:custGeom>
              <a:avLst/>
              <a:gdLst>
                <a:gd name="connsiteX0" fmla="*/ -392 w 555443"/>
                <a:gd name="connsiteY0" fmla="*/ -30 h 99604"/>
                <a:gd name="connsiteX1" fmla="*/ 555050 w 555443"/>
                <a:gd name="connsiteY1" fmla="*/ -30 h 99604"/>
                <a:gd name="connsiteX2" fmla="*/ 555050 w 555443"/>
                <a:gd name="connsiteY2" fmla="*/ 99574 h 99604"/>
                <a:gd name="connsiteX3" fmla="*/ -392 w 555443"/>
                <a:gd name="connsiteY3" fmla="*/ 99574 h 99604"/>
              </a:gdLst>
              <a:ahLst/>
              <a:cxnLst>
                <a:cxn ang="0">
                  <a:pos x="connsiteX0" y="connsiteY0"/>
                </a:cxn>
                <a:cxn ang="0">
                  <a:pos x="connsiteX1" y="connsiteY1"/>
                </a:cxn>
                <a:cxn ang="0">
                  <a:pos x="connsiteX2" y="connsiteY2"/>
                </a:cxn>
                <a:cxn ang="0">
                  <a:pos x="connsiteX3" y="connsiteY3"/>
                </a:cxn>
              </a:cxnLst>
              <a:rect l="l" t="t" r="r" b="b"/>
              <a:pathLst>
                <a:path w="555443" h="99604">
                  <a:moveTo>
                    <a:pt x="-392" y="-30"/>
                  </a:moveTo>
                  <a:lnTo>
                    <a:pt x="555050" y="-30"/>
                  </a:lnTo>
                  <a:lnTo>
                    <a:pt x="555050" y="99574"/>
                  </a:lnTo>
                  <a:lnTo>
                    <a:pt x="-392" y="99574"/>
                  </a:lnTo>
                  <a:close/>
                </a:path>
              </a:pathLst>
            </a:custGeom>
            <a:solidFill>
              <a:srgbClr val="79888E"/>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53" name="Freeform: Shape 17652">
              <a:extLst>
                <a:ext uri="{FF2B5EF4-FFF2-40B4-BE49-F238E27FC236}">
                  <a16:creationId xmlns:a16="http://schemas.microsoft.com/office/drawing/2014/main" id="{73B84F77-1400-E2CA-3DA9-DE6059927E38}"/>
                </a:ext>
              </a:extLst>
            </p:cNvPr>
            <p:cNvSpPr/>
            <p:nvPr/>
          </p:nvSpPr>
          <p:spPr>
            <a:xfrm rot="10800000">
              <a:off x="6717132" y="6031048"/>
              <a:ext cx="410391" cy="99604"/>
            </a:xfrm>
            <a:custGeom>
              <a:avLst/>
              <a:gdLst>
                <a:gd name="connsiteX0" fmla="*/ -393 w 410391"/>
                <a:gd name="connsiteY0" fmla="*/ -30 h 99604"/>
                <a:gd name="connsiteX1" fmla="*/ 409999 w 410391"/>
                <a:gd name="connsiteY1" fmla="*/ -30 h 99604"/>
                <a:gd name="connsiteX2" fmla="*/ 409999 w 410391"/>
                <a:gd name="connsiteY2" fmla="*/ 99574 h 99604"/>
                <a:gd name="connsiteX3" fmla="*/ -393 w 410391"/>
                <a:gd name="connsiteY3" fmla="*/ 99574 h 99604"/>
              </a:gdLst>
              <a:ahLst/>
              <a:cxnLst>
                <a:cxn ang="0">
                  <a:pos x="connsiteX0" y="connsiteY0"/>
                </a:cxn>
                <a:cxn ang="0">
                  <a:pos x="connsiteX1" y="connsiteY1"/>
                </a:cxn>
                <a:cxn ang="0">
                  <a:pos x="connsiteX2" y="connsiteY2"/>
                </a:cxn>
                <a:cxn ang="0">
                  <a:pos x="connsiteX3" y="connsiteY3"/>
                </a:cxn>
              </a:cxnLst>
              <a:rect l="l" t="t" r="r" b="b"/>
              <a:pathLst>
                <a:path w="410391" h="99604">
                  <a:moveTo>
                    <a:pt x="-393" y="-30"/>
                  </a:moveTo>
                  <a:lnTo>
                    <a:pt x="409999" y="-30"/>
                  </a:lnTo>
                  <a:lnTo>
                    <a:pt x="409999" y="99574"/>
                  </a:lnTo>
                  <a:lnTo>
                    <a:pt x="-393" y="99574"/>
                  </a:lnTo>
                  <a:close/>
                </a:path>
              </a:pathLst>
            </a:custGeom>
            <a:solidFill>
              <a:srgbClr val="9CA9AF"/>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54" name="Freeform: Shape 17653">
              <a:extLst>
                <a:ext uri="{FF2B5EF4-FFF2-40B4-BE49-F238E27FC236}">
                  <a16:creationId xmlns:a16="http://schemas.microsoft.com/office/drawing/2014/main" id="{F8C1B5D0-7581-2653-589C-EFDF931A97AD}"/>
                </a:ext>
              </a:extLst>
            </p:cNvPr>
            <p:cNvSpPr/>
            <p:nvPr/>
          </p:nvSpPr>
          <p:spPr>
            <a:xfrm>
              <a:off x="6765573" y="4407716"/>
              <a:ext cx="313780" cy="1623604"/>
            </a:xfrm>
            <a:custGeom>
              <a:avLst/>
              <a:gdLst>
                <a:gd name="connsiteX0" fmla="*/ 0 w 313780"/>
                <a:gd name="connsiteY0" fmla="*/ 0 h 1623604"/>
                <a:gd name="connsiteX1" fmla="*/ 313781 w 313780"/>
                <a:gd name="connsiteY1" fmla="*/ 0 h 1623604"/>
                <a:gd name="connsiteX2" fmla="*/ 313781 w 313780"/>
                <a:gd name="connsiteY2" fmla="*/ 1623604 h 1623604"/>
                <a:gd name="connsiteX3" fmla="*/ 0 w 313780"/>
                <a:gd name="connsiteY3" fmla="*/ 1623604 h 1623604"/>
              </a:gdLst>
              <a:ahLst/>
              <a:cxnLst>
                <a:cxn ang="0">
                  <a:pos x="connsiteX0" y="connsiteY0"/>
                </a:cxn>
                <a:cxn ang="0">
                  <a:pos x="connsiteX1" y="connsiteY1"/>
                </a:cxn>
                <a:cxn ang="0">
                  <a:pos x="connsiteX2" y="connsiteY2"/>
                </a:cxn>
                <a:cxn ang="0">
                  <a:pos x="connsiteX3" y="connsiteY3"/>
                </a:cxn>
              </a:cxnLst>
              <a:rect l="l" t="t" r="r" b="b"/>
              <a:pathLst>
                <a:path w="313780" h="1623604">
                  <a:moveTo>
                    <a:pt x="0" y="0"/>
                  </a:moveTo>
                  <a:lnTo>
                    <a:pt x="313781" y="0"/>
                  </a:lnTo>
                  <a:lnTo>
                    <a:pt x="313781" y="1623604"/>
                  </a:lnTo>
                  <a:lnTo>
                    <a:pt x="0" y="1623604"/>
                  </a:lnTo>
                  <a:close/>
                </a:path>
              </a:pathLst>
            </a:custGeom>
            <a:solidFill>
              <a:srgbClr val="C4CDD2"/>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55" name="Freeform: Shape 17654">
              <a:extLst>
                <a:ext uri="{FF2B5EF4-FFF2-40B4-BE49-F238E27FC236}">
                  <a16:creationId xmlns:a16="http://schemas.microsoft.com/office/drawing/2014/main" id="{DB3D89C4-275C-2CB8-1B2E-CF748DF3474F}"/>
                </a:ext>
              </a:extLst>
            </p:cNvPr>
            <p:cNvSpPr/>
            <p:nvPr/>
          </p:nvSpPr>
          <p:spPr>
            <a:xfrm>
              <a:off x="4339964" y="6230529"/>
              <a:ext cx="3032488" cy="99604"/>
            </a:xfrm>
            <a:custGeom>
              <a:avLst/>
              <a:gdLst>
                <a:gd name="connsiteX0" fmla="*/ 0 w 3032488"/>
                <a:gd name="connsiteY0" fmla="*/ 0 h 99604"/>
                <a:gd name="connsiteX1" fmla="*/ 3032488 w 3032488"/>
                <a:gd name="connsiteY1" fmla="*/ 0 h 99604"/>
                <a:gd name="connsiteX2" fmla="*/ 3032488 w 3032488"/>
                <a:gd name="connsiteY2" fmla="*/ 99604 h 99604"/>
                <a:gd name="connsiteX3" fmla="*/ 0 w 3032488"/>
                <a:gd name="connsiteY3" fmla="*/ 99604 h 99604"/>
              </a:gdLst>
              <a:ahLst/>
              <a:cxnLst>
                <a:cxn ang="0">
                  <a:pos x="connsiteX0" y="connsiteY0"/>
                </a:cxn>
                <a:cxn ang="0">
                  <a:pos x="connsiteX1" y="connsiteY1"/>
                </a:cxn>
                <a:cxn ang="0">
                  <a:pos x="connsiteX2" y="connsiteY2"/>
                </a:cxn>
                <a:cxn ang="0">
                  <a:pos x="connsiteX3" y="connsiteY3"/>
                </a:cxn>
              </a:cxnLst>
              <a:rect l="l" t="t" r="r" b="b"/>
              <a:pathLst>
                <a:path w="3032488" h="99604">
                  <a:moveTo>
                    <a:pt x="0" y="0"/>
                  </a:moveTo>
                  <a:lnTo>
                    <a:pt x="3032488" y="0"/>
                  </a:lnTo>
                  <a:lnTo>
                    <a:pt x="3032488" y="99604"/>
                  </a:lnTo>
                  <a:lnTo>
                    <a:pt x="0" y="99604"/>
                  </a:lnTo>
                  <a:close/>
                </a:path>
              </a:pathLst>
            </a:custGeom>
            <a:solidFill>
              <a:srgbClr val="9CA9AF"/>
            </a:solidFill>
            <a:ln w="27206" cap="flat">
              <a:noFill/>
              <a:prstDash val="solid"/>
              <a:miter/>
            </a:ln>
          </p:spPr>
          <p:txBody>
            <a:bodyPr rtlCol="0" anchor="ctr"/>
            <a:lstStyle/>
            <a:p>
              <a:endParaRPr lang="en-US" dirty="0">
                <a:solidFill>
                  <a:prstClr val="black"/>
                </a:solidFill>
                <a:latin typeface="Calibri" panose="020F0502020204030204"/>
              </a:endParaRPr>
            </a:p>
          </p:txBody>
        </p:sp>
        <p:sp>
          <p:nvSpPr>
            <p:cNvPr id="17656" name="Freeform: Shape 17655">
              <a:extLst>
                <a:ext uri="{FF2B5EF4-FFF2-40B4-BE49-F238E27FC236}">
                  <a16:creationId xmlns:a16="http://schemas.microsoft.com/office/drawing/2014/main" id="{18AB873B-80FA-1667-F713-7DBAD8CCA0BC}"/>
                </a:ext>
              </a:extLst>
            </p:cNvPr>
            <p:cNvSpPr/>
            <p:nvPr/>
          </p:nvSpPr>
          <p:spPr>
            <a:xfrm>
              <a:off x="4259137" y="6330133"/>
              <a:ext cx="3194413" cy="157842"/>
            </a:xfrm>
            <a:custGeom>
              <a:avLst/>
              <a:gdLst>
                <a:gd name="connsiteX0" fmla="*/ 0 w 3194413"/>
                <a:gd name="connsiteY0" fmla="*/ 0 h 157842"/>
                <a:gd name="connsiteX1" fmla="*/ 3194413 w 3194413"/>
                <a:gd name="connsiteY1" fmla="*/ 0 h 157842"/>
                <a:gd name="connsiteX2" fmla="*/ 3194413 w 3194413"/>
                <a:gd name="connsiteY2" fmla="*/ 157843 h 157842"/>
                <a:gd name="connsiteX3" fmla="*/ 0 w 3194413"/>
                <a:gd name="connsiteY3" fmla="*/ 157843 h 157842"/>
              </a:gdLst>
              <a:ahLst/>
              <a:cxnLst>
                <a:cxn ang="0">
                  <a:pos x="connsiteX0" y="connsiteY0"/>
                </a:cxn>
                <a:cxn ang="0">
                  <a:pos x="connsiteX1" y="connsiteY1"/>
                </a:cxn>
                <a:cxn ang="0">
                  <a:pos x="connsiteX2" y="connsiteY2"/>
                </a:cxn>
                <a:cxn ang="0">
                  <a:pos x="connsiteX3" y="connsiteY3"/>
                </a:cxn>
              </a:cxnLst>
              <a:rect l="l" t="t" r="r" b="b"/>
              <a:pathLst>
                <a:path w="3194413" h="157842">
                  <a:moveTo>
                    <a:pt x="0" y="0"/>
                  </a:moveTo>
                  <a:lnTo>
                    <a:pt x="3194413" y="0"/>
                  </a:lnTo>
                  <a:lnTo>
                    <a:pt x="3194413" y="157843"/>
                  </a:lnTo>
                  <a:lnTo>
                    <a:pt x="0" y="157843"/>
                  </a:lnTo>
                  <a:close/>
                </a:path>
              </a:pathLst>
            </a:custGeom>
            <a:solidFill>
              <a:srgbClr val="C4CDD2"/>
            </a:solidFill>
            <a:ln w="27206" cap="flat">
              <a:noFill/>
              <a:prstDash val="solid"/>
              <a:miter/>
            </a:ln>
          </p:spPr>
          <p:txBody>
            <a:bodyPr rtlCol="0" anchor="ctr"/>
            <a:lstStyle/>
            <a:p>
              <a:endParaRPr lang="en-US" dirty="0">
                <a:solidFill>
                  <a:prstClr val="black"/>
                </a:solidFill>
                <a:latin typeface="Calibri" panose="020F0502020204030204"/>
              </a:endParaRPr>
            </a:p>
          </p:txBody>
        </p:sp>
      </p:grpSp>
    </p:spTree>
    <p:extLst>
      <p:ext uri="{BB962C8B-B14F-4D97-AF65-F5344CB8AC3E}">
        <p14:creationId xmlns:p14="http://schemas.microsoft.com/office/powerpoint/2010/main" val="116501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7554"/>
                                        </p:tgtEl>
                                        <p:attrNameLst>
                                          <p:attrName>style.visibility</p:attrName>
                                        </p:attrNameLst>
                                      </p:cBhvr>
                                      <p:to>
                                        <p:strVal val="visible"/>
                                      </p:to>
                                    </p:set>
                                    <p:animEffect transition="in" filter="wheel(1)">
                                      <p:cBhvr>
                                        <p:cTn id="12" dur="1000"/>
                                        <p:tgtEl>
                                          <p:spTgt spid="17554"/>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324"/>
                                        </p:tgtEl>
                                        <p:attrNameLst>
                                          <p:attrName>style.visibility</p:attrName>
                                        </p:attrNameLst>
                                      </p:cBhvr>
                                      <p:to>
                                        <p:strVal val="visible"/>
                                      </p:to>
                                    </p:set>
                                    <p:anim calcmode="lin" valueType="num">
                                      <p:cBhvr>
                                        <p:cTn id="17" dur="500" fill="hold"/>
                                        <p:tgtEl>
                                          <p:spTgt spid="324"/>
                                        </p:tgtEl>
                                        <p:attrNameLst>
                                          <p:attrName>ppt_w</p:attrName>
                                        </p:attrNameLst>
                                      </p:cBhvr>
                                      <p:tavLst>
                                        <p:tav tm="0">
                                          <p:val>
                                            <p:fltVal val="0"/>
                                          </p:val>
                                        </p:tav>
                                        <p:tav tm="100000">
                                          <p:val>
                                            <p:strVal val="#ppt_w"/>
                                          </p:val>
                                        </p:tav>
                                      </p:tavLst>
                                    </p:anim>
                                    <p:anim calcmode="lin" valueType="num">
                                      <p:cBhvr>
                                        <p:cTn id="18" dur="500" fill="hold"/>
                                        <p:tgtEl>
                                          <p:spTgt spid="324"/>
                                        </p:tgtEl>
                                        <p:attrNameLst>
                                          <p:attrName>ppt_h</p:attrName>
                                        </p:attrNameLst>
                                      </p:cBhvr>
                                      <p:tavLst>
                                        <p:tav tm="0">
                                          <p:val>
                                            <p:fltVal val="0"/>
                                          </p:val>
                                        </p:tav>
                                        <p:tav tm="100000">
                                          <p:val>
                                            <p:strVal val="#ppt_h"/>
                                          </p:val>
                                        </p:tav>
                                      </p:tavLst>
                                    </p:anim>
                                    <p:animEffect transition="in" filter="fade">
                                      <p:cBhvr>
                                        <p:cTn id="19" dur="500"/>
                                        <p:tgtEl>
                                          <p:spTgt spid="324"/>
                                        </p:tgtEl>
                                      </p:cBhvr>
                                    </p:animEffect>
                                    <p:anim calcmode="lin" valueType="num">
                                      <p:cBhvr>
                                        <p:cTn id="20" dur="500" fill="hold"/>
                                        <p:tgtEl>
                                          <p:spTgt spid="324"/>
                                        </p:tgtEl>
                                        <p:attrNameLst>
                                          <p:attrName>ppt_x</p:attrName>
                                        </p:attrNameLst>
                                      </p:cBhvr>
                                      <p:tavLst>
                                        <p:tav tm="0">
                                          <p:val>
                                            <p:fltVal val="0.5"/>
                                          </p:val>
                                        </p:tav>
                                        <p:tav tm="100000">
                                          <p:val>
                                            <p:strVal val="#ppt_x"/>
                                          </p:val>
                                        </p:tav>
                                      </p:tavLst>
                                    </p:anim>
                                    <p:anim calcmode="lin" valueType="num">
                                      <p:cBhvr>
                                        <p:cTn id="21" dur="500" fill="hold"/>
                                        <p:tgtEl>
                                          <p:spTgt spid="324"/>
                                        </p:tgtEl>
                                        <p:attrNameLst>
                                          <p:attrName>ppt_y</p:attrName>
                                        </p:attrNameLst>
                                      </p:cBhvr>
                                      <p:tavLst>
                                        <p:tav tm="0">
                                          <p:val>
                                            <p:fltVal val="0.5"/>
                                          </p:val>
                                        </p:tav>
                                        <p:tav tm="100000">
                                          <p:val>
                                            <p:strVal val="#ppt_y"/>
                                          </p:val>
                                        </p:tav>
                                      </p:tavLst>
                                    </p:anim>
                                  </p:childTnLst>
                                </p:cTn>
                              </p:par>
                              <p:par>
                                <p:cTn id="22" presetID="53" presetClass="entr" presetSubtype="528"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anim calcmode="lin" valueType="num">
                                      <p:cBhvr>
                                        <p:cTn id="27" dur="500" fill="hold"/>
                                        <p:tgtEl>
                                          <p:spTgt spid="11"/>
                                        </p:tgtEl>
                                        <p:attrNameLst>
                                          <p:attrName>ppt_x</p:attrName>
                                        </p:attrNameLst>
                                      </p:cBhvr>
                                      <p:tavLst>
                                        <p:tav tm="0">
                                          <p:val>
                                            <p:fltVal val="0.5"/>
                                          </p:val>
                                        </p:tav>
                                        <p:tav tm="100000">
                                          <p:val>
                                            <p:strVal val="#ppt_x"/>
                                          </p:val>
                                        </p:tav>
                                      </p:tavLst>
                                    </p:anim>
                                    <p:anim calcmode="lin" valueType="num">
                                      <p:cBhvr>
                                        <p:cTn id="28" dur="500" fill="hold"/>
                                        <p:tgtEl>
                                          <p:spTgt spid="11"/>
                                        </p:tgtEl>
                                        <p:attrNameLst>
                                          <p:attrName>ppt_y</p:attrName>
                                        </p:attrNameLst>
                                      </p:cBhvr>
                                      <p:tavLst>
                                        <p:tav tm="0">
                                          <p:val>
                                            <p:fltVal val="0.5"/>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528" fill="hold" grpId="0" nodeType="clickEffect">
                                  <p:stCondLst>
                                    <p:cond delay="0"/>
                                  </p:stCondLst>
                                  <p:childTnLst>
                                    <p:set>
                                      <p:cBhvr>
                                        <p:cTn id="32" dur="1" fill="hold">
                                          <p:stCondLst>
                                            <p:cond delay="0"/>
                                          </p:stCondLst>
                                        </p:cTn>
                                        <p:tgtEl>
                                          <p:spTgt spid="325"/>
                                        </p:tgtEl>
                                        <p:attrNameLst>
                                          <p:attrName>style.visibility</p:attrName>
                                        </p:attrNameLst>
                                      </p:cBhvr>
                                      <p:to>
                                        <p:strVal val="visible"/>
                                      </p:to>
                                    </p:set>
                                    <p:anim calcmode="lin" valueType="num">
                                      <p:cBhvr>
                                        <p:cTn id="33" dur="500" fill="hold"/>
                                        <p:tgtEl>
                                          <p:spTgt spid="325"/>
                                        </p:tgtEl>
                                        <p:attrNameLst>
                                          <p:attrName>ppt_w</p:attrName>
                                        </p:attrNameLst>
                                      </p:cBhvr>
                                      <p:tavLst>
                                        <p:tav tm="0">
                                          <p:val>
                                            <p:fltVal val="0"/>
                                          </p:val>
                                        </p:tav>
                                        <p:tav tm="100000">
                                          <p:val>
                                            <p:strVal val="#ppt_w"/>
                                          </p:val>
                                        </p:tav>
                                      </p:tavLst>
                                    </p:anim>
                                    <p:anim calcmode="lin" valueType="num">
                                      <p:cBhvr>
                                        <p:cTn id="34" dur="500" fill="hold"/>
                                        <p:tgtEl>
                                          <p:spTgt spid="325"/>
                                        </p:tgtEl>
                                        <p:attrNameLst>
                                          <p:attrName>ppt_h</p:attrName>
                                        </p:attrNameLst>
                                      </p:cBhvr>
                                      <p:tavLst>
                                        <p:tav tm="0">
                                          <p:val>
                                            <p:fltVal val="0"/>
                                          </p:val>
                                        </p:tav>
                                        <p:tav tm="100000">
                                          <p:val>
                                            <p:strVal val="#ppt_h"/>
                                          </p:val>
                                        </p:tav>
                                      </p:tavLst>
                                    </p:anim>
                                    <p:animEffect transition="in" filter="fade">
                                      <p:cBhvr>
                                        <p:cTn id="35" dur="500"/>
                                        <p:tgtEl>
                                          <p:spTgt spid="325"/>
                                        </p:tgtEl>
                                      </p:cBhvr>
                                    </p:animEffect>
                                    <p:anim calcmode="lin" valueType="num">
                                      <p:cBhvr>
                                        <p:cTn id="36" dur="500" fill="hold"/>
                                        <p:tgtEl>
                                          <p:spTgt spid="325"/>
                                        </p:tgtEl>
                                        <p:attrNameLst>
                                          <p:attrName>ppt_x</p:attrName>
                                        </p:attrNameLst>
                                      </p:cBhvr>
                                      <p:tavLst>
                                        <p:tav tm="0">
                                          <p:val>
                                            <p:fltVal val="0.5"/>
                                          </p:val>
                                        </p:tav>
                                        <p:tav tm="100000">
                                          <p:val>
                                            <p:strVal val="#ppt_x"/>
                                          </p:val>
                                        </p:tav>
                                      </p:tavLst>
                                    </p:anim>
                                    <p:anim calcmode="lin" valueType="num">
                                      <p:cBhvr>
                                        <p:cTn id="37" dur="500" fill="hold"/>
                                        <p:tgtEl>
                                          <p:spTgt spid="325"/>
                                        </p:tgtEl>
                                        <p:attrNameLst>
                                          <p:attrName>ppt_y</p:attrName>
                                        </p:attrNameLst>
                                      </p:cBhvr>
                                      <p:tavLst>
                                        <p:tav tm="0">
                                          <p:val>
                                            <p:fltVal val="0.5"/>
                                          </p:val>
                                        </p:tav>
                                        <p:tav tm="100000">
                                          <p:val>
                                            <p:strVal val="#ppt_y"/>
                                          </p:val>
                                        </p:tav>
                                      </p:tavLst>
                                    </p:anim>
                                  </p:childTnLst>
                                </p:cTn>
                              </p:par>
                              <p:par>
                                <p:cTn id="38" presetID="53" presetClass="entr" presetSubtype="528"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anim calcmode="lin" valueType="num">
                                      <p:cBhvr>
                                        <p:cTn id="43" dur="500" fill="hold"/>
                                        <p:tgtEl>
                                          <p:spTgt spid="12"/>
                                        </p:tgtEl>
                                        <p:attrNameLst>
                                          <p:attrName>ppt_x</p:attrName>
                                        </p:attrNameLst>
                                      </p:cBhvr>
                                      <p:tavLst>
                                        <p:tav tm="0">
                                          <p:val>
                                            <p:fltVal val="0.5"/>
                                          </p:val>
                                        </p:tav>
                                        <p:tav tm="100000">
                                          <p:val>
                                            <p:strVal val="#ppt_x"/>
                                          </p:val>
                                        </p:tav>
                                      </p:tavLst>
                                    </p:anim>
                                    <p:anim calcmode="lin" valueType="num">
                                      <p:cBhvr>
                                        <p:cTn id="44" dur="500" fill="hold"/>
                                        <p:tgtEl>
                                          <p:spTgt spid="12"/>
                                        </p:tgtEl>
                                        <p:attrNameLst>
                                          <p:attrName>ppt_y</p:attrName>
                                        </p:attrNameLst>
                                      </p:cBhvr>
                                      <p:tavLst>
                                        <p:tav tm="0">
                                          <p:val>
                                            <p:fltVal val="0.5"/>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528"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anim calcmode="lin" valueType="num">
                                      <p:cBhvr>
                                        <p:cTn id="52" dur="500" fill="hold"/>
                                        <p:tgtEl>
                                          <p:spTgt spid="5"/>
                                        </p:tgtEl>
                                        <p:attrNameLst>
                                          <p:attrName>ppt_x</p:attrName>
                                        </p:attrNameLst>
                                      </p:cBhvr>
                                      <p:tavLst>
                                        <p:tav tm="0">
                                          <p:val>
                                            <p:fltVal val="0.5"/>
                                          </p:val>
                                        </p:tav>
                                        <p:tav tm="100000">
                                          <p:val>
                                            <p:strVal val="#ppt_x"/>
                                          </p:val>
                                        </p:tav>
                                      </p:tavLst>
                                    </p:anim>
                                    <p:anim calcmode="lin" valueType="num">
                                      <p:cBhvr>
                                        <p:cTn id="53" dur="500" fill="hold"/>
                                        <p:tgtEl>
                                          <p:spTgt spid="5"/>
                                        </p:tgtEl>
                                        <p:attrNameLst>
                                          <p:attrName>ppt_y</p:attrName>
                                        </p:attrNameLst>
                                      </p:cBhvr>
                                      <p:tavLst>
                                        <p:tav tm="0">
                                          <p:val>
                                            <p:fltVal val="0.5"/>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anim calcmode="lin" valueType="num">
                                      <p:cBhvr>
                                        <p:cTn id="59" dur="1000" fill="hold"/>
                                        <p:tgtEl>
                                          <p:spTgt spid="13"/>
                                        </p:tgtEl>
                                        <p:attrNameLst>
                                          <p:attrName>ppt_x</p:attrName>
                                        </p:attrNameLst>
                                      </p:cBhvr>
                                      <p:tavLst>
                                        <p:tav tm="0">
                                          <p:val>
                                            <p:strVal val="#ppt_x"/>
                                          </p:val>
                                        </p:tav>
                                        <p:tav tm="100000">
                                          <p:val>
                                            <p:strVal val="#ppt_x"/>
                                          </p:val>
                                        </p:tav>
                                      </p:tavLst>
                                    </p:anim>
                                    <p:anim calcmode="lin" valueType="num">
                                      <p:cBhvr>
                                        <p:cTn id="6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0"/>
      <p:bldP spid="325" grpId="0"/>
      <p:bldP spid="5"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33708-74BB-B75F-0DA2-DB2AC091DA8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3044750-92AD-A555-D6C0-38A5F7FC0BF2}"/>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TECHNOLOGY OPPORTUNITIES FOR CITIZENS FINANCIAL GROUP, INC.</a:t>
            </a:r>
          </a:p>
        </p:txBody>
      </p:sp>
      <p:cxnSp>
        <p:nvCxnSpPr>
          <p:cNvPr id="3" name="Straight Connector 2">
            <a:extLst>
              <a:ext uri="{FF2B5EF4-FFF2-40B4-BE49-F238E27FC236}">
                <a16:creationId xmlns:a16="http://schemas.microsoft.com/office/drawing/2014/main" id="{C4B5AE3D-4210-4EF3-9B19-18EEDE9C193F}"/>
              </a:ext>
            </a:extLst>
          </p:cNvPr>
          <p:cNvCxnSpPr>
            <a:cxnSpLocks/>
          </p:cNvCxnSpPr>
          <p:nvPr/>
        </p:nvCxnSpPr>
        <p:spPr>
          <a:xfrm>
            <a:off x="0" y="519792"/>
            <a:ext cx="12192000"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C8F970EA-9AF5-C53A-1DAF-E7BD07C35EFC}"/>
              </a:ext>
            </a:extLst>
          </p:cNvPr>
          <p:cNvCxnSpPr>
            <a:cxnSpLocks/>
          </p:cNvCxnSpPr>
          <p:nvPr/>
        </p:nvCxnSpPr>
        <p:spPr>
          <a:xfrm>
            <a:off x="0" y="586090"/>
            <a:ext cx="12192000" cy="0"/>
          </a:xfrm>
          <a:prstGeom prst="line">
            <a:avLst/>
          </a:prstGeom>
          <a:ln>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1A524B5-01D2-BB10-B1F7-45A8B8575475}"/>
              </a:ext>
            </a:extLst>
          </p:cNvPr>
          <p:cNvCxnSpPr/>
          <p:nvPr/>
        </p:nvCxnSpPr>
        <p:spPr>
          <a:xfrm>
            <a:off x="551853" y="594013"/>
            <a:ext cx="6863645" cy="0"/>
          </a:xfrm>
          <a:prstGeom prst="line">
            <a:avLst/>
          </a:prstGeom>
          <a:noFill/>
          <a:ln w="6350" cap="flat" cmpd="sng" algn="ctr">
            <a:solidFill>
              <a:sysClr val="window" lastClr="FFFFFF">
                <a:lumMod val="85000"/>
              </a:sysClr>
            </a:solidFill>
            <a:prstDash val="solid"/>
            <a:miter lim="800000"/>
          </a:ln>
          <a:effectLst/>
        </p:spPr>
      </p:cxnSp>
      <p:grpSp>
        <p:nvGrpSpPr>
          <p:cNvPr id="101" name="Group 100">
            <a:extLst>
              <a:ext uri="{FF2B5EF4-FFF2-40B4-BE49-F238E27FC236}">
                <a16:creationId xmlns:a16="http://schemas.microsoft.com/office/drawing/2014/main" id="{12FB3A15-8610-5E32-0498-2AA9073051C5}"/>
              </a:ext>
            </a:extLst>
          </p:cNvPr>
          <p:cNvGrpSpPr/>
          <p:nvPr/>
        </p:nvGrpSpPr>
        <p:grpSpPr>
          <a:xfrm>
            <a:off x="51506" y="1440395"/>
            <a:ext cx="3260987" cy="4185963"/>
            <a:chOff x="238126" y="1440395"/>
            <a:chExt cx="3260987" cy="4185963"/>
          </a:xfrm>
        </p:grpSpPr>
        <p:sp>
          <p:nvSpPr>
            <p:cNvPr id="53" name="Freeform: Shape 52">
              <a:extLst>
                <a:ext uri="{FF2B5EF4-FFF2-40B4-BE49-F238E27FC236}">
                  <a16:creationId xmlns:a16="http://schemas.microsoft.com/office/drawing/2014/main" id="{43691C18-06E5-4285-A358-3278AB07F149}"/>
                </a:ext>
              </a:extLst>
            </p:cNvPr>
            <p:cNvSpPr/>
            <p:nvPr/>
          </p:nvSpPr>
          <p:spPr>
            <a:xfrm>
              <a:off x="238126" y="3854061"/>
              <a:ext cx="3260987" cy="1772297"/>
            </a:xfrm>
            <a:custGeom>
              <a:avLst/>
              <a:gdLst>
                <a:gd name="connsiteX0" fmla="*/ 2660175 w 5517243"/>
                <a:gd name="connsiteY0" fmla="*/ 0 h 3511703"/>
                <a:gd name="connsiteX1" fmla="*/ 3758115 w 5517243"/>
                <a:gd name="connsiteY1" fmla="*/ 831789 h 3511703"/>
                <a:gd name="connsiteX2" fmla="*/ 3760023 w 5517243"/>
                <a:gd name="connsiteY2" fmla="*/ 863501 h 3511703"/>
                <a:gd name="connsiteX3" fmla="*/ 3765905 w 5517243"/>
                <a:gd name="connsiteY3" fmla="*/ 863251 h 3511703"/>
                <a:gd name="connsiteX4" fmla="*/ 4782814 w 5517243"/>
                <a:gd name="connsiteY4" fmla="*/ 1429127 h 3511703"/>
                <a:gd name="connsiteX5" fmla="*/ 4810453 w 5517243"/>
                <a:gd name="connsiteY5" fmla="*/ 1503877 h 3511703"/>
                <a:gd name="connsiteX6" fmla="*/ 4827689 w 5517243"/>
                <a:gd name="connsiteY6" fmla="*/ 1506507 h 3511703"/>
                <a:gd name="connsiteX7" fmla="*/ 5517243 w 5517243"/>
                <a:gd name="connsiteY7" fmla="*/ 2352562 h 3511703"/>
                <a:gd name="connsiteX8" fmla="*/ 4653643 w 5517243"/>
                <a:gd name="connsiteY8" fmla="*/ 3216162 h 3511703"/>
                <a:gd name="connsiteX9" fmla="*/ 4317491 w 5517243"/>
                <a:gd name="connsiteY9" fmla="*/ 3148296 h 3511703"/>
                <a:gd name="connsiteX10" fmla="*/ 4288793 w 5517243"/>
                <a:gd name="connsiteY10" fmla="*/ 3132719 h 3511703"/>
                <a:gd name="connsiteX11" fmla="*/ 4184800 w 5517243"/>
                <a:gd name="connsiteY11" fmla="*/ 3258761 h 3511703"/>
                <a:gd name="connsiteX12" fmla="*/ 3574142 w 5517243"/>
                <a:gd name="connsiteY12" fmla="*/ 3511703 h 3511703"/>
                <a:gd name="connsiteX13" fmla="*/ 3091295 w 5517243"/>
                <a:gd name="connsiteY13" fmla="*/ 3364214 h 3511703"/>
                <a:gd name="connsiteX14" fmla="*/ 3082880 w 5517243"/>
                <a:gd name="connsiteY14" fmla="*/ 3357271 h 3511703"/>
                <a:gd name="connsiteX15" fmla="*/ 3002442 w 5517243"/>
                <a:gd name="connsiteY15" fmla="*/ 3407471 h 3511703"/>
                <a:gd name="connsiteX16" fmla="*/ 2590799 w 5517243"/>
                <a:gd name="connsiteY16" fmla="*/ 3511703 h 3511703"/>
                <a:gd name="connsiteX17" fmla="*/ 2254647 w 5517243"/>
                <a:gd name="connsiteY17" fmla="*/ 3443837 h 3511703"/>
                <a:gd name="connsiteX18" fmla="*/ 2161545 w 5517243"/>
                <a:gd name="connsiteY18" fmla="*/ 3393303 h 3511703"/>
                <a:gd name="connsiteX19" fmla="*/ 2138843 w 5517243"/>
                <a:gd name="connsiteY19" fmla="*/ 3407471 h 3511703"/>
                <a:gd name="connsiteX20" fmla="*/ 1727200 w 5517243"/>
                <a:gd name="connsiteY20" fmla="*/ 3511703 h 3511703"/>
                <a:gd name="connsiteX21" fmla="*/ 1060804 w 5517243"/>
                <a:gd name="connsiteY21" fmla="*/ 3197433 h 3511703"/>
                <a:gd name="connsiteX22" fmla="*/ 1057937 w 5517243"/>
                <a:gd name="connsiteY22" fmla="*/ 3193400 h 3511703"/>
                <a:gd name="connsiteX23" fmla="*/ 1037646 w 5517243"/>
                <a:gd name="connsiteY23" fmla="*/ 3198617 h 3511703"/>
                <a:gd name="connsiteX24" fmla="*/ 863600 w 5517243"/>
                <a:gd name="connsiteY24" fmla="*/ 3216162 h 3511703"/>
                <a:gd name="connsiteX25" fmla="*/ 0 w 5517243"/>
                <a:gd name="connsiteY25" fmla="*/ 2352562 h 3511703"/>
                <a:gd name="connsiteX26" fmla="*/ 606792 w 5517243"/>
                <a:gd name="connsiteY26" fmla="*/ 1527788 h 3511703"/>
                <a:gd name="connsiteX27" fmla="*/ 645465 w 5517243"/>
                <a:gd name="connsiteY27" fmla="*/ 1517844 h 3511703"/>
                <a:gd name="connsiteX28" fmla="*/ 666242 w 5517243"/>
                <a:gd name="connsiteY28" fmla="*/ 1453270 h 3511703"/>
                <a:gd name="connsiteX29" fmla="*/ 1480490 w 5517243"/>
                <a:gd name="connsiteY29" fmla="*/ 864142 h 3511703"/>
                <a:gd name="connsiteX30" fmla="*/ 1560909 w 5517243"/>
                <a:gd name="connsiteY30" fmla="*/ 853839 h 3511703"/>
                <a:gd name="connsiteX31" fmla="*/ 1562235 w 5517243"/>
                <a:gd name="connsiteY31" fmla="*/ 831789 h 3511703"/>
                <a:gd name="connsiteX32" fmla="*/ 2660175 w 5517243"/>
                <a:gd name="connsiteY32" fmla="*/ 0 h 35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17243" h="3511703">
                  <a:moveTo>
                    <a:pt x="2660175" y="0"/>
                  </a:moveTo>
                  <a:cubicBezTo>
                    <a:pt x="3231602" y="0"/>
                    <a:pt x="3701598" y="364586"/>
                    <a:pt x="3758115" y="831789"/>
                  </a:cubicBezTo>
                  <a:lnTo>
                    <a:pt x="3760023" y="863501"/>
                  </a:lnTo>
                  <a:lnTo>
                    <a:pt x="3765905" y="863251"/>
                  </a:lnTo>
                  <a:cubicBezTo>
                    <a:pt x="4223047" y="863251"/>
                    <a:pt x="4615272" y="1096585"/>
                    <a:pt x="4782814" y="1429127"/>
                  </a:cubicBezTo>
                  <a:lnTo>
                    <a:pt x="4810453" y="1503877"/>
                  </a:lnTo>
                  <a:lnTo>
                    <a:pt x="4827689" y="1506507"/>
                  </a:lnTo>
                  <a:cubicBezTo>
                    <a:pt x="5221217" y="1587035"/>
                    <a:pt x="5517243" y="1935228"/>
                    <a:pt x="5517243" y="2352562"/>
                  </a:cubicBezTo>
                  <a:cubicBezTo>
                    <a:pt x="5517243" y="2829515"/>
                    <a:pt x="5130596" y="3216162"/>
                    <a:pt x="4653643" y="3216162"/>
                  </a:cubicBezTo>
                  <a:cubicBezTo>
                    <a:pt x="4534405" y="3216162"/>
                    <a:pt x="4420811" y="3191997"/>
                    <a:pt x="4317491" y="3148296"/>
                  </a:cubicBezTo>
                  <a:lnTo>
                    <a:pt x="4288793" y="3132719"/>
                  </a:lnTo>
                  <a:lnTo>
                    <a:pt x="4184800" y="3258761"/>
                  </a:lnTo>
                  <a:cubicBezTo>
                    <a:pt x="4028519" y="3415041"/>
                    <a:pt x="3812619" y="3511703"/>
                    <a:pt x="3574142" y="3511703"/>
                  </a:cubicBezTo>
                  <a:cubicBezTo>
                    <a:pt x="3395284" y="3511703"/>
                    <a:pt x="3229126" y="3457331"/>
                    <a:pt x="3091295" y="3364214"/>
                  </a:cubicBezTo>
                  <a:lnTo>
                    <a:pt x="3082880" y="3357271"/>
                  </a:lnTo>
                  <a:lnTo>
                    <a:pt x="3002442" y="3407471"/>
                  </a:lnTo>
                  <a:cubicBezTo>
                    <a:pt x="2880076" y="3473945"/>
                    <a:pt x="2739847" y="3511703"/>
                    <a:pt x="2590799" y="3511703"/>
                  </a:cubicBezTo>
                  <a:cubicBezTo>
                    <a:pt x="2471561" y="3511703"/>
                    <a:pt x="2357967" y="3487538"/>
                    <a:pt x="2254647" y="3443837"/>
                  </a:cubicBezTo>
                  <a:lnTo>
                    <a:pt x="2161545" y="3393303"/>
                  </a:lnTo>
                  <a:lnTo>
                    <a:pt x="2138843" y="3407471"/>
                  </a:lnTo>
                  <a:cubicBezTo>
                    <a:pt x="2016477" y="3473945"/>
                    <a:pt x="1876248" y="3511703"/>
                    <a:pt x="1727200" y="3511703"/>
                  </a:cubicBezTo>
                  <a:cubicBezTo>
                    <a:pt x="1458914" y="3511703"/>
                    <a:pt x="1219201" y="3389366"/>
                    <a:pt x="1060804" y="3197433"/>
                  </a:cubicBezTo>
                  <a:lnTo>
                    <a:pt x="1057937" y="3193400"/>
                  </a:lnTo>
                  <a:lnTo>
                    <a:pt x="1037646" y="3198617"/>
                  </a:lnTo>
                  <a:cubicBezTo>
                    <a:pt x="981427" y="3210121"/>
                    <a:pt x="923219" y="3216162"/>
                    <a:pt x="863600" y="3216162"/>
                  </a:cubicBezTo>
                  <a:cubicBezTo>
                    <a:pt x="386647" y="3216162"/>
                    <a:pt x="0" y="2829515"/>
                    <a:pt x="0" y="2352562"/>
                  </a:cubicBezTo>
                  <a:cubicBezTo>
                    <a:pt x="0" y="1965038"/>
                    <a:pt x="255247" y="1637130"/>
                    <a:pt x="606792" y="1527788"/>
                  </a:cubicBezTo>
                  <a:lnTo>
                    <a:pt x="645465" y="1517844"/>
                  </a:lnTo>
                  <a:lnTo>
                    <a:pt x="666242" y="1453270"/>
                  </a:lnTo>
                  <a:cubicBezTo>
                    <a:pt x="796215" y="1155266"/>
                    <a:pt x="1103308" y="928938"/>
                    <a:pt x="1480490" y="864142"/>
                  </a:cubicBezTo>
                  <a:lnTo>
                    <a:pt x="1560909" y="853839"/>
                  </a:lnTo>
                  <a:lnTo>
                    <a:pt x="1562235" y="831789"/>
                  </a:lnTo>
                  <a:cubicBezTo>
                    <a:pt x="1618753" y="364586"/>
                    <a:pt x="2088749" y="0"/>
                    <a:pt x="2660175" y="0"/>
                  </a:cubicBezTo>
                  <a:close/>
                </a:path>
              </a:pathLst>
            </a:cu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56" name="TextBox 80">
              <a:extLst>
                <a:ext uri="{FF2B5EF4-FFF2-40B4-BE49-F238E27FC236}">
                  <a16:creationId xmlns:a16="http://schemas.microsoft.com/office/drawing/2014/main" id="{AD5A5D55-4CAD-4A78-8D33-27CADB92160A}"/>
                </a:ext>
              </a:extLst>
            </p:cNvPr>
            <p:cNvSpPr txBox="1"/>
            <p:nvPr/>
          </p:nvSpPr>
          <p:spPr>
            <a:xfrm>
              <a:off x="438149" y="4737384"/>
              <a:ext cx="284498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900" dirty="0">
                  <a:solidFill>
                    <a:schemeClr val="bg1"/>
                  </a:solidFill>
                  <a:latin typeface="Poppins" panose="00000500000000000000" pitchFamily="2" charset="0"/>
                  <a:ea typeface="Cambria" panose="02040503050406030204" pitchFamily="18" charset="0"/>
                  <a:cs typeface="Poppins" panose="00000500000000000000" pitchFamily="2" charset="0"/>
                </a:rPr>
                <a:t>Citizens can leverage AI to optimize both front-end and back-end operations. The bank can also significantly enhance customer service by offering real-time, 24/7 support.</a:t>
              </a:r>
              <a:endParaRPr lang="en-IN" sz="900"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sp>
          <p:nvSpPr>
            <p:cNvPr id="57" name="TextBox 81">
              <a:extLst>
                <a:ext uri="{FF2B5EF4-FFF2-40B4-BE49-F238E27FC236}">
                  <a16:creationId xmlns:a16="http://schemas.microsoft.com/office/drawing/2014/main" id="{67CB9AB9-2CF5-4561-9C9F-843F144696BA}"/>
                </a:ext>
              </a:extLst>
            </p:cNvPr>
            <p:cNvSpPr txBox="1"/>
            <p:nvPr/>
          </p:nvSpPr>
          <p:spPr>
            <a:xfrm>
              <a:off x="787101" y="4311996"/>
              <a:ext cx="2047044"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sz="1050" b="1" dirty="0">
                  <a:solidFill>
                    <a:schemeClr val="bg1"/>
                  </a:solidFill>
                  <a:latin typeface="Poppins" panose="00000500000000000000" pitchFamily="2" charset="0"/>
                  <a:ea typeface="Cambria" panose="02040503050406030204" pitchFamily="18" charset="0"/>
                  <a:cs typeface="Poppins" panose="00000500000000000000" pitchFamily="2" charset="0"/>
                </a:rPr>
                <a:t>Integrating Artificial  Intelligence (AI)</a:t>
              </a:r>
              <a:endParaRPr lang="en-IN" sz="1050" b="1"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grpSp>
          <p:nvGrpSpPr>
            <p:cNvPr id="58" name="Group 57">
              <a:extLst>
                <a:ext uri="{FF2B5EF4-FFF2-40B4-BE49-F238E27FC236}">
                  <a16:creationId xmlns:a16="http://schemas.microsoft.com/office/drawing/2014/main" id="{1C81EE7F-F9FB-4DE6-AB0F-023CE8D9FCA1}"/>
                </a:ext>
              </a:extLst>
            </p:cNvPr>
            <p:cNvGrpSpPr/>
            <p:nvPr/>
          </p:nvGrpSpPr>
          <p:grpSpPr>
            <a:xfrm>
              <a:off x="2600957" y="4100682"/>
              <a:ext cx="745883" cy="601013"/>
              <a:chOff x="2187945" y="3912127"/>
              <a:chExt cx="992531" cy="992531"/>
            </a:xfrm>
          </p:grpSpPr>
          <p:sp>
            <p:nvSpPr>
              <p:cNvPr id="98" name="Oval 97">
                <a:extLst>
                  <a:ext uri="{FF2B5EF4-FFF2-40B4-BE49-F238E27FC236}">
                    <a16:creationId xmlns:a16="http://schemas.microsoft.com/office/drawing/2014/main" id="{F5BBE77F-9B26-4640-AE32-823AC9BCD4BF}"/>
                  </a:ext>
                </a:extLst>
              </p:cNvPr>
              <p:cNvSpPr/>
              <p:nvPr/>
            </p:nvSpPr>
            <p:spPr>
              <a:xfrm>
                <a:off x="2187945" y="3912127"/>
                <a:ext cx="992531" cy="992531"/>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99" name="Graphic 95">
                <a:extLst>
                  <a:ext uri="{FF2B5EF4-FFF2-40B4-BE49-F238E27FC236}">
                    <a16:creationId xmlns:a16="http://schemas.microsoft.com/office/drawing/2014/main" id="{CF16D5D9-D948-4828-A799-73E6590818B5}"/>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p:blipFill>
            <p:spPr>
              <a:xfrm>
                <a:off x="2373479" y="4138392"/>
                <a:ext cx="620598" cy="539999"/>
              </a:xfrm>
              <a:prstGeom prst="rect">
                <a:avLst/>
              </a:prstGeom>
            </p:spPr>
          </p:pic>
        </p:grpSp>
        <p:grpSp>
          <p:nvGrpSpPr>
            <p:cNvPr id="100" name="Group 99">
              <a:extLst>
                <a:ext uri="{FF2B5EF4-FFF2-40B4-BE49-F238E27FC236}">
                  <a16:creationId xmlns:a16="http://schemas.microsoft.com/office/drawing/2014/main" id="{7B43C947-ACFB-1B05-F917-5E4BF53501C6}"/>
                </a:ext>
              </a:extLst>
            </p:cNvPr>
            <p:cNvGrpSpPr/>
            <p:nvPr/>
          </p:nvGrpSpPr>
          <p:grpSpPr>
            <a:xfrm>
              <a:off x="1440621" y="1440395"/>
              <a:ext cx="759800" cy="2552264"/>
              <a:chOff x="1440621" y="1440395"/>
              <a:chExt cx="759800" cy="2552264"/>
            </a:xfrm>
          </p:grpSpPr>
          <p:cxnSp>
            <p:nvCxnSpPr>
              <p:cNvPr id="54" name="Straight Connector 53">
                <a:extLst>
                  <a:ext uri="{FF2B5EF4-FFF2-40B4-BE49-F238E27FC236}">
                    <a16:creationId xmlns:a16="http://schemas.microsoft.com/office/drawing/2014/main" id="{75712130-3576-491F-9DDA-AADF07C1019C}"/>
                  </a:ext>
                </a:extLst>
              </p:cNvPr>
              <p:cNvCxnSpPr>
                <a:cxnSpLocks/>
              </p:cNvCxnSpPr>
              <p:nvPr/>
            </p:nvCxnSpPr>
            <p:spPr>
              <a:xfrm>
                <a:off x="1815323" y="2335012"/>
                <a:ext cx="0" cy="1657647"/>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55" name="Speech Bubble: Oval 54">
                <a:extLst>
                  <a:ext uri="{FF2B5EF4-FFF2-40B4-BE49-F238E27FC236}">
                    <a16:creationId xmlns:a16="http://schemas.microsoft.com/office/drawing/2014/main" id="{5674CBD6-51D4-4B28-8119-A549A267BDAB}"/>
                  </a:ext>
                </a:extLst>
              </p:cNvPr>
              <p:cNvSpPr/>
              <p:nvPr/>
            </p:nvSpPr>
            <p:spPr>
              <a:xfrm>
                <a:off x="1440621" y="1440395"/>
                <a:ext cx="759800" cy="759800"/>
              </a:xfrm>
              <a:prstGeom prst="wedgeEllipseCallout">
                <a:avLst>
                  <a:gd name="adj1" fmla="val -275"/>
                  <a:gd name="adj2" fmla="val 8620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83" name="TextBox 7">
                <a:extLst>
                  <a:ext uri="{FF2B5EF4-FFF2-40B4-BE49-F238E27FC236}">
                    <a16:creationId xmlns:a16="http://schemas.microsoft.com/office/drawing/2014/main" id="{9E58E04F-ACB7-4916-B5DC-FDF9DC166D81}"/>
                  </a:ext>
                </a:extLst>
              </p:cNvPr>
              <p:cNvSpPr txBox="1"/>
              <p:nvPr/>
            </p:nvSpPr>
            <p:spPr>
              <a:xfrm>
                <a:off x="1550475" y="1589463"/>
                <a:ext cx="54009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rPr>
                  <a:t>01</a:t>
                </a:r>
                <a:endParaRPr lang="en-IN"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endParaRPr>
              </a:p>
            </p:txBody>
          </p:sp>
        </p:grpSp>
      </p:grpSp>
      <p:grpSp>
        <p:nvGrpSpPr>
          <p:cNvPr id="139" name="Group 138">
            <a:extLst>
              <a:ext uri="{FF2B5EF4-FFF2-40B4-BE49-F238E27FC236}">
                <a16:creationId xmlns:a16="http://schemas.microsoft.com/office/drawing/2014/main" id="{23098EFC-F6B9-C58F-D97C-C21CB8433ADC}"/>
              </a:ext>
            </a:extLst>
          </p:cNvPr>
          <p:cNvGrpSpPr/>
          <p:nvPr/>
        </p:nvGrpSpPr>
        <p:grpSpPr>
          <a:xfrm>
            <a:off x="1804232" y="761187"/>
            <a:ext cx="3609268" cy="2993753"/>
            <a:chOff x="1804232" y="761187"/>
            <a:chExt cx="3609268" cy="2993753"/>
          </a:xfrm>
        </p:grpSpPr>
        <p:sp>
          <p:nvSpPr>
            <p:cNvPr id="59" name="Freeform: Shape 58">
              <a:extLst>
                <a:ext uri="{FF2B5EF4-FFF2-40B4-BE49-F238E27FC236}">
                  <a16:creationId xmlns:a16="http://schemas.microsoft.com/office/drawing/2014/main" id="{505AC695-9708-4E60-8F79-17F75FE16C38}"/>
                </a:ext>
              </a:extLst>
            </p:cNvPr>
            <p:cNvSpPr/>
            <p:nvPr/>
          </p:nvSpPr>
          <p:spPr>
            <a:xfrm>
              <a:off x="1804232" y="1999554"/>
              <a:ext cx="3609268" cy="1755386"/>
            </a:xfrm>
            <a:custGeom>
              <a:avLst/>
              <a:gdLst>
                <a:gd name="connsiteX0" fmla="*/ 2660175 w 5517243"/>
                <a:gd name="connsiteY0" fmla="*/ 0 h 3511703"/>
                <a:gd name="connsiteX1" fmla="*/ 3758115 w 5517243"/>
                <a:gd name="connsiteY1" fmla="*/ 831789 h 3511703"/>
                <a:gd name="connsiteX2" fmla="*/ 3760023 w 5517243"/>
                <a:gd name="connsiteY2" fmla="*/ 863501 h 3511703"/>
                <a:gd name="connsiteX3" fmla="*/ 3765905 w 5517243"/>
                <a:gd name="connsiteY3" fmla="*/ 863251 h 3511703"/>
                <a:gd name="connsiteX4" fmla="*/ 4782814 w 5517243"/>
                <a:gd name="connsiteY4" fmla="*/ 1429127 h 3511703"/>
                <a:gd name="connsiteX5" fmla="*/ 4810453 w 5517243"/>
                <a:gd name="connsiteY5" fmla="*/ 1503877 h 3511703"/>
                <a:gd name="connsiteX6" fmla="*/ 4827689 w 5517243"/>
                <a:gd name="connsiteY6" fmla="*/ 1506507 h 3511703"/>
                <a:gd name="connsiteX7" fmla="*/ 5517243 w 5517243"/>
                <a:gd name="connsiteY7" fmla="*/ 2352562 h 3511703"/>
                <a:gd name="connsiteX8" fmla="*/ 4653643 w 5517243"/>
                <a:gd name="connsiteY8" fmla="*/ 3216162 h 3511703"/>
                <a:gd name="connsiteX9" fmla="*/ 4317491 w 5517243"/>
                <a:gd name="connsiteY9" fmla="*/ 3148296 h 3511703"/>
                <a:gd name="connsiteX10" fmla="*/ 4288793 w 5517243"/>
                <a:gd name="connsiteY10" fmla="*/ 3132719 h 3511703"/>
                <a:gd name="connsiteX11" fmla="*/ 4184800 w 5517243"/>
                <a:gd name="connsiteY11" fmla="*/ 3258761 h 3511703"/>
                <a:gd name="connsiteX12" fmla="*/ 3574142 w 5517243"/>
                <a:gd name="connsiteY12" fmla="*/ 3511703 h 3511703"/>
                <a:gd name="connsiteX13" fmla="*/ 3091295 w 5517243"/>
                <a:gd name="connsiteY13" fmla="*/ 3364214 h 3511703"/>
                <a:gd name="connsiteX14" fmla="*/ 3082880 w 5517243"/>
                <a:gd name="connsiteY14" fmla="*/ 3357271 h 3511703"/>
                <a:gd name="connsiteX15" fmla="*/ 3002442 w 5517243"/>
                <a:gd name="connsiteY15" fmla="*/ 3407471 h 3511703"/>
                <a:gd name="connsiteX16" fmla="*/ 2590799 w 5517243"/>
                <a:gd name="connsiteY16" fmla="*/ 3511703 h 3511703"/>
                <a:gd name="connsiteX17" fmla="*/ 2254647 w 5517243"/>
                <a:gd name="connsiteY17" fmla="*/ 3443837 h 3511703"/>
                <a:gd name="connsiteX18" fmla="*/ 2161545 w 5517243"/>
                <a:gd name="connsiteY18" fmla="*/ 3393303 h 3511703"/>
                <a:gd name="connsiteX19" fmla="*/ 2138843 w 5517243"/>
                <a:gd name="connsiteY19" fmla="*/ 3407471 h 3511703"/>
                <a:gd name="connsiteX20" fmla="*/ 1727200 w 5517243"/>
                <a:gd name="connsiteY20" fmla="*/ 3511703 h 3511703"/>
                <a:gd name="connsiteX21" fmla="*/ 1060804 w 5517243"/>
                <a:gd name="connsiteY21" fmla="*/ 3197433 h 3511703"/>
                <a:gd name="connsiteX22" fmla="*/ 1057937 w 5517243"/>
                <a:gd name="connsiteY22" fmla="*/ 3193400 h 3511703"/>
                <a:gd name="connsiteX23" fmla="*/ 1037646 w 5517243"/>
                <a:gd name="connsiteY23" fmla="*/ 3198617 h 3511703"/>
                <a:gd name="connsiteX24" fmla="*/ 863600 w 5517243"/>
                <a:gd name="connsiteY24" fmla="*/ 3216162 h 3511703"/>
                <a:gd name="connsiteX25" fmla="*/ 0 w 5517243"/>
                <a:gd name="connsiteY25" fmla="*/ 2352562 h 3511703"/>
                <a:gd name="connsiteX26" fmla="*/ 606792 w 5517243"/>
                <a:gd name="connsiteY26" fmla="*/ 1527788 h 3511703"/>
                <a:gd name="connsiteX27" fmla="*/ 645465 w 5517243"/>
                <a:gd name="connsiteY27" fmla="*/ 1517844 h 3511703"/>
                <a:gd name="connsiteX28" fmla="*/ 666242 w 5517243"/>
                <a:gd name="connsiteY28" fmla="*/ 1453270 h 3511703"/>
                <a:gd name="connsiteX29" fmla="*/ 1480490 w 5517243"/>
                <a:gd name="connsiteY29" fmla="*/ 864142 h 3511703"/>
                <a:gd name="connsiteX30" fmla="*/ 1560909 w 5517243"/>
                <a:gd name="connsiteY30" fmla="*/ 853839 h 3511703"/>
                <a:gd name="connsiteX31" fmla="*/ 1562235 w 5517243"/>
                <a:gd name="connsiteY31" fmla="*/ 831789 h 3511703"/>
                <a:gd name="connsiteX32" fmla="*/ 2660175 w 5517243"/>
                <a:gd name="connsiteY32" fmla="*/ 0 h 35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17243" h="3511703">
                  <a:moveTo>
                    <a:pt x="2660175" y="0"/>
                  </a:moveTo>
                  <a:cubicBezTo>
                    <a:pt x="3231602" y="0"/>
                    <a:pt x="3701598" y="364586"/>
                    <a:pt x="3758115" y="831789"/>
                  </a:cubicBezTo>
                  <a:lnTo>
                    <a:pt x="3760023" y="863501"/>
                  </a:lnTo>
                  <a:lnTo>
                    <a:pt x="3765905" y="863251"/>
                  </a:lnTo>
                  <a:cubicBezTo>
                    <a:pt x="4223047" y="863251"/>
                    <a:pt x="4615272" y="1096585"/>
                    <a:pt x="4782814" y="1429127"/>
                  </a:cubicBezTo>
                  <a:lnTo>
                    <a:pt x="4810453" y="1503877"/>
                  </a:lnTo>
                  <a:lnTo>
                    <a:pt x="4827689" y="1506507"/>
                  </a:lnTo>
                  <a:cubicBezTo>
                    <a:pt x="5221217" y="1587035"/>
                    <a:pt x="5517243" y="1935228"/>
                    <a:pt x="5517243" y="2352562"/>
                  </a:cubicBezTo>
                  <a:cubicBezTo>
                    <a:pt x="5517243" y="2829515"/>
                    <a:pt x="5130596" y="3216162"/>
                    <a:pt x="4653643" y="3216162"/>
                  </a:cubicBezTo>
                  <a:cubicBezTo>
                    <a:pt x="4534405" y="3216162"/>
                    <a:pt x="4420811" y="3191997"/>
                    <a:pt x="4317491" y="3148296"/>
                  </a:cubicBezTo>
                  <a:lnTo>
                    <a:pt x="4288793" y="3132719"/>
                  </a:lnTo>
                  <a:lnTo>
                    <a:pt x="4184800" y="3258761"/>
                  </a:lnTo>
                  <a:cubicBezTo>
                    <a:pt x="4028519" y="3415041"/>
                    <a:pt x="3812619" y="3511703"/>
                    <a:pt x="3574142" y="3511703"/>
                  </a:cubicBezTo>
                  <a:cubicBezTo>
                    <a:pt x="3395284" y="3511703"/>
                    <a:pt x="3229126" y="3457331"/>
                    <a:pt x="3091295" y="3364214"/>
                  </a:cubicBezTo>
                  <a:lnTo>
                    <a:pt x="3082880" y="3357271"/>
                  </a:lnTo>
                  <a:lnTo>
                    <a:pt x="3002442" y="3407471"/>
                  </a:lnTo>
                  <a:cubicBezTo>
                    <a:pt x="2880076" y="3473945"/>
                    <a:pt x="2739847" y="3511703"/>
                    <a:pt x="2590799" y="3511703"/>
                  </a:cubicBezTo>
                  <a:cubicBezTo>
                    <a:pt x="2471561" y="3511703"/>
                    <a:pt x="2357967" y="3487538"/>
                    <a:pt x="2254647" y="3443837"/>
                  </a:cubicBezTo>
                  <a:lnTo>
                    <a:pt x="2161545" y="3393303"/>
                  </a:lnTo>
                  <a:lnTo>
                    <a:pt x="2138843" y="3407471"/>
                  </a:lnTo>
                  <a:cubicBezTo>
                    <a:pt x="2016477" y="3473945"/>
                    <a:pt x="1876248" y="3511703"/>
                    <a:pt x="1727200" y="3511703"/>
                  </a:cubicBezTo>
                  <a:cubicBezTo>
                    <a:pt x="1458914" y="3511703"/>
                    <a:pt x="1219201" y="3389366"/>
                    <a:pt x="1060804" y="3197433"/>
                  </a:cubicBezTo>
                  <a:lnTo>
                    <a:pt x="1057937" y="3193400"/>
                  </a:lnTo>
                  <a:lnTo>
                    <a:pt x="1037646" y="3198617"/>
                  </a:lnTo>
                  <a:cubicBezTo>
                    <a:pt x="981427" y="3210121"/>
                    <a:pt x="923219" y="3216162"/>
                    <a:pt x="863600" y="3216162"/>
                  </a:cubicBezTo>
                  <a:cubicBezTo>
                    <a:pt x="386647" y="3216162"/>
                    <a:pt x="0" y="2829515"/>
                    <a:pt x="0" y="2352562"/>
                  </a:cubicBezTo>
                  <a:cubicBezTo>
                    <a:pt x="0" y="1965038"/>
                    <a:pt x="255247" y="1637130"/>
                    <a:pt x="606792" y="1527788"/>
                  </a:cubicBezTo>
                  <a:lnTo>
                    <a:pt x="645465" y="1517844"/>
                  </a:lnTo>
                  <a:lnTo>
                    <a:pt x="666242" y="1453270"/>
                  </a:lnTo>
                  <a:cubicBezTo>
                    <a:pt x="796215" y="1155266"/>
                    <a:pt x="1103308" y="928938"/>
                    <a:pt x="1480490" y="864142"/>
                  </a:cubicBezTo>
                  <a:lnTo>
                    <a:pt x="1560909" y="853839"/>
                  </a:lnTo>
                  <a:lnTo>
                    <a:pt x="1562235" y="831789"/>
                  </a:lnTo>
                  <a:cubicBezTo>
                    <a:pt x="1618753" y="364586"/>
                    <a:pt x="2088749" y="0"/>
                    <a:pt x="2660175" y="0"/>
                  </a:cubicBezTo>
                  <a:close/>
                </a:path>
              </a:pathLst>
            </a:cu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cxnSp>
          <p:nvCxnSpPr>
            <p:cNvPr id="60" name="Straight Connector 59">
              <a:extLst>
                <a:ext uri="{FF2B5EF4-FFF2-40B4-BE49-F238E27FC236}">
                  <a16:creationId xmlns:a16="http://schemas.microsoft.com/office/drawing/2014/main" id="{39A381FF-41F2-4709-8F71-2E4EACEA8179}"/>
                </a:ext>
              </a:extLst>
            </p:cNvPr>
            <p:cNvCxnSpPr>
              <a:cxnSpLocks/>
            </p:cNvCxnSpPr>
            <p:nvPr/>
          </p:nvCxnSpPr>
          <p:spPr>
            <a:xfrm flipH="1">
              <a:off x="3548088" y="1512289"/>
              <a:ext cx="0" cy="573474"/>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61" name="Speech Bubble: Oval 60">
              <a:extLst>
                <a:ext uri="{FF2B5EF4-FFF2-40B4-BE49-F238E27FC236}">
                  <a16:creationId xmlns:a16="http://schemas.microsoft.com/office/drawing/2014/main" id="{E3717FA2-BF9E-4529-854F-1A14DF17EB1E}"/>
                </a:ext>
              </a:extLst>
            </p:cNvPr>
            <p:cNvSpPr/>
            <p:nvPr/>
          </p:nvSpPr>
          <p:spPr>
            <a:xfrm>
              <a:off x="3173448" y="761187"/>
              <a:ext cx="754339" cy="653028"/>
            </a:xfrm>
            <a:prstGeom prst="wedgeEllipseCallout">
              <a:avLst>
                <a:gd name="adj1" fmla="val -275"/>
                <a:gd name="adj2" fmla="val 8620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97" name="TextBox 93">
              <a:extLst>
                <a:ext uri="{FF2B5EF4-FFF2-40B4-BE49-F238E27FC236}">
                  <a16:creationId xmlns:a16="http://schemas.microsoft.com/office/drawing/2014/main" id="{3B31CB3C-DE0E-4B54-8008-12F1BE19DBDB}"/>
                </a:ext>
              </a:extLst>
            </p:cNvPr>
            <p:cNvSpPr txBox="1"/>
            <p:nvPr/>
          </p:nvSpPr>
          <p:spPr>
            <a:xfrm>
              <a:off x="2815742" y="2336691"/>
              <a:ext cx="1425547" cy="4154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sz="1050" b="1" dirty="0">
                  <a:solidFill>
                    <a:schemeClr val="bg1"/>
                  </a:solidFill>
                  <a:latin typeface="Poppins" panose="00000500000000000000" pitchFamily="2" charset="0"/>
                  <a:ea typeface="Cambria" panose="02040503050406030204" pitchFamily="18" charset="0"/>
                  <a:cs typeface="Poppins" panose="00000500000000000000" pitchFamily="2" charset="0"/>
                </a:rPr>
                <a:t>Exploring Open Banking</a:t>
              </a:r>
              <a:endParaRPr lang="en-IN" sz="1050" b="1"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grpSp>
          <p:nvGrpSpPr>
            <p:cNvPr id="63" name="Group 62">
              <a:extLst>
                <a:ext uri="{FF2B5EF4-FFF2-40B4-BE49-F238E27FC236}">
                  <a16:creationId xmlns:a16="http://schemas.microsoft.com/office/drawing/2014/main" id="{42858951-78E9-46AA-9B7A-F2B0C787CF32}"/>
                </a:ext>
              </a:extLst>
            </p:cNvPr>
            <p:cNvGrpSpPr/>
            <p:nvPr/>
          </p:nvGrpSpPr>
          <p:grpSpPr>
            <a:xfrm>
              <a:off x="4414706" y="2161288"/>
              <a:ext cx="742426" cy="595547"/>
              <a:chOff x="4256208" y="2567440"/>
              <a:chExt cx="992531" cy="992531"/>
            </a:xfrm>
          </p:grpSpPr>
          <p:sp>
            <p:nvSpPr>
              <p:cNvPr id="94" name="Oval 93">
                <a:extLst>
                  <a:ext uri="{FF2B5EF4-FFF2-40B4-BE49-F238E27FC236}">
                    <a16:creationId xmlns:a16="http://schemas.microsoft.com/office/drawing/2014/main" id="{E944706E-6128-4827-9C4A-FBC17DF4A9B9}"/>
                  </a:ext>
                </a:extLst>
              </p:cNvPr>
              <p:cNvSpPr/>
              <p:nvPr/>
            </p:nvSpPr>
            <p:spPr>
              <a:xfrm>
                <a:off x="4256208" y="2567440"/>
                <a:ext cx="992531" cy="992531"/>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95" name="Graphic 97">
                <a:extLst>
                  <a:ext uri="{FF2B5EF4-FFF2-40B4-BE49-F238E27FC236}">
                    <a16:creationId xmlns:a16="http://schemas.microsoft.com/office/drawing/2014/main" id="{0602E138-677D-43EF-B08D-B545F82D463B}"/>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p:blipFill>
            <p:spPr>
              <a:xfrm>
                <a:off x="4456874" y="2793704"/>
                <a:ext cx="598745" cy="539999"/>
              </a:xfrm>
              <a:prstGeom prst="rect">
                <a:avLst/>
              </a:prstGeom>
            </p:spPr>
          </p:pic>
        </p:grpSp>
        <p:sp>
          <p:nvSpPr>
            <p:cNvPr id="84" name="TextBox 55">
              <a:extLst>
                <a:ext uri="{FF2B5EF4-FFF2-40B4-BE49-F238E27FC236}">
                  <a16:creationId xmlns:a16="http://schemas.microsoft.com/office/drawing/2014/main" id="{5A2ED906-1A49-4686-B742-171248A879F4}"/>
                </a:ext>
              </a:extLst>
            </p:cNvPr>
            <p:cNvSpPr txBox="1"/>
            <p:nvPr/>
          </p:nvSpPr>
          <p:spPr>
            <a:xfrm>
              <a:off x="3294246" y="839314"/>
              <a:ext cx="54009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rPr>
                <a:t>02</a:t>
              </a:r>
              <a:endParaRPr lang="en-IN"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endParaRPr>
            </a:p>
          </p:txBody>
        </p:sp>
        <p:sp>
          <p:nvSpPr>
            <p:cNvPr id="102" name="TextBox 80">
              <a:extLst>
                <a:ext uri="{FF2B5EF4-FFF2-40B4-BE49-F238E27FC236}">
                  <a16:creationId xmlns:a16="http://schemas.microsoft.com/office/drawing/2014/main" id="{50916927-2CC7-3552-5BDE-DFFED0747921}"/>
                </a:ext>
              </a:extLst>
            </p:cNvPr>
            <p:cNvSpPr txBox="1"/>
            <p:nvPr/>
          </p:nvSpPr>
          <p:spPr>
            <a:xfrm>
              <a:off x="2017836" y="2759944"/>
              <a:ext cx="3118536" cy="7848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900" dirty="0">
                  <a:solidFill>
                    <a:schemeClr val="bg1"/>
                  </a:solidFill>
                  <a:latin typeface="Poppins" panose="00000500000000000000" pitchFamily="2" charset="0"/>
                  <a:ea typeface="Cambria" panose="02040503050406030204" pitchFamily="18" charset="0"/>
                  <a:cs typeface="Poppins" panose="00000500000000000000" pitchFamily="2" charset="0"/>
                </a:rPr>
                <a:t>Citizens can broaden its financial services ecosystem by forming new partnerships with fintech companies, thereby enabling innovative services like financial planning tools, wealth management, and integrated payment solutions.</a:t>
              </a:r>
              <a:endParaRPr lang="en-IN" sz="900"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grpSp>
      <p:grpSp>
        <p:nvGrpSpPr>
          <p:cNvPr id="140" name="Group 139">
            <a:extLst>
              <a:ext uri="{FF2B5EF4-FFF2-40B4-BE49-F238E27FC236}">
                <a16:creationId xmlns:a16="http://schemas.microsoft.com/office/drawing/2014/main" id="{EAEBB825-A28F-98E8-6831-C6AAD7B5DD0C}"/>
              </a:ext>
            </a:extLst>
          </p:cNvPr>
          <p:cNvGrpSpPr/>
          <p:nvPr/>
        </p:nvGrpSpPr>
        <p:grpSpPr>
          <a:xfrm>
            <a:off x="3843809" y="1107333"/>
            <a:ext cx="3641270" cy="4881108"/>
            <a:chOff x="3843809" y="1107333"/>
            <a:chExt cx="3641270" cy="4881108"/>
          </a:xfrm>
        </p:grpSpPr>
        <p:sp>
          <p:nvSpPr>
            <p:cNvPr id="64" name="Freeform: Shape 63">
              <a:extLst>
                <a:ext uri="{FF2B5EF4-FFF2-40B4-BE49-F238E27FC236}">
                  <a16:creationId xmlns:a16="http://schemas.microsoft.com/office/drawing/2014/main" id="{2389676E-E079-44A4-8435-8150CE702E87}"/>
                </a:ext>
              </a:extLst>
            </p:cNvPr>
            <p:cNvSpPr/>
            <p:nvPr/>
          </p:nvSpPr>
          <p:spPr>
            <a:xfrm>
              <a:off x="3843809" y="4159692"/>
              <a:ext cx="3641270" cy="1828749"/>
            </a:xfrm>
            <a:custGeom>
              <a:avLst/>
              <a:gdLst>
                <a:gd name="connsiteX0" fmla="*/ 2660175 w 5517243"/>
                <a:gd name="connsiteY0" fmla="*/ 0 h 3511703"/>
                <a:gd name="connsiteX1" fmla="*/ 3758115 w 5517243"/>
                <a:gd name="connsiteY1" fmla="*/ 831789 h 3511703"/>
                <a:gd name="connsiteX2" fmla="*/ 3760023 w 5517243"/>
                <a:gd name="connsiteY2" fmla="*/ 863501 h 3511703"/>
                <a:gd name="connsiteX3" fmla="*/ 3765905 w 5517243"/>
                <a:gd name="connsiteY3" fmla="*/ 863251 h 3511703"/>
                <a:gd name="connsiteX4" fmla="*/ 4782814 w 5517243"/>
                <a:gd name="connsiteY4" fmla="*/ 1429127 h 3511703"/>
                <a:gd name="connsiteX5" fmla="*/ 4810453 w 5517243"/>
                <a:gd name="connsiteY5" fmla="*/ 1503877 h 3511703"/>
                <a:gd name="connsiteX6" fmla="*/ 4827689 w 5517243"/>
                <a:gd name="connsiteY6" fmla="*/ 1506507 h 3511703"/>
                <a:gd name="connsiteX7" fmla="*/ 5517243 w 5517243"/>
                <a:gd name="connsiteY7" fmla="*/ 2352562 h 3511703"/>
                <a:gd name="connsiteX8" fmla="*/ 4653643 w 5517243"/>
                <a:gd name="connsiteY8" fmla="*/ 3216162 h 3511703"/>
                <a:gd name="connsiteX9" fmla="*/ 4317491 w 5517243"/>
                <a:gd name="connsiteY9" fmla="*/ 3148296 h 3511703"/>
                <a:gd name="connsiteX10" fmla="*/ 4288793 w 5517243"/>
                <a:gd name="connsiteY10" fmla="*/ 3132719 h 3511703"/>
                <a:gd name="connsiteX11" fmla="*/ 4184800 w 5517243"/>
                <a:gd name="connsiteY11" fmla="*/ 3258761 h 3511703"/>
                <a:gd name="connsiteX12" fmla="*/ 3574142 w 5517243"/>
                <a:gd name="connsiteY12" fmla="*/ 3511703 h 3511703"/>
                <a:gd name="connsiteX13" fmla="*/ 3091295 w 5517243"/>
                <a:gd name="connsiteY13" fmla="*/ 3364214 h 3511703"/>
                <a:gd name="connsiteX14" fmla="*/ 3082880 w 5517243"/>
                <a:gd name="connsiteY14" fmla="*/ 3357271 h 3511703"/>
                <a:gd name="connsiteX15" fmla="*/ 3002442 w 5517243"/>
                <a:gd name="connsiteY15" fmla="*/ 3407471 h 3511703"/>
                <a:gd name="connsiteX16" fmla="*/ 2590799 w 5517243"/>
                <a:gd name="connsiteY16" fmla="*/ 3511703 h 3511703"/>
                <a:gd name="connsiteX17" fmla="*/ 2254647 w 5517243"/>
                <a:gd name="connsiteY17" fmla="*/ 3443837 h 3511703"/>
                <a:gd name="connsiteX18" fmla="*/ 2161545 w 5517243"/>
                <a:gd name="connsiteY18" fmla="*/ 3393303 h 3511703"/>
                <a:gd name="connsiteX19" fmla="*/ 2138843 w 5517243"/>
                <a:gd name="connsiteY19" fmla="*/ 3407471 h 3511703"/>
                <a:gd name="connsiteX20" fmla="*/ 1727200 w 5517243"/>
                <a:gd name="connsiteY20" fmla="*/ 3511703 h 3511703"/>
                <a:gd name="connsiteX21" fmla="*/ 1060804 w 5517243"/>
                <a:gd name="connsiteY21" fmla="*/ 3197433 h 3511703"/>
                <a:gd name="connsiteX22" fmla="*/ 1057937 w 5517243"/>
                <a:gd name="connsiteY22" fmla="*/ 3193400 h 3511703"/>
                <a:gd name="connsiteX23" fmla="*/ 1037646 w 5517243"/>
                <a:gd name="connsiteY23" fmla="*/ 3198617 h 3511703"/>
                <a:gd name="connsiteX24" fmla="*/ 863600 w 5517243"/>
                <a:gd name="connsiteY24" fmla="*/ 3216162 h 3511703"/>
                <a:gd name="connsiteX25" fmla="*/ 0 w 5517243"/>
                <a:gd name="connsiteY25" fmla="*/ 2352562 h 3511703"/>
                <a:gd name="connsiteX26" fmla="*/ 606792 w 5517243"/>
                <a:gd name="connsiteY26" fmla="*/ 1527788 h 3511703"/>
                <a:gd name="connsiteX27" fmla="*/ 645465 w 5517243"/>
                <a:gd name="connsiteY27" fmla="*/ 1517844 h 3511703"/>
                <a:gd name="connsiteX28" fmla="*/ 666242 w 5517243"/>
                <a:gd name="connsiteY28" fmla="*/ 1453270 h 3511703"/>
                <a:gd name="connsiteX29" fmla="*/ 1480490 w 5517243"/>
                <a:gd name="connsiteY29" fmla="*/ 864142 h 3511703"/>
                <a:gd name="connsiteX30" fmla="*/ 1560909 w 5517243"/>
                <a:gd name="connsiteY30" fmla="*/ 853839 h 3511703"/>
                <a:gd name="connsiteX31" fmla="*/ 1562235 w 5517243"/>
                <a:gd name="connsiteY31" fmla="*/ 831789 h 3511703"/>
                <a:gd name="connsiteX32" fmla="*/ 2660175 w 5517243"/>
                <a:gd name="connsiteY32" fmla="*/ 0 h 35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17243" h="3511703">
                  <a:moveTo>
                    <a:pt x="2660175" y="0"/>
                  </a:moveTo>
                  <a:cubicBezTo>
                    <a:pt x="3231602" y="0"/>
                    <a:pt x="3701598" y="364586"/>
                    <a:pt x="3758115" y="831789"/>
                  </a:cubicBezTo>
                  <a:lnTo>
                    <a:pt x="3760023" y="863501"/>
                  </a:lnTo>
                  <a:lnTo>
                    <a:pt x="3765905" y="863251"/>
                  </a:lnTo>
                  <a:cubicBezTo>
                    <a:pt x="4223047" y="863251"/>
                    <a:pt x="4615272" y="1096585"/>
                    <a:pt x="4782814" y="1429127"/>
                  </a:cubicBezTo>
                  <a:lnTo>
                    <a:pt x="4810453" y="1503877"/>
                  </a:lnTo>
                  <a:lnTo>
                    <a:pt x="4827689" y="1506507"/>
                  </a:lnTo>
                  <a:cubicBezTo>
                    <a:pt x="5221217" y="1587035"/>
                    <a:pt x="5517243" y="1935228"/>
                    <a:pt x="5517243" y="2352562"/>
                  </a:cubicBezTo>
                  <a:cubicBezTo>
                    <a:pt x="5517243" y="2829515"/>
                    <a:pt x="5130596" y="3216162"/>
                    <a:pt x="4653643" y="3216162"/>
                  </a:cubicBezTo>
                  <a:cubicBezTo>
                    <a:pt x="4534405" y="3216162"/>
                    <a:pt x="4420811" y="3191997"/>
                    <a:pt x="4317491" y="3148296"/>
                  </a:cubicBezTo>
                  <a:lnTo>
                    <a:pt x="4288793" y="3132719"/>
                  </a:lnTo>
                  <a:lnTo>
                    <a:pt x="4184800" y="3258761"/>
                  </a:lnTo>
                  <a:cubicBezTo>
                    <a:pt x="4028519" y="3415041"/>
                    <a:pt x="3812619" y="3511703"/>
                    <a:pt x="3574142" y="3511703"/>
                  </a:cubicBezTo>
                  <a:cubicBezTo>
                    <a:pt x="3395284" y="3511703"/>
                    <a:pt x="3229126" y="3457331"/>
                    <a:pt x="3091295" y="3364214"/>
                  </a:cubicBezTo>
                  <a:lnTo>
                    <a:pt x="3082880" y="3357271"/>
                  </a:lnTo>
                  <a:lnTo>
                    <a:pt x="3002442" y="3407471"/>
                  </a:lnTo>
                  <a:cubicBezTo>
                    <a:pt x="2880076" y="3473945"/>
                    <a:pt x="2739847" y="3511703"/>
                    <a:pt x="2590799" y="3511703"/>
                  </a:cubicBezTo>
                  <a:cubicBezTo>
                    <a:pt x="2471561" y="3511703"/>
                    <a:pt x="2357967" y="3487538"/>
                    <a:pt x="2254647" y="3443837"/>
                  </a:cubicBezTo>
                  <a:lnTo>
                    <a:pt x="2161545" y="3393303"/>
                  </a:lnTo>
                  <a:lnTo>
                    <a:pt x="2138843" y="3407471"/>
                  </a:lnTo>
                  <a:cubicBezTo>
                    <a:pt x="2016477" y="3473945"/>
                    <a:pt x="1876248" y="3511703"/>
                    <a:pt x="1727200" y="3511703"/>
                  </a:cubicBezTo>
                  <a:cubicBezTo>
                    <a:pt x="1458914" y="3511703"/>
                    <a:pt x="1219201" y="3389366"/>
                    <a:pt x="1060804" y="3197433"/>
                  </a:cubicBezTo>
                  <a:lnTo>
                    <a:pt x="1057937" y="3193400"/>
                  </a:lnTo>
                  <a:lnTo>
                    <a:pt x="1037646" y="3198617"/>
                  </a:lnTo>
                  <a:cubicBezTo>
                    <a:pt x="981427" y="3210121"/>
                    <a:pt x="923219" y="3216162"/>
                    <a:pt x="863600" y="3216162"/>
                  </a:cubicBezTo>
                  <a:cubicBezTo>
                    <a:pt x="386647" y="3216162"/>
                    <a:pt x="0" y="2829515"/>
                    <a:pt x="0" y="2352562"/>
                  </a:cubicBezTo>
                  <a:cubicBezTo>
                    <a:pt x="0" y="1965038"/>
                    <a:pt x="255247" y="1637130"/>
                    <a:pt x="606792" y="1527788"/>
                  </a:cubicBezTo>
                  <a:lnTo>
                    <a:pt x="645465" y="1517844"/>
                  </a:lnTo>
                  <a:lnTo>
                    <a:pt x="666242" y="1453270"/>
                  </a:lnTo>
                  <a:cubicBezTo>
                    <a:pt x="796215" y="1155266"/>
                    <a:pt x="1103308" y="928938"/>
                    <a:pt x="1480490" y="864142"/>
                  </a:cubicBezTo>
                  <a:lnTo>
                    <a:pt x="1560909" y="853839"/>
                  </a:lnTo>
                  <a:lnTo>
                    <a:pt x="1562235" y="831789"/>
                  </a:lnTo>
                  <a:cubicBezTo>
                    <a:pt x="1618753" y="364586"/>
                    <a:pt x="2088749" y="0"/>
                    <a:pt x="2660175" y="0"/>
                  </a:cubicBezTo>
                  <a:close/>
                </a:path>
              </a:pathLst>
            </a:cu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cxnSp>
          <p:nvCxnSpPr>
            <p:cNvPr id="65" name="Straight Connector 64">
              <a:extLst>
                <a:ext uri="{FF2B5EF4-FFF2-40B4-BE49-F238E27FC236}">
                  <a16:creationId xmlns:a16="http://schemas.microsoft.com/office/drawing/2014/main" id="{60BA9F09-C433-4FE9-B2DD-5B4BA86E2C6A}"/>
                </a:ext>
              </a:extLst>
            </p:cNvPr>
            <p:cNvCxnSpPr>
              <a:cxnSpLocks/>
            </p:cNvCxnSpPr>
            <p:nvPr/>
          </p:nvCxnSpPr>
          <p:spPr>
            <a:xfrm flipH="1">
              <a:off x="5604331" y="2101074"/>
              <a:ext cx="570" cy="2219879"/>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66" name="Speech Bubble: Oval 65">
              <a:extLst>
                <a:ext uri="{FF2B5EF4-FFF2-40B4-BE49-F238E27FC236}">
                  <a16:creationId xmlns:a16="http://schemas.microsoft.com/office/drawing/2014/main" id="{6B3118C3-2D70-46CA-861B-607FA80D5933}"/>
                </a:ext>
              </a:extLst>
            </p:cNvPr>
            <p:cNvSpPr/>
            <p:nvPr/>
          </p:nvSpPr>
          <p:spPr>
            <a:xfrm>
              <a:off x="5112793" y="1107333"/>
              <a:ext cx="993741" cy="993741"/>
            </a:xfrm>
            <a:prstGeom prst="wedgeEllipseCallout">
              <a:avLst>
                <a:gd name="adj1" fmla="val -275"/>
                <a:gd name="adj2" fmla="val 8620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85" name="TextBox 57">
              <a:extLst>
                <a:ext uri="{FF2B5EF4-FFF2-40B4-BE49-F238E27FC236}">
                  <a16:creationId xmlns:a16="http://schemas.microsoft.com/office/drawing/2014/main" id="{94FCD407-0DC3-4B9B-9DCB-C773FB4A109D}"/>
                </a:ext>
              </a:extLst>
            </p:cNvPr>
            <p:cNvSpPr txBox="1"/>
            <p:nvPr/>
          </p:nvSpPr>
          <p:spPr>
            <a:xfrm>
              <a:off x="5330091" y="1373371"/>
              <a:ext cx="54009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rPr>
                <a:t>03</a:t>
              </a:r>
              <a:endParaRPr lang="en-IN"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endParaRPr>
            </a:p>
          </p:txBody>
        </p:sp>
        <p:sp>
          <p:nvSpPr>
            <p:cNvPr id="103" name="TextBox 93">
              <a:extLst>
                <a:ext uri="{FF2B5EF4-FFF2-40B4-BE49-F238E27FC236}">
                  <a16:creationId xmlns:a16="http://schemas.microsoft.com/office/drawing/2014/main" id="{57ABCA64-46D0-D903-127B-263A29410786}"/>
                </a:ext>
              </a:extLst>
            </p:cNvPr>
            <p:cNvSpPr txBox="1"/>
            <p:nvPr/>
          </p:nvSpPr>
          <p:spPr>
            <a:xfrm>
              <a:off x="4866591" y="4471937"/>
              <a:ext cx="1516598" cy="4154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sz="1050" b="1" dirty="0">
                  <a:solidFill>
                    <a:schemeClr val="bg1"/>
                  </a:solidFill>
                  <a:latin typeface="Poppins" panose="00000500000000000000" pitchFamily="2" charset="0"/>
                  <a:ea typeface="Cambria" panose="02040503050406030204" pitchFamily="18" charset="0"/>
                  <a:cs typeface="Poppins" panose="00000500000000000000" pitchFamily="2" charset="0"/>
                </a:rPr>
                <a:t>Leveraging RegTech Solutions</a:t>
              </a:r>
              <a:endParaRPr lang="en-IN" sz="1050" b="1"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grpSp>
          <p:nvGrpSpPr>
            <p:cNvPr id="104" name="Group 103">
              <a:extLst>
                <a:ext uri="{FF2B5EF4-FFF2-40B4-BE49-F238E27FC236}">
                  <a16:creationId xmlns:a16="http://schemas.microsoft.com/office/drawing/2014/main" id="{25161639-FD89-9E15-E75C-3676862F60FB}"/>
                </a:ext>
              </a:extLst>
            </p:cNvPr>
            <p:cNvGrpSpPr/>
            <p:nvPr/>
          </p:nvGrpSpPr>
          <p:grpSpPr>
            <a:xfrm>
              <a:off x="6391447" y="4375872"/>
              <a:ext cx="742426" cy="595547"/>
              <a:chOff x="4256208" y="2567440"/>
              <a:chExt cx="992531" cy="992531"/>
            </a:xfrm>
          </p:grpSpPr>
          <p:sp>
            <p:nvSpPr>
              <p:cNvPr id="105" name="Oval 104">
                <a:extLst>
                  <a:ext uri="{FF2B5EF4-FFF2-40B4-BE49-F238E27FC236}">
                    <a16:creationId xmlns:a16="http://schemas.microsoft.com/office/drawing/2014/main" id="{076B850F-4A54-0226-4143-288F37EC5FCA}"/>
                  </a:ext>
                </a:extLst>
              </p:cNvPr>
              <p:cNvSpPr/>
              <p:nvPr/>
            </p:nvSpPr>
            <p:spPr>
              <a:xfrm>
                <a:off x="4256208" y="2567440"/>
                <a:ext cx="992531" cy="992531"/>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106" name="Graphic 97">
                <a:extLst>
                  <a:ext uri="{FF2B5EF4-FFF2-40B4-BE49-F238E27FC236}">
                    <a16:creationId xmlns:a16="http://schemas.microsoft.com/office/drawing/2014/main" id="{5287FE9A-BA0C-34BF-28BF-606705B1DB9B}"/>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p:blipFill>
            <p:spPr>
              <a:xfrm>
                <a:off x="4468283" y="2793704"/>
                <a:ext cx="573796" cy="539999"/>
              </a:xfrm>
              <a:prstGeom prst="rect">
                <a:avLst/>
              </a:prstGeom>
            </p:spPr>
          </p:pic>
        </p:grpSp>
        <p:sp>
          <p:nvSpPr>
            <p:cNvPr id="107" name="TextBox 80">
              <a:extLst>
                <a:ext uri="{FF2B5EF4-FFF2-40B4-BE49-F238E27FC236}">
                  <a16:creationId xmlns:a16="http://schemas.microsoft.com/office/drawing/2014/main" id="{09DD128D-AA70-5BA5-8650-014995BC91AA}"/>
                </a:ext>
              </a:extLst>
            </p:cNvPr>
            <p:cNvSpPr txBox="1"/>
            <p:nvPr/>
          </p:nvSpPr>
          <p:spPr>
            <a:xfrm>
              <a:off x="4117882" y="4991300"/>
              <a:ext cx="3191094" cy="7848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900" dirty="0">
                  <a:solidFill>
                    <a:schemeClr val="bg1"/>
                  </a:solidFill>
                  <a:latin typeface="Poppins" panose="00000500000000000000" pitchFamily="2" charset="0"/>
                  <a:ea typeface="Cambria" panose="02040503050406030204" pitchFamily="18" charset="0"/>
                  <a:cs typeface="Poppins" panose="00000500000000000000" pitchFamily="2" charset="0"/>
                </a:rPr>
                <a:t>Citizens can gain a competitive edge by streamlining compliance, enhancing risk management, and ensuring regulatory adherence. The bank can also automate transaction monitoring for AML, fraud detection, and KYC processes.</a:t>
              </a:r>
              <a:endParaRPr lang="en-IN" sz="900"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grpSp>
      <p:grpSp>
        <p:nvGrpSpPr>
          <p:cNvPr id="142" name="Group 141">
            <a:extLst>
              <a:ext uri="{FF2B5EF4-FFF2-40B4-BE49-F238E27FC236}">
                <a16:creationId xmlns:a16="http://schemas.microsoft.com/office/drawing/2014/main" id="{46D3968E-C68E-16C7-CDA0-045972615B03}"/>
              </a:ext>
            </a:extLst>
          </p:cNvPr>
          <p:cNvGrpSpPr/>
          <p:nvPr/>
        </p:nvGrpSpPr>
        <p:grpSpPr>
          <a:xfrm>
            <a:off x="8083199" y="1147201"/>
            <a:ext cx="3330460" cy="4592404"/>
            <a:chOff x="8083199" y="1147201"/>
            <a:chExt cx="3330460" cy="4592404"/>
          </a:xfrm>
        </p:grpSpPr>
        <p:sp>
          <p:nvSpPr>
            <p:cNvPr id="75" name="Freeform: Shape 74">
              <a:extLst>
                <a:ext uri="{FF2B5EF4-FFF2-40B4-BE49-F238E27FC236}">
                  <a16:creationId xmlns:a16="http://schemas.microsoft.com/office/drawing/2014/main" id="{FE1937BB-0720-4098-B5AC-D15551C6B1AD}"/>
                </a:ext>
              </a:extLst>
            </p:cNvPr>
            <p:cNvSpPr/>
            <p:nvPr/>
          </p:nvSpPr>
          <p:spPr>
            <a:xfrm>
              <a:off x="8083199" y="3801816"/>
              <a:ext cx="3330460" cy="1937789"/>
            </a:xfrm>
            <a:custGeom>
              <a:avLst/>
              <a:gdLst>
                <a:gd name="connsiteX0" fmla="*/ 2660175 w 5517243"/>
                <a:gd name="connsiteY0" fmla="*/ 0 h 3511703"/>
                <a:gd name="connsiteX1" fmla="*/ 3758115 w 5517243"/>
                <a:gd name="connsiteY1" fmla="*/ 831789 h 3511703"/>
                <a:gd name="connsiteX2" fmla="*/ 3760023 w 5517243"/>
                <a:gd name="connsiteY2" fmla="*/ 863501 h 3511703"/>
                <a:gd name="connsiteX3" fmla="*/ 3765905 w 5517243"/>
                <a:gd name="connsiteY3" fmla="*/ 863251 h 3511703"/>
                <a:gd name="connsiteX4" fmla="*/ 4782814 w 5517243"/>
                <a:gd name="connsiteY4" fmla="*/ 1429127 h 3511703"/>
                <a:gd name="connsiteX5" fmla="*/ 4810453 w 5517243"/>
                <a:gd name="connsiteY5" fmla="*/ 1503877 h 3511703"/>
                <a:gd name="connsiteX6" fmla="*/ 4827689 w 5517243"/>
                <a:gd name="connsiteY6" fmla="*/ 1506507 h 3511703"/>
                <a:gd name="connsiteX7" fmla="*/ 5517243 w 5517243"/>
                <a:gd name="connsiteY7" fmla="*/ 2352562 h 3511703"/>
                <a:gd name="connsiteX8" fmla="*/ 4653643 w 5517243"/>
                <a:gd name="connsiteY8" fmla="*/ 3216162 h 3511703"/>
                <a:gd name="connsiteX9" fmla="*/ 4317491 w 5517243"/>
                <a:gd name="connsiteY9" fmla="*/ 3148296 h 3511703"/>
                <a:gd name="connsiteX10" fmla="*/ 4288793 w 5517243"/>
                <a:gd name="connsiteY10" fmla="*/ 3132719 h 3511703"/>
                <a:gd name="connsiteX11" fmla="*/ 4184800 w 5517243"/>
                <a:gd name="connsiteY11" fmla="*/ 3258761 h 3511703"/>
                <a:gd name="connsiteX12" fmla="*/ 3574142 w 5517243"/>
                <a:gd name="connsiteY12" fmla="*/ 3511703 h 3511703"/>
                <a:gd name="connsiteX13" fmla="*/ 3091295 w 5517243"/>
                <a:gd name="connsiteY13" fmla="*/ 3364214 h 3511703"/>
                <a:gd name="connsiteX14" fmla="*/ 3082880 w 5517243"/>
                <a:gd name="connsiteY14" fmla="*/ 3357271 h 3511703"/>
                <a:gd name="connsiteX15" fmla="*/ 3002442 w 5517243"/>
                <a:gd name="connsiteY15" fmla="*/ 3407471 h 3511703"/>
                <a:gd name="connsiteX16" fmla="*/ 2590799 w 5517243"/>
                <a:gd name="connsiteY16" fmla="*/ 3511703 h 3511703"/>
                <a:gd name="connsiteX17" fmla="*/ 2254647 w 5517243"/>
                <a:gd name="connsiteY17" fmla="*/ 3443837 h 3511703"/>
                <a:gd name="connsiteX18" fmla="*/ 2161545 w 5517243"/>
                <a:gd name="connsiteY18" fmla="*/ 3393303 h 3511703"/>
                <a:gd name="connsiteX19" fmla="*/ 2138843 w 5517243"/>
                <a:gd name="connsiteY19" fmla="*/ 3407471 h 3511703"/>
                <a:gd name="connsiteX20" fmla="*/ 1727200 w 5517243"/>
                <a:gd name="connsiteY20" fmla="*/ 3511703 h 3511703"/>
                <a:gd name="connsiteX21" fmla="*/ 1060804 w 5517243"/>
                <a:gd name="connsiteY21" fmla="*/ 3197433 h 3511703"/>
                <a:gd name="connsiteX22" fmla="*/ 1057937 w 5517243"/>
                <a:gd name="connsiteY22" fmla="*/ 3193400 h 3511703"/>
                <a:gd name="connsiteX23" fmla="*/ 1037646 w 5517243"/>
                <a:gd name="connsiteY23" fmla="*/ 3198617 h 3511703"/>
                <a:gd name="connsiteX24" fmla="*/ 863600 w 5517243"/>
                <a:gd name="connsiteY24" fmla="*/ 3216162 h 3511703"/>
                <a:gd name="connsiteX25" fmla="*/ 0 w 5517243"/>
                <a:gd name="connsiteY25" fmla="*/ 2352562 h 3511703"/>
                <a:gd name="connsiteX26" fmla="*/ 606792 w 5517243"/>
                <a:gd name="connsiteY26" fmla="*/ 1527788 h 3511703"/>
                <a:gd name="connsiteX27" fmla="*/ 645465 w 5517243"/>
                <a:gd name="connsiteY27" fmla="*/ 1517844 h 3511703"/>
                <a:gd name="connsiteX28" fmla="*/ 666242 w 5517243"/>
                <a:gd name="connsiteY28" fmla="*/ 1453270 h 3511703"/>
                <a:gd name="connsiteX29" fmla="*/ 1480490 w 5517243"/>
                <a:gd name="connsiteY29" fmla="*/ 864142 h 3511703"/>
                <a:gd name="connsiteX30" fmla="*/ 1560909 w 5517243"/>
                <a:gd name="connsiteY30" fmla="*/ 853839 h 3511703"/>
                <a:gd name="connsiteX31" fmla="*/ 1562235 w 5517243"/>
                <a:gd name="connsiteY31" fmla="*/ 831789 h 3511703"/>
                <a:gd name="connsiteX32" fmla="*/ 2660175 w 5517243"/>
                <a:gd name="connsiteY32" fmla="*/ 0 h 35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17243" h="3511703">
                  <a:moveTo>
                    <a:pt x="2660175" y="0"/>
                  </a:moveTo>
                  <a:cubicBezTo>
                    <a:pt x="3231602" y="0"/>
                    <a:pt x="3701598" y="364586"/>
                    <a:pt x="3758115" y="831789"/>
                  </a:cubicBezTo>
                  <a:lnTo>
                    <a:pt x="3760023" y="863501"/>
                  </a:lnTo>
                  <a:lnTo>
                    <a:pt x="3765905" y="863251"/>
                  </a:lnTo>
                  <a:cubicBezTo>
                    <a:pt x="4223047" y="863251"/>
                    <a:pt x="4615272" y="1096585"/>
                    <a:pt x="4782814" y="1429127"/>
                  </a:cubicBezTo>
                  <a:lnTo>
                    <a:pt x="4810453" y="1503877"/>
                  </a:lnTo>
                  <a:lnTo>
                    <a:pt x="4827689" y="1506507"/>
                  </a:lnTo>
                  <a:cubicBezTo>
                    <a:pt x="5221217" y="1587035"/>
                    <a:pt x="5517243" y="1935228"/>
                    <a:pt x="5517243" y="2352562"/>
                  </a:cubicBezTo>
                  <a:cubicBezTo>
                    <a:pt x="5517243" y="2829515"/>
                    <a:pt x="5130596" y="3216162"/>
                    <a:pt x="4653643" y="3216162"/>
                  </a:cubicBezTo>
                  <a:cubicBezTo>
                    <a:pt x="4534405" y="3216162"/>
                    <a:pt x="4420811" y="3191997"/>
                    <a:pt x="4317491" y="3148296"/>
                  </a:cubicBezTo>
                  <a:lnTo>
                    <a:pt x="4288793" y="3132719"/>
                  </a:lnTo>
                  <a:lnTo>
                    <a:pt x="4184800" y="3258761"/>
                  </a:lnTo>
                  <a:cubicBezTo>
                    <a:pt x="4028519" y="3415041"/>
                    <a:pt x="3812619" y="3511703"/>
                    <a:pt x="3574142" y="3511703"/>
                  </a:cubicBezTo>
                  <a:cubicBezTo>
                    <a:pt x="3395284" y="3511703"/>
                    <a:pt x="3229126" y="3457331"/>
                    <a:pt x="3091295" y="3364214"/>
                  </a:cubicBezTo>
                  <a:lnTo>
                    <a:pt x="3082880" y="3357271"/>
                  </a:lnTo>
                  <a:lnTo>
                    <a:pt x="3002442" y="3407471"/>
                  </a:lnTo>
                  <a:cubicBezTo>
                    <a:pt x="2880076" y="3473945"/>
                    <a:pt x="2739847" y="3511703"/>
                    <a:pt x="2590799" y="3511703"/>
                  </a:cubicBezTo>
                  <a:cubicBezTo>
                    <a:pt x="2471561" y="3511703"/>
                    <a:pt x="2357967" y="3487538"/>
                    <a:pt x="2254647" y="3443837"/>
                  </a:cubicBezTo>
                  <a:lnTo>
                    <a:pt x="2161545" y="3393303"/>
                  </a:lnTo>
                  <a:lnTo>
                    <a:pt x="2138843" y="3407471"/>
                  </a:lnTo>
                  <a:cubicBezTo>
                    <a:pt x="2016477" y="3473945"/>
                    <a:pt x="1876248" y="3511703"/>
                    <a:pt x="1727200" y="3511703"/>
                  </a:cubicBezTo>
                  <a:cubicBezTo>
                    <a:pt x="1458914" y="3511703"/>
                    <a:pt x="1219201" y="3389366"/>
                    <a:pt x="1060804" y="3197433"/>
                  </a:cubicBezTo>
                  <a:lnTo>
                    <a:pt x="1057937" y="3193400"/>
                  </a:lnTo>
                  <a:lnTo>
                    <a:pt x="1037646" y="3198617"/>
                  </a:lnTo>
                  <a:cubicBezTo>
                    <a:pt x="981427" y="3210121"/>
                    <a:pt x="923219" y="3216162"/>
                    <a:pt x="863600" y="3216162"/>
                  </a:cubicBezTo>
                  <a:cubicBezTo>
                    <a:pt x="386647" y="3216162"/>
                    <a:pt x="0" y="2829515"/>
                    <a:pt x="0" y="2352562"/>
                  </a:cubicBezTo>
                  <a:cubicBezTo>
                    <a:pt x="0" y="1965038"/>
                    <a:pt x="255247" y="1637130"/>
                    <a:pt x="606792" y="1527788"/>
                  </a:cubicBezTo>
                  <a:lnTo>
                    <a:pt x="645465" y="1517844"/>
                  </a:lnTo>
                  <a:lnTo>
                    <a:pt x="666242" y="1453270"/>
                  </a:lnTo>
                  <a:cubicBezTo>
                    <a:pt x="796215" y="1155266"/>
                    <a:pt x="1103308" y="928938"/>
                    <a:pt x="1480490" y="864142"/>
                  </a:cubicBezTo>
                  <a:lnTo>
                    <a:pt x="1560909" y="853839"/>
                  </a:lnTo>
                  <a:lnTo>
                    <a:pt x="1562235" y="831789"/>
                  </a:lnTo>
                  <a:cubicBezTo>
                    <a:pt x="1618753" y="364586"/>
                    <a:pt x="2088749" y="0"/>
                    <a:pt x="2660175" y="0"/>
                  </a:cubicBezTo>
                  <a:close/>
                </a:path>
              </a:pathLst>
            </a:cu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cxnSp>
          <p:nvCxnSpPr>
            <p:cNvPr id="76" name="Straight Connector 75">
              <a:extLst>
                <a:ext uri="{FF2B5EF4-FFF2-40B4-BE49-F238E27FC236}">
                  <a16:creationId xmlns:a16="http://schemas.microsoft.com/office/drawing/2014/main" id="{F2E69494-D4A0-4640-9095-16CDED4F0C82}"/>
                </a:ext>
              </a:extLst>
            </p:cNvPr>
            <p:cNvCxnSpPr>
              <a:cxnSpLocks/>
            </p:cNvCxnSpPr>
            <p:nvPr/>
          </p:nvCxnSpPr>
          <p:spPr>
            <a:xfrm>
              <a:off x="9673880" y="2138864"/>
              <a:ext cx="0" cy="1810523"/>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77" name="Speech Bubble: Oval 76">
              <a:extLst>
                <a:ext uri="{FF2B5EF4-FFF2-40B4-BE49-F238E27FC236}">
                  <a16:creationId xmlns:a16="http://schemas.microsoft.com/office/drawing/2014/main" id="{49D6672E-1B87-44CF-BAE7-40718755BE0D}"/>
                </a:ext>
              </a:extLst>
            </p:cNvPr>
            <p:cNvSpPr/>
            <p:nvPr/>
          </p:nvSpPr>
          <p:spPr>
            <a:xfrm>
              <a:off x="9260851" y="1147201"/>
              <a:ext cx="827007" cy="827007"/>
            </a:xfrm>
            <a:prstGeom prst="wedgeEllipseCallout">
              <a:avLst>
                <a:gd name="adj1" fmla="val -275"/>
                <a:gd name="adj2" fmla="val 8620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87" name="TextBox 59">
              <a:extLst>
                <a:ext uri="{FF2B5EF4-FFF2-40B4-BE49-F238E27FC236}">
                  <a16:creationId xmlns:a16="http://schemas.microsoft.com/office/drawing/2014/main" id="{427BD5FB-9E5B-485E-B353-FFADE5C02A09}"/>
                </a:ext>
              </a:extLst>
            </p:cNvPr>
            <p:cNvSpPr txBox="1"/>
            <p:nvPr/>
          </p:nvSpPr>
          <p:spPr>
            <a:xfrm>
              <a:off x="9404308" y="1329872"/>
              <a:ext cx="54009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rPr>
                <a:t>05</a:t>
              </a:r>
              <a:endParaRPr lang="en-IN"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endParaRPr>
            </a:p>
          </p:txBody>
        </p:sp>
        <p:sp>
          <p:nvSpPr>
            <p:cNvPr id="108" name="TextBox 93">
              <a:extLst>
                <a:ext uri="{FF2B5EF4-FFF2-40B4-BE49-F238E27FC236}">
                  <a16:creationId xmlns:a16="http://schemas.microsoft.com/office/drawing/2014/main" id="{46E3576F-473A-00DB-7118-31DD68A696E3}"/>
                </a:ext>
              </a:extLst>
            </p:cNvPr>
            <p:cNvSpPr txBox="1"/>
            <p:nvPr/>
          </p:nvSpPr>
          <p:spPr>
            <a:xfrm>
              <a:off x="8904922" y="4240530"/>
              <a:ext cx="1521020" cy="4154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sz="1050" b="1" dirty="0">
                  <a:solidFill>
                    <a:schemeClr val="bg1"/>
                  </a:solidFill>
                  <a:latin typeface="Poppins" panose="00000500000000000000" pitchFamily="2" charset="0"/>
                  <a:ea typeface="Cambria" panose="02040503050406030204" pitchFamily="18" charset="0"/>
                  <a:cs typeface="Poppins" panose="00000500000000000000" pitchFamily="2" charset="0"/>
                </a:rPr>
                <a:t>Focusing on Digital Payments</a:t>
              </a:r>
              <a:endParaRPr lang="en-IN" sz="1050" b="1"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grpSp>
          <p:nvGrpSpPr>
            <p:cNvPr id="109" name="Group 108">
              <a:extLst>
                <a:ext uri="{FF2B5EF4-FFF2-40B4-BE49-F238E27FC236}">
                  <a16:creationId xmlns:a16="http://schemas.microsoft.com/office/drawing/2014/main" id="{3DA414D7-79BA-BAF4-EC6A-EA26EAF3BFE1}"/>
                </a:ext>
              </a:extLst>
            </p:cNvPr>
            <p:cNvGrpSpPr/>
            <p:nvPr/>
          </p:nvGrpSpPr>
          <p:grpSpPr>
            <a:xfrm>
              <a:off x="10524768" y="3973001"/>
              <a:ext cx="742426" cy="595547"/>
              <a:chOff x="4256208" y="2567440"/>
              <a:chExt cx="992531" cy="992531"/>
            </a:xfrm>
          </p:grpSpPr>
          <p:sp>
            <p:nvSpPr>
              <p:cNvPr id="110" name="Oval 109">
                <a:extLst>
                  <a:ext uri="{FF2B5EF4-FFF2-40B4-BE49-F238E27FC236}">
                    <a16:creationId xmlns:a16="http://schemas.microsoft.com/office/drawing/2014/main" id="{EBE75195-6BAC-4FB6-E673-784B76C1D30C}"/>
                  </a:ext>
                </a:extLst>
              </p:cNvPr>
              <p:cNvSpPr/>
              <p:nvPr/>
            </p:nvSpPr>
            <p:spPr>
              <a:xfrm>
                <a:off x="4256208" y="2567440"/>
                <a:ext cx="992531" cy="992531"/>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111" name="Graphic 97">
                <a:extLst>
                  <a:ext uri="{FF2B5EF4-FFF2-40B4-BE49-F238E27FC236}">
                    <a16:creationId xmlns:a16="http://schemas.microsoft.com/office/drawing/2014/main" id="{B43D46CE-AA4F-3266-3E60-788D484584BE}"/>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p:blipFill>
            <p:spPr>
              <a:xfrm>
                <a:off x="4422319" y="2812320"/>
                <a:ext cx="673589" cy="552485"/>
              </a:xfrm>
              <a:prstGeom prst="rect">
                <a:avLst/>
              </a:prstGeom>
            </p:spPr>
          </p:pic>
        </p:grpSp>
        <p:sp>
          <p:nvSpPr>
            <p:cNvPr id="112" name="TextBox 80">
              <a:extLst>
                <a:ext uri="{FF2B5EF4-FFF2-40B4-BE49-F238E27FC236}">
                  <a16:creationId xmlns:a16="http://schemas.microsoft.com/office/drawing/2014/main" id="{0A35ACB3-1F22-D3A1-13D3-422A4AD1DD1C}"/>
                </a:ext>
              </a:extLst>
            </p:cNvPr>
            <p:cNvSpPr txBox="1"/>
            <p:nvPr/>
          </p:nvSpPr>
          <p:spPr>
            <a:xfrm>
              <a:off x="8350867" y="4642404"/>
              <a:ext cx="2847196"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900" dirty="0">
                  <a:solidFill>
                    <a:schemeClr val="bg1"/>
                  </a:solidFill>
                  <a:latin typeface="Poppins" panose="00000500000000000000" pitchFamily="2" charset="0"/>
                  <a:ea typeface="Cambria" panose="02040503050406030204" pitchFamily="18" charset="0"/>
                  <a:cs typeface="Poppins" panose="00000500000000000000" pitchFamily="2" charset="0"/>
                </a:rPr>
                <a:t>Citizens can integrate digital wallets into its mobile banking apps, offering customers a convenient way to transfer funds instantly through instant payments &amp; peer-to-peer (P2P) solutions, thereby boosting user engagement and fostering loyalty.</a:t>
              </a:r>
              <a:endParaRPr lang="en-IN" sz="900"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grpSp>
      <p:grpSp>
        <p:nvGrpSpPr>
          <p:cNvPr id="141" name="Group 140">
            <a:extLst>
              <a:ext uri="{FF2B5EF4-FFF2-40B4-BE49-F238E27FC236}">
                <a16:creationId xmlns:a16="http://schemas.microsoft.com/office/drawing/2014/main" id="{AAB2217E-D460-4F11-3423-D208B5BE5C5E}"/>
              </a:ext>
            </a:extLst>
          </p:cNvPr>
          <p:cNvGrpSpPr/>
          <p:nvPr/>
        </p:nvGrpSpPr>
        <p:grpSpPr>
          <a:xfrm>
            <a:off x="5803569" y="670496"/>
            <a:ext cx="3620523" cy="3338293"/>
            <a:chOff x="5803569" y="670496"/>
            <a:chExt cx="3620523" cy="3338293"/>
          </a:xfrm>
        </p:grpSpPr>
        <p:sp>
          <p:nvSpPr>
            <p:cNvPr id="69" name="Freeform: Shape 68">
              <a:extLst>
                <a:ext uri="{FF2B5EF4-FFF2-40B4-BE49-F238E27FC236}">
                  <a16:creationId xmlns:a16="http://schemas.microsoft.com/office/drawing/2014/main" id="{36C3CEC1-A967-405B-8477-59C1B8F377BC}"/>
                </a:ext>
              </a:extLst>
            </p:cNvPr>
            <p:cNvSpPr/>
            <p:nvPr/>
          </p:nvSpPr>
          <p:spPr>
            <a:xfrm>
              <a:off x="5803569" y="2071000"/>
              <a:ext cx="3620523" cy="1937789"/>
            </a:xfrm>
            <a:custGeom>
              <a:avLst/>
              <a:gdLst>
                <a:gd name="connsiteX0" fmla="*/ 2660175 w 5517243"/>
                <a:gd name="connsiteY0" fmla="*/ 0 h 3511703"/>
                <a:gd name="connsiteX1" fmla="*/ 3758115 w 5517243"/>
                <a:gd name="connsiteY1" fmla="*/ 831789 h 3511703"/>
                <a:gd name="connsiteX2" fmla="*/ 3760023 w 5517243"/>
                <a:gd name="connsiteY2" fmla="*/ 863501 h 3511703"/>
                <a:gd name="connsiteX3" fmla="*/ 3765905 w 5517243"/>
                <a:gd name="connsiteY3" fmla="*/ 863251 h 3511703"/>
                <a:gd name="connsiteX4" fmla="*/ 4782814 w 5517243"/>
                <a:gd name="connsiteY4" fmla="*/ 1429127 h 3511703"/>
                <a:gd name="connsiteX5" fmla="*/ 4810453 w 5517243"/>
                <a:gd name="connsiteY5" fmla="*/ 1503877 h 3511703"/>
                <a:gd name="connsiteX6" fmla="*/ 4827689 w 5517243"/>
                <a:gd name="connsiteY6" fmla="*/ 1506507 h 3511703"/>
                <a:gd name="connsiteX7" fmla="*/ 5517243 w 5517243"/>
                <a:gd name="connsiteY7" fmla="*/ 2352562 h 3511703"/>
                <a:gd name="connsiteX8" fmla="*/ 4653643 w 5517243"/>
                <a:gd name="connsiteY8" fmla="*/ 3216162 h 3511703"/>
                <a:gd name="connsiteX9" fmla="*/ 4317491 w 5517243"/>
                <a:gd name="connsiteY9" fmla="*/ 3148296 h 3511703"/>
                <a:gd name="connsiteX10" fmla="*/ 4288793 w 5517243"/>
                <a:gd name="connsiteY10" fmla="*/ 3132719 h 3511703"/>
                <a:gd name="connsiteX11" fmla="*/ 4184800 w 5517243"/>
                <a:gd name="connsiteY11" fmla="*/ 3258761 h 3511703"/>
                <a:gd name="connsiteX12" fmla="*/ 3574142 w 5517243"/>
                <a:gd name="connsiteY12" fmla="*/ 3511703 h 3511703"/>
                <a:gd name="connsiteX13" fmla="*/ 3091295 w 5517243"/>
                <a:gd name="connsiteY13" fmla="*/ 3364214 h 3511703"/>
                <a:gd name="connsiteX14" fmla="*/ 3082880 w 5517243"/>
                <a:gd name="connsiteY14" fmla="*/ 3357271 h 3511703"/>
                <a:gd name="connsiteX15" fmla="*/ 3002442 w 5517243"/>
                <a:gd name="connsiteY15" fmla="*/ 3407471 h 3511703"/>
                <a:gd name="connsiteX16" fmla="*/ 2590799 w 5517243"/>
                <a:gd name="connsiteY16" fmla="*/ 3511703 h 3511703"/>
                <a:gd name="connsiteX17" fmla="*/ 2254647 w 5517243"/>
                <a:gd name="connsiteY17" fmla="*/ 3443837 h 3511703"/>
                <a:gd name="connsiteX18" fmla="*/ 2161545 w 5517243"/>
                <a:gd name="connsiteY18" fmla="*/ 3393303 h 3511703"/>
                <a:gd name="connsiteX19" fmla="*/ 2138843 w 5517243"/>
                <a:gd name="connsiteY19" fmla="*/ 3407471 h 3511703"/>
                <a:gd name="connsiteX20" fmla="*/ 1727200 w 5517243"/>
                <a:gd name="connsiteY20" fmla="*/ 3511703 h 3511703"/>
                <a:gd name="connsiteX21" fmla="*/ 1060804 w 5517243"/>
                <a:gd name="connsiteY21" fmla="*/ 3197433 h 3511703"/>
                <a:gd name="connsiteX22" fmla="*/ 1057937 w 5517243"/>
                <a:gd name="connsiteY22" fmla="*/ 3193400 h 3511703"/>
                <a:gd name="connsiteX23" fmla="*/ 1037646 w 5517243"/>
                <a:gd name="connsiteY23" fmla="*/ 3198617 h 3511703"/>
                <a:gd name="connsiteX24" fmla="*/ 863600 w 5517243"/>
                <a:gd name="connsiteY24" fmla="*/ 3216162 h 3511703"/>
                <a:gd name="connsiteX25" fmla="*/ 0 w 5517243"/>
                <a:gd name="connsiteY25" fmla="*/ 2352562 h 3511703"/>
                <a:gd name="connsiteX26" fmla="*/ 606792 w 5517243"/>
                <a:gd name="connsiteY26" fmla="*/ 1527788 h 3511703"/>
                <a:gd name="connsiteX27" fmla="*/ 645465 w 5517243"/>
                <a:gd name="connsiteY27" fmla="*/ 1517844 h 3511703"/>
                <a:gd name="connsiteX28" fmla="*/ 666242 w 5517243"/>
                <a:gd name="connsiteY28" fmla="*/ 1453270 h 3511703"/>
                <a:gd name="connsiteX29" fmla="*/ 1480490 w 5517243"/>
                <a:gd name="connsiteY29" fmla="*/ 864142 h 3511703"/>
                <a:gd name="connsiteX30" fmla="*/ 1560909 w 5517243"/>
                <a:gd name="connsiteY30" fmla="*/ 853839 h 3511703"/>
                <a:gd name="connsiteX31" fmla="*/ 1562235 w 5517243"/>
                <a:gd name="connsiteY31" fmla="*/ 831789 h 3511703"/>
                <a:gd name="connsiteX32" fmla="*/ 2660175 w 5517243"/>
                <a:gd name="connsiteY32" fmla="*/ 0 h 35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17243" h="3511703">
                  <a:moveTo>
                    <a:pt x="2660175" y="0"/>
                  </a:moveTo>
                  <a:cubicBezTo>
                    <a:pt x="3231602" y="0"/>
                    <a:pt x="3701598" y="364586"/>
                    <a:pt x="3758115" y="831789"/>
                  </a:cubicBezTo>
                  <a:lnTo>
                    <a:pt x="3760023" y="863501"/>
                  </a:lnTo>
                  <a:lnTo>
                    <a:pt x="3765905" y="863251"/>
                  </a:lnTo>
                  <a:cubicBezTo>
                    <a:pt x="4223047" y="863251"/>
                    <a:pt x="4615272" y="1096585"/>
                    <a:pt x="4782814" y="1429127"/>
                  </a:cubicBezTo>
                  <a:lnTo>
                    <a:pt x="4810453" y="1503877"/>
                  </a:lnTo>
                  <a:lnTo>
                    <a:pt x="4827689" y="1506507"/>
                  </a:lnTo>
                  <a:cubicBezTo>
                    <a:pt x="5221217" y="1587035"/>
                    <a:pt x="5517243" y="1935228"/>
                    <a:pt x="5517243" y="2352562"/>
                  </a:cubicBezTo>
                  <a:cubicBezTo>
                    <a:pt x="5517243" y="2829515"/>
                    <a:pt x="5130596" y="3216162"/>
                    <a:pt x="4653643" y="3216162"/>
                  </a:cubicBezTo>
                  <a:cubicBezTo>
                    <a:pt x="4534405" y="3216162"/>
                    <a:pt x="4420811" y="3191997"/>
                    <a:pt x="4317491" y="3148296"/>
                  </a:cubicBezTo>
                  <a:lnTo>
                    <a:pt x="4288793" y="3132719"/>
                  </a:lnTo>
                  <a:lnTo>
                    <a:pt x="4184800" y="3258761"/>
                  </a:lnTo>
                  <a:cubicBezTo>
                    <a:pt x="4028519" y="3415041"/>
                    <a:pt x="3812619" y="3511703"/>
                    <a:pt x="3574142" y="3511703"/>
                  </a:cubicBezTo>
                  <a:cubicBezTo>
                    <a:pt x="3395284" y="3511703"/>
                    <a:pt x="3229126" y="3457331"/>
                    <a:pt x="3091295" y="3364214"/>
                  </a:cubicBezTo>
                  <a:lnTo>
                    <a:pt x="3082880" y="3357271"/>
                  </a:lnTo>
                  <a:lnTo>
                    <a:pt x="3002442" y="3407471"/>
                  </a:lnTo>
                  <a:cubicBezTo>
                    <a:pt x="2880076" y="3473945"/>
                    <a:pt x="2739847" y="3511703"/>
                    <a:pt x="2590799" y="3511703"/>
                  </a:cubicBezTo>
                  <a:cubicBezTo>
                    <a:pt x="2471561" y="3511703"/>
                    <a:pt x="2357967" y="3487538"/>
                    <a:pt x="2254647" y="3443837"/>
                  </a:cubicBezTo>
                  <a:lnTo>
                    <a:pt x="2161545" y="3393303"/>
                  </a:lnTo>
                  <a:lnTo>
                    <a:pt x="2138843" y="3407471"/>
                  </a:lnTo>
                  <a:cubicBezTo>
                    <a:pt x="2016477" y="3473945"/>
                    <a:pt x="1876248" y="3511703"/>
                    <a:pt x="1727200" y="3511703"/>
                  </a:cubicBezTo>
                  <a:cubicBezTo>
                    <a:pt x="1458914" y="3511703"/>
                    <a:pt x="1219201" y="3389366"/>
                    <a:pt x="1060804" y="3197433"/>
                  </a:cubicBezTo>
                  <a:lnTo>
                    <a:pt x="1057937" y="3193400"/>
                  </a:lnTo>
                  <a:lnTo>
                    <a:pt x="1037646" y="3198617"/>
                  </a:lnTo>
                  <a:cubicBezTo>
                    <a:pt x="981427" y="3210121"/>
                    <a:pt x="923219" y="3216162"/>
                    <a:pt x="863600" y="3216162"/>
                  </a:cubicBezTo>
                  <a:cubicBezTo>
                    <a:pt x="386647" y="3216162"/>
                    <a:pt x="0" y="2829515"/>
                    <a:pt x="0" y="2352562"/>
                  </a:cubicBezTo>
                  <a:cubicBezTo>
                    <a:pt x="0" y="1965038"/>
                    <a:pt x="255247" y="1637130"/>
                    <a:pt x="606792" y="1527788"/>
                  </a:cubicBezTo>
                  <a:lnTo>
                    <a:pt x="645465" y="1517844"/>
                  </a:lnTo>
                  <a:lnTo>
                    <a:pt x="666242" y="1453270"/>
                  </a:lnTo>
                  <a:cubicBezTo>
                    <a:pt x="796215" y="1155266"/>
                    <a:pt x="1103308" y="928938"/>
                    <a:pt x="1480490" y="864142"/>
                  </a:cubicBezTo>
                  <a:lnTo>
                    <a:pt x="1560909" y="853839"/>
                  </a:lnTo>
                  <a:lnTo>
                    <a:pt x="1562235" y="831789"/>
                  </a:lnTo>
                  <a:cubicBezTo>
                    <a:pt x="1618753" y="364586"/>
                    <a:pt x="2088749" y="0"/>
                    <a:pt x="2660175" y="0"/>
                  </a:cubicBezTo>
                  <a:close/>
                </a:path>
              </a:pathLst>
            </a:cu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cxnSp>
          <p:nvCxnSpPr>
            <p:cNvPr id="70" name="Straight Connector 69">
              <a:extLst>
                <a:ext uri="{FF2B5EF4-FFF2-40B4-BE49-F238E27FC236}">
                  <a16:creationId xmlns:a16="http://schemas.microsoft.com/office/drawing/2014/main" id="{F13847CB-18D8-4175-86C4-298306D228BA}"/>
                </a:ext>
              </a:extLst>
            </p:cNvPr>
            <p:cNvCxnSpPr>
              <a:cxnSpLocks/>
            </p:cNvCxnSpPr>
            <p:nvPr/>
          </p:nvCxnSpPr>
          <p:spPr>
            <a:xfrm flipH="1">
              <a:off x="7613074" y="1480844"/>
              <a:ext cx="0" cy="714061"/>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71" name="Speech Bubble: Oval 70">
              <a:extLst>
                <a:ext uri="{FF2B5EF4-FFF2-40B4-BE49-F238E27FC236}">
                  <a16:creationId xmlns:a16="http://schemas.microsoft.com/office/drawing/2014/main" id="{33BBCF74-99E5-4639-9328-430AE83B599C}"/>
                </a:ext>
              </a:extLst>
            </p:cNvPr>
            <p:cNvSpPr/>
            <p:nvPr/>
          </p:nvSpPr>
          <p:spPr>
            <a:xfrm>
              <a:off x="7269354" y="670496"/>
              <a:ext cx="688231" cy="688231"/>
            </a:xfrm>
            <a:prstGeom prst="wedgeEllipseCallout">
              <a:avLst>
                <a:gd name="adj1" fmla="val -275"/>
                <a:gd name="adj2" fmla="val 8620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86" name="TextBox 58">
              <a:extLst>
                <a:ext uri="{FF2B5EF4-FFF2-40B4-BE49-F238E27FC236}">
                  <a16:creationId xmlns:a16="http://schemas.microsoft.com/office/drawing/2014/main" id="{661EA2D8-2C4B-4FB5-86E5-316ABDC795A0}"/>
                </a:ext>
              </a:extLst>
            </p:cNvPr>
            <p:cNvSpPr txBox="1"/>
            <p:nvPr/>
          </p:nvSpPr>
          <p:spPr>
            <a:xfrm>
              <a:off x="7343423" y="783779"/>
              <a:ext cx="54009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rPr>
                <a:t>04</a:t>
              </a:r>
              <a:endParaRPr lang="en-IN"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endParaRPr>
            </a:p>
          </p:txBody>
        </p:sp>
        <p:sp>
          <p:nvSpPr>
            <p:cNvPr id="113" name="TextBox 93">
              <a:extLst>
                <a:ext uri="{FF2B5EF4-FFF2-40B4-BE49-F238E27FC236}">
                  <a16:creationId xmlns:a16="http://schemas.microsoft.com/office/drawing/2014/main" id="{87B59471-16A0-EA4C-8CB7-D239493F9895}"/>
                </a:ext>
              </a:extLst>
            </p:cNvPr>
            <p:cNvSpPr txBox="1"/>
            <p:nvPr/>
          </p:nvSpPr>
          <p:spPr>
            <a:xfrm>
              <a:off x="6887800" y="2364044"/>
              <a:ext cx="1425547" cy="4154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sz="1050" b="1" dirty="0">
                  <a:solidFill>
                    <a:schemeClr val="bg1"/>
                  </a:solidFill>
                  <a:latin typeface="Poppins" panose="00000500000000000000" pitchFamily="2" charset="0"/>
                  <a:ea typeface="Cambria" panose="02040503050406030204" pitchFamily="18" charset="0"/>
                  <a:cs typeface="Poppins" panose="00000500000000000000" pitchFamily="2" charset="0"/>
                </a:rPr>
                <a:t>Full Migration to the Cloud</a:t>
              </a:r>
              <a:endParaRPr lang="en-IN" sz="1050" b="1"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grpSp>
          <p:nvGrpSpPr>
            <p:cNvPr id="114" name="Group 113">
              <a:extLst>
                <a:ext uri="{FF2B5EF4-FFF2-40B4-BE49-F238E27FC236}">
                  <a16:creationId xmlns:a16="http://schemas.microsoft.com/office/drawing/2014/main" id="{DAA0DA1E-EACA-843A-F62D-614515ED8685}"/>
                </a:ext>
              </a:extLst>
            </p:cNvPr>
            <p:cNvGrpSpPr/>
            <p:nvPr/>
          </p:nvGrpSpPr>
          <p:grpSpPr>
            <a:xfrm>
              <a:off x="8353642" y="2241580"/>
              <a:ext cx="742426" cy="595547"/>
              <a:chOff x="4166148" y="2674585"/>
              <a:chExt cx="992531" cy="992531"/>
            </a:xfrm>
          </p:grpSpPr>
          <p:sp>
            <p:nvSpPr>
              <p:cNvPr id="115" name="Oval 114">
                <a:extLst>
                  <a:ext uri="{FF2B5EF4-FFF2-40B4-BE49-F238E27FC236}">
                    <a16:creationId xmlns:a16="http://schemas.microsoft.com/office/drawing/2014/main" id="{6F01F0CA-2845-9B53-E067-72CE9122052B}"/>
                  </a:ext>
                </a:extLst>
              </p:cNvPr>
              <p:cNvSpPr/>
              <p:nvPr/>
            </p:nvSpPr>
            <p:spPr>
              <a:xfrm>
                <a:off x="4166148" y="2674585"/>
                <a:ext cx="992531" cy="992531"/>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116" name="Graphic 97">
                <a:extLst>
                  <a:ext uri="{FF2B5EF4-FFF2-40B4-BE49-F238E27FC236}">
                    <a16:creationId xmlns:a16="http://schemas.microsoft.com/office/drawing/2014/main" id="{E65CBFAA-4147-D1FF-1691-156962A34EE2}"/>
                  </a:ext>
                </a:extLst>
              </p:cNvPr>
              <p:cNvPicPr>
                <a:picLocks noChangeAspect="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p:blipFill>
            <p:spPr>
              <a:xfrm>
                <a:off x="4336499" y="2834447"/>
                <a:ext cx="638925" cy="638530"/>
              </a:xfrm>
              <a:prstGeom prst="rect">
                <a:avLst/>
              </a:prstGeom>
            </p:spPr>
          </p:pic>
        </p:grpSp>
        <p:sp>
          <p:nvSpPr>
            <p:cNvPr id="117" name="TextBox 80">
              <a:extLst>
                <a:ext uri="{FF2B5EF4-FFF2-40B4-BE49-F238E27FC236}">
                  <a16:creationId xmlns:a16="http://schemas.microsoft.com/office/drawing/2014/main" id="{A0D79B03-B11D-F107-50DE-FE2BC6294535}"/>
                </a:ext>
              </a:extLst>
            </p:cNvPr>
            <p:cNvSpPr txBox="1"/>
            <p:nvPr/>
          </p:nvSpPr>
          <p:spPr>
            <a:xfrm>
              <a:off x="6230355" y="2837127"/>
              <a:ext cx="2699025"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900" dirty="0">
                  <a:solidFill>
                    <a:schemeClr val="bg1"/>
                  </a:solidFill>
                  <a:latin typeface="Poppins" panose="00000500000000000000" pitchFamily="2" charset="0"/>
                  <a:ea typeface="Cambria" panose="02040503050406030204" pitchFamily="18" charset="0"/>
                  <a:cs typeface="Poppins" panose="00000500000000000000" pitchFamily="2" charset="0"/>
                </a:rPr>
                <a:t>Citizens can fully migrate to the cloud to enhance efficiency, accelerate product time-to-market, and improve data security. This transition will help the bank accelerate product development and enable faster updates to its digital offerings.</a:t>
              </a:r>
              <a:endParaRPr lang="en-IN" sz="900"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grpSp>
      <p:grpSp>
        <p:nvGrpSpPr>
          <p:cNvPr id="143" name="Group 142">
            <a:extLst>
              <a:ext uri="{FF2B5EF4-FFF2-40B4-BE49-F238E27FC236}">
                <a16:creationId xmlns:a16="http://schemas.microsoft.com/office/drawing/2014/main" id="{6F28051C-461E-34EA-C9D7-C8D4FAD88043}"/>
              </a:ext>
            </a:extLst>
          </p:cNvPr>
          <p:cNvGrpSpPr/>
          <p:nvPr/>
        </p:nvGrpSpPr>
        <p:grpSpPr>
          <a:xfrm>
            <a:off x="9850878" y="876060"/>
            <a:ext cx="2380085" cy="2761100"/>
            <a:chOff x="9850878" y="876060"/>
            <a:chExt cx="2380085" cy="2761100"/>
          </a:xfrm>
        </p:grpSpPr>
        <p:sp>
          <p:nvSpPr>
            <p:cNvPr id="118" name="Freeform: Shape 117">
              <a:extLst>
                <a:ext uri="{FF2B5EF4-FFF2-40B4-BE49-F238E27FC236}">
                  <a16:creationId xmlns:a16="http://schemas.microsoft.com/office/drawing/2014/main" id="{4022C89D-3AAD-8E26-910F-D26F395F59E9}"/>
                </a:ext>
              </a:extLst>
            </p:cNvPr>
            <p:cNvSpPr/>
            <p:nvPr/>
          </p:nvSpPr>
          <p:spPr>
            <a:xfrm>
              <a:off x="9850878" y="2371100"/>
              <a:ext cx="2293708" cy="1266060"/>
            </a:xfrm>
            <a:custGeom>
              <a:avLst/>
              <a:gdLst>
                <a:gd name="connsiteX0" fmla="*/ 2660175 w 5517243"/>
                <a:gd name="connsiteY0" fmla="*/ 0 h 3511703"/>
                <a:gd name="connsiteX1" fmla="*/ 3758115 w 5517243"/>
                <a:gd name="connsiteY1" fmla="*/ 831789 h 3511703"/>
                <a:gd name="connsiteX2" fmla="*/ 3760023 w 5517243"/>
                <a:gd name="connsiteY2" fmla="*/ 863501 h 3511703"/>
                <a:gd name="connsiteX3" fmla="*/ 3765905 w 5517243"/>
                <a:gd name="connsiteY3" fmla="*/ 863251 h 3511703"/>
                <a:gd name="connsiteX4" fmla="*/ 4782814 w 5517243"/>
                <a:gd name="connsiteY4" fmla="*/ 1429127 h 3511703"/>
                <a:gd name="connsiteX5" fmla="*/ 4810453 w 5517243"/>
                <a:gd name="connsiteY5" fmla="*/ 1503877 h 3511703"/>
                <a:gd name="connsiteX6" fmla="*/ 4827689 w 5517243"/>
                <a:gd name="connsiteY6" fmla="*/ 1506507 h 3511703"/>
                <a:gd name="connsiteX7" fmla="*/ 5517243 w 5517243"/>
                <a:gd name="connsiteY7" fmla="*/ 2352562 h 3511703"/>
                <a:gd name="connsiteX8" fmla="*/ 4653643 w 5517243"/>
                <a:gd name="connsiteY8" fmla="*/ 3216162 h 3511703"/>
                <a:gd name="connsiteX9" fmla="*/ 4317491 w 5517243"/>
                <a:gd name="connsiteY9" fmla="*/ 3148296 h 3511703"/>
                <a:gd name="connsiteX10" fmla="*/ 4288793 w 5517243"/>
                <a:gd name="connsiteY10" fmla="*/ 3132719 h 3511703"/>
                <a:gd name="connsiteX11" fmla="*/ 4184800 w 5517243"/>
                <a:gd name="connsiteY11" fmla="*/ 3258761 h 3511703"/>
                <a:gd name="connsiteX12" fmla="*/ 3574142 w 5517243"/>
                <a:gd name="connsiteY12" fmla="*/ 3511703 h 3511703"/>
                <a:gd name="connsiteX13" fmla="*/ 3091295 w 5517243"/>
                <a:gd name="connsiteY13" fmla="*/ 3364214 h 3511703"/>
                <a:gd name="connsiteX14" fmla="*/ 3082880 w 5517243"/>
                <a:gd name="connsiteY14" fmla="*/ 3357271 h 3511703"/>
                <a:gd name="connsiteX15" fmla="*/ 3002442 w 5517243"/>
                <a:gd name="connsiteY15" fmla="*/ 3407471 h 3511703"/>
                <a:gd name="connsiteX16" fmla="*/ 2590799 w 5517243"/>
                <a:gd name="connsiteY16" fmla="*/ 3511703 h 3511703"/>
                <a:gd name="connsiteX17" fmla="*/ 2254647 w 5517243"/>
                <a:gd name="connsiteY17" fmla="*/ 3443837 h 3511703"/>
                <a:gd name="connsiteX18" fmla="*/ 2161545 w 5517243"/>
                <a:gd name="connsiteY18" fmla="*/ 3393303 h 3511703"/>
                <a:gd name="connsiteX19" fmla="*/ 2138843 w 5517243"/>
                <a:gd name="connsiteY19" fmla="*/ 3407471 h 3511703"/>
                <a:gd name="connsiteX20" fmla="*/ 1727200 w 5517243"/>
                <a:gd name="connsiteY20" fmla="*/ 3511703 h 3511703"/>
                <a:gd name="connsiteX21" fmla="*/ 1060804 w 5517243"/>
                <a:gd name="connsiteY21" fmla="*/ 3197433 h 3511703"/>
                <a:gd name="connsiteX22" fmla="*/ 1057937 w 5517243"/>
                <a:gd name="connsiteY22" fmla="*/ 3193400 h 3511703"/>
                <a:gd name="connsiteX23" fmla="*/ 1037646 w 5517243"/>
                <a:gd name="connsiteY23" fmla="*/ 3198617 h 3511703"/>
                <a:gd name="connsiteX24" fmla="*/ 863600 w 5517243"/>
                <a:gd name="connsiteY24" fmla="*/ 3216162 h 3511703"/>
                <a:gd name="connsiteX25" fmla="*/ 0 w 5517243"/>
                <a:gd name="connsiteY25" fmla="*/ 2352562 h 3511703"/>
                <a:gd name="connsiteX26" fmla="*/ 606792 w 5517243"/>
                <a:gd name="connsiteY26" fmla="*/ 1527788 h 3511703"/>
                <a:gd name="connsiteX27" fmla="*/ 645465 w 5517243"/>
                <a:gd name="connsiteY27" fmla="*/ 1517844 h 3511703"/>
                <a:gd name="connsiteX28" fmla="*/ 666242 w 5517243"/>
                <a:gd name="connsiteY28" fmla="*/ 1453270 h 3511703"/>
                <a:gd name="connsiteX29" fmla="*/ 1480490 w 5517243"/>
                <a:gd name="connsiteY29" fmla="*/ 864142 h 3511703"/>
                <a:gd name="connsiteX30" fmla="*/ 1560909 w 5517243"/>
                <a:gd name="connsiteY30" fmla="*/ 853839 h 3511703"/>
                <a:gd name="connsiteX31" fmla="*/ 1562235 w 5517243"/>
                <a:gd name="connsiteY31" fmla="*/ 831789 h 3511703"/>
                <a:gd name="connsiteX32" fmla="*/ 2660175 w 5517243"/>
                <a:gd name="connsiteY32" fmla="*/ 0 h 35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17243" h="3511703">
                  <a:moveTo>
                    <a:pt x="2660175" y="0"/>
                  </a:moveTo>
                  <a:cubicBezTo>
                    <a:pt x="3231602" y="0"/>
                    <a:pt x="3701598" y="364586"/>
                    <a:pt x="3758115" y="831789"/>
                  </a:cubicBezTo>
                  <a:lnTo>
                    <a:pt x="3760023" y="863501"/>
                  </a:lnTo>
                  <a:lnTo>
                    <a:pt x="3765905" y="863251"/>
                  </a:lnTo>
                  <a:cubicBezTo>
                    <a:pt x="4223047" y="863251"/>
                    <a:pt x="4615272" y="1096585"/>
                    <a:pt x="4782814" y="1429127"/>
                  </a:cubicBezTo>
                  <a:lnTo>
                    <a:pt x="4810453" y="1503877"/>
                  </a:lnTo>
                  <a:lnTo>
                    <a:pt x="4827689" y="1506507"/>
                  </a:lnTo>
                  <a:cubicBezTo>
                    <a:pt x="5221217" y="1587035"/>
                    <a:pt x="5517243" y="1935228"/>
                    <a:pt x="5517243" y="2352562"/>
                  </a:cubicBezTo>
                  <a:cubicBezTo>
                    <a:pt x="5517243" y="2829515"/>
                    <a:pt x="5130596" y="3216162"/>
                    <a:pt x="4653643" y="3216162"/>
                  </a:cubicBezTo>
                  <a:cubicBezTo>
                    <a:pt x="4534405" y="3216162"/>
                    <a:pt x="4420811" y="3191997"/>
                    <a:pt x="4317491" y="3148296"/>
                  </a:cubicBezTo>
                  <a:lnTo>
                    <a:pt x="4288793" y="3132719"/>
                  </a:lnTo>
                  <a:lnTo>
                    <a:pt x="4184800" y="3258761"/>
                  </a:lnTo>
                  <a:cubicBezTo>
                    <a:pt x="4028519" y="3415041"/>
                    <a:pt x="3812619" y="3511703"/>
                    <a:pt x="3574142" y="3511703"/>
                  </a:cubicBezTo>
                  <a:cubicBezTo>
                    <a:pt x="3395284" y="3511703"/>
                    <a:pt x="3229126" y="3457331"/>
                    <a:pt x="3091295" y="3364214"/>
                  </a:cubicBezTo>
                  <a:lnTo>
                    <a:pt x="3082880" y="3357271"/>
                  </a:lnTo>
                  <a:lnTo>
                    <a:pt x="3002442" y="3407471"/>
                  </a:lnTo>
                  <a:cubicBezTo>
                    <a:pt x="2880076" y="3473945"/>
                    <a:pt x="2739847" y="3511703"/>
                    <a:pt x="2590799" y="3511703"/>
                  </a:cubicBezTo>
                  <a:cubicBezTo>
                    <a:pt x="2471561" y="3511703"/>
                    <a:pt x="2357967" y="3487538"/>
                    <a:pt x="2254647" y="3443837"/>
                  </a:cubicBezTo>
                  <a:lnTo>
                    <a:pt x="2161545" y="3393303"/>
                  </a:lnTo>
                  <a:lnTo>
                    <a:pt x="2138843" y="3407471"/>
                  </a:lnTo>
                  <a:cubicBezTo>
                    <a:pt x="2016477" y="3473945"/>
                    <a:pt x="1876248" y="3511703"/>
                    <a:pt x="1727200" y="3511703"/>
                  </a:cubicBezTo>
                  <a:cubicBezTo>
                    <a:pt x="1458914" y="3511703"/>
                    <a:pt x="1219201" y="3389366"/>
                    <a:pt x="1060804" y="3197433"/>
                  </a:cubicBezTo>
                  <a:lnTo>
                    <a:pt x="1057937" y="3193400"/>
                  </a:lnTo>
                  <a:lnTo>
                    <a:pt x="1037646" y="3198617"/>
                  </a:lnTo>
                  <a:cubicBezTo>
                    <a:pt x="981427" y="3210121"/>
                    <a:pt x="923219" y="3216162"/>
                    <a:pt x="863600" y="3216162"/>
                  </a:cubicBezTo>
                  <a:cubicBezTo>
                    <a:pt x="386647" y="3216162"/>
                    <a:pt x="0" y="2829515"/>
                    <a:pt x="0" y="2352562"/>
                  </a:cubicBezTo>
                  <a:cubicBezTo>
                    <a:pt x="0" y="1965038"/>
                    <a:pt x="255247" y="1637130"/>
                    <a:pt x="606792" y="1527788"/>
                  </a:cubicBezTo>
                  <a:lnTo>
                    <a:pt x="645465" y="1517844"/>
                  </a:lnTo>
                  <a:lnTo>
                    <a:pt x="666242" y="1453270"/>
                  </a:lnTo>
                  <a:cubicBezTo>
                    <a:pt x="796215" y="1155266"/>
                    <a:pt x="1103308" y="928938"/>
                    <a:pt x="1480490" y="864142"/>
                  </a:cubicBezTo>
                  <a:lnTo>
                    <a:pt x="1560909" y="853839"/>
                  </a:lnTo>
                  <a:lnTo>
                    <a:pt x="1562235" y="831789"/>
                  </a:lnTo>
                  <a:cubicBezTo>
                    <a:pt x="1618753" y="364586"/>
                    <a:pt x="2088749" y="0"/>
                    <a:pt x="2660175" y="0"/>
                  </a:cubicBezTo>
                  <a:close/>
                </a:path>
              </a:pathLst>
            </a:cu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cxnSp>
          <p:nvCxnSpPr>
            <p:cNvPr id="126" name="Straight Connector 125">
              <a:extLst>
                <a:ext uri="{FF2B5EF4-FFF2-40B4-BE49-F238E27FC236}">
                  <a16:creationId xmlns:a16="http://schemas.microsoft.com/office/drawing/2014/main" id="{EB7FA20B-EC26-5EB1-5852-6D4779AB4DDB}"/>
                </a:ext>
              </a:extLst>
            </p:cNvPr>
            <p:cNvCxnSpPr>
              <a:cxnSpLocks/>
              <a:stCxn id="127" idx="4"/>
            </p:cNvCxnSpPr>
            <p:nvPr/>
          </p:nvCxnSpPr>
          <p:spPr>
            <a:xfrm flipH="1">
              <a:off x="10936285" y="1529088"/>
              <a:ext cx="2530" cy="892528"/>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27" name="Speech Bubble: Oval 126">
              <a:extLst>
                <a:ext uri="{FF2B5EF4-FFF2-40B4-BE49-F238E27FC236}">
                  <a16:creationId xmlns:a16="http://schemas.microsoft.com/office/drawing/2014/main" id="{E24D2D64-B81B-76F1-D138-293525B25431}"/>
                </a:ext>
              </a:extLst>
            </p:cNvPr>
            <p:cNvSpPr/>
            <p:nvPr/>
          </p:nvSpPr>
          <p:spPr>
            <a:xfrm>
              <a:off x="10561645" y="876060"/>
              <a:ext cx="754339" cy="653028"/>
            </a:xfrm>
            <a:prstGeom prst="wedgeEllipseCallout">
              <a:avLst>
                <a:gd name="adj1" fmla="val -275"/>
                <a:gd name="adj2" fmla="val 8620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30" name="TextBox 80">
              <a:extLst>
                <a:ext uri="{FF2B5EF4-FFF2-40B4-BE49-F238E27FC236}">
                  <a16:creationId xmlns:a16="http://schemas.microsoft.com/office/drawing/2014/main" id="{245893BC-253C-EAB7-6090-3697BDFD9252}"/>
                </a:ext>
              </a:extLst>
            </p:cNvPr>
            <p:cNvSpPr txBox="1"/>
            <p:nvPr/>
          </p:nvSpPr>
          <p:spPr>
            <a:xfrm>
              <a:off x="9889224" y="2988930"/>
              <a:ext cx="234173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lvl="0" indent="-171450" algn="just">
                <a:buFont typeface="Arial" panose="020B0604020202020204" pitchFamily="34" charset="0"/>
                <a:buChar char="•"/>
              </a:pPr>
              <a:r>
                <a:rPr lang="en-US" sz="800" dirty="0">
                  <a:solidFill>
                    <a:schemeClr val="bg1"/>
                  </a:solidFill>
                  <a:latin typeface="Poppins" panose="00000500000000000000" pitchFamily="2" charset="0"/>
                  <a:ea typeface="Cambria" panose="02040503050406030204" pitchFamily="18" charset="0"/>
                  <a:cs typeface="Poppins" panose="00000500000000000000" pitchFamily="2" charset="0"/>
                </a:rPr>
                <a:t>Exploring Banking as a Service (BaaS)</a:t>
              </a:r>
            </a:p>
            <a:p>
              <a:pPr marL="171450" lvl="0" indent="-171450" algn="just">
                <a:buFont typeface="Arial" panose="020B0604020202020204" pitchFamily="34" charset="0"/>
                <a:buChar char="•"/>
              </a:pPr>
              <a:r>
                <a:rPr lang="en-IN" sz="800" dirty="0">
                  <a:solidFill>
                    <a:schemeClr val="bg1"/>
                  </a:solidFill>
                  <a:latin typeface="Poppins" panose="00000500000000000000" pitchFamily="2" charset="0"/>
                  <a:ea typeface="Cambria" panose="02040503050406030204" pitchFamily="18" charset="0"/>
                  <a:cs typeface="Poppins" panose="00000500000000000000" pitchFamily="2" charset="0"/>
                </a:rPr>
                <a:t>Leveraging Embedded Finance</a:t>
              </a:r>
            </a:p>
            <a:p>
              <a:pPr marL="171450" lvl="0" indent="-171450" algn="just">
                <a:buFont typeface="Arial" panose="020B0604020202020204" pitchFamily="34" charset="0"/>
                <a:buChar char="•"/>
              </a:pPr>
              <a:r>
                <a:rPr lang="en-IN" sz="800" dirty="0">
                  <a:solidFill>
                    <a:schemeClr val="bg1"/>
                  </a:solidFill>
                  <a:latin typeface="Poppins" panose="00000500000000000000" pitchFamily="2" charset="0"/>
                  <a:ea typeface="Cambria" panose="02040503050406030204" pitchFamily="18" charset="0"/>
                  <a:cs typeface="Poppins" panose="00000500000000000000" pitchFamily="2" charset="0"/>
                </a:rPr>
                <a:t>Incorporating Big Data Analytics</a:t>
              </a:r>
            </a:p>
          </p:txBody>
        </p:sp>
        <p:sp>
          <p:nvSpPr>
            <p:cNvPr id="137" name="TextBox 59">
              <a:extLst>
                <a:ext uri="{FF2B5EF4-FFF2-40B4-BE49-F238E27FC236}">
                  <a16:creationId xmlns:a16="http://schemas.microsoft.com/office/drawing/2014/main" id="{28646C9E-A3B2-D846-5C9A-9030B6649DDA}"/>
                </a:ext>
              </a:extLst>
            </p:cNvPr>
            <p:cNvSpPr txBox="1"/>
            <p:nvPr/>
          </p:nvSpPr>
          <p:spPr>
            <a:xfrm>
              <a:off x="10657971" y="960338"/>
              <a:ext cx="54009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rPr>
                <a:t>06</a:t>
              </a:r>
              <a:endParaRPr lang="en-IN"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endParaRPr>
            </a:p>
          </p:txBody>
        </p:sp>
        <p:sp>
          <p:nvSpPr>
            <p:cNvPr id="138" name="TextBox 93">
              <a:extLst>
                <a:ext uri="{FF2B5EF4-FFF2-40B4-BE49-F238E27FC236}">
                  <a16:creationId xmlns:a16="http://schemas.microsoft.com/office/drawing/2014/main" id="{C1796952-7CEB-77F3-15ED-8EE6376EC956}"/>
                </a:ext>
              </a:extLst>
            </p:cNvPr>
            <p:cNvSpPr txBox="1"/>
            <p:nvPr/>
          </p:nvSpPr>
          <p:spPr>
            <a:xfrm>
              <a:off x="10232025" y="2619144"/>
              <a:ext cx="1425547"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sz="1050" b="1" dirty="0">
                  <a:solidFill>
                    <a:schemeClr val="bg1"/>
                  </a:solidFill>
                  <a:latin typeface="Poppins" panose="00000500000000000000" pitchFamily="2" charset="0"/>
                  <a:ea typeface="Cambria" panose="02040503050406030204" pitchFamily="18" charset="0"/>
                  <a:cs typeface="Poppins" panose="00000500000000000000" pitchFamily="2" charset="0"/>
                </a:rPr>
                <a:t>Others</a:t>
              </a:r>
              <a:endParaRPr lang="en-IN" sz="1050" b="1"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grpSp>
    </p:spTree>
    <p:extLst>
      <p:ext uri="{BB962C8B-B14F-4D97-AF65-F5344CB8AC3E}">
        <p14:creationId xmlns:p14="http://schemas.microsoft.com/office/powerpoint/2010/main" val="274660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up)">
                                      <p:cBhvr>
                                        <p:cTn id="7" dur="10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wipe(up)">
                                      <p:cBhvr>
                                        <p:cTn id="12" dur="1000"/>
                                        <p:tgtEl>
                                          <p:spTgt spid="1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0"/>
                                        </p:tgtEl>
                                        <p:attrNameLst>
                                          <p:attrName>style.visibility</p:attrName>
                                        </p:attrNameLst>
                                      </p:cBhvr>
                                      <p:to>
                                        <p:strVal val="visible"/>
                                      </p:to>
                                    </p:set>
                                    <p:animEffect transition="in" filter="wipe(up)">
                                      <p:cBhvr>
                                        <p:cTn id="17" dur="1000"/>
                                        <p:tgtEl>
                                          <p:spTgt spid="1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1"/>
                                        </p:tgtEl>
                                        <p:attrNameLst>
                                          <p:attrName>style.visibility</p:attrName>
                                        </p:attrNameLst>
                                      </p:cBhvr>
                                      <p:to>
                                        <p:strVal val="visible"/>
                                      </p:to>
                                    </p:set>
                                    <p:animEffect transition="in" filter="wipe(up)">
                                      <p:cBhvr>
                                        <p:cTn id="22" dur="1000"/>
                                        <p:tgtEl>
                                          <p:spTgt spid="1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2"/>
                                        </p:tgtEl>
                                        <p:attrNameLst>
                                          <p:attrName>style.visibility</p:attrName>
                                        </p:attrNameLst>
                                      </p:cBhvr>
                                      <p:to>
                                        <p:strVal val="visible"/>
                                      </p:to>
                                    </p:set>
                                    <p:animEffect transition="in" filter="wipe(up)">
                                      <p:cBhvr>
                                        <p:cTn id="27" dur="1000"/>
                                        <p:tgtEl>
                                          <p:spTgt spid="1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3"/>
                                        </p:tgtEl>
                                        <p:attrNameLst>
                                          <p:attrName>style.visibility</p:attrName>
                                        </p:attrNameLst>
                                      </p:cBhvr>
                                      <p:to>
                                        <p:strVal val="visible"/>
                                      </p:to>
                                    </p:set>
                                    <p:animEffect transition="in" filter="wipe(up)">
                                      <p:cBhvr>
                                        <p:cTn id="32"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tx1"/>
            </a:gs>
            <a:gs pos="18000">
              <a:srgbClr val="2D4C5B"/>
            </a:gs>
            <a:gs pos="51000">
              <a:srgbClr val="142229"/>
            </a:gs>
            <a:gs pos="1000">
              <a:srgbClr val="5188A2"/>
            </a:gs>
            <a:gs pos="0">
              <a:schemeClr val="accent1">
                <a:lumMod val="45000"/>
                <a:lumOff val="55000"/>
              </a:schemeClr>
            </a:gs>
          </a:gsLst>
          <a:lin ang="5400000" scaled="0"/>
        </a:gradFill>
        <a:effectLst/>
      </p:bgPr>
    </p:bg>
    <p:spTree>
      <p:nvGrpSpPr>
        <p:cNvPr id="1" name="">
          <a:extLst>
            <a:ext uri="{FF2B5EF4-FFF2-40B4-BE49-F238E27FC236}">
              <a16:creationId xmlns:a16="http://schemas.microsoft.com/office/drawing/2014/main" id="{05039D8F-0482-30FC-2422-4379B3EBD8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40C96C-1623-38DE-5F59-2884F16AB877}"/>
              </a:ext>
            </a:extLst>
          </p:cNvPr>
          <p:cNvSpPr>
            <a:spLocks noGrp="1"/>
          </p:cNvSpPr>
          <p:nvPr>
            <p:ph type="ctrTitle"/>
          </p:nvPr>
        </p:nvSpPr>
        <p:spPr>
          <a:xfrm>
            <a:off x="2781669" y="2955162"/>
            <a:ext cx="6628662" cy="947677"/>
          </a:xfrm>
        </p:spPr>
        <p:txBody>
          <a:bodyPr anchor="ctr">
            <a:normAutofit/>
          </a:bodyPr>
          <a:lstStyle/>
          <a:p>
            <a:pPr>
              <a:lnSpc>
                <a:spcPct val="100000"/>
              </a:lnSpc>
            </a:pPr>
            <a:r>
              <a:rPr lang="en-US" sz="4000" b="1" dirty="0">
                <a:solidFill>
                  <a:srgbClr val="FFFFFF"/>
                </a:solidFill>
                <a:latin typeface="Poppins" panose="00000500000000000000" pitchFamily="2" charset="0"/>
                <a:cs typeface="Poppins" panose="00000500000000000000" pitchFamily="2" charset="0"/>
              </a:rPr>
              <a:t>THANK YOU</a:t>
            </a:r>
            <a:endParaRPr lang="en-IN" sz="4000" dirty="0">
              <a:solidFill>
                <a:srgbClr val="FFFFFF"/>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A67AD022-F329-662A-C485-14F6AAD2D8DC}"/>
              </a:ext>
            </a:extLst>
          </p:cNvPr>
          <p:cNvCxnSpPr>
            <a:cxnSpLocks/>
          </p:cNvCxnSpPr>
          <p:nvPr/>
        </p:nvCxnSpPr>
        <p:spPr>
          <a:xfrm>
            <a:off x="4119967" y="3800475"/>
            <a:ext cx="3952067"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464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9A2BAA-7CE0-7479-E1A7-48DEFF76CEA0}"/>
              </a:ext>
            </a:extLst>
          </p:cNvPr>
          <p:cNvSpPr txBox="1"/>
          <p:nvPr/>
        </p:nvSpPr>
        <p:spPr>
          <a:xfrm>
            <a:off x="242807" y="229855"/>
            <a:ext cx="11706386" cy="461665"/>
          </a:xfrm>
          <a:prstGeom prst="rect">
            <a:avLst/>
          </a:prstGeom>
          <a:solidFill>
            <a:schemeClr val="tx2">
              <a:lumMod val="50000"/>
              <a:lumOff val="50000"/>
            </a:schemeClr>
          </a:solidFill>
        </p:spPr>
        <p:txBody>
          <a:bodyPr wrap="square" rtlCol="0">
            <a:spAutoFit/>
          </a:bodyPr>
          <a:lstStyle/>
          <a:p>
            <a:pPr algn="ctr"/>
            <a:r>
              <a:rPr lang="en-US" sz="2400" dirty="0">
                <a:solidFill>
                  <a:schemeClr val="bg1"/>
                </a:solidFill>
                <a:latin typeface="Poppins" panose="00000500000000000000" pitchFamily="2" charset="0"/>
                <a:cs typeface="Poppins" panose="00000500000000000000" pitchFamily="2" charset="0"/>
              </a:rPr>
              <a:t>TABLE OF CONTENTS</a:t>
            </a:r>
            <a:endParaRPr lang="en-IN" sz="2400" dirty="0">
              <a:solidFill>
                <a:schemeClr val="bg1"/>
              </a:solidFill>
              <a:latin typeface="Poppins" panose="00000500000000000000" pitchFamily="2" charset="0"/>
              <a:cs typeface="Poppins" panose="00000500000000000000" pitchFamily="2" charset="0"/>
            </a:endParaRPr>
          </a:p>
        </p:txBody>
      </p:sp>
      <p:sp>
        <p:nvSpPr>
          <p:cNvPr id="4" name="Rectangle: Rounded Corners 3">
            <a:hlinkClick r:id="rId3" action="ppaction://hlinksldjump"/>
            <a:extLst>
              <a:ext uri="{FF2B5EF4-FFF2-40B4-BE49-F238E27FC236}">
                <a16:creationId xmlns:a16="http://schemas.microsoft.com/office/drawing/2014/main" id="{4C707777-D3C1-CF1E-B3CD-B5B259602998}"/>
              </a:ext>
            </a:extLst>
          </p:cNvPr>
          <p:cNvSpPr/>
          <p:nvPr/>
        </p:nvSpPr>
        <p:spPr>
          <a:xfrm>
            <a:off x="635430" y="967053"/>
            <a:ext cx="588936"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5" name="Rectangle: Rounded Corners 4">
            <a:hlinkClick r:id="rId3" action="ppaction://hlinksldjump"/>
            <a:extLst>
              <a:ext uri="{FF2B5EF4-FFF2-40B4-BE49-F238E27FC236}">
                <a16:creationId xmlns:a16="http://schemas.microsoft.com/office/drawing/2014/main" id="{79F1B68C-EAE0-0741-4B64-1B1849E22B7A}"/>
              </a:ext>
            </a:extLst>
          </p:cNvPr>
          <p:cNvSpPr/>
          <p:nvPr/>
        </p:nvSpPr>
        <p:spPr>
          <a:xfrm>
            <a:off x="1425844" y="967053"/>
            <a:ext cx="9413303"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BANKING INDUSTRY TRENDS</a:t>
            </a:r>
            <a:endParaRPr lang="en-IN" dirty="0">
              <a:solidFill>
                <a:schemeClr val="bg1"/>
              </a:solidFill>
            </a:endParaRPr>
          </a:p>
        </p:txBody>
      </p:sp>
      <p:sp>
        <p:nvSpPr>
          <p:cNvPr id="7" name="Rectangle: Rounded Corners 6">
            <a:hlinkClick r:id="rId3" action="ppaction://hlinksldjump"/>
            <a:extLst>
              <a:ext uri="{FF2B5EF4-FFF2-40B4-BE49-F238E27FC236}">
                <a16:creationId xmlns:a16="http://schemas.microsoft.com/office/drawing/2014/main" id="{D0B53891-F49E-A6D8-9D6B-C993CCC2CD43}"/>
              </a:ext>
            </a:extLst>
          </p:cNvPr>
          <p:cNvSpPr/>
          <p:nvPr/>
        </p:nvSpPr>
        <p:spPr>
          <a:xfrm>
            <a:off x="11019935" y="967053"/>
            <a:ext cx="588936"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endParaRPr lang="en-IN" dirty="0">
              <a:solidFill>
                <a:schemeClr val="bg1"/>
              </a:solidFill>
            </a:endParaRPr>
          </a:p>
        </p:txBody>
      </p:sp>
      <p:sp>
        <p:nvSpPr>
          <p:cNvPr id="10" name="Rectangle: Rounded Corners 9">
            <a:hlinkClick r:id="rId4" action="ppaction://hlinksldjump"/>
            <a:extLst>
              <a:ext uri="{FF2B5EF4-FFF2-40B4-BE49-F238E27FC236}">
                <a16:creationId xmlns:a16="http://schemas.microsoft.com/office/drawing/2014/main" id="{F3338E0E-C312-3250-A747-FB430963CF53}"/>
              </a:ext>
            </a:extLst>
          </p:cNvPr>
          <p:cNvSpPr/>
          <p:nvPr/>
        </p:nvSpPr>
        <p:spPr>
          <a:xfrm>
            <a:off x="635430" y="1599903"/>
            <a:ext cx="588936"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IN" dirty="0">
              <a:solidFill>
                <a:schemeClr val="bg1"/>
              </a:solidFill>
            </a:endParaRPr>
          </a:p>
        </p:txBody>
      </p:sp>
      <p:sp>
        <p:nvSpPr>
          <p:cNvPr id="11" name="Rectangle: Rounded Corners 10">
            <a:hlinkClick r:id="rId4" action="ppaction://hlinksldjump"/>
            <a:extLst>
              <a:ext uri="{FF2B5EF4-FFF2-40B4-BE49-F238E27FC236}">
                <a16:creationId xmlns:a16="http://schemas.microsoft.com/office/drawing/2014/main" id="{9364E306-1470-46C0-B31B-5FD0B0753C8F}"/>
              </a:ext>
            </a:extLst>
          </p:cNvPr>
          <p:cNvSpPr/>
          <p:nvPr/>
        </p:nvSpPr>
        <p:spPr>
          <a:xfrm>
            <a:off x="1425844" y="1599903"/>
            <a:ext cx="9413303"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CHALLENGES IN TECHNOLOGY AND CLOUD ADOPTION</a:t>
            </a:r>
            <a:endParaRPr lang="en-IN" dirty="0">
              <a:solidFill>
                <a:schemeClr val="bg1"/>
              </a:solidFill>
            </a:endParaRPr>
          </a:p>
        </p:txBody>
      </p:sp>
      <p:sp>
        <p:nvSpPr>
          <p:cNvPr id="12" name="Rectangle: Rounded Corners 11">
            <a:hlinkClick r:id="rId4" action="ppaction://hlinksldjump"/>
            <a:extLst>
              <a:ext uri="{FF2B5EF4-FFF2-40B4-BE49-F238E27FC236}">
                <a16:creationId xmlns:a16="http://schemas.microsoft.com/office/drawing/2014/main" id="{A4B39D17-CD9D-27BE-B929-E661473DD871}"/>
              </a:ext>
            </a:extLst>
          </p:cNvPr>
          <p:cNvSpPr/>
          <p:nvPr/>
        </p:nvSpPr>
        <p:spPr>
          <a:xfrm>
            <a:off x="11019935" y="1599903"/>
            <a:ext cx="588936"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IN" dirty="0">
              <a:solidFill>
                <a:schemeClr val="bg1"/>
              </a:solidFill>
            </a:endParaRPr>
          </a:p>
        </p:txBody>
      </p:sp>
      <p:sp>
        <p:nvSpPr>
          <p:cNvPr id="14" name="Rectangle: Rounded Corners 13">
            <a:hlinkClick r:id="rId5" action="ppaction://hlinksldjump"/>
            <a:extLst>
              <a:ext uri="{FF2B5EF4-FFF2-40B4-BE49-F238E27FC236}">
                <a16:creationId xmlns:a16="http://schemas.microsoft.com/office/drawing/2014/main" id="{5C69252F-39D8-E62F-4110-141980F9019B}"/>
              </a:ext>
            </a:extLst>
          </p:cNvPr>
          <p:cNvSpPr/>
          <p:nvPr/>
        </p:nvSpPr>
        <p:spPr>
          <a:xfrm>
            <a:off x="635430" y="2232753"/>
            <a:ext cx="588936"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endParaRPr lang="en-IN" dirty="0">
              <a:solidFill>
                <a:schemeClr val="bg1"/>
              </a:solidFill>
            </a:endParaRPr>
          </a:p>
        </p:txBody>
      </p:sp>
      <p:sp>
        <p:nvSpPr>
          <p:cNvPr id="15" name="Rectangle: Rounded Corners 14">
            <a:hlinkClick r:id="rId5" action="ppaction://hlinksldjump"/>
            <a:extLst>
              <a:ext uri="{FF2B5EF4-FFF2-40B4-BE49-F238E27FC236}">
                <a16:creationId xmlns:a16="http://schemas.microsoft.com/office/drawing/2014/main" id="{0EAB0EF7-BC15-55A2-E242-897AAEA9AA73}"/>
              </a:ext>
            </a:extLst>
          </p:cNvPr>
          <p:cNvSpPr/>
          <p:nvPr/>
        </p:nvSpPr>
        <p:spPr>
          <a:xfrm>
            <a:off x="1425844" y="2232753"/>
            <a:ext cx="9413303"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ROLE OF CLOUD IN THE EVOLVING BANKING LANDSCAPE</a:t>
            </a:r>
            <a:endParaRPr lang="en-IN" dirty="0">
              <a:solidFill>
                <a:schemeClr val="bg1"/>
              </a:solidFill>
            </a:endParaRPr>
          </a:p>
        </p:txBody>
      </p:sp>
      <p:sp>
        <p:nvSpPr>
          <p:cNvPr id="16" name="Rectangle: Rounded Corners 15">
            <a:hlinkClick r:id="rId5" action="ppaction://hlinksldjump"/>
            <a:extLst>
              <a:ext uri="{FF2B5EF4-FFF2-40B4-BE49-F238E27FC236}">
                <a16:creationId xmlns:a16="http://schemas.microsoft.com/office/drawing/2014/main" id="{894FB00D-A075-C404-4A68-7EE58E011013}"/>
              </a:ext>
            </a:extLst>
          </p:cNvPr>
          <p:cNvSpPr/>
          <p:nvPr/>
        </p:nvSpPr>
        <p:spPr>
          <a:xfrm>
            <a:off x="11019935" y="2232753"/>
            <a:ext cx="588936"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endParaRPr lang="en-IN" dirty="0">
              <a:solidFill>
                <a:schemeClr val="bg1"/>
              </a:solidFill>
            </a:endParaRPr>
          </a:p>
        </p:txBody>
      </p:sp>
      <p:sp>
        <p:nvSpPr>
          <p:cNvPr id="18" name="Rectangle: Rounded Corners 17">
            <a:hlinkClick r:id="rId6" action="ppaction://hlinksldjump"/>
            <a:extLst>
              <a:ext uri="{FF2B5EF4-FFF2-40B4-BE49-F238E27FC236}">
                <a16:creationId xmlns:a16="http://schemas.microsoft.com/office/drawing/2014/main" id="{3CE52FFA-792A-7A50-765D-FAB1D7B9288D}"/>
              </a:ext>
            </a:extLst>
          </p:cNvPr>
          <p:cNvSpPr/>
          <p:nvPr/>
        </p:nvSpPr>
        <p:spPr>
          <a:xfrm>
            <a:off x="635430" y="2865603"/>
            <a:ext cx="588936"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IN" dirty="0">
              <a:solidFill>
                <a:schemeClr val="bg1"/>
              </a:solidFill>
            </a:endParaRPr>
          </a:p>
        </p:txBody>
      </p:sp>
      <p:sp>
        <p:nvSpPr>
          <p:cNvPr id="19" name="Rectangle: Rounded Corners 18">
            <a:hlinkClick r:id="rId6" action="ppaction://hlinksldjump"/>
            <a:extLst>
              <a:ext uri="{FF2B5EF4-FFF2-40B4-BE49-F238E27FC236}">
                <a16:creationId xmlns:a16="http://schemas.microsoft.com/office/drawing/2014/main" id="{119005CB-1999-B648-6743-FEF3E66ED502}"/>
              </a:ext>
            </a:extLst>
          </p:cNvPr>
          <p:cNvSpPr/>
          <p:nvPr/>
        </p:nvSpPr>
        <p:spPr>
          <a:xfrm>
            <a:off x="1420652" y="2865603"/>
            <a:ext cx="9413303"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OPPORTUNITIES FOR IT PROVIDERS IN CLOUD ADOPTION WITHIN THE BANKING INDUSTRY</a:t>
            </a:r>
          </a:p>
        </p:txBody>
      </p:sp>
      <p:sp>
        <p:nvSpPr>
          <p:cNvPr id="20" name="Rectangle: Rounded Corners 19">
            <a:hlinkClick r:id="rId6" action="ppaction://hlinksldjump"/>
            <a:extLst>
              <a:ext uri="{FF2B5EF4-FFF2-40B4-BE49-F238E27FC236}">
                <a16:creationId xmlns:a16="http://schemas.microsoft.com/office/drawing/2014/main" id="{2FDE9DAF-8656-63B2-A4D5-0CE1342A9AE0}"/>
              </a:ext>
            </a:extLst>
          </p:cNvPr>
          <p:cNvSpPr/>
          <p:nvPr/>
        </p:nvSpPr>
        <p:spPr>
          <a:xfrm>
            <a:off x="11019935" y="2865603"/>
            <a:ext cx="588936"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endParaRPr lang="en-IN" dirty="0">
              <a:solidFill>
                <a:schemeClr val="bg1"/>
              </a:solidFill>
            </a:endParaRPr>
          </a:p>
        </p:txBody>
      </p:sp>
      <p:sp>
        <p:nvSpPr>
          <p:cNvPr id="22" name="Rectangle: Rounded Corners 21">
            <a:hlinkClick r:id="" action="ppaction://noaction"/>
            <a:extLst>
              <a:ext uri="{FF2B5EF4-FFF2-40B4-BE49-F238E27FC236}">
                <a16:creationId xmlns:a16="http://schemas.microsoft.com/office/drawing/2014/main" id="{5F7BC5C7-38BE-DA57-3E39-91AF459EF540}"/>
              </a:ext>
            </a:extLst>
          </p:cNvPr>
          <p:cNvSpPr/>
          <p:nvPr/>
        </p:nvSpPr>
        <p:spPr>
          <a:xfrm>
            <a:off x="635430" y="3498453"/>
            <a:ext cx="588936"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endParaRPr lang="en-IN" dirty="0">
              <a:solidFill>
                <a:schemeClr val="bg1"/>
              </a:solidFill>
            </a:endParaRPr>
          </a:p>
        </p:txBody>
      </p:sp>
      <p:sp>
        <p:nvSpPr>
          <p:cNvPr id="23" name="Rectangle: Rounded Corners 22">
            <a:hlinkClick r:id="" action="ppaction://noaction"/>
            <a:extLst>
              <a:ext uri="{FF2B5EF4-FFF2-40B4-BE49-F238E27FC236}">
                <a16:creationId xmlns:a16="http://schemas.microsoft.com/office/drawing/2014/main" id="{2D49E2E7-52E0-5477-6C84-0A6BDE203E73}"/>
              </a:ext>
            </a:extLst>
          </p:cNvPr>
          <p:cNvSpPr/>
          <p:nvPr/>
        </p:nvSpPr>
        <p:spPr>
          <a:xfrm>
            <a:off x="1425844" y="3498453"/>
            <a:ext cx="9413303"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REASONS FOR CLOUD ADOPTION IN BANKING</a:t>
            </a:r>
          </a:p>
        </p:txBody>
      </p:sp>
      <p:sp>
        <p:nvSpPr>
          <p:cNvPr id="24" name="Rectangle: Rounded Corners 23">
            <a:hlinkClick r:id="" action="ppaction://noaction"/>
            <a:extLst>
              <a:ext uri="{FF2B5EF4-FFF2-40B4-BE49-F238E27FC236}">
                <a16:creationId xmlns:a16="http://schemas.microsoft.com/office/drawing/2014/main" id="{21BFD039-A47C-414C-99A8-FC5A4277F8ED}"/>
              </a:ext>
            </a:extLst>
          </p:cNvPr>
          <p:cNvSpPr/>
          <p:nvPr/>
        </p:nvSpPr>
        <p:spPr>
          <a:xfrm>
            <a:off x="11019935" y="3498453"/>
            <a:ext cx="588936"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endParaRPr lang="en-IN" dirty="0">
              <a:solidFill>
                <a:schemeClr val="bg1"/>
              </a:solidFill>
            </a:endParaRPr>
          </a:p>
        </p:txBody>
      </p:sp>
      <p:sp>
        <p:nvSpPr>
          <p:cNvPr id="26" name="Rectangle: Rounded Corners 25">
            <a:hlinkClick r:id="" action="ppaction://noaction"/>
            <a:extLst>
              <a:ext uri="{FF2B5EF4-FFF2-40B4-BE49-F238E27FC236}">
                <a16:creationId xmlns:a16="http://schemas.microsoft.com/office/drawing/2014/main" id="{F5BC2619-1BF5-A685-491B-7C76679556A7}"/>
              </a:ext>
            </a:extLst>
          </p:cNvPr>
          <p:cNvSpPr/>
          <p:nvPr/>
        </p:nvSpPr>
        <p:spPr>
          <a:xfrm>
            <a:off x="635430" y="4131303"/>
            <a:ext cx="588936"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endParaRPr lang="en-IN" dirty="0">
              <a:solidFill>
                <a:schemeClr val="bg1"/>
              </a:solidFill>
            </a:endParaRPr>
          </a:p>
        </p:txBody>
      </p:sp>
      <p:sp>
        <p:nvSpPr>
          <p:cNvPr id="27" name="Rectangle: Rounded Corners 26">
            <a:hlinkClick r:id="" action="ppaction://noaction"/>
            <a:extLst>
              <a:ext uri="{FF2B5EF4-FFF2-40B4-BE49-F238E27FC236}">
                <a16:creationId xmlns:a16="http://schemas.microsoft.com/office/drawing/2014/main" id="{B6C42B6A-6381-C0A2-3C70-52DFDC7BFBEB}"/>
              </a:ext>
            </a:extLst>
          </p:cNvPr>
          <p:cNvSpPr/>
          <p:nvPr/>
        </p:nvSpPr>
        <p:spPr>
          <a:xfrm>
            <a:off x="1425844" y="4131303"/>
            <a:ext cx="9413303"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CLOUD USE CASES IN BANKING INDUSTRY</a:t>
            </a:r>
          </a:p>
        </p:txBody>
      </p:sp>
      <p:sp>
        <p:nvSpPr>
          <p:cNvPr id="28" name="Rectangle: Rounded Corners 27">
            <a:hlinkClick r:id="" action="ppaction://noaction"/>
            <a:extLst>
              <a:ext uri="{FF2B5EF4-FFF2-40B4-BE49-F238E27FC236}">
                <a16:creationId xmlns:a16="http://schemas.microsoft.com/office/drawing/2014/main" id="{C8165062-E39E-5F3F-873F-6DB834EC3987}"/>
              </a:ext>
            </a:extLst>
          </p:cNvPr>
          <p:cNvSpPr/>
          <p:nvPr/>
        </p:nvSpPr>
        <p:spPr>
          <a:xfrm>
            <a:off x="11019935" y="4131303"/>
            <a:ext cx="588936"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endParaRPr lang="en-IN" dirty="0">
              <a:solidFill>
                <a:schemeClr val="bg1"/>
              </a:solidFill>
            </a:endParaRPr>
          </a:p>
        </p:txBody>
      </p:sp>
      <p:sp>
        <p:nvSpPr>
          <p:cNvPr id="30" name="Rectangle: Rounded Corners 29">
            <a:hlinkClick r:id="" action="ppaction://noaction"/>
            <a:extLst>
              <a:ext uri="{FF2B5EF4-FFF2-40B4-BE49-F238E27FC236}">
                <a16:creationId xmlns:a16="http://schemas.microsoft.com/office/drawing/2014/main" id="{6ADE1858-0B16-15E3-E29D-3F8B265D21B8}"/>
              </a:ext>
            </a:extLst>
          </p:cNvPr>
          <p:cNvSpPr/>
          <p:nvPr/>
        </p:nvSpPr>
        <p:spPr>
          <a:xfrm>
            <a:off x="635430" y="4764151"/>
            <a:ext cx="588936"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endParaRPr lang="en-IN" dirty="0">
              <a:solidFill>
                <a:schemeClr val="bg1"/>
              </a:solidFill>
            </a:endParaRPr>
          </a:p>
        </p:txBody>
      </p:sp>
      <p:sp>
        <p:nvSpPr>
          <p:cNvPr id="31" name="Rectangle: Rounded Corners 30">
            <a:hlinkClick r:id="" action="ppaction://noaction"/>
            <a:extLst>
              <a:ext uri="{FF2B5EF4-FFF2-40B4-BE49-F238E27FC236}">
                <a16:creationId xmlns:a16="http://schemas.microsoft.com/office/drawing/2014/main" id="{A4F6A615-8457-1D48-E3C2-F2BEE655099E}"/>
              </a:ext>
            </a:extLst>
          </p:cNvPr>
          <p:cNvSpPr/>
          <p:nvPr/>
        </p:nvSpPr>
        <p:spPr>
          <a:xfrm>
            <a:off x="1425844" y="4764151"/>
            <a:ext cx="9413303"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REGULATORY FRAMEWORK</a:t>
            </a:r>
          </a:p>
        </p:txBody>
      </p:sp>
      <p:sp>
        <p:nvSpPr>
          <p:cNvPr id="32" name="Rectangle: Rounded Corners 31">
            <a:hlinkClick r:id="" action="ppaction://noaction"/>
            <a:extLst>
              <a:ext uri="{FF2B5EF4-FFF2-40B4-BE49-F238E27FC236}">
                <a16:creationId xmlns:a16="http://schemas.microsoft.com/office/drawing/2014/main" id="{1C02D46C-2EFF-4F84-F88A-A69F3FAEC6C7}"/>
              </a:ext>
            </a:extLst>
          </p:cNvPr>
          <p:cNvSpPr/>
          <p:nvPr/>
        </p:nvSpPr>
        <p:spPr>
          <a:xfrm>
            <a:off x="11019935" y="4764151"/>
            <a:ext cx="588936"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endParaRPr lang="en-IN" dirty="0">
              <a:solidFill>
                <a:schemeClr val="bg1"/>
              </a:solidFill>
            </a:endParaRPr>
          </a:p>
        </p:txBody>
      </p:sp>
      <p:sp>
        <p:nvSpPr>
          <p:cNvPr id="3" name="Rectangle 2">
            <a:extLst>
              <a:ext uri="{FF2B5EF4-FFF2-40B4-BE49-F238E27FC236}">
                <a16:creationId xmlns:a16="http://schemas.microsoft.com/office/drawing/2014/main" id="{8E12446F-930D-228C-9D0B-CE58070B71DF}"/>
              </a:ext>
            </a:extLst>
          </p:cNvPr>
          <p:cNvSpPr/>
          <p:nvPr/>
        </p:nvSpPr>
        <p:spPr>
          <a:xfrm>
            <a:off x="532785" y="229855"/>
            <a:ext cx="53032" cy="461665"/>
          </a:xfrm>
          <a:prstGeom prst="rect">
            <a:avLst/>
          </a:prstGeom>
          <a:solidFill>
            <a:srgbClr val="0D4B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cxnSp>
        <p:nvCxnSpPr>
          <p:cNvPr id="35" name="Straight Connector 34">
            <a:extLst>
              <a:ext uri="{FF2B5EF4-FFF2-40B4-BE49-F238E27FC236}">
                <a16:creationId xmlns:a16="http://schemas.microsoft.com/office/drawing/2014/main" id="{A5563B32-DBA4-4315-3C87-E35403154A38}"/>
              </a:ext>
            </a:extLst>
          </p:cNvPr>
          <p:cNvCxnSpPr/>
          <p:nvPr/>
        </p:nvCxnSpPr>
        <p:spPr>
          <a:xfrm>
            <a:off x="630238" y="229855"/>
            <a:ext cx="0" cy="46166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Rectangle: Rounded Corners 1">
            <a:hlinkClick r:id="" action="ppaction://noaction"/>
            <a:extLst>
              <a:ext uri="{FF2B5EF4-FFF2-40B4-BE49-F238E27FC236}">
                <a16:creationId xmlns:a16="http://schemas.microsoft.com/office/drawing/2014/main" id="{C1368611-A5A6-FB64-7C06-63D4A0F29ADE}"/>
              </a:ext>
            </a:extLst>
          </p:cNvPr>
          <p:cNvSpPr/>
          <p:nvPr/>
        </p:nvSpPr>
        <p:spPr>
          <a:xfrm>
            <a:off x="630238" y="5396999"/>
            <a:ext cx="588936"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endParaRPr lang="en-IN" dirty="0">
              <a:solidFill>
                <a:schemeClr val="bg1"/>
              </a:solidFill>
            </a:endParaRPr>
          </a:p>
        </p:txBody>
      </p:sp>
      <p:sp>
        <p:nvSpPr>
          <p:cNvPr id="8" name="Rectangle: Rounded Corners 7">
            <a:hlinkClick r:id="" action="ppaction://noaction"/>
            <a:extLst>
              <a:ext uri="{FF2B5EF4-FFF2-40B4-BE49-F238E27FC236}">
                <a16:creationId xmlns:a16="http://schemas.microsoft.com/office/drawing/2014/main" id="{9C9C5CD7-87D8-0C6E-807D-5F2282776C40}"/>
              </a:ext>
            </a:extLst>
          </p:cNvPr>
          <p:cNvSpPr/>
          <p:nvPr/>
        </p:nvSpPr>
        <p:spPr>
          <a:xfrm>
            <a:off x="1420652" y="5396999"/>
            <a:ext cx="9413303"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CLOUD IN BANKING INDUSTRY MARKET SIZE &amp; FUTURE GROWTH PROJECTIONS </a:t>
            </a:r>
          </a:p>
        </p:txBody>
      </p:sp>
      <p:sp>
        <p:nvSpPr>
          <p:cNvPr id="9" name="Rectangle: Rounded Corners 8">
            <a:hlinkClick r:id="" action="ppaction://noaction"/>
            <a:extLst>
              <a:ext uri="{FF2B5EF4-FFF2-40B4-BE49-F238E27FC236}">
                <a16:creationId xmlns:a16="http://schemas.microsoft.com/office/drawing/2014/main" id="{748AF125-F676-A630-55B0-3987D095BC86}"/>
              </a:ext>
            </a:extLst>
          </p:cNvPr>
          <p:cNvSpPr/>
          <p:nvPr/>
        </p:nvSpPr>
        <p:spPr>
          <a:xfrm>
            <a:off x="11014743" y="5396999"/>
            <a:ext cx="588936"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endParaRPr lang="en-IN" dirty="0">
              <a:solidFill>
                <a:schemeClr val="bg1"/>
              </a:solidFill>
            </a:endParaRPr>
          </a:p>
        </p:txBody>
      </p:sp>
      <p:sp>
        <p:nvSpPr>
          <p:cNvPr id="13" name="Rectangle: Rounded Corners 12">
            <a:hlinkClick r:id="" action="ppaction://noaction"/>
            <a:extLst>
              <a:ext uri="{FF2B5EF4-FFF2-40B4-BE49-F238E27FC236}">
                <a16:creationId xmlns:a16="http://schemas.microsoft.com/office/drawing/2014/main" id="{977C9EA0-F114-3A34-6275-02DBE70EC00A}"/>
              </a:ext>
            </a:extLst>
          </p:cNvPr>
          <p:cNvSpPr/>
          <p:nvPr/>
        </p:nvSpPr>
        <p:spPr>
          <a:xfrm>
            <a:off x="630238" y="6029847"/>
            <a:ext cx="588936"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endParaRPr lang="en-IN" dirty="0">
              <a:solidFill>
                <a:schemeClr val="bg1"/>
              </a:solidFill>
            </a:endParaRPr>
          </a:p>
        </p:txBody>
      </p:sp>
      <p:sp>
        <p:nvSpPr>
          <p:cNvPr id="17" name="Rectangle: Rounded Corners 16">
            <a:hlinkClick r:id="" action="ppaction://noaction"/>
            <a:extLst>
              <a:ext uri="{FF2B5EF4-FFF2-40B4-BE49-F238E27FC236}">
                <a16:creationId xmlns:a16="http://schemas.microsoft.com/office/drawing/2014/main" id="{5D324C0E-6299-7FCA-29B6-357FFE4D6807}"/>
              </a:ext>
            </a:extLst>
          </p:cNvPr>
          <p:cNvSpPr/>
          <p:nvPr/>
        </p:nvSpPr>
        <p:spPr>
          <a:xfrm>
            <a:off x="1420652" y="6029847"/>
            <a:ext cx="9413303"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TECHNOLOGY OPPORTUNITIES FOR CITIZENS FINANCIAL GROUP, INC.</a:t>
            </a:r>
          </a:p>
        </p:txBody>
      </p:sp>
      <p:sp>
        <p:nvSpPr>
          <p:cNvPr id="21" name="Rectangle: Rounded Corners 20">
            <a:hlinkClick r:id="" action="ppaction://noaction"/>
            <a:extLst>
              <a:ext uri="{FF2B5EF4-FFF2-40B4-BE49-F238E27FC236}">
                <a16:creationId xmlns:a16="http://schemas.microsoft.com/office/drawing/2014/main" id="{1B21CAC9-20E9-39DE-8291-572B236F9BB0}"/>
              </a:ext>
            </a:extLst>
          </p:cNvPr>
          <p:cNvSpPr/>
          <p:nvPr/>
        </p:nvSpPr>
        <p:spPr>
          <a:xfrm>
            <a:off x="11014743" y="6029847"/>
            <a:ext cx="588936" cy="511444"/>
          </a:xfrm>
          <a:prstGeom prst="round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endParaRPr lang="en-IN" dirty="0">
              <a:solidFill>
                <a:schemeClr val="bg1"/>
              </a:solidFill>
            </a:endParaRPr>
          </a:p>
        </p:txBody>
      </p:sp>
      <p:sp>
        <p:nvSpPr>
          <p:cNvPr id="25" name="Rectangle 24">
            <a:extLst>
              <a:ext uri="{FF2B5EF4-FFF2-40B4-BE49-F238E27FC236}">
                <a16:creationId xmlns:a16="http://schemas.microsoft.com/office/drawing/2014/main" id="{A3581B86-2DD2-17C1-79A5-901A8816F197}"/>
              </a:ext>
            </a:extLst>
          </p:cNvPr>
          <p:cNvSpPr/>
          <p:nvPr/>
        </p:nvSpPr>
        <p:spPr>
          <a:xfrm rot="10800000">
            <a:off x="11606183" y="229854"/>
            <a:ext cx="53032" cy="461665"/>
          </a:xfrm>
          <a:prstGeom prst="rect">
            <a:avLst/>
          </a:prstGeom>
          <a:solidFill>
            <a:srgbClr val="0D4B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cxnSp>
        <p:nvCxnSpPr>
          <p:cNvPr id="29" name="Straight Connector 28">
            <a:extLst>
              <a:ext uri="{FF2B5EF4-FFF2-40B4-BE49-F238E27FC236}">
                <a16:creationId xmlns:a16="http://schemas.microsoft.com/office/drawing/2014/main" id="{A6B35038-899C-892B-378C-27BF79D5943B}"/>
              </a:ext>
            </a:extLst>
          </p:cNvPr>
          <p:cNvCxnSpPr>
            <a:cxnSpLocks/>
          </p:cNvCxnSpPr>
          <p:nvPr/>
        </p:nvCxnSpPr>
        <p:spPr>
          <a:xfrm rot="10800000">
            <a:off x="11553819" y="229854"/>
            <a:ext cx="0" cy="46166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734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D3F68-E331-6EAE-AFAF-B2F2DD177FF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07BF406-2663-2E0E-9578-E0FF59A49848}"/>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BANKING INDUSTRY TRENDS</a:t>
            </a:r>
          </a:p>
        </p:txBody>
      </p:sp>
      <p:cxnSp>
        <p:nvCxnSpPr>
          <p:cNvPr id="3" name="Straight Connector 2">
            <a:extLst>
              <a:ext uri="{FF2B5EF4-FFF2-40B4-BE49-F238E27FC236}">
                <a16:creationId xmlns:a16="http://schemas.microsoft.com/office/drawing/2014/main" id="{FA4BA383-43BD-1186-0B3D-412C5CC868BE}"/>
              </a:ext>
            </a:extLst>
          </p:cNvPr>
          <p:cNvCxnSpPr>
            <a:cxnSpLocks/>
          </p:cNvCxnSpPr>
          <p:nvPr/>
        </p:nvCxnSpPr>
        <p:spPr>
          <a:xfrm>
            <a:off x="0" y="519792"/>
            <a:ext cx="12192000"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4A929F29-A6DB-5170-586C-5DC4216E3323}"/>
              </a:ext>
            </a:extLst>
          </p:cNvPr>
          <p:cNvCxnSpPr>
            <a:cxnSpLocks/>
          </p:cNvCxnSpPr>
          <p:nvPr/>
        </p:nvCxnSpPr>
        <p:spPr>
          <a:xfrm>
            <a:off x="0" y="586090"/>
            <a:ext cx="12192000" cy="0"/>
          </a:xfrm>
          <a:prstGeom prst="line">
            <a:avLst/>
          </a:prstGeom>
          <a:ln>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grpSp>
        <p:nvGrpSpPr>
          <p:cNvPr id="2" name="Group 1">
            <a:extLst>
              <a:ext uri="{FF2B5EF4-FFF2-40B4-BE49-F238E27FC236}">
                <a16:creationId xmlns:a16="http://schemas.microsoft.com/office/drawing/2014/main" id="{3A998228-3818-9E25-0A7D-3B6748A702C5}"/>
              </a:ext>
            </a:extLst>
          </p:cNvPr>
          <p:cNvGrpSpPr/>
          <p:nvPr/>
        </p:nvGrpSpPr>
        <p:grpSpPr>
          <a:xfrm>
            <a:off x="27993" y="2023231"/>
            <a:ext cx="12192000" cy="4760989"/>
            <a:chOff x="0" y="1697204"/>
            <a:chExt cx="12236484" cy="4760989"/>
          </a:xfrm>
        </p:grpSpPr>
        <p:grpSp>
          <p:nvGrpSpPr>
            <p:cNvPr id="2210" name="Group 2209">
              <a:extLst>
                <a:ext uri="{FF2B5EF4-FFF2-40B4-BE49-F238E27FC236}">
                  <a16:creationId xmlns:a16="http://schemas.microsoft.com/office/drawing/2014/main" id="{7C99A217-4CB6-9BAE-9915-E305E83AE47A}"/>
                </a:ext>
              </a:extLst>
            </p:cNvPr>
            <p:cNvGrpSpPr/>
            <p:nvPr/>
          </p:nvGrpSpPr>
          <p:grpSpPr>
            <a:xfrm>
              <a:off x="5956118" y="1697204"/>
              <a:ext cx="6280366" cy="4760989"/>
              <a:chOff x="-142875" y="1599195"/>
              <a:chExt cx="6195792" cy="4760989"/>
            </a:xfrm>
          </p:grpSpPr>
          <p:grpSp>
            <p:nvGrpSpPr>
              <p:cNvPr id="2200" name="Group 2199">
                <a:extLst>
                  <a:ext uri="{FF2B5EF4-FFF2-40B4-BE49-F238E27FC236}">
                    <a16:creationId xmlns:a16="http://schemas.microsoft.com/office/drawing/2014/main" id="{EFB1DCE6-8C5D-9F89-5E82-64BD50A7CF55}"/>
                  </a:ext>
                </a:extLst>
              </p:cNvPr>
              <p:cNvGrpSpPr/>
              <p:nvPr/>
            </p:nvGrpSpPr>
            <p:grpSpPr>
              <a:xfrm>
                <a:off x="-142875" y="1599195"/>
                <a:ext cx="6195792" cy="4760989"/>
                <a:chOff x="-142875" y="1599195"/>
                <a:chExt cx="6195792" cy="4760989"/>
              </a:xfrm>
            </p:grpSpPr>
            <p:grpSp>
              <p:nvGrpSpPr>
                <p:cNvPr id="2199" name="Group 2198">
                  <a:extLst>
                    <a:ext uri="{FF2B5EF4-FFF2-40B4-BE49-F238E27FC236}">
                      <a16:creationId xmlns:a16="http://schemas.microsoft.com/office/drawing/2014/main" id="{E2A52047-8997-873E-6075-9AD9AC22B1AA}"/>
                    </a:ext>
                  </a:extLst>
                </p:cNvPr>
                <p:cNvGrpSpPr/>
                <p:nvPr/>
              </p:nvGrpSpPr>
              <p:grpSpPr>
                <a:xfrm>
                  <a:off x="45822" y="1607196"/>
                  <a:ext cx="6007095" cy="4522340"/>
                  <a:chOff x="45822" y="1607196"/>
                  <a:chExt cx="6007095" cy="4522340"/>
                </a:xfrm>
              </p:grpSpPr>
              <p:sp>
                <p:nvSpPr>
                  <p:cNvPr id="2197" name="Rectangle 2196">
                    <a:extLst>
                      <a:ext uri="{FF2B5EF4-FFF2-40B4-BE49-F238E27FC236}">
                        <a16:creationId xmlns:a16="http://schemas.microsoft.com/office/drawing/2014/main" id="{68FB097A-518A-9C76-10D9-0080A554BA6E}"/>
                      </a:ext>
                    </a:extLst>
                  </p:cNvPr>
                  <p:cNvSpPr/>
                  <p:nvPr/>
                </p:nvSpPr>
                <p:spPr>
                  <a:xfrm>
                    <a:off x="1390695" y="5224567"/>
                    <a:ext cx="4612506" cy="904969"/>
                  </a:xfrm>
                  <a:prstGeom prst="rect">
                    <a:avLst/>
                  </a:prstGeom>
                  <a:solidFill>
                    <a:srgbClr val="0487D9">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2099" name="Group 2098">
                    <a:extLst>
                      <a:ext uri="{FF2B5EF4-FFF2-40B4-BE49-F238E27FC236}">
                        <a16:creationId xmlns:a16="http://schemas.microsoft.com/office/drawing/2014/main" id="{35B47C20-A4D9-F271-9060-BA1F8FF311CC}"/>
                      </a:ext>
                    </a:extLst>
                  </p:cNvPr>
                  <p:cNvGrpSpPr/>
                  <p:nvPr/>
                </p:nvGrpSpPr>
                <p:grpSpPr>
                  <a:xfrm>
                    <a:off x="45822" y="1607196"/>
                    <a:ext cx="6007095" cy="3620405"/>
                    <a:chOff x="0" y="977713"/>
                    <a:chExt cx="10353639" cy="3208172"/>
                  </a:xfrm>
                </p:grpSpPr>
                <p:grpSp>
                  <p:nvGrpSpPr>
                    <p:cNvPr id="2093" name="Group 2092">
                      <a:extLst>
                        <a:ext uri="{FF2B5EF4-FFF2-40B4-BE49-F238E27FC236}">
                          <a16:creationId xmlns:a16="http://schemas.microsoft.com/office/drawing/2014/main" id="{98A7A383-0146-CF05-4696-C1B0A8F95C37}"/>
                        </a:ext>
                      </a:extLst>
                    </p:cNvPr>
                    <p:cNvGrpSpPr/>
                    <p:nvPr/>
                  </p:nvGrpSpPr>
                  <p:grpSpPr>
                    <a:xfrm>
                      <a:off x="0" y="977713"/>
                      <a:ext cx="10267950" cy="607329"/>
                      <a:chOff x="0" y="977713"/>
                      <a:chExt cx="10267950" cy="607329"/>
                    </a:xfrm>
                  </p:grpSpPr>
                  <p:sp>
                    <p:nvSpPr>
                      <p:cNvPr id="2051" name="Rectangle 2050">
                        <a:extLst>
                          <a:ext uri="{FF2B5EF4-FFF2-40B4-BE49-F238E27FC236}">
                            <a16:creationId xmlns:a16="http://schemas.microsoft.com/office/drawing/2014/main" id="{28B1A102-0677-469D-11AA-68EC41719D87}"/>
                          </a:ext>
                        </a:extLst>
                      </p:cNvPr>
                      <p:cNvSpPr/>
                      <p:nvPr/>
                    </p:nvSpPr>
                    <p:spPr>
                      <a:xfrm>
                        <a:off x="0" y="977713"/>
                        <a:ext cx="10267950" cy="607329"/>
                      </a:xfrm>
                      <a:prstGeom prst="rect">
                        <a:avLst/>
                      </a:prstGeom>
                      <a:solidFill>
                        <a:srgbClr val="0066CC">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64" name="Rectangle 2063">
                        <a:extLst>
                          <a:ext uri="{FF2B5EF4-FFF2-40B4-BE49-F238E27FC236}">
                            <a16:creationId xmlns:a16="http://schemas.microsoft.com/office/drawing/2014/main" id="{9EF43676-7174-C7D4-78FD-34D2DBA05F07}"/>
                          </a:ext>
                        </a:extLst>
                      </p:cNvPr>
                      <p:cNvSpPr/>
                      <p:nvPr/>
                    </p:nvSpPr>
                    <p:spPr>
                      <a:xfrm>
                        <a:off x="1745839" y="1042961"/>
                        <a:ext cx="8515154" cy="518190"/>
                      </a:xfrm>
                      <a:prstGeom prst="rect">
                        <a:avLst/>
                      </a:prstGeom>
                    </p:spPr>
                    <p:txBody>
                      <a:bodyPr wrap="square">
                        <a:spAutoFit/>
                      </a:bodyPr>
                      <a:lstStyle/>
                      <a:p>
                        <a:pPr marL="171450" indent="-171450" algn="just">
                          <a:buFont typeface="Arial" panose="020B0604020202020204" pitchFamily="34" charset="0"/>
                          <a:buChar char="•"/>
                        </a:pPr>
                        <a:r>
                          <a:rPr lang="en-US" sz="800" dirty="0">
                            <a:solidFill>
                              <a:prstClr val="black">
                                <a:lumMod val="65000"/>
                                <a:lumOff val="35000"/>
                              </a:prstClr>
                            </a:solidFill>
                            <a:latin typeface="Poppins" panose="00000500000000000000" pitchFamily="2" charset="0"/>
                            <a:cs typeface="Poppins" panose="00000500000000000000" pitchFamily="2" charset="0"/>
                          </a:rPr>
                          <a:t>As digital payments gain momentum, banks are modernizing their infrastructure and investing in advanced technologies like mobile wallets, contactless payments, real-time transactions, and P2P solutions to enhance customer experience and stay competitive in the rapidly evolving financial services sector</a:t>
                        </a:r>
                        <a:endParaRPr lang="en-IN" sz="800" dirty="0">
                          <a:solidFill>
                            <a:prstClr val="black">
                              <a:lumMod val="65000"/>
                              <a:lumOff val="35000"/>
                            </a:prstClr>
                          </a:solidFill>
                          <a:latin typeface="Poppins" panose="00000500000000000000" pitchFamily="2" charset="0"/>
                          <a:cs typeface="Poppins" panose="00000500000000000000" pitchFamily="2" charset="0"/>
                        </a:endParaRPr>
                      </a:p>
                    </p:txBody>
                  </p:sp>
                </p:grpSp>
                <p:grpSp>
                  <p:nvGrpSpPr>
                    <p:cNvPr id="2098" name="Group 2097">
                      <a:extLst>
                        <a:ext uri="{FF2B5EF4-FFF2-40B4-BE49-F238E27FC236}">
                          <a16:creationId xmlns:a16="http://schemas.microsoft.com/office/drawing/2014/main" id="{2BAEFE1E-97FD-6B46-61DD-3433BD9DC386}"/>
                        </a:ext>
                      </a:extLst>
                    </p:cNvPr>
                    <p:cNvGrpSpPr/>
                    <p:nvPr/>
                  </p:nvGrpSpPr>
                  <p:grpSpPr>
                    <a:xfrm>
                      <a:off x="60663" y="1578496"/>
                      <a:ext cx="10292976" cy="2607389"/>
                      <a:chOff x="60663" y="1578496"/>
                      <a:chExt cx="10292976" cy="2607389"/>
                    </a:xfrm>
                  </p:grpSpPr>
                  <p:grpSp>
                    <p:nvGrpSpPr>
                      <p:cNvPr id="2097" name="Group 2096">
                        <a:extLst>
                          <a:ext uri="{FF2B5EF4-FFF2-40B4-BE49-F238E27FC236}">
                            <a16:creationId xmlns:a16="http://schemas.microsoft.com/office/drawing/2014/main" id="{CFE1643B-409A-AA6D-15CC-E3F2A1CFD4BB}"/>
                          </a:ext>
                        </a:extLst>
                      </p:cNvPr>
                      <p:cNvGrpSpPr/>
                      <p:nvPr/>
                    </p:nvGrpSpPr>
                    <p:grpSpPr>
                      <a:xfrm>
                        <a:off x="2655470" y="3485884"/>
                        <a:ext cx="7612480" cy="700001"/>
                        <a:chOff x="2655470" y="3485884"/>
                        <a:chExt cx="7612480" cy="700001"/>
                      </a:xfrm>
                    </p:grpSpPr>
                    <p:sp>
                      <p:nvSpPr>
                        <p:cNvPr id="2091" name="Rectangle 2090">
                          <a:extLst>
                            <a:ext uri="{FF2B5EF4-FFF2-40B4-BE49-F238E27FC236}">
                              <a16:creationId xmlns:a16="http://schemas.microsoft.com/office/drawing/2014/main" id="{B6CBF918-E7C6-5FBB-6F52-170A27595923}"/>
                            </a:ext>
                          </a:extLst>
                        </p:cNvPr>
                        <p:cNvSpPr/>
                        <p:nvPr/>
                      </p:nvSpPr>
                      <p:spPr>
                        <a:xfrm>
                          <a:off x="2655470" y="3485884"/>
                          <a:ext cx="7612480" cy="700001"/>
                        </a:xfrm>
                        <a:prstGeom prst="rect">
                          <a:avLst/>
                        </a:prstGeom>
                        <a:solidFill>
                          <a:srgbClr val="0066CC">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92" name="Rectangle 2091">
                          <a:extLst>
                            <a:ext uri="{FF2B5EF4-FFF2-40B4-BE49-F238E27FC236}">
                              <a16:creationId xmlns:a16="http://schemas.microsoft.com/office/drawing/2014/main" id="{8A34F361-8261-2370-7E56-25A21CCC292A}"/>
                            </a:ext>
                          </a:extLst>
                        </p:cNvPr>
                        <p:cNvSpPr/>
                        <p:nvPr/>
                      </p:nvSpPr>
                      <p:spPr>
                        <a:xfrm>
                          <a:off x="3314167" y="3515716"/>
                          <a:ext cx="6953783" cy="627283"/>
                        </a:xfrm>
                        <a:prstGeom prst="rect">
                          <a:avLst/>
                        </a:prstGeom>
                      </p:spPr>
                      <p:txBody>
                        <a:bodyPr wrap="square">
                          <a:spAutoFit/>
                        </a:bodyPr>
                        <a:lstStyle/>
                        <a:p>
                          <a:pPr marL="171450" indent="-171450" algn="just">
                            <a:buFont typeface="Arial" panose="020B0604020202020204" pitchFamily="34" charset="0"/>
                            <a:buChar char="•"/>
                          </a:pPr>
                          <a:r>
                            <a:rPr lang="en-US" sz="800" dirty="0">
                              <a:solidFill>
                                <a:prstClr val="black">
                                  <a:lumMod val="65000"/>
                                  <a:lumOff val="35000"/>
                                </a:prstClr>
                              </a:solidFill>
                              <a:latin typeface="Poppins" panose="00000500000000000000" pitchFamily="2" charset="0"/>
                              <a:cs typeface="Poppins" panose="00000500000000000000" pitchFamily="2" charset="0"/>
                            </a:rPr>
                            <a:t>Banks are progressively leveraging big data and advanced analytics to deliver personalized offerings tailored to consumer preferences</a:t>
                          </a:r>
                        </a:p>
                        <a:p>
                          <a:pPr marL="171450" indent="-171450" algn="just">
                            <a:buFont typeface="Arial" panose="020B0604020202020204" pitchFamily="34" charset="0"/>
                            <a:buChar char="•"/>
                          </a:pPr>
                          <a:r>
                            <a:rPr lang="en-US" sz="800" dirty="0">
                              <a:solidFill>
                                <a:prstClr val="black">
                                  <a:lumMod val="65000"/>
                                  <a:lumOff val="35000"/>
                                </a:prstClr>
                              </a:solidFill>
                              <a:latin typeface="Poppins" panose="00000500000000000000" pitchFamily="2" charset="0"/>
                              <a:cs typeface="Poppins" panose="00000500000000000000" pitchFamily="2" charset="0"/>
                            </a:rPr>
                            <a:t>AI-driven algorithms enable banks to offer greater value to customers, focusing on customer-centric services while ensuring enhanced security, rather than merely promoting products</a:t>
                          </a:r>
                          <a:endParaRPr lang="en-IN" sz="800" dirty="0">
                            <a:solidFill>
                              <a:prstClr val="black">
                                <a:lumMod val="65000"/>
                                <a:lumOff val="35000"/>
                              </a:prstClr>
                            </a:solidFill>
                            <a:latin typeface="Poppins" panose="00000500000000000000" pitchFamily="2" charset="0"/>
                            <a:cs typeface="Poppins" panose="00000500000000000000" pitchFamily="2" charset="0"/>
                          </a:endParaRPr>
                        </a:p>
                      </p:txBody>
                    </p:sp>
                  </p:grpSp>
                  <p:grpSp>
                    <p:nvGrpSpPr>
                      <p:cNvPr id="2094" name="Group 2093">
                        <a:extLst>
                          <a:ext uri="{FF2B5EF4-FFF2-40B4-BE49-F238E27FC236}">
                            <a16:creationId xmlns:a16="http://schemas.microsoft.com/office/drawing/2014/main" id="{7AC86149-427C-C5D3-3376-940D2A0F276C}"/>
                          </a:ext>
                        </a:extLst>
                      </p:cNvPr>
                      <p:cNvGrpSpPr/>
                      <p:nvPr/>
                    </p:nvGrpSpPr>
                    <p:grpSpPr>
                      <a:xfrm>
                        <a:off x="60663" y="1578496"/>
                        <a:ext cx="10217336" cy="540126"/>
                        <a:chOff x="60663" y="1578496"/>
                        <a:chExt cx="10217336" cy="540126"/>
                      </a:xfrm>
                    </p:grpSpPr>
                    <p:sp>
                      <p:nvSpPr>
                        <p:cNvPr id="2052" name="Rectangle 2051">
                          <a:extLst>
                            <a:ext uri="{FF2B5EF4-FFF2-40B4-BE49-F238E27FC236}">
                              <a16:creationId xmlns:a16="http://schemas.microsoft.com/office/drawing/2014/main" id="{CA8E30EA-3573-B730-F526-93F20EE4C70C}"/>
                            </a:ext>
                          </a:extLst>
                        </p:cNvPr>
                        <p:cNvSpPr/>
                        <p:nvPr/>
                      </p:nvSpPr>
                      <p:spPr>
                        <a:xfrm>
                          <a:off x="60663" y="1578496"/>
                          <a:ext cx="10207287" cy="540126"/>
                        </a:xfrm>
                        <a:prstGeom prst="rect">
                          <a:avLst/>
                        </a:prstGeom>
                        <a:solidFill>
                          <a:srgbClr val="0487D9">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65" name="Rectangle 2064">
                          <a:extLst>
                            <a:ext uri="{FF2B5EF4-FFF2-40B4-BE49-F238E27FC236}">
                              <a16:creationId xmlns:a16="http://schemas.microsoft.com/office/drawing/2014/main" id="{D92BFAB8-B912-6AF1-9962-7B13C82F05BB}"/>
                            </a:ext>
                          </a:extLst>
                        </p:cNvPr>
                        <p:cNvSpPr/>
                        <p:nvPr/>
                      </p:nvSpPr>
                      <p:spPr>
                        <a:xfrm>
                          <a:off x="2093164" y="1622765"/>
                          <a:ext cx="8184835" cy="409098"/>
                        </a:xfrm>
                        <a:prstGeom prst="rect">
                          <a:avLst/>
                        </a:prstGeom>
                      </p:spPr>
                      <p:txBody>
                        <a:bodyPr wrap="square">
                          <a:spAutoFit/>
                        </a:bodyPr>
                        <a:lstStyle/>
                        <a:p>
                          <a:pPr marL="171450" indent="-171450" algn="just">
                            <a:buFont typeface="Arial" panose="020B0604020202020204" pitchFamily="34" charset="0"/>
                            <a:buChar char="•"/>
                          </a:pPr>
                          <a:r>
                            <a:rPr lang="en-US" sz="800" dirty="0">
                              <a:solidFill>
                                <a:prstClr val="black">
                                  <a:lumMod val="65000"/>
                                  <a:lumOff val="35000"/>
                                </a:prstClr>
                              </a:solidFill>
                              <a:latin typeface="Poppins" panose="00000500000000000000" pitchFamily="2" charset="0"/>
                              <a:cs typeface="Poppins" panose="00000500000000000000" pitchFamily="2" charset="0"/>
                            </a:rPr>
                            <a:t>Many banks are acknowledging the importance of incorporating fintech solutions into their operations to streamline financial processes and enhance accessibility for both consumers and businesses</a:t>
                          </a:r>
                          <a:endParaRPr lang="en-IN" sz="800" dirty="0">
                            <a:solidFill>
                              <a:prstClr val="black">
                                <a:lumMod val="65000"/>
                                <a:lumOff val="35000"/>
                              </a:prstClr>
                            </a:solidFill>
                            <a:latin typeface="Poppins" panose="00000500000000000000" pitchFamily="2" charset="0"/>
                            <a:cs typeface="Poppins" panose="00000500000000000000" pitchFamily="2" charset="0"/>
                          </a:endParaRPr>
                        </a:p>
                      </p:txBody>
                    </p:sp>
                  </p:grpSp>
                  <p:grpSp>
                    <p:nvGrpSpPr>
                      <p:cNvPr id="2095" name="Group 2094">
                        <a:extLst>
                          <a:ext uri="{FF2B5EF4-FFF2-40B4-BE49-F238E27FC236}">
                            <a16:creationId xmlns:a16="http://schemas.microsoft.com/office/drawing/2014/main" id="{071D0655-A8FA-14A8-57E1-0E1FC39D2254}"/>
                          </a:ext>
                        </a:extLst>
                      </p:cNvPr>
                      <p:cNvGrpSpPr/>
                      <p:nvPr/>
                    </p:nvGrpSpPr>
                    <p:grpSpPr>
                      <a:xfrm>
                        <a:off x="1822452" y="2118488"/>
                        <a:ext cx="8531187" cy="658055"/>
                        <a:chOff x="1822452" y="2118488"/>
                        <a:chExt cx="8531187" cy="658055"/>
                      </a:xfrm>
                    </p:grpSpPr>
                    <p:sp>
                      <p:nvSpPr>
                        <p:cNvPr id="2053" name="Rectangle 2052">
                          <a:extLst>
                            <a:ext uri="{FF2B5EF4-FFF2-40B4-BE49-F238E27FC236}">
                              <a16:creationId xmlns:a16="http://schemas.microsoft.com/office/drawing/2014/main" id="{90233EDA-C3AE-812C-D55C-F0F9824BBD82}"/>
                            </a:ext>
                          </a:extLst>
                        </p:cNvPr>
                        <p:cNvSpPr/>
                        <p:nvPr/>
                      </p:nvSpPr>
                      <p:spPr>
                        <a:xfrm>
                          <a:off x="1822452" y="2118622"/>
                          <a:ext cx="8445498" cy="657921"/>
                        </a:xfrm>
                        <a:prstGeom prst="rect">
                          <a:avLst/>
                        </a:prstGeom>
                        <a:solidFill>
                          <a:srgbClr val="0066CC">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66" name="Rectangle 2065">
                          <a:extLst>
                            <a:ext uri="{FF2B5EF4-FFF2-40B4-BE49-F238E27FC236}">
                              <a16:creationId xmlns:a16="http://schemas.microsoft.com/office/drawing/2014/main" id="{0AB8631A-A0F9-8445-CDAB-843CCD8A5258}"/>
                            </a:ext>
                          </a:extLst>
                        </p:cNvPr>
                        <p:cNvSpPr/>
                        <p:nvPr/>
                      </p:nvSpPr>
                      <p:spPr>
                        <a:xfrm>
                          <a:off x="2475158" y="2118488"/>
                          <a:ext cx="7878481" cy="627283"/>
                        </a:xfrm>
                        <a:prstGeom prst="rect">
                          <a:avLst/>
                        </a:prstGeom>
                      </p:spPr>
                      <p:txBody>
                        <a:bodyPr wrap="square">
                          <a:spAutoFit/>
                        </a:bodyPr>
                        <a:lstStyle/>
                        <a:p>
                          <a:pPr marL="171450" indent="-171450" algn="just">
                            <a:buFont typeface="Arial" panose="020B0604020202020204" pitchFamily="34" charset="0"/>
                            <a:buChar char="•"/>
                          </a:pPr>
                          <a:r>
                            <a:rPr lang="en-US" sz="800" dirty="0">
                              <a:solidFill>
                                <a:prstClr val="black">
                                  <a:lumMod val="65000"/>
                                  <a:lumOff val="35000"/>
                                </a:prstClr>
                              </a:solidFill>
                              <a:latin typeface="Poppins" panose="00000500000000000000" pitchFamily="2" charset="0"/>
                              <a:cs typeface="Poppins" panose="00000500000000000000" pitchFamily="2" charset="0"/>
                            </a:rPr>
                            <a:t>Through collaboration with fintech and other third-party financial service providers, open banking has opened up new opportunities for banks to introduce a range of innovative features that address the evolving customer needs</a:t>
                          </a:r>
                        </a:p>
                        <a:p>
                          <a:pPr marL="171450" indent="-171450" algn="just">
                            <a:buFont typeface="Arial" panose="020B0604020202020204" pitchFamily="34" charset="0"/>
                            <a:buChar char="•"/>
                          </a:pPr>
                          <a:r>
                            <a:rPr lang="en-US" sz="800" dirty="0">
                              <a:solidFill>
                                <a:prstClr val="black">
                                  <a:lumMod val="65000"/>
                                  <a:lumOff val="35000"/>
                                </a:prstClr>
                              </a:solidFill>
                              <a:latin typeface="Poppins" panose="00000500000000000000" pitchFamily="2" charset="0"/>
                              <a:cs typeface="Poppins" panose="00000500000000000000" pitchFamily="2" charset="0"/>
                            </a:rPr>
                            <a:t>API integration allows banks to streamline processes and unlock new revenue opportunities by delivering value-added services to third-party providers</a:t>
                          </a:r>
                          <a:endParaRPr lang="en-IN" sz="800" dirty="0">
                            <a:solidFill>
                              <a:prstClr val="black">
                                <a:lumMod val="65000"/>
                                <a:lumOff val="35000"/>
                              </a:prstClr>
                            </a:solidFill>
                            <a:latin typeface="Poppins" panose="00000500000000000000" pitchFamily="2" charset="0"/>
                            <a:cs typeface="Poppins" panose="00000500000000000000" pitchFamily="2" charset="0"/>
                          </a:endParaRPr>
                        </a:p>
                      </p:txBody>
                    </p:sp>
                  </p:grpSp>
                  <p:grpSp>
                    <p:nvGrpSpPr>
                      <p:cNvPr id="2096" name="Group 2095">
                        <a:extLst>
                          <a:ext uri="{FF2B5EF4-FFF2-40B4-BE49-F238E27FC236}">
                            <a16:creationId xmlns:a16="http://schemas.microsoft.com/office/drawing/2014/main" id="{54D8D063-8CA1-0924-4E58-553EC9E27031}"/>
                          </a:ext>
                        </a:extLst>
                      </p:cNvPr>
                      <p:cNvGrpSpPr/>
                      <p:nvPr/>
                    </p:nvGrpSpPr>
                    <p:grpSpPr>
                      <a:xfrm>
                        <a:off x="2317980" y="2774638"/>
                        <a:ext cx="7949970" cy="736375"/>
                        <a:chOff x="2317980" y="2774638"/>
                        <a:chExt cx="7949970" cy="736375"/>
                      </a:xfrm>
                    </p:grpSpPr>
                    <p:sp>
                      <p:nvSpPr>
                        <p:cNvPr id="54" name="Rectangle 53">
                          <a:extLst>
                            <a:ext uri="{FF2B5EF4-FFF2-40B4-BE49-F238E27FC236}">
                              <a16:creationId xmlns:a16="http://schemas.microsoft.com/office/drawing/2014/main" id="{AD4E86BD-2759-3737-EF6F-659CA14B24EC}"/>
                            </a:ext>
                          </a:extLst>
                        </p:cNvPr>
                        <p:cNvSpPr/>
                        <p:nvPr/>
                      </p:nvSpPr>
                      <p:spPr>
                        <a:xfrm>
                          <a:off x="2317980" y="2775173"/>
                          <a:ext cx="7949970" cy="710710"/>
                        </a:xfrm>
                        <a:prstGeom prst="rect">
                          <a:avLst/>
                        </a:prstGeom>
                        <a:solidFill>
                          <a:srgbClr val="0487D9">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67" name="Rectangle 2066">
                          <a:extLst>
                            <a:ext uri="{FF2B5EF4-FFF2-40B4-BE49-F238E27FC236}">
                              <a16:creationId xmlns:a16="http://schemas.microsoft.com/office/drawing/2014/main" id="{F35055A3-AAD6-467C-A3CD-D819245B5C58}"/>
                            </a:ext>
                          </a:extLst>
                        </p:cNvPr>
                        <p:cNvSpPr/>
                        <p:nvPr/>
                      </p:nvSpPr>
                      <p:spPr>
                        <a:xfrm>
                          <a:off x="2967792" y="2774638"/>
                          <a:ext cx="7293203" cy="736375"/>
                        </a:xfrm>
                        <a:prstGeom prst="rect">
                          <a:avLst/>
                        </a:prstGeom>
                      </p:spPr>
                      <p:txBody>
                        <a:bodyPr wrap="square">
                          <a:spAutoFit/>
                        </a:bodyPr>
                        <a:lstStyle/>
                        <a:p>
                          <a:pPr marL="171450" indent="-171450" algn="just">
                            <a:buFont typeface="Arial" panose="020B0604020202020204" pitchFamily="34" charset="0"/>
                            <a:buChar char="•"/>
                          </a:pPr>
                          <a:r>
                            <a:rPr lang="en-IN" sz="800" dirty="0">
                              <a:solidFill>
                                <a:prstClr val="black">
                                  <a:lumMod val="65000"/>
                                  <a:lumOff val="35000"/>
                                </a:prstClr>
                              </a:solidFill>
                              <a:latin typeface="Poppins" panose="00000500000000000000" pitchFamily="2" charset="0"/>
                              <a:cs typeface="Poppins" panose="00000500000000000000" pitchFamily="2" charset="0"/>
                            </a:rPr>
                            <a:t>Banks are transitioning to digital-first strategies, with mobile apps, online banking, and fully digital services becoming standard</a:t>
                          </a:r>
                        </a:p>
                        <a:p>
                          <a:pPr marL="171450" indent="-171450" algn="just">
                            <a:buFont typeface="Arial" panose="020B0604020202020204" pitchFamily="34" charset="0"/>
                            <a:buChar char="•"/>
                          </a:pPr>
                          <a:r>
                            <a:rPr lang="en-IN" sz="800" dirty="0">
                              <a:solidFill>
                                <a:prstClr val="black">
                                  <a:lumMod val="65000"/>
                                  <a:lumOff val="35000"/>
                                </a:prstClr>
                              </a:solidFill>
                              <a:latin typeface="Poppins" panose="00000500000000000000" pitchFamily="2" charset="0"/>
                              <a:cs typeface="Poppins" panose="00000500000000000000" pitchFamily="2" charset="0"/>
                            </a:rPr>
                            <a:t>AI and  ML are employed for detecting fraud, enhancing customer service, and utilizing predictive analytics for loan approvals</a:t>
                          </a:r>
                        </a:p>
                        <a:p>
                          <a:pPr marL="171450" indent="-171450" algn="just">
                            <a:buFont typeface="Arial" panose="020B0604020202020204" pitchFamily="34" charset="0"/>
                            <a:buChar char="•"/>
                          </a:pPr>
                          <a:r>
                            <a:rPr lang="en-IN" sz="800" dirty="0">
                              <a:solidFill>
                                <a:prstClr val="black">
                                  <a:lumMod val="65000"/>
                                  <a:lumOff val="35000"/>
                                </a:prstClr>
                              </a:solidFill>
                              <a:latin typeface="Poppins" panose="00000500000000000000" pitchFamily="2" charset="0"/>
                              <a:cs typeface="Poppins" panose="00000500000000000000" pitchFamily="2" charset="0"/>
                            </a:rPr>
                            <a:t>Automation is streamlining various processes such as loan approvals, compliance checks, etc</a:t>
                          </a:r>
                        </a:p>
                      </p:txBody>
                    </p:sp>
                  </p:grpSp>
                </p:grpSp>
              </p:grpSp>
            </p:grpSp>
            <p:grpSp>
              <p:nvGrpSpPr>
                <p:cNvPr id="2198" name="Group 2197">
                  <a:extLst>
                    <a:ext uri="{FF2B5EF4-FFF2-40B4-BE49-F238E27FC236}">
                      <a16:creationId xmlns:a16="http://schemas.microsoft.com/office/drawing/2014/main" id="{8BB94D32-F1FA-F5A1-61E1-4B0702C17583}"/>
                    </a:ext>
                  </a:extLst>
                </p:cNvPr>
                <p:cNvGrpSpPr/>
                <p:nvPr/>
              </p:nvGrpSpPr>
              <p:grpSpPr>
                <a:xfrm>
                  <a:off x="-142875" y="1599195"/>
                  <a:ext cx="2387353" cy="4760989"/>
                  <a:chOff x="-142875" y="1599195"/>
                  <a:chExt cx="2387353" cy="4760989"/>
                </a:xfrm>
              </p:grpSpPr>
              <p:sp>
                <p:nvSpPr>
                  <p:cNvPr id="2193" name="Rectangle 2192">
                    <a:extLst>
                      <a:ext uri="{FF2B5EF4-FFF2-40B4-BE49-F238E27FC236}">
                        <a16:creationId xmlns:a16="http://schemas.microsoft.com/office/drawing/2014/main" id="{1DEEFFF4-3DE4-CFE2-F1C2-DDFBE8E24CC0}"/>
                      </a:ext>
                    </a:extLst>
                  </p:cNvPr>
                  <p:cNvSpPr/>
                  <p:nvPr/>
                </p:nvSpPr>
                <p:spPr>
                  <a:xfrm rot="466315">
                    <a:off x="372860" y="5695940"/>
                    <a:ext cx="1584678" cy="663489"/>
                  </a:xfrm>
                  <a:prstGeom prst="rect">
                    <a:avLst/>
                  </a:prstGeom>
                  <a:solidFill>
                    <a:sysClr val="windowText" lastClr="000000"/>
                  </a:solidFill>
                  <a:ln w="12700" cap="flat" cmpd="sng" algn="ctr">
                    <a:noFill/>
                    <a:prstDash val="solid"/>
                    <a:miter lim="800000"/>
                  </a:ln>
                  <a:effectLst>
                    <a:softEdge rad="190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94" name="Rectangle 34">
                    <a:extLst>
                      <a:ext uri="{FF2B5EF4-FFF2-40B4-BE49-F238E27FC236}">
                        <a16:creationId xmlns:a16="http://schemas.microsoft.com/office/drawing/2014/main" id="{9E9620A2-A284-472D-5B3A-8E8774D97337}"/>
                      </a:ext>
                    </a:extLst>
                  </p:cNvPr>
                  <p:cNvSpPr/>
                  <p:nvPr/>
                </p:nvSpPr>
                <p:spPr>
                  <a:xfrm>
                    <a:off x="11726" y="5064842"/>
                    <a:ext cx="2208095" cy="1295342"/>
                  </a:xfrm>
                  <a:custGeom>
                    <a:avLst/>
                    <a:gdLst>
                      <a:gd name="connsiteX0" fmla="*/ 0 w 3009900"/>
                      <a:gd name="connsiteY0" fmla="*/ 0 h 1409700"/>
                      <a:gd name="connsiteX1" fmla="*/ 3009900 w 3009900"/>
                      <a:gd name="connsiteY1" fmla="*/ 0 h 1409700"/>
                      <a:gd name="connsiteX2" fmla="*/ 3009900 w 3009900"/>
                      <a:gd name="connsiteY2" fmla="*/ 1409700 h 1409700"/>
                      <a:gd name="connsiteX3" fmla="*/ 0 w 3009900"/>
                      <a:gd name="connsiteY3" fmla="*/ 1409700 h 1409700"/>
                      <a:gd name="connsiteX4" fmla="*/ 0 w 3009900"/>
                      <a:gd name="connsiteY4" fmla="*/ 0 h 14097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09900"/>
                      <a:gd name="connsiteY0" fmla="*/ 0 h 1892300"/>
                      <a:gd name="connsiteX1" fmla="*/ 3009900 w 3009900"/>
                      <a:gd name="connsiteY1" fmla="*/ 0 h 1892300"/>
                      <a:gd name="connsiteX2" fmla="*/ 2933700 w 3009900"/>
                      <a:gd name="connsiteY2" fmla="*/ 1892300 h 1892300"/>
                      <a:gd name="connsiteX3" fmla="*/ 0 w 3009900"/>
                      <a:gd name="connsiteY3" fmla="*/ 1409700 h 1892300"/>
                      <a:gd name="connsiteX4" fmla="*/ 0 w 3009900"/>
                      <a:gd name="connsiteY4" fmla="*/ 0 h 18923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480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1917700">
                        <a:moveTo>
                          <a:pt x="0" y="0"/>
                        </a:moveTo>
                        <a:cubicBezTo>
                          <a:pt x="1020233" y="38100"/>
                          <a:pt x="1989667" y="50800"/>
                          <a:pt x="3022600" y="342900"/>
                        </a:cubicBezTo>
                        <a:lnTo>
                          <a:pt x="3048000" y="1917700"/>
                        </a:lnTo>
                        <a:cubicBezTo>
                          <a:pt x="2057400" y="1443567"/>
                          <a:pt x="1041400" y="1426633"/>
                          <a:pt x="0" y="1409700"/>
                        </a:cubicBezTo>
                        <a:lnTo>
                          <a:pt x="0" y="0"/>
                        </a:lnTo>
                        <a:close/>
                      </a:path>
                    </a:pathLst>
                  </a:custGeom>
                  <a:gradFill flip="none" rotWithShape="1">
                    <a:gsLst>
                      <a:gs pos="100000">
                        <a:srgbClr val="0487D9"/>
                      </a:gs>
                      <a:gs pos="0">
                        <a:srgbClr val="0487D9">
                          <a:lumMod val="75000"/>
                        </a:srgbClr>
                      </a:gs>
                    </a:gsLst>
                    <a:lin ang="0" scaled="1"/>
                    <a:tileRect/>
                  </a:gradFill>
                  <a:ln w="12700" cap="flat" cmpd="sng" algn="ctr">
                    <a:noFill/>
                    <a:prstDash val="solid"/>
                    <a:miter lim="800000"/>
                  </a:ln>
                  <a:effectLst/>
                </p:spPr>
                <p:txBody>
                  <a:bodyPr rtlCol="0" anchor="ctr"/>
                  <a:lstStyle/>
                  <a:p>
                    <a:pPr algn="ctr"/>
                    <a:endParaRPr lang="en-IN" kern="0" dirty="0">
                      <a:solidFill>
                        <a:prstClr val="white"/>
                      </a:solidFill>
                      <a:latin typeface="Calibri" panose="020F0502020204030204"/>
                    </a:endParaRPr>
                  </a:p>
                </p:txBody>
              </p:sp>
              <p:sp>
                <p:nvSpPr>
                  <p:cNvPr id="2195" name="TextBox 2194">
                    <a:extLst>
                      <a:ext uri="{FF2B5EF4-FFF2-40B4-BE49-F238E27FC236}">
                        <a16:creationId xmlns:a16="http://schemas.microsoft.com/office/drawing/2014/main" id="{070758FC-8D06-CFF7-1601-CC5E4AB53763}"/>
                      </a:ext>
                    </a:extLst>
                  </p:cNvPr>
                  <p:cNvSpPr txBox="1"/>
                  <p:nvPr/>
                </p:nvSpPr>
                <p:spPr>
                  <a:xfrm>
                    <a:off x="-64955" y="5524016"/>
                    <a:ext cx="2309433" cy="338554"/>
                  </a:xfrm>
                  <a:prstGeom prst="rect">
                    <a:avLst/>
                  </a:prstGeom>
                  <a:noFill/>
                </p:spPr>
                <p:txBody>
                  <a:bodyPr wrap="square" rtlCol="0">
                    <a:spAutoFit/>
                  </a:bodyPr>
                  <a:lstStyle/>
                  <a:p>
                    <a:pPr algn="r"/>
                    <a:r>
                      <a:rPr lang="en-US" sz="800" b="1" dirty="0">
                        <a:solidFill>
                          <a:prstClr val="white"/>
                        </a:solidFill>
                        <a:effectLst>
                          <a:outerShdw blurRad="38100" dist="38100" dir="2700000" algn="tl">
                            <a:srgbClr val="000000">
                              <a:alpha val="43137"/>
                            </a:srgbClr>
                          </a:outerShdw>
                        </a:effectLst>
                        <a:latin typeface="Poppins" panose="00000500000000000000" pitchFamily="2" charset="0"/>
                        <a:ea typeface="Cambria" panose="02040503050406030204" pitchFamily="18" charset="0"/>
                        <a:cs typeface="Poppins" panose="00000500000000000000" pitchFamily="2" charset="0"/>
                      </a:rPr>
                      <a:t>Growing Popularity of Buy Now Pay Later (BNPL) Services</a:t>
                    </a:r>
                  </a:p>
                </p:txBody>
              </p:sp>
              <p:grpSp>
                <p:nvGrpSpPr>
                  <p:cNvPr id="2100" name="Group 2099">
                    <a:extLst>
                      <a:ext uri="{FF2B5EF4-FFF2-40B4-BE49-F238E27FC236}">
                        <a16:creationId xmlns:a16="http://schemas.microsoft.com/office/drawing/2014/main" id="{50D9A3B3-B13E-4658-A6C4-2D18AE9F64A1}"/>
                      </a:ext>
                    </a:extLst>
                  </p:cNvPr>
                  <p:cNvGrpSpPr/>
                  <p:nvPr/>
                </p:nvGrpSpPr>
                <p:grpSpPr>
                  <a:xfrm>
                    <a:off x="-142875" y="1599195"/>
                    <a:ext cx="2143340" cy="3924909"/>
                    <a:chOff x="-247459" y="985869"/>
                    <a:chExt cx="3397426" cy="3662356"/>
                  </a:xfrm>
                </p:grpSpPr>
                <p:grpSp>
                  <p:nvGrpSpPr>
                    <p:cNvPr id="2090" name="Group 2089">
                      <a:extLst>
                        <a:ext uri="{FF2B5EF4-FFF2-40B4-BE49-F238E27FC236}">
                          <a16:creationId xmlns:a16="http://schemas.microsoft.com/office/drawing/2014/main" id="{0434F699-DB9C-AD22-1FE3-4369385F388A}"/>
                        </a:ext>
                      </a:extLst>
                    </p:cNvPr>
                    <p:cNvGrpSpPr/>
                    <p:nvPr/>
                  </p:nvGrpSpPr>
                  <p:grpSpPr>
                    <a:xfrm>
                      <a:off x="-247459" y="3482759"/>
                      <a:ext cx="3397426" cy="1165466"/>
                      <a:chOff x="-247459" y="3945643"/>
                      <a:chExt cx="3397426" cy="1165466"/>
                    </a:xfrm>
                  </p:grpSpPr>
                  <p:sp>
                    <p:nvSpPr>
                      <p:cNvPr id="2089" name="Rectangle 2088">
                        <a:extLst>
                          <a:ext uri="{FF2B5EF4-FFF2-40B4-BE49-F238E27FC236}">
                            <a16:creationId xmlns:a16="http://schemas.microsoft.com/office/drawing/2014/main" id="{62870223-90DB-3AF2-B900-6C17204FE498}"/>
                          </a:ext>
                        </a:extLst>
                      </p:cNvPr>
                      <p:cNvSpPr/>
                      <p:nvPr/>
                    </p:nvSpPr>
                    <p:spPr>
                      <a:xfrm rot="466315">
                        <a:off x="570037" y="4490990"/>
                        <a:ext cx="2511885" cy="619105"/>
                      </a:xfrm>
                      <a:prstGeom prst="rect">
                        <a:avLst/>
                      </a:prstGeom>
                      <a:solidFill>
                        <a:sysClr val="windowText" lastClr="000000"/>
                      </a:solidFill>
                      <a:ln w="12700" cap="flat" cmpd="sng" algn="ctr">
                        <a:noFill/>
                        <a:prstDash val="solid"/>
                        <a:miter lim="800000"/>
                      </a:ln>
                      <a:effectLst>
                        <a:softEdge rad="190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2077" name="Group 2076">
                        <a:extLst>
                          <a:ext uri="{FF2B5EF4-FFF2-40B4-BE49-F238E27FC236}">
                            <a16:creationId xmlns:a16="http://schemas.microsoft.com/office/drawing/2014/main" id="{F884D613-F4B0-D172-17FD-CA1ED57B8F77}"/>
                          </a:ext>
                        </a:extLst>
                      </p:cNvPr>
                      <p:cNvGrpSpPr/>
                      <p:nvPr/>
                    </p:nvGrpSpPr>
                    <p:grpSpPr>
                      <a:xfrm>
                        <a:off x="-247459" y="3945643"/>
                        <a:ext cx="3397426" cy="1165466"/>
                        <a:chOff x="-368839" y="3254105"/>
                        <a:chExt cx="5113395" cy="2056704"/>
                      </a:xfrm>
                    </p:grpSpPr>
                    <p:sp>
                      <p:nvSpPr>
                        <p:cNvPr id="2079" name="Rectangle 34">
                          <a:extLst>
                            <a:ext uri="{FF2B5EF4-FFF2-40B4-BE49-F238E27FC236}">
                              <a16:creationId xmlns:a16="http://schemas.microsoft.com/office/drawing/2014/main" id="{9BF2EA24-D119-9B86-B9A1-81330E9B4563}"/>
                            </a:ext>
                          </a:extLst>
                        </p:cNvPr>
                        <p:cNvSpPr/>
                        <p:nvPr/>
                      </p:nvSpPr>
                      <p:spPr>
                        <a:xfrm>
                          <a:off x="0" y="3254105"/>
                          <a:ext cx="4627655" cy="2056704"/>
                        </a:xfrm>
                        <a:custGeom>
                          <a:avLst/>
                          <a:gdLst>
                            <a:gd name="connsiteX0" fmla="*/ 0 w 3009900"/>
                            <a:gd name="connsiteY0" fmla="*/ 0 h 1409700"/>
                            <a:gd name="connsiteX1" fmla="*/ 3009900 w 3009900"/>
                            <a:gd name="connsiteY1" fmla="*/ 0 h 1409700"/>
                            <a:gd name="connsiteX2" fmla="*/ 3009900 w 3009900"/>
                            <a:gd name="connsiteY2" fmla="*/ 1409700 h 1409700"/>
                            <a:gd name="connsiteX3" fmla="*/ 0 w 3009900"/>
                            <a:gd name="connsiteY3" fmla="*/ 1409700 h 1409700"/>
                            <a:gd name="connsiteX4" fmla="*/ 0 w 3009900"/>
                            <a:gd name="connsiteY4" fmla="*/ 0 h 14097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09900"/>
                            <a:gd name="connsiteY0" fmla="*/ 0 h 1892300"/>
                            <a:gd name="connsiteX1" fmla="*/ 3009900 w 3009900"/>
                            <a:gd name="connsiteY1" fmla="*/ 0 h 1892300"/>
                            <a:gd name="connsiteX2" fmla="*/ 2933700 w 3009900"/>
                            <a:gd name="connsiteY2" fmla="*/ 1892300 h 1892300"/>
                            <a:gd name="connsiteX3" fmla="*/ 0 w 3009900"/>
                            <a:gd name="connsiteY3" fmla="*/ 1409700 h 1892300"/>
                            <a:gd name="connsiteX4" fmla="*/ 0 w 3009900"/>
                            <a:gd name="connsiteY4" fmla="*/ 0 h 18923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480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1917700">
                              <a:moveTo>
                                <a:pt x="0" y="0"/>
                              </a:moveTo>
                              <a:cubicBezTo>
                                <a:pt x="1020233" y="38100"/>
                                <a:pt x="1989667" y="50800"/>
                                <a:pt x="3022600" y="342900"/>
                              </a:cubicBezTo>
                              <a:lnTo>
                                <a:pt x="3048000" y="1917700"/>
                              </a:lnTo>
                              <a:cubicBezTo>
                                <a:pt x="2057400" y="1443567"/>
                                <a:pt x="1041400" y="1426633"/>
                                <a:pt x="0" y="1409700"/>
                              </a:cubicBezTo>
                              <a:lnTo>
                                <a:pt x="0" y="0"/>
                              </a:lnTo>
                              <a:close/>
                            </a:path>
                          </a:pathLst>
                        </a:custGeom>
                        <a:gradFill flip="none" rotWithShape="1">
                          <a:gsLst>
                            <a:gs pos="100000">
                              <a:srgbClr val="0066CC"/>
                            </a:gs>
                            <a:gs pos="0">
                              <a:srgbClr val="0066CC">
                                <a:lumMod val="75000"/>
                              </a:srgb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80" name="TextBox 2079">
                          <a:extLst>
                            <a:ext uri="{FF2B5EF4-FFF2-40B4-BE49-F238E27FC236}">
                              <a16:creationId xmlns:a16="http://schemas.microsoft.com/office/drawing/2014/main" id="{04490CBB-C976-4D22-3D39-815D343A3846}"/>
                            </a:ext>
                          </a:extLst>
                        </p:cNvPr>
                        <p:cNvSpPr txBox="1"/>
                        <p:nvPr/>
                      </p:nvSpPr>
                      <p:spPr>
                        <a:xfrm>
                          <a:off x="-368839" y="3897279"/>
                          <a:ext cx="5113395" cy="606874"/>
                        </a:xfrm>
                        <a:prstGeom prst="rect">
                          <a:avLst/>
                        </a:prstGeom>
                        <a:noFill/>
                      </p:spPr>
                      <p:txBody>
                        <a:bodyPr wrap="square" rtlCol="0">
                          <a:spAutoFit/>
                        </a:bodyPr>
                        <a:lstStyle/>
                        <a:p>
                          <a:pPr algn="r"/>
                          <a:r>
                            <a:rPr lang="en-US" sz="800" b="1" dirty="0">
                              <a:solidFill>
                                <a:prstClr val="white"/>
                              </a:solidFill>
                              <a:effectLst>
                                <a:outerShdw blurRad="38100" dist="38100" dir="2700000" algn="tl">
                                  <a:srgbClr val="000000">
                                    <a:alpha val="43137"/>
                                  </a:srgbClr>
                                </a:outerShdw>
                              </a:effectLst>
                              <a:latin typeface="Poppins" panose="00000500000000000000" pitchFamily="2" charset="0"/>
                              <a:ea typeface="Cambria" panose="02040503050406030204" pitchFamily="18" charset="0"/>
                              <a:cs typeface="Poppins" panose="00000500000000000000" pitchFamily="2" charset="0"/>
                            </a:rPr>
                            <a:t>Personalization &amp; Customer Centric Services</a:t>
                          </a:r>
                        </a:p>
                      </p:txBody>
                    </p:sp>
                  </p:grpSp>
                </p:grpSp>
                <p:grpSp>
                  <p:nvGrpSpPr>
                    <p:cNvPr id="2088" name="Group 2087">
                      <a:extLst>
                        <a:ext uri="{FF2B5EF4-FFF2-40B4-BE49-F238E27FC236}">
                          <a16:creationId xmlns:a16="http://schemas.microsoft.com/office/drawing/2014/main" id="{421FE87E-028E-19A5-9F20-BDAE349D78BD}"/>
                        </a:ext>
                      </a:extLst>
                    </p:cNvPr>
                    <p:cNvGrpSpPr/>
                    <p:nvPr/>
                  </p:nvGrpSpPr>
                  <p:grpSpPr>
                    <a:xfrm>
                      <a:off x="-43430" y="2753878"/>
                      <a:ext cx="2719938" cy="1072169"/>
                      <a:chOff x="15258" y="2842119"/>
                      <a:chExt cx="2719938" cy="1072169"/>
                    </a:xfrm>
                  </p:grpSpPr>
                  <p:sp>
                    <p:nvSpPr>
                      <p:cNvPr id="2087" name="Rectangle 2086">
                        <a:extLst>
                          <a:ext uri="{FF2B5EF4-FFF2-40B4-BE49-F238E27FC236}">
                            <a16:creationId xmlns:a16="http://schemas.microsoft.com/office/drawing/2014/main" id="{FF85E965-915D-F059-5E69-3507EE910796}"/>
                          </a:ext>
                        </a:extLst>
                      </p:cNvPr>
                      <p:cNvSpPr/>
                      <p:nvPr/>
                    </p:nvSpPr>
                    <p:spPr>
                      <a:xfrm rot="466315">
                        <a:off x="139765" y="3269388"/>
                        <a:ext cx="2512688" cy="626304"/>
                      </a:xfrm>
                      <a:prstGeom prst="rect">
                        <a:avLst/>
                      </a:prstGeom>
                      <a:solidFill>
                        <a:sysClr val="windowText" lastClr="000000"/>
                      </a:solidFill>
                      <a:ln w="12700" cap="flat" cmpd="sng" algn="ctr">
                        <a:noFill/>
                        <a:prstDash val="solid"/>
                        <a:miter lim="800000"/>
                      </a:ln>
                      <a:effectLst>
                        <a:softEdge rad="190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2069" name="Group 2068">
                        <a:extLst>
                          <a:ext uri="{FF2B5EF4-FFF2-40B4-BE49-F238E27FC236}">
                            <a16:creationId xmlns:a16="http://schemas.microsoft.com/office/drawing/2014/main" id="{B031CA39-FBC8-7F5D-6431-5A860667BFDE}"/>
                          </a:ext>
                        </a:extLst>
                      </p:cNvPr>
                      <p:cNvGrpSpPr/>
                      <p:nvPr/>
                    </p:nvGrpSpPr>
                    <p:grpSpPr>
                      <a:xfrm>
                        <a:off x="15258" y="2842119"/>
                        <a:ext cx="2719938" cy="1072169"/>
                        <a:chOff x="-82462" y="4499203"/>
                        <a:chExt cx="5746455" cy="2215968"/>
                      </a:xfrm>
                    </p:grpSpPr>
                    <p:sp>
                      <p:nvSpPr>
                        <p:cNvPr id="2054" name="Rectangle 34">
                          <a:extLst>
                            <a:ext uri="{FF2B5EF4-FFF2-40B4-BE49-F238E27FC236}">
                              <a16:creationId xmlns:a16="http://schemas.microsoft.com/office/drawing/2014/main" id="{D5846F7E-E76C-A100-4ADA-9DB0646B8385}"/>
                            </a:ext>
                          </a:extLst>
                        </p:cNvPr>
                        <p:cNvSpPr/>
                        <p:nvPr/>
                      </p:nvSpPr>
                      <p:spPr>
                        <a:xfrm>
                          <a:off x="2" y="4499203"/>
                          <a:ext cx="5663991" cy="2215968"/>
                        </a:xfrm>
                        <a:custGeom>
                          <a:avLst/>
                          <a:gdLst>
                            <a:gd name="connsiteX0" fmla="*/ 0 w 3009900"/>
                            <a:gd name="connsiteY0" fmla="*/ 0 h 1409700"/>
                            <a:gd name="connsiteX1" fmla="*/ 3009900 w 3009900"/>
                            <a:gd name="connsiteY1" fmla="*/ 0 h 1409700"/>
                            <a:gd name="connsiteX2" fmla="*/ 3009900 w 3009900"/>
                            <a:gd name="connsiteY2" fmla="*/ 1409700 h 1409700"/>
                            <a:gd name="connsiteX3" fmla="*/ 0 w 3009900"/>
                            <a:gd name="connsiteY3" fmla="*/ 1409700 h 1409700"/>
                            <a:gd name="connsiteX4" fmla="*/ 0 w 3009900"/>
                            <a:gd name="connsiteY4" fmla="*/ 0 h 14097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09900"/>
                            <a:gd name="connsiteY0" fmla="*/ 0 h 1892300"/>
                            <a:gd name="connsiteX1" fmla="*/ 3009900 w 3009900"/>
                            <a:gd name="connsiteY1" fmla="*/ 0 h 1892300"/>
                            <a:gd name="connsiteX2" fmla="*/ 2933700 w 3009900"/>
                            <a:gd name="connsiteY2" fmla="*/ 1892300 h 1892300"/>
                            <a:gd name="connsiteX3" fmla="*/ 0 w 3009900"/>
                            <a:gd name="connsiteY3" fmla="*/ 1409700 h 1892300"/>
                            <a:gd name="connsiteX4" fmla="*/ 0 w 3009900"/>
                            <a:gd name="connsiteY4" fmla="*/ 0 h 18923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480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1917700">
                              <a:moveTo>
                                <a:pt x="0" y="0"/>
                              </a:moveTo>
                              <a:cubicBezTo>
                                <a:pt x="1020233" y="38100"/>
                                <a:pt x="1989667" y="50800"/>
                                <a:pt x="3022600" y="342900"/>
                              </a:cubicBezTo>
                              <a:lnTo>
                                <a:pt x="3048000" y="1917700"/>
                              </a:lnTo>
                              <a:cubicBezTo>
                                <a:pt x="2057400" y="1443567"/>
                                <a:pt x="1041400" y="1426633"/>
                                <a:pt x="0" y="1409700"/>
                              </a:cubicBezTo>
                              <a:lnTo>
                                <a:pt x="0" y="0"/>
                              </a:lnTo>
                              <a:close/>
                            </a:path>
                          </a:pathLst>
                        </a:custGeom>
                        <a:gradFill flip="none" rotWithShape="1">
                          <a:gsLst>
                            <a:gs pos="100000">
                              <a:srgbClr val="0487D9"/>
                            </a:gs>
                            <a:gs pos="0">
                              <a:srgbClr val="0487D9">
                                <a:lumMod val="75000"/>
                              </a:srgb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68" name="TextBox 2067">
                          <a:extLst>
                            <a:ext uri="{FF2B5EF4-FFF2-40B4-BE49-F238E27FC236}">
                              <a16:creationId xmlns:a16="http://schemas.microsoft.com/office/drawing/2014/main" id="{33E05675-9D56-C08F-C0C8-3A061E4E93F2}"/>
                            </a:ext>
                          </a:extLst>
                        </p:cNvPr>
                        <p:cNvSpPr txBox="1"/>
                        <p:nvPr/>
                      </p:nvSpPr>
                      <p:spPr>
                        <a:xfrm>
                          <a:off x="-82462" y="5142704"/>
                          <a:ext cx="5430491" cy="710766"/>
                        </a:xfrm>
                        <a:prstGeom prst="rect">
                          <a:avLst/>
                        </a:prstGeom>
                        <a:noFill/>
                      </p:spPr>
                      <p:txBody>
                        <a:bodyPr wrap="square" rtlCol="0">
                          <a:spAutoFit/>
                        </a:bodyPr>
                        <a:lstStyle/>
                        <a:p>
                          <a:pPr algn="r"/>
                          <a:r>
                            <a:rPr lang="en-US" sz="800" b="1" dirty="0">
                              <a:solidFill>
                                <a:prstClr val="white"/>
                              </a:solidFill>
                              <a:effectLst>
                                <a:outerShdw blurRad="38100" dist="38100" dir="2700000" algn="tl">
                                  <a:srgbClr val="000000">
                                    <a:alpha val="43137"/>
                                  </a:srgbClr>
                                </a:outerShdw>
                              </a:effectLst>
                              <a:latin typeface="Poppins" panose="00000500000000000000" pitchFamily="2" charset="0"/>
                              <a:ea typeface="Cambria" panose="02040503050406030204" pitchFamily="18" charset="0"/>
                              <a:cs typeface="Poppins" panose="00000500000000000000" pitchFamily="2" charset="0"/>
                            </a:rPr>
                            <a:t>Digital Transformation And Automation</a:t>
                          </a:r>
                        </a:p>
                      </p:txBody>
                    </p:sp>
                  </p:grpSp>
                </p:grpSp>
                <p:grpSp>
                  <p:nvGrpSpPr>
                    <p:cNvPr id="2086" name="Group 2085">
                      <a:extLst>
                        <a:ext uri="{FF2B5EF4-FFF2-40B4-BE49-F238E27FC236}">
                          <a16:creationId xmlns:a16="http://schemas.microsoft.com/office/drawing/2014/main" id="{6A217389-F66A-CEDE-6C25-DFA180C05077}"/>
                        </a:ext>
                      </a:extLst>
                    </p:cNvPr>
                    <p:cNvGrpSpPr/>
                    <p:nvPr/>
                  </p:nvGrpSpPr>
                  <p:grpSpPr>
                    <a:xfrm>
                      <a:off x="-94366" y="2083626"/>
                      <a:ext cx="2378580" cy="948560"/>
                      <a:chOff x="-48498" y="2242667"/>
                      <a:chExt cx="2378580" cy="948560"/>
                    </a:xfrm>
                  </p:grpSpPr>
                  <p:sp>
                    <p:nvSpPr>
                      <p:cNvPr id="2085" name="Rectangle 2084">
                        <a:extLst>
                          <a:ext uri="{FF2B5EF4-FFF2-40B4-BE49-F238E27FC236}">
                            <a16:creationId xmlns:a16="http://schemas.microsoft.com/office/drawing/2014/main" id="{A0E79AC7-7A84-34E1-D012-2F77402ADC08}"/>
                          </a:ext>
                        </a:extLst>
                      </p:cNvPr>
                      <p:cNvSpPr/>
                      <p:nvPr/>
                    </p:nvSpPr>
                    <p:spPr>
                      <a:xfrm rot="607428">
                        <a:off x="188103" y="2723489"/>
                        <a:ext cx="2039102" cy="467738"/>
                      </a:xfrm>
                      <a:prstGeom prst="rect">
                        <a:avLst/>
                      </a:prstGeom>
                      <a:solidFill>
                        <a:sysClr val="windowText" lastClr="000000"/>
                      </a:solidFill>
                      <a:ln w="12700" cap="flat" cmpd="sng" algn="ctr">
                        <a:noFill/>
                        <a:prstDash val="solid"/>
                        <a:miter lim="800000"/>
                      </a:ln>
                      <a:effectLst>
                        <a:softEdge rad="190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2070" name="Group 2069">
                        <a:extLst>
                          <a:ext uri="{FF2B5EF4-FFF2-40B4-BE49-F238E27FC236}">
                            <a16:creationId xmlns:a16="http://schemas.microsoft.com/office/drawing/2014/main" id="{91918C9B-E825-F4CB-9683-21F228048035}"/>
                          </a:ext>
                        </a:extLst>
                      </p:cNvPr>
                      <p:cNvGrpSpPr/>
                      <p:nvPr/>
                    </p:nvGrpSpPr>
                    <p:grpSpPr>
                      <a:xfrm>
                        <a:off x="-48498" y="2242667"/>
                        <a:ext cx="2378580" cy="935001"/>
                        <a:chOff x="-181921" y="3254105"/>
                        <a:chExt cx="4809576" cy="2056704"/>
                      </a:xfrm>
                    </p:grpSpPr>
                    <p:sp>
                      <p:nvSpPr>
                        <p:cNvPr id="2056" name="Rectangle 34">
                          <a:extLst>
                            <a:ext uri="{FF2B5EF4-FFF2-40B4-BE49-F238E27FC236}">
                              <a16:creationId xmlns:a16="http://schemas.microsoft.com/office/drawing/2014/main" id="{D66709D8-4A1C-B1CB-F81A-0B0FD0597F72}"/>
                            </a:ext>
                          </a:extLst>
                        </p:cNvPr>
                        <p:cNvSpPr/>
                        <p:nvPr/>
                      </p:nvSpPr>
                      <p:spPr>
                        <a:xfrm>
                          <a:off x="1" y="3254105"/>
                          <a:ext cx="4627654" cy="2056704"/>
                        </a:xfrm>
                        <a:custGeom>
                          <a:avLst/>
                          <a:gdLst>
                            <a:gd name="connsiteX0" fmla="*/ 0 w 3009900"/>
                            <a:gd name="connsiteY0" fmla="*/ 0 h 1409700"/>
                            <a:gd name="connsiteX1" fmla="*/ 3009900 w 3009900"/>
                            <a:gd name="connsiteY1" fmla="*/ 0 h 1409700"/>
                            <a:gd name="connsiteX2" fmla="*/ 3009900 w 3009900"/>
                            <a:gd name="connsiteY2" fmla="*/ 1409700 h 1409700"/>
                            <a:gd name="connsiteX3" fmla="*/ 0 w 3009900"/>
                            <a:gd name="connsiteY3" fmla="*/ 1409700 h 1409700"/>
                            <a:gd name="connsiteX4" fmla="*/ 0 w 3009900"/>
                            <a:gd name="connsiteY4" fmla="*/ 0 h 14097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09900"/>
                            <a:gd name="connsiteY0" fmla="*/ 0 h 1892300"/>
                            <a:gd name="connsiteX1" fmla="*/ 3009900 w 3009900"/>
                            <a:gd name="connsiteY1" fmla="*/ 0 h 1892300"/>
                            <a:gd name="connsiteX2" fmla="*/ 2933700 w 3009900"/>
                            <a:gd name="connsiteY2" fmla="*/ 1892300 h 1892300"/>
                            <a:gd name="connsiteX3" fmla="*/ 0 w 3009900"/>
                            <a:gd name="connsiteY3" fmla="*/ 1409700 h 1892300"/>
                            <a:gd name="connsiteX4" fmla="*/ 0 w 3009900"/>
                            <a:gd name="connsiteY4" fmla="*/ 0 h 18923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480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1917700">
                              <a:moveTo>
                                <a:pt x="0" y="0"/>
                              </a:moveTo>
                              <a:cubicBezTo>
                                <a:pt x="1020233" y="38100"/>
                                <a:pt x="1989667" y="50800"/>
                                <a:pt x="3022600" y="342900"/>
                              </a:cubicBezTo>
                              <a:lnTo>
                                <a:pt x="3048000" y="1917700"/>
                              </a:lnTo>
                              <a:cubicBezTo>
                                <a:pt x="2057400" y="1443567"/>
                                <a:pt x="1041400" y="1426633"/>
                                <a:pt x="0" y="1409700"/>
                              </a:cubicBezTo>
                              <a:lnTo>
                                <a:pt x="0" y="0"/>
                              </a:lnTo>
                              <a:close/>
                            </a:path>
                          </a:pathLst>
                        </a:custGeom>
                        <a:gradFill flip="none" rotWithShape="1">
                          <a:gsLst>
                            <a:gs pos="100000">
                              <a:srgbClr val="0066CC"/>
                            </a:gs>
                            <a:gs pos="0">
                              <a:srgbClr val="0066CC">
                                <a:lumMod val="75000"/>
                              </a:srgb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63" name="TextBox 2062">
                          <a:extLst>
                            <a:ext uri="{FF2B5EF4-FFF2-40B4-BE49-F238E27FC236}">
                              <a16:creationId xmlns:a16="http://schemas.microsoft.com/office/drawing/2014/main" id="{2F263554-DBEF-F0EF-A70D-C66CCEADAD69}"/>
                            </a:ext>
                          </a:extLst>
                        </p:cNvPr>
                        <p:cNvSpPr txBox="1"/>
                        <p:nvPr/>
                      </p:nvSpPr>
                      <p:spPr>
                        <a:xfrm>
                          <a:off x="-181921" y="3797317"/>
                          <a:ext cx="4734400" cy="694894"/>
                        </a:xfrm>
                        <a:prstGeom prst="rect">
                          <a:avLst/>
                        </a:prstGeom>
                        <a:noFill/>
                      </p:spPr>
                      <p:txBody>
                        <a:bodyPr wrap="square" rtlCol="0">
                          <a:spAutoFit/>
                        </a:bodyPr>
                        <a:lstStyle/>
                        <a:p>
                          <a:pPr algn="r"/>
                          <a:r>
                            <a:rPr lang="en-US" sz="800" b="1" dirty="0">
                              <a:solidFill>
                                <a:prstClr val="white"/>
                              </a:solidFill>
                              <a:effectLst>
                                <a:outerShdw blurRad="38100" dist="38100" dir="2700000" algn="tl">
                                  <a:srgbClr val="000000">
                                    <a:alpha val="43137"/>
                                  </a:srgbClr>
                                </a:outerShdw>
                              </a:effectLst>
                              <a:latin typeface="Poppins" panose="00000500000000000000" pitchFamily="2" charset="0"/>
                              <a:ea typeface="Cambria" panose="02040503050406030204" pitchFamily="18" charset="0"/>
                              <a:cs typeface="Poppins" panose="00000500000000000000" pitchFamily="2" charset="0"/>
                            </a:rPr>
                            <a:t>Open Banking And API Integration</a:t>
                          </a:r>
                        </a:p>
                      </p:txBody>
                    </p:sp>
                  </p:grpSp>
                </p:grpSp>
                <p:grpSp>
                  <p:nvGrpSpPr>
                    <p:cNvPr id="2084" name="Group 2083">
                      <a:extLst>
                        <a:ext uri="{FF2B5EF4-FFF2-40B4-BE49-F238E27FC236}">
                          <a16:creationId xmlns:a16="http://schemas.microsoft.com/office/drawing/2014/main" id="{6DF3ADA0-C49E-2B0B-4189-7A76332E17DF}"/>
                        </a:ext>
                      </a:extLst>
                    </p:cNvPr>
                    <p:cNvGrpSpPr/>
                    <p:nvPr/>
                  </p:nvGrpSpPr>
                  <p:grpSpPr>
                    <a:xfrm>
                      <a:off x="-81614" y="1532799"/>
                      <a:ext cx="2003667" cy="812082"/>
                      <a:chOff x="-49674" y="1374852"/>
                      <a:chExt cx="2003667" cy="812082"/>
                    </a:xfrm>
                  </p:grpSpPr>
                  <p:sp>
                    <p:nvSpPr>
                      <p:cNvPr id="2083" name="Rectangle 2082">
                        <a:extLst>
                          <a:ext uri="{FF2B5EF4-FFF2-40B4-BE49-F238E27FC236}">
                            <a16:creationId xmlns:a16="http://schemas.microsoft.com/office/drawing/2014/main" id="{E3C5F4CE-2739-461A-B676-36C9BE78CA12}"/>
                          </a:ext>
                        </a:extLst>
                      </p:cNvPr>
                      <p:cNvSpPr/>
                      <p:nvPr/>
                    </p:nvSpPr>
                    <p:spPr>
                      <a:xfrm rot="607428">
                        <a:off x="121511" y="1689325"/>
                        <a:ext cx="1732408" cy="497609"/>
                      </a:xfrm>
                      <a:prstGeom prst="rect">
                        <a:avLst/>
                      </a:prstGeom>
                      <a:solidFill>
                        <a:sysClr val="windowText" lastClr="000000"/>
                      </a:solidFill>
                      <a:ln w="12700" cap="flat" cmpd="sng" algn="ctr">
                        <a:noFill/>
                        <a:prstDash val="solid"/>
                        <a:miter lim="800000"/>
                      </a:ln>
                      <a:effectLst>
                        <a:softEdge rad="190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2071" name="Group 2070">
                        <a:extLst>
                          <a:ext uri="{FF2B5EF4-FFF2-40B4-BE49-F238E27FC236}">
                            <a16:creationId xmlns:a16="http://schemas.microsoft.com/office/drawing/2014/main" id="{55BBEC52-2A8B-690B-864A-C11E854A19F0}"/>
                          </a:ext>
                        </a:extLst>
                      </p:cNvPr>
                      <p:cNvGrpSpPr/>
                      <p:nvPr/>
                    </p:nvGrpSpPr>
                    <p:grpSpPr>
                      <a:xfrm>
                        <a:off x="-49674" y="1374852"/>
                        <a:ext cx="2003667" cy="785439"/>
                        <a:chOff x="-96292" y="2201329"/>
                        <a:chExt cx="3888592" cy="2103371"/>
                      </a:xfrm>
                    </p:grpSpPr>
                    <p:sp>
                      <p:nvSpPr>
                        <p:cNvPr id="2058" name="Rectangle 34">
                          <a:extLst>
                            <a:ext uri="{FF2B5EF4-FFF2-40B4-BE49-F238E27FC236}">
                              <a16:creationId xmlns:a16="http://schemas.microsoft.com/office/drawing/2014/main" id="{0CCB259F-9F7E-6652-D4C7-7886CC48BB49}"/>
                            </a:ext>
                          </a:extLst>
                        </p:cNvPr>
                        <p:cNvSpPr/>
                        <p:nvPr/>
                      </p:nvSpPr>
                      <p:spPr>
                        <a:xfrm>
                          <a:off x="58618" y="2201329"/>
                          <a:ext cx="3733682" cy="2103371"/>
                        </a:xfrm>
                        <a:custGeom>
                          <a:avLst/>
                          <a:gdLst>
                            <a:gd name="connsiteX0" fmla="*/ 0 w 3009900"/>
                            <a:gd name="connsiteY0" fmla="*/ 0 h 1409700"/>
                            <a:gd name="connsiteX1" fmla="*/ 3009900 w 3009900"/>
                            <a:gd name="connsiteY1" fmla="*/ 0 h 1409700"/>
                            <a:gd name="connsiteX2" fmla="*/ 3009900 w 3009900"/>
                            <a:gd name="connsiteY2" fmla="*/ 1409700 h 1409700"/>
                            <a:gd name="connsiteX3" fmla="*/ 0 w 3009900"/>
                            <a:gd name="connsiteY3" fmla="*/ 1409700 h 1409700"/>
                            <a:gd name="connsiteX4" fmla="*/ 0 w 3009900"/>
                            <a:gd name="connsiteY4" fmla="*/ 0 h 14097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09900"/>
                            <a:gd name="connsiteY0" fmla="*/ 0 h 1892300"/>
                            <a:gd name="connsiteX1" fmla="*/ 3009900 w 3009900"/>
                            <a:gd name="connsiteY1" fmla="*/ 0 h 1892300"/>
                            <a:gd name="connsiteX2" fmla="*/ 2933700 w 3009900"/>
                            <a:gd name="connsiteY2" fmla="*/ 1892300 h 1892300"/>
                            <a:gd name="connsiteX3" fmla="*/ 0 w 3009900"/>
                            <a:gd name="connsiteY3" fmla="*/ 1409700 h 1892300"/>
                            <a:gd name="connsiteX4" fmla="*/ 0 w 3009900"/>
                            <a:gd name="connsiteY4" fmla="*/ 0 h 18923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480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1917700">
                              <a:moveTo>
                                <a:pt x="0" y="0"/>
                              </a:moveTo>
                              <a:cubicBezTo>
                                <a:pt x="1020233" y="38100"/>
                                <a:pt x="1989667" y="50800"/>
                                <a:pt x="3022600" y="342900"/>
                              </a:cubicBezTo>
                              <a:lnTo>
                                <a:pt x="3048000" y="1917700"/>
                              </a:lnTo>
                              <a:cubicBezTo>
                                <a:pt x="2057400" y="1443567"/>
                                <a:pt x="1041400" y="1426633"/>
                                <a:pt x="0" y="1409700"/>
                              </a:cubicBezTo>
                              <a:lnTo>
                                <a:pt x="0" y="0"/>
                              </a:lnTo>
                              <a:close/>
                            </a:path>
                          </a:pathLst>
                        </a:custGeom>
                        <a:gradFill flip="none" rotWithShape="1">
                          <a:gsLst>
                            <a:gs pos="100000">
                              <a:srgbClr val="0487D9"/>
                            </a:gs>
                            <a:gs pos="0">
                              <a:srgbClr val="0487D9">
                                <a:lumMod val="75000"/>
                              </a:srgb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62" name="TextBox 2061">
                          <a:extLst>
                            <a:ext uri="{FF2B5EF4-FFF2-40B4-BE49-F238E27FC236}">
                              <a16:creationId xmlns:a16="http://schemas.microsoft.com/office/drawing/2014/main" id="{98E12ED7-7EDE-0B7E-ED8C-15F027C769D7}"/>
                            </a:ext>
                          </a:extLst>
                        </p:cNvPr>
                        <p:cNvSpPr txBox="1"/>
                        <p:nvPr/>
                      </p:nvSpPr>
                      <p:spPr>
                        <a:xfrm>
                          <a:off x="-96292" y="2776042"/>
                          <a:ext cx="3693531" cy="683219"/>
                        </a:xfrm>
                        <a:prstGeom prst="rect">
                          <a:avLst/>
                        </a:prstGeom>
                        <a:noFill/>
                      </p:spPr>
                      <p:txBody>
                        <a:bodyPr wrap="square" rtlCol="0">
                          <a:spAutoFit/>
                        </a:bodyPr>
                        <a:lstStyle>
                          <a:defPPr>
                            <a:defRPr lang="en-US"/>
                          </a:defPPr>
                          <a:lvl1pPr>
                            <a:defRPr sz="1200" b="1">
                              <a:solidFill>
                                <a:prstClr val="white"/>
                              </a:solidFill>
                              <a:effectLst>
                                <a:outerShdw blurRad="38100" dist="38100" dir="2700000" algn="tl">
                                  <a:srgbClr val="000000">
                                    <a:alpha val="43137"/>
                                  </a:srgbClr>
                                </a:outerShdw>
                              </a:effectLst>
                              <a:latin typeface="Poppins" panose="00000500000000000000" pitchFamily="2" charset="0"/>
                              <a:ea typeface="Cambria" panose="02040503050406030204" pitchFamily="18" charset="0"/>
                              <a:cs typeface="Poppins" panose="00000500000000000000" pitchFamily="2" charset="0"/>
                            </a:defRPr>
                          </a:lvl1pPr>
                        </a:lstStyle>
                        <a:p>
                          <a:pPr algn="r"/>
                          <a:r>
                            <a:rPr lang="en-US" sz="800" dirty="0"/>
                            <a:t>Fintech Integration</a:t>
                          </a:r>
                        </a:p>
                      </p:txBody>
                    </p:sp>
                  </p:grpSp>
                </p:grpSp>
                <p:grpSp>
                  <p:nvGrpSpPr>
                    <p:cNvPr id="2072" name="Group 2071">
                      <a:extLst>
                        <a:ext uri="{FF2B5EF4-FFF2-40B4-BE49-F238E27FC236}">
                          <a16:creationId xmlns:a16="http://schemas.microsoft.com/office/drawing/2014/main" id="{631B2EC2-00A6-6B13-4814-2405B2F294FB}"/>
                        </a:ext>
                      </a:extLst>
                    </p:cNvPr>
                    <p:cNvGrpSpPr/>
                    <p:nvPr/>
                  </p:nvGrpSpPr>
                  <p:grpSpPr>
                    <a:xfrm>
                      <a:off x="-1758" y="985869"/>
                      <a:ext cx="1663072" cy="778459"/>
                      <a:chOff x="0" y="1046004"/>
                      <a:chExt cx="2654525" cy="1562644"/>
                    </a:xfrm>
                  </p:grpSpPr>
                  <p:sp>
                    <p:nvSpPr>
                      <p:cNvPr id="2059" name="Rectangle 2058">
                        <a:extLst>
                          <a:ext uri="{FF2B5EF4-FFF2-40B4-BE49-F238E27FC236}">
                            <a16:creationId xmlns:a16="http://schemas.microsoft.com/office/drawing/2014/main" id="{18CCE03B-9E91-5A29-2C2F-913E0D8E9B24}"/>
                          </a:ext>
                        </a:extLst>
                      </p:cNvPr>
                      <p:cNvSpPr/>
                      <p:nvPr/>
                    </p:nvSpPr>
                    <p:spPr>
                      <a:xfrm rot="607428">
                        <a:off x="66310" y="1669732"/>
                        <a:ext cx="2520175" cy="938916"/>
                      </a:xfrm>
                      <a:prstGeom prst="rect">
                        <a:avLst/>
                      </a:prstGeom>
                      <a:solidFill>
                        <a:sysClr val="windowText" lastClr="000000"/>
                      </a:solidFill>
                      <a:ln w="12700" cap="flat" cmpd="sng" algn="ctr">
                        <a:noFill/>
                        <a:prstDash val="solid"/>
                        <a:miter lim="800000"/>
                      </a:ln>
                      <a:effectLst>
                        <a:softEdge rad="190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60" name="Rectangle 34">
                        <a:extLst>
                          <a:ext uri="{FF2B5EF4-FFF2-40B4-BE49-F238E27FC236}">
                            <a16:creationId xmlns:a16="http://schemas.microsoft.com/office/drawing/2014/main" id="{A0506A5F-8AEE-A9F0-24EE-7BCA5740ECDC}"/>
                          </a:ext>
                        </a:extLst>
                      </p:cNvPr>
                      <p:cNvSpPr/>
                      <p:nvPr/>
                    </p:nvSpPr>
                    <p:spPr>
                      <a:xfrm>
                        <a:off x="0" y="1046004"/>
                        <a:ext cx="2604895" cy="1529864"/>
                      </a:xfrm>
                      <a:custGeom>
                        <a:avLst/>
                        <a:gdLst>
                          <a:gd name="connsiteX0" fmla="*/ 0 w 3009900"/>
                          <a:gd name="connsiteY0" fmla="*/ 0 h 1409700"/>
                          <a:gd name="connsiteX1" fmla="*/ 3009900 w 3009900"/>
                          <a:gd name="connsiteY1" fmla="*/ 0 h 1409700"/>
                          <a:gd name="connsiteX2" fmla="*/ 3009900 w 3009900"/>
                          <a:gd name="connsiteY2" fmla="*/ 1409700 h 1409700"/>
                          <a:gd name="connsiteX3" fmla="*/ 0 w 3009900"/>
                          <a:gd name="connsiteY3" fmla="*/ 1409700 h 1409700"/>
                          <a:gd name="connsiteX4" fmla="*/ 0 w 3009900"/>
                          <a:gd name="connsiteY4" fmla="*/ 0 h 14097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09900"/>
                          <a:gd name="connsiteY0" fmla="*/ 0 h 1892300"/>
                          <a:gd name="connsiteX1" fmla="*/ 3009900 w 3009900"/>
                          <a:gd name="connsiteY1" fmla="*/ 0 h 1892300"/>
                          <a:gd name="connsiteX2" fmla="*/ 2933700 w 3009900"/>
                          <a:gd name="connsiteY2" fmla="*/ 1892300 h 1892300"/>
                          <a:gd name="connsiteX3" fmla="*/ 0 w 3009900"/>
                          <a:gd name="connsiteY3" fmla="*/ 1409700 h 1892300"/>
                          <a:gd name="connsiteX4" fmla="*/ 0 w 3009900"/>
                          <a:gd name="connsiteY4" fmla="*/ 0 h 18923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480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1917700">
                            <a:moveTo>
                              <a:pt x="0" y="0"/>
                            </a:moveTo>
                            <a:cubicBezTo>
                              <a:pt x="1020233" y="38100"/>
                              <a:pt x="1989667" y="50800"/>
                              <a:pt x="3022600" y="342900"/>
                            </a:cubicBezTo>
                            <a:lnTo>
                              <a:pt x="3048000" y="1917700"/>
                            </a:lnTo>
                            <a:cubicBezTo>
                              <a:pt x="2057400" y="1443567"/>
                              <a:pt x="1041400" y="1426633"/>
                              <a:pt x="0" y="1409700"/>
                            </a:cubicBezTo>
                            <a:lnTo>
                              <a:pt x="0" y="0"/>
                            </a:lnTo>
                            <a:close/>
                          </a:path>
                        </a:pathLst>
                      </a:custGeom>
                      <a:gradFill flip="none" rotWithShape="1">
                        <a:gsLst>
                          <a:gs pos="100000">
                            <a:srgbClr val="0066CC"/>
                          </a:gs>
                          <a:gs pos="0">
                            <a:srgbClr val="0066CC">
                              <a:lumMod val="75000"/>
                            </a:srgb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61" name="TextBox 2060">
                        <a:extLst>
                          <a:ext uri="{FF2B5EF4-FFF2-40B4-BE49-F238E27FC236}">
                            <a16:creationId xmlns:a16="http://schemas.microsoft.com/office/drawing/2014/main" id="{4E9F619D-CFEC-0452-5723-450D955ADFF4}"/>
                          </a:ext>
                        </a:extLst>
                      </p:cNvPr>
                      <p:cNvSpPr txBox="1"/>
                      <p:nvPr/>
                    </p:nvSpPr>
                    <p:spPr>
                      <a:xfrm>
                        <a:off x="49630" y="1400641"/>
                        <a:ext cx="2604895" cy="634138"/>
                      </a:xfrm>
                      <a:prstGeom prst="rect">
                        <a:avLst/>
                      </a:prstGeom>
                      <a:noFill/>
                    </p:spPr>
                    <p:txBody>
                      <a:bodyPr wrap="square" rtlCol="0">
                        <a:spAutoFit/>
                      </a:bodyPr>
                      <a:lstStyle/>
                      <a:p>
                        <a:pPr algn="r"/>
                        <a:r>
                          <a:rPr lang="en-US" sz="800" b="1" dirty="0">
                            <a:solidFill>
                              <a:prstClr val="white"/>
                            </a:solidFill>
                            <a:effectLst>
                              <a:outerShdw blurRad="38100" dist="38100" dir="2700000" algn="tl">
                                <a:srgbClr val="000000">
                                  <a:alpha val="43137"/>
                                </a:srgbClr>
                              </a:outerShdw>
                            </a:effectLst>
                            <a:latin typeface="Poppins" panose="00000500000000000000" pitchFamily="2" charset="0"/>
                            <a:ea typeface="Cambria" panose="02040503050406030204" pitchFamily="18" charset="0"/>
                            <a:cs typeface="Poppins" panose="00000500000000000000" pitchFamily="2" charset="0"/>
                          </a:rPr>
                          <a:t>Rise in Digital Payments</a:t>
                        </a:r>
                      </a:p>
                    </p:txBody>
                  </p:sp>
                </p:grpSp>
              </p:grpSp>
            </p:grpSp>
          </p:grpSp>
          <p:sp>
            <p:nvSpPr>
              <p:cNvPr id="2208" name="Rectangle 2207">
                <a:extLst>
                  <a:ext uri="{FF2B5EF4-FFF2-40B4-BE49-F238E27FC236}">
                    <a16:creationId xmlns:a16="http://schemas.microsoft.com/office/drawing/2014/main" id="{45528EBE-3AFB-FA15-6200-4DEC2FF6DACD}"/>
                  </a:ext>
                </a:extLst>
              </p:cNvPr>
              <p:cNvSpPr/>
              <p:nvPr/>
            </p:nvSpPr>
            <p:spPr>
              <a:xfrm>
                <a:off x="2217656" y="5257236"/>
                <a:ext cx="3791376" cy="830997"/>
              </a:xfrm>
              <a:prstGeom prst="rect">
                <a:avLst/>
              </a:prstGeom>
            </p:spPr>
            <p:txBody>
              <a:bodyPr wrap="square">
                <a:spAutoFit/>
              </a:bodyPr>
              <a:lstStyle/>
              <a:p>
                <a:pPr marL="171450" indent="-171450" algn="just">
                  <a:buFont typeface="Arial" panose="020B0604020202020204" pitchFamily="34" charset="0"/>
                  <a:buChar char="•"/>
                </a:pPr>
                <a:r>
                  <a:rPr lang="en-US" sz="800" dirty="0">
                    <a:solidFill>
                      <a:prstClr val="black">
                        <a:lumMod val="65000"/>
                        <a:lumOff val="35000"/>
                      </a:prstClr>
                    </a:solidFill>
                    <a:latin typeface="Poppins" panose="00000500000000000000" pitchFamily="2" charset="0"/>
                    <a:cs typeface="Poppins" panose="00000500000000000000" pitchFamily="2" charset="0"/>
                  </a:rPr>
                  <a:t>Banks are partnering with BNPL platforms to offer flexible payment solutions directly through their mobile apps or e-commerce platforms</a:t>
                </a:r>
              </a:p>
              <a:p>
                <a:pPr marL="171450" indent="-171450" algn="just">
                  <a:buFont typeface="Arial" panose="020B0604020202020204" pitchFamily="34" charset="0"/>
                  <a:buChar char="•"/>
                </a:pPr>
                <a:r>
                  <a:rPr lang="en-US" sz="800" dirty="0">
                    <a:solidFill>
                      <a:prstClr val="black">
                        <a:lumMod val="65000"/>
                        <a:lumOff val="35000"/>
                      </a:prstClr>
                    </a:solidFill>
                    <a:latin typeface="Poppins" panose="00000500000000000000" pitchFamily="2" charset="0"/>
                    <a:cs typeface="Poppins" panose="00000500000000000000" pitchFamily="2" charset="0"/>
                  </a:rPr>
                  <a:t>Many banks are ramping up investments in digital payment technologies and creating their own BNPL solutions to capture a larger share of the market</a:t>
                </a:r>
                <a:endParaRPr lang="en-IN" sz="800" dirty="0">
                  <a:solidFill>
                    <a:prstClr val="black">
                      <a:lumMod val="65000"/>
                      <a:lumOff val="35000"/>
                    </a:prstClr>
                  </a:solidFill>
                  <a:latin typeface="Poppins" panose="00000500000000000000" pitchFamily="2" charset="0"/>
                  <a:cs typeface="Poppins" panose="00000500000000000000" pitchFamily="2" charset="0"/>
                </a:endParaRPr>
              </a:p>
            </p:txBody>
          </p:sp>
        </p:grpSp>
        <p:grpSp>
          <p:nvGrpSpPr>
            <p:cNvPr id="2211" name="Group 2210">
              <a:extLst>
                <a:ext uri="{FF2B5EF4-FFF2-40B4-BE49-F238E27FC236}">
                  <a16:creationId xmlns:a16="http://schemas.microsoft.com/office/drawing/2014/main" id="{73C5BBA2-5566-6977-16B8-AADA6480E90E}"/>
                </a:ext>
              </a:extLst>
            </p:cNvPr>
            <p:cNvGrpSpPr/>
            <p:nvPr/>
          </p:nvGrpSpPr>
          <p:grpSpPr>
            <a:xfrm>
              <a:off x="0" y="1697471"/>
              <a:ext cx="6159845" cy="4760722"/>
              <a:chOff x="6222556" y="1591455"/>
              <a:chExt cx="6083435" cy="4760722"/>
            </a:xfrm>
          </p:grpSpPr>
          <p:grpSp>
            <p:nvGrpSpPr>
              <p:cNvPr id="2207" name="Group 2206">
                <a:extLst>
                  <a:ext uri="{FF2B5EF4-FFF2-40B4-BE49-F238E27FC236}">
                    <a16:creationId xmlns:a16="http://schemas.microsoft.com/office/drawing/2014/main" id="{66906575-3A0A-4B7E-9C40-42B3AD8D969E}"/>
                  </a:ext>
                </a:extLst>
              </p:cNvPr>
              <p:cNvGrpSpPr/>
              <p:nvPr/>
            </p:nvGrpSpPr>
            <p:grpSpPr>
              <a:xfrm>
                <a:off x="6222556" y="1591455"/>
                <a:ext cx="6083435" cy="4760722"/>
                <a:chOff x="6222556" y="1591455"/>
                <a:chExt cx="6083435" cy="4760722"/>
              </a:xfrm>
            </p:grpSpPr>
            <p:grpSp>
              <p:nvGrpSpPr>
                <p:cNvPr id="2206" name="Group 2205">
                  <a:extLst>
                    <a:ext uri="{FF2B5EF4-FFF2-40B4-BE49-F238E27FC236}">
                      <a16:creationId xmlns:a16="http://schemas.microsoft.com/office/drawing/2014/main" id="{E697EEB0-8EC2-3C1D-7171-7C6F7362C8B5}"/>
                    </a:ext>
                  </a:extLst>
                </p:cNvPr>
                <p:cNvGrpSpPr/>
                <p:nvPr/>
              </p:nvGrpSpPr>
              <p:grpSpPr>
                <a:xfrm>
                  <a:off x="6222556" y="1607785"/>
                  <a:ext cx="5942695" cy="4525014"/>
                  <a:chOff x="6222556" y="1607785"/>
                  <a:chExt cx="5942695" cy="4525014"/>
                </a:xfrm>
              </p:grpSpPr>
              <p:grpSp>
                <p:nvGrpSpPr>
                  <p:cNvPr id="2143" name="Group 2142">
                    <a:extLst>
                      <a:ext uri="{FF2B5EF4-FFF2-40B4-BE49-F238E27FC236}">
                        <a16:creationId xmlns:a16="http://schemas.microsoft.com/office/drawing/2014/main" id="{D713B778-6CDE-B316-5335-5B4C12280630}"/>
                      </a:ext>
                    </a:extLst>
                  </p:cNvPr>
                  <p:cNvGrpSpPr/>
                  <p:nvPr/>
                </p:nvGrpSpPr>
                <p:grpSpPr>
                  <a:xfrm flipH="1">
                    <a:off x="6222556" y="1607785"/>
                    <a:ext cx="5942695" cy="3639890"/>
                    <a:chOff x="0" y="977713"/>
                    <a:chExt cx="10267952" cy="3224545"/>
                  </a:xfrm>
                </p:grpSpPr>
                <p:grpSp>
                  <p:nvGrpSpPr>
                    <p:cNvPr id="2144" name="Group 2143">
                      <a:extLst>
                        <a:ext uri="{FF2B5EF4-FFF2-40B4-BE49-F238E27FC236}">
                          <a16:creationId xmlns:a16="http://schemas.microsoft.com/office/drawing/2014/main" id="{0548786A-4FF3-8FA4-605C-A142398801FD}"/>
                        </a:ext>
                      </a:extLst>
                    </p:cNvPr>
                    <p:cNvGrpSpPr/>
                    <p:nvPr/>
                  </p:nvGrpSpPr>
                  <p:grpSpPr>
                    <a:xfrm>
                      <a:off x="0" y="977713"/>
                      <a:ext cx="10267950" cy="598072"/>
                      <a:chOff x="0" y="977713"/>
                      <a:chExt cx="10267950" cy="598072"/>
                    </a:xfrm>
                  </p:grpSpPr>
                  <p:sp>
                    <p:nvSpPr>
                      <p:cNvPr id="2158" name="Rectangle 2157">
                        <a:extLst>
                          <a:ext uri="{FF2B5EF4-FFF2-40B4-BE49-F238E27FC236}">
                            <a16:creationId xmlns:a16="http://schemas.microsoft.com/office/drawing/2014/main" id="{72E54F27-41E3-5C5C-683E-5E641A3B5C45}"/>
                          </a:ext>
                        </a:extLst>
                      </p:cNvPr>
                      <p:cNvSpPr/>
                      <p:nvPr/>
                    </p:nvSpPr>
                    <p:spPr>
                      <a:xfrm>
                        <a:off x="0" y="977713"/>
                        <a:ext cx="10267950" cy="598072"/>
                      </a:xfrm>
                      <a:prstGeom prst="rect">
                        <a:avLst/>
                      </a:prstGeom>
                      <a:solidFill>
                        <a:srgbClr val="0066CC">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59" name="Rectangle 2158">
                        <a:extLst>
                          <a:ext uri="{FF2B5EF4-FFF2-40B4-BE49-F238E27FC236}">
                            <a16:creationId xmlns:a16="http://schemas.microsoft.com/office/drawing/2014/main" id="{51DC0034-D8F5-E3E6-D58B-BCA5DF48BBBA}"/>
                          </a:ext>
                        </a:extLst>
                      </p:cNvPr>
                      <p:cNvSpPr/>
                      <p:nvPr/>
                    </p:nvSpPr>
                    <p:spPr>
                      <a:xfrm>
                        <a:off x="1982651" y="1020292"/>
                        <a:ext cx="8280092" cy="518047"/>
                      </a:xfrm>
                      <a:prstGeom prst="rect">
                        <a:avLst/>
                      </a:prstGeom>
                    </p:spPr>
                    <p:txBody>
                      <a:bodyPr wrap="square">
                        <a:spAutoFit/>
                      </a:bodyPr>
                      <a:lstStyle/>
                      <a:p>
                        <a:pPr marL="171450" indent="-171450" algn="just">
                          <a:buFont typeface="Arial" panose="020B0604020202020204" pitchFamily="34" charset="0"/>
                          <a:buChar char="•"/>
                        </a:pPr>
                        <a:r>
                          <a:rPr lang="en-US" sz="800" dirty="0">
                            <a:solidFill>
                              <a:prstClr val="black">
                                <a:lumMod val="65000"/>
                                <a:lumOff val="35000"/>
                              </a:prstClr>
                            </a:solidFill>
                            <a:latin typeface="Poppins" panose="00000500000000000000" pitchFamily="2" charset="0"/>
                            <a:cs typeface="Poppins" panose="00000500000000000000" pitchFamily="2" charset="0"/>
                          </a:rPr>
                          <a:t>Banks are collaborating with fintech and non-financial companies to deliver embedded finance solutions, enabling seamless payment experiences for customers</a:t>
                        </a:r>
                      </a:p>
                      <a:p>
                        <a:pPr marL="171450" indent="-171450" algn="just">
                          <a:buFont typeface="Arial" panose="020B0604020202020204" pitchFamily="34" charset="0"/>
                          <a:buChar char="•"/>
                        </a:pPr>
                        <a:r>
                          <a:rPr lang="en-US" sz="800" dirty="0">
                            <a:solidFill>
                              <a:prstClr val="black">
                                <a:lumMod val="65000"/>
                                <a:lumOff val="35000"/>
                              </a:prstClr>
                            </a:solidFill>
                            <a:latin typeface="Poppins" panose="00000500000000000000" pitchFamily="2" charset="0"/>
                            <a:cs typeface="Poppins" panose="00000500000000000000" pitchFamily="2" charset="0"/>
                          </a:rPr>
                          <a:t>Banks can reach a wider customer base and leverage customer data to mitigate risk, allowing them to offer more personalized and tailored financial solutions</a:t>
                        </a:r>
                        <a:endParaRPr lang="en-IN" sz="800" dirty="0">
                          <a:solidFill>
                            <a:prstClr val="black">
                              <a:lumMod val="65000"/>
                              <a:lumOff val="35000"/>
                            </a:prstClr>
                          </a:solidFill>
                          <a:latin typeface="Poppins" panose="00000500000000000000" pitchFamily="2" charset="0"/>
                          <a:cs typeface="Poppins" panose="00000500000000000000" pitchFamily="2" charset="0"/>
                        </a:endParaRPr>
                      </a:p>
                    </p:txBody>
                  </p:sp>
                </p:grpSp>
                <p:grpSp>
                  <p:nvGrpSpPr>
                    <p:cNvPr id="2145" name="Group 2144">
                      <a:extLst>
                        <a:ext uri="{FF2B5EF4-FFF2-40B4-BE49-F238E27FC236}">
                          <a16:creationId xmlns:a16="http://schemas.microsoft.com/office/drawing/2014/main" id="{1EDEB61D-5DB3-42EA-9062-737D085BD858}"/>
                        </a:ext>
                      </a:extLst>
                    </p:cNvPr>
                    <p:cNvGrpSpPr/>
                    <p:nvPr/>
                  </p:nvGrpSpPr>
                  <p:grpSpPr>
                    <a:xfrm>
                      <a:off x="60663" y="1575859"/>
                      <a:ext cx="10207289" cy="2626399"/>
                      <a:chOff x="60663" y="1575859"/>
                      <a:chExt cx="10207289" cy="2626399"/>
                    </a:xfrm>
                  </p:grpSpPr>
                  <p:grpSp>
                    <p:nvGrpSpPr>
                      <p:cNvPr id="2146" name="Group 2145">
                        <a:extLst>
                          <a:ext uri="{FF2B5EF4-FFF2-40B4-BE49-F238E27FC236}">
                            <a16:creationId xmlns:a16="http://schemas.microsoft.com/office/drawing/2014/main" id="{E2DEC066-BC2E-A5F9-F79B-F0F56829B483}"/>
                          </a:ext>
                        </a:extLst>
                      </p:cNvPr>
                      <p:cNvGrpSpPr/>
                      <p:nvPr/>
                    </p:nvGrpSpPr>
                    <p:grpSpPr>
                      <a:xfrm>
                        <a:off x="2655470" y="3466085"/>
                        <a:ext cx="7612480" cy="736173"/>
                        <a:chOff x="2655470" y="3466085"/>
                        <a:chExt cx="7612480" cy="736173"/>
                      </a:xfrm>
                    </p:grpSpPr>
                    <p:sp>
                      <p:nvSpPr>
                        <p:cNvPr id="2156" name="Rectangle 2155">
                          <a:extLst>
                            <a:ext uri="{FF2B5EF4-FFF2-40B4-BE49-F238E27FC236}">
                              <a16:creationId xmlns:a16="http://schemas.microsoft.com/office/drawing/2014/main" id="{030048FE-539C-B99C-1B55-2682420F2FAA}"/>
                            </a:ext>
                          </a:extLst>
                        </p:cNvPr>
                        <p:cNvSpPr/>
                        <p:nvPr/>
                      </p:nvSpPr>
                      <p:spPr>
                        <a:xfrm>
                          <a:off x="2655470" y="3471346"/>
                          <a:ext cx="7612480" cy="713128"/>
                        </a:xfrm>
                        <a:prstGeom prst="rect">
                          <a:avLst/>
                        </a:prstGeom>
                        <a:solidFill>
                          <a:srgbClr val="0066CC">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57" name="Rectangle 2156">
                          <a:extLst>
                            <a:ext uri="{FF2B5EF4-FFF2-40B4-BE49-F238E27FC236}">
                              <a16:creationId xmlns:a16="http://schemas.microsoft.com/office/drawing/2014/main" id="{A08A8944-87BD-EDFF-79F0-7D98FEA369EF}"/>
                            </a:ext>
                          </a:extLst>
                        </p:cNvPr>
                        <p:cNvSpPr/>
                        <p:nvPr/>
                      </p:nvSpPr>
                      <p:spPr>
                        <a:xfrm>
                          <a:off x="3422225" y="3466085"/>
                          <a:ext cx="6827530" cy="736173"/>
                        </a:xfrm>
                        <a:prstGeom prst="rect">
                          <a:avLst/>
                        </a:prstGeom>
                      </p:spPr>
                      <p:txBody>
                        <a:bodyPr wrap="square">
                          <a:spAutoFit/>
                        </a:bodyPr>
                        <a:lstStyle/>
                        <a:p>
                          <a:pPr marL="171450" indent="-171450" algn="just">
                            <a:buFont typeface="Arial" panose="020B0604020202020204" pitchFamily="34" charset="0"/>
                            <a:buChar char="•"/>
                          </a:pPr>
                          <a:r>
                            <a:rPr lang="en-US" sz="800" dirty="0">
                              <a:solidFill>
                                <a:prstClr val="black">
                                  <a:lumMod val="65000"/>
                                  <a:lumOff val="35000"/>
                                </a:prstClr>
                              </a:solidFill>
                              <a:latin typeface="Poppins" panose="00000500000000000000" pitchFamily="2" charset="0"/>
                              <a:cs typeface="Poppins" panose="00000500000000000000" pitchFamily="2" charset="0"/>
                            </a:rPr>
                            <a:t>Banks are leveraging AI chatbots and virtual assistants to deliver personalized banking experiences, while boosting productivity and minimizing customer wait times</a:t>
                          </a:r>
                        </a:p>
                        <a:p>
                          <a:pPr marL="171450" indent="-171450" algn="just">
                            <a:buFont typeface="Arial" panose="020B0604020202020204" pitchFamily="34" charset="0"/>
                            <a:buChar char="•"/>
                          </a:pPr>
                          <a:r>
                            <a:rPr lang="en-US" sz="800" dirty="0">
                              <a:solidFill>
                                <a:prstClr val="black">
                                  <a:lumMod val="65000"/>
                                  <a:lumOff val="35000"/>
                                </a:prstClr>
                              </a:solidFill>
                              <a:latin typeface="Poppins" panose="00000500000000000000" pitchFamily="2" charset="0"/>
                              <a:cs typeface="Poppins" panose="00000500000000000000" pitchFamily="2" charset="0"/>
                            </a:rPr>
                            <a:t>Banks are incorporating AI and ML technologies to provide seamless, personalized, and secure services, thereby improving the overall customer experience</a:t>
                          </a:r>
                          <a:endParaRPr lang="en-IN" sz="800" dirty="0">
                            <a:solidFill>
                              <a:prstClr val="black">
                                <a:lumMod val="65000"/>
                                <a:lumOff val="35000"/>
                              </a:prstClr>
                            </a:solidFill>
                            <a:latin typeface="Poppins" panose="00000500000000000000" pitchFamily="2" charset="0"/>
                            <a:cs typeface="Poppins" panose="00000500000000000000" pitchFamily="2" charset="0"/>
                          </a:endParaRPr>
                        </a:p>
                      </p:txBody>
                    </p:sp>
                  </p:grpSp>
                  <p:grpSp>
                    <p:nvGrpSpPr>
                      <p:cNvPr id="2147" name="Group 2146">
                        <a:extLst>
                          <a:ext uri="{FF2B5EF4-FFF2-40B4-BE49-F238E27FC236}">
                            <a16:creationId xmlns:a16="http://schemas.microsoft.com/office/drawing/2014/main" id="{AB0EFB46-A4C4-B76F-1A0F-328E19EB31E9}"/>
                          </a:ext>
                        </a:extLst>
                      </p:cNvPr>
                      <p:cNvGrpSpPr/>
                      <p:nvPr/>
                    </p:nvGrpSpPr>
                    <p:grpSpPr>
                      <a:xfrm>
                        <a:off x="60663" y="1575859"/>
                        <a:ext cx="10207287" cy="537248"/>
                        <a:chOff x="60663" y="1575859"/>
                        <a:chExt cx="10207287" cy="537248"/>
                      </a:xfrm>
                    </p:grpSpPr>
                    <p:sp>
                      <p:nvSpPr>
                        <p:cNvPr id="2154" name="Rectangle 2153">
                          <a:extLst>
                            <a:ext uri="{FF2B5EF4-FFF2-40B4-BE49-F238E27FC236}">
                              <a16:creationId xmlns:a16="http://schemas.microsoft.com/office/drawing/2014/main" id="{A7B50FC5-EB1D-E09E-BFA1-DAA2BEFB0366}"/>
                            </a:ext>
                          </a:extLst>
                        </p:cNvPr>
                        <p:cNvSpPr/>
                        <p:nvPr/>
                      </p:nvSpPr>
                      <p:spPr>
                        <a:xfrm>
                          <a:off x="60663" y="1575859"/>
                          <a:ext cx="10207287" cy="537248"/>
                        </a:xfrm>
                        <a:prstGeom prst="rect">
                          <a:avLst/>
                        </a:prstGeom>
                        <a:solidFill>
                          <a:srgbClr val="0487D9">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55" name="Rectangle 2154">
                          <a:extLst>
                            <a:ext uri="{FF2B5EF4-FFF2-40B4-BE49-F238E27FC236}">
                              <a16:creationId xmlns:a16="http://schemas.microsoft.com/office/drawing/2014/main" id="{07C3092D-6F52-FF58-99F7-D148B502F884}"/>
                            </a:ext>
                          </a:extLst>
                        </p:cNvPr>
                        <p:cNvSpPr/>
                        <p:nvPr/>
                      </p:nvSpPr>
                      <p:spPr>
                        <a:xfrm>
                          <a:off x="2206851" y="1591076"/>
                          <a:ext cx="8044147" cy="518046"/>
                        </a:xfrm>
                        <a:prstGeom prst="rect">
                          <a:avLst/>
                        </a:prstGeom>
                      </p:spPr>
                      <p:txBody>
                        <a:bodyPr wrap="square">
                          <a:spAutoFit/>
                        </a:bodyPr>
                        <a:lstStyle/>
                        <a:p>
                          <a:pPr marL="171450" indent="-171450" algn="just">
                            <a:buFont typeface="Arial" panose="020B0604020202020204" pitchFamily="34" charset="0"/>
                            <a:buChar char="•"/>
                          </a:pPr>
                          <a:r>
                            <a:rPr lang="en-US" sz="800" dirty="0">
                              <a:solidFill>
                                <a:prstClr val="black">
                                  <a:lumMod val="65000"/>
                                  <a:lumOff val="35000"/>
                                </a:prstClr>
                              </a:solidFill>
                              <a:latin typeface="Poppins" panose="00000500000000000000" pitchFamily="2" charset="0"/>
                              <a:cs typeface="Poppins" panose="00000500000000000000" pitchFamily="2" charset="0"/>
                            </a:rPr>
                            <a:t>Financial institutions are leveraging RegTech solutions to keep pace with evolving regulations, streamline compliance process, detect fraud, and mitigate risk</a:t>
                          </a:r>
                        </a:p>
                        <a:p>
                          <a:pPr marL="171450" indent="-171450" algn="just">
                            <a:buFont typeface="Arial" panose="020B0604020202020204" pitchFamily="34" charset="0"/>
                            <a:buChar char="•"/>
                          </a:pPr>
                          <a:r>
                            <a:rPr lang="en-US" sz="800" dirty="0">
                              <a:solidFill>
                                <a:prstClr val="black">
                                  <a:lumMod val="65000"/>
                                  <a:lumOff val="35000"/>
                                </a:prstClr>
                              </a:solidFill>
                              <a:latin typeface="Poppins" panose="00000500000000000000" pitchFamily="2" charset="0"/>
                              <a:cs typeface="Poppins" panose="00000500000000000000" pitchFamily="2" charset="0"/>
                            </a:rPr>
                            <a:t>Adopting advanced technology for real-time regulatory monitoring and reporting has become a critical trend to ensure compliance with evolving laws</a:t>
                          </a:r>
                          <a:endParaRPr lang="en-IN" sz="800" dirty="0">
                            <a:solidFill>
                              <a:prstClr val="black">
                                <a:lumMod val="65000"/>
                                <a:lumOff val="35000"/>
                              </a:prstClr>
                            </a:solidFill>
                            <a:latin typeface="Poppins" panose="00000500000000000000" pitchFamily="2" charset="0"/>
                            <a:cs typeface="Poppins" panose="00000500000000000000" pitchFamily="2" charset="0"/>
                          </a:endParaRPr>
                        </a:p>
                      </p:txBody>
                    </p:sp>
                  </p:grpSp>
                  <p:grpSp>
                    <p:nvGrpSpPr>
                      <p:cNvPr id="2148" name="Group 2147">
                        <a:extLst>
                          <a:ext uri="{FF2B5EF4-FFF2-40B4-BE49-F238E27FC236}">
                            <a16:creationId xmlns:a16="http://schemas.microsoft.com/office/drawing/2014/main" id="{A37C5043-4021-D177-D188-9D64A3472333}"/>
                          </a:ext>
                        </a:extLst>
                      </p:cNvPr>
                      <p:cNvGrpSpPr/>
                      <p:nvPr/>
                    </p:nvGrpSpPr>
                    <p:grpSpPr>
                      <a:xfrm>
                        <a:off x="1822452" y="2112391"/>
                        <a:ext cx="8445498" cy="656917"/>
                        <a:chOff x="1822452" y="2112391"/>
                        <a:chExt cx="8445498" cy="656917"/>
                      </a:xfrm>
                    </p:grpSpPr>
                    <p:sp>
                      <p:nvSpPr>
                        <p:cNvPr id="2152" name="Rectangle 2151">
                          <a:extLst>
                            <a:ext uri="{FF2B5EF4-FFF2-40B4-BE49-F238E27FC236}">
                              <a16:creationId xmlns:a16="http://schemas.microsoft.com/office/drawing/2014/main" id="{9D6E195F-3F70-3137-0587-0031D105718E}"/>
                            </a:ext>
                          </a:extLst>
                        </p:cNvPr>
                        <p:cNvSpPr/>
                        <p:nvPr/>
                      </p:nvSpPr>
                      <p:spPr>
                        <a:xfrm>
                          <a:off x="1822452" y="2112391"/>
                          <a:ext cx="8445498" cy="656917"/>
                        </a:xfrm>
                        <a:prstGeom prst="rect">
                          <a:avLst/>
                        </a:prstGeom>
                        <a:solidFill>
                          <a:srgbClr val="0066CC">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53" name="Rectangle 2152">
                          <a:extLst>
                            <a:ext uri="{FF2B5EF4-FFF2-40B4-BE49-F238E27FC236}">
                              <a16:creationId xmlns:a16="http://schemas.microsoft.com/office/drawing/2014/main" id="{879AED43-4682-F871-1BF8-FB149739A21B}"/>
                            </a:ext>
                          </a:extLst>
                        </p:cNvPr>
                        <p:cNvSpPr/>
                        <p:nvPr/>
                      </p:nvSpPr>
                      <p:spPr>
                        <a:xfrm>
                          <a:off x="2655471" y="2176121"/>
                          <a:ext cx="7604343" cy="518047"/>
                        </a:xfrm>
                        <a:prstGeom prst="rect">
                          <a:avLst/>
                        </a:prstGeom>
                      </p:spPr>
                      <p:txBody>
                        <a:bodyPr wrap="square">
                          <a:spAutoFit/>
                        </a:bodyPr>
                        <a:lstStyle/>
                        <a:p>
                          <a:pPr marL="171450" indent="-171450" algn="just">
                            <a:buFont typeface="Arial" panose="020B0604020202020204" pitchFamily="34" charset="0"/>
                            <a:buChar char="•"/>
                          </a:pPr>
                          <a:r>
                            <a:rPr lang="en-IN" sz="800" dirty="0">
                              <a:solidFill>
                                <a:prstClr val="black">
                                  <a:lumMod val="65000"/>
                                  <a:lumOff val="35000"/>
                                </a:prstClr>
                              </a:solidFill>
                              <a:latin typeface="Poppins" panose="00000500000000000000" pitchFamily="2" charset="0"/>
                              <a:cs typeface="Poppins" panose="00000500000000000000" pitchFamily="2" charset="0"/>
                            </a:rPr>
                            <a:t>Migrating to cloud platforms is becoming increasingly prevalent</a:t>
                          </a:r>
                        </a:p>
                        <a:p>
                          <a:pPr marL="171450" indent="-171450" algn="just">
                            <a:buFont typeface="Arial" panose="020B0604020202020204" pitchFamily="34" charset="0"/>
                            <a:buChar char="•"/>
                          </a:pPr>
                          <a:r>
                            <a:rPr lang="en-US" sz="800" dirty="0">
                              <a:solidFill>
                                <a:prstClr val="black">
                                  <a:lumMod val="65000"/>
                                  <a:lumOff val="35000"/>
                                </a:prstClr>
                              </a:solidFill>
                              <a:latin typeface="Poppins" panose="00000500000000000000" pitchFamily="2" charset="0"/>
                              <a:cs typeface="Poppins" panose="00000500000000000000" pitchFamily="2" charset="0"/>
                            </a:rPr>
                            <a:t>Cloud technology empowers banks to swiftly scale their infrastructure, deploy new applications, integrate innovative technologies, which are crucial for staying aligned with customer expectations</a:t>
                          </a:r>
                          <a:endParaRPr lang="en-IN" sz="800" dirty="0">
                            <a:solidFill>
                              <a:prstClr val="black">
                                <a:lumMod val="65000"/>
                                <a:lumOff val="35000"/>
                              </a:prstClr>
                            </a:solidFill>
                            <a:latin typeface="Poppins" panose="00000500000000000000" pitchFamily="2" charset="0"/>
                            <a:cs typeface="Poppins" panose="00000500000000000000" pitchFamily="2" charset="0"/>
                          </a:endParaRPr>
                        </a:p>
                      </p:txBody>
                    </p:sp>
                  </p:grpSp>
                  <p:grpSp>
                    <p:nvGrpSpPr>
                      <p:cNvPr id="2149" name="Group 2148">
                        <a:extLst>
                          <a:ext uri="{FF2B5EF4-FFF2-40B4-BE49-F238E27FC236}">
                            <a16:creationId xmlns:a16="http://schemas.microsoft.com/office/drawing/2014/main" id="{A2AFC728-8786-6450-EE3B-E53FA8E338AB}"/>
                          </a:ext>
                        </a:extLst>
                      </p:cNvPr>
                      <p:cNvGrpSpPr/>
                      <p:nvPr/>
                    </p:nvGrpSpPr>
                    <p:grpSpPr>
                      <a:xfrm>
                        <a:off x="2317982" y="2759740"/>
                        <a:ext cx="7949970" cy="736172"/>
                        <a:chOff x="2317982" y="2759740"/>
                        <a:chExt cx="7949970" cy="736172"/>
                      </a:xfrm>
                    </p:grpSpPr>
                    <p:sp>
                      <p:nvSpPr>
                        <p:cNvPr id="2150" name="Rectangle 2149">
                          <a:extLst>
                            <a:ext uri="{FF2B5EF4-FFF2-40B4-BE49-F238E27FC236}">
                              <a16:creationId xmlns:a16="http://schemas.microsoft.com/office/drawing/2014/main" id="{172B8C65-3AD0-AE8B-AD22-BF101F305E7A}"/>
                            </a:ext>
                          </a:extLst>
                        </p:cNvPr>
                        <p:cNvSpPr/>
                        <p:nvPr/>
                      </p:nvSpPr>
                      <p:spPr>
                        <a:xfrm>
                          <a:off x="2317982" y="2765588"/>
                          <a:ext cx="7949970" cy="706413"/>
                        </a:xfrm>
                        <a:prstGeom prst="rect">
                          <a:avLst/>
                        </a:prstGeom>
                        <a:solidFill>
                          <a:srgbClr val="0487D9">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51" name="Rectangle 2150">
                          <a:extLst>
                            <a:ext uri="{FF2B5EF4-FFF2-40B4-BE49-F238E27FC236}">
                              <a16:creationId xmlns:a16="http://schemas.microsoft.com/office/drawing/2014/main" id="{CF89455B-F7CE-0AF5-0203-FBBA535B6A7D}"/>
                            </a:ext>
                          </a:extLst>
                        </p:cNvPr>
                        <p:cNvSpPr/>
                        <p:nvPr/>
                      </p:nvSpPr>
                      <p:spPr>
                        <a:xfrm>
                          <a:off x="2900013" y="2759740"/>
                          <a:ext cx="7356728" cy="736172"/>
                        </a:xfrm>
                        <a:prstGeom prst="rect">
                          <a:avLst/>
                        </a:prstGeom>
                      </p:spPr>
                      <p:txBody>
                        <a:bodyPr wrap="square">
                          <a:spAutoFit/>
                        </a:bodyPr>
                        <a:lstStyle/>
                        <a:p>
                          <a:pPr marL="171450" indent="-171450" algn="just">
                            <a:buFont typeface="Arial" panose="020B0604020202020204" pitchFamily="34" charset="0"/>
                            <a:buChar char="•"/>
                          </a:pPr>
                          <a:r>
                            <a:rPr lang="en-US" sz="800" dirty="0">
                              <a:solidFill>
                                <a:prstClr val="black">
                                  <a:lumMod val="65000"/>
                                  <a:lumOff val="35000"/>
                                </a:prstClr>
                              </a:solidFill>
                              <a:latin typeface="Poppins" panose="00000500000000000000" pitchFamily="2" charset="0"/>
                              <a:cs typeface="Poppins" panose="00000500000000000000" pitchFamily="2" charset="0"/>
                            </a:rPr>
                            <a:t>Banks are making significant investments in advanced cybersecurity solutions to safeguard customer data and financial transaction</a:t>
                          </a:r>
                        </a:p>
                        <a:p>
                          <a:pPr marL="171450" indent="-171450" algn="just">
                            <a:buFont typeface="Arial" panose="020B0604020202020204" pitchFamily="34" charset="0"/>
                            <a:buChar char="•"/>
                          </a:pPr>
                          <a:r>
                            <a:rPr lang="en-US" sz="800" dirty="0">
                              <a:solidFill>
                                <a:prstClr val="black">
                                  <a:lumMod val="65000"/>
                                  <a:lumOff val="35000"/>
                                </a:prstClr>
                              </a:solidFill>
                              <a:latin typeface="Poppins" panose="00000500000000000000" pitchFamily="2" charset="0"/>
                              <a:cs typeface="Poppins" panose="00000500000000000000" pitchFamily="2" charset="0"/>
                            </a:rPr>
                            <a:t>They are collaborating with cybersecurity providers to integrate AI-driven multi-layered safety protocols</a:t>
                          </a:r>
                        </a:p>
                        <a:p>
                          <a:pPr marL="171450" indent="-171450" algn="just">
                            <a:buFont typeface="Arial" panose="020B0604020202020204" pitchFamily="34" charset="0"/>
                            <a:buChar char="•"/>
                          </a:pPr>
                          <a:r>
                            <a:rPr lang="en-US" sz="800" dirty="0">
                              <a:solidFill>
                                <a:prstClr val="black">
                                  <a:lumMod val="65000"/>
                                  <a:lumOff val="35000"/>
                                </a:prstClr>
                              </a:solidFill>
                              <a:latin typeface="Poppins" panose="00000500000000000000" pitchFamily="2" charset="0"/>
                              <a:cs typeface="Poppins" panose="00000500000000000000" pitchFamily="2" charset="0"/>
                            </a:rPr>
                            <a:t>Additionally, banks are embracing a zero-trust security framework to strengthen their defenses against potential threats</a:t>
                          </a:r>
                          <a:endParaRPr lang="en-IN" sz="800" dirty="0">
                            <a:solidFill>
                              <a:prstClr val="black">
                                <a:lumMod val="65000"/>
                                <a:lumOff val="35000"/>
                              </a:prstClr>
                            </a:solidFill>
                            <a:latin typeface="Poppins" panose="00000500000000000000" pitchFamily="2" charset="0"/>
                            <a:cs typeface="Poppins" panose="00000500000000000000" pitchFamily="2" charset="0"/>
                          </a:endParaRPr>
                        </a:p>
                      </p:txBody>
                    </p:sp>
                  </p:grpSp>
                </p:grpSp>
              </p:grpSp>
              <p:sp>
                <p:nvSpPr>
                  <p:cNvPr id="2201" name="Rectangle 2200">
                    <a:extLst>
                      <a:ext uri="{FF2B5EF4-FFF2-40B4-BE49-F238E27FC236}">
                        <a16:creationId xmlns:a16="http://schemas.microsoft.com/office/drawing/2014/main" id="{B11E6438-87C3-0B44-AC34-E8C88C6AFB9D}"/>
                      </a:ext>
                    </a:extLst>
                  </p:cNvPr>
                  <p:cNvSpPr/>
                  <p:nvPr/>
                </p:nvSpPr>
                <p:spPr>
                  <a:xfrm flipH="1">
                    <a:off x="6223298" y="5224566"/>
                    <a:ext cx="4612506" cy="908233"/>
                  </a:xfrm>
                  <a:prstGeom prst="rect">
                    <a:avLst/>
                  </a:prstGeom>
                  <a:solidFill>
                    <a:srgbClr val="0487D9">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205" name="Group 2204">
                  <a:extLst>
                    <a:ext uri="{FF2B5EF4-FFF2-40B4-BE49-F238E27FC236}">
                      <a16:creationId xmlns:a16="http://schemas.microsoft.com/office/drawing/2014/main" id="{C96BC254-7657-1AF1-085E-2371A94B6257}"/>
                    </a:ext>
                  </a:extLst>
                </p:cNvPr>
                <p:cNvGrpSpPr/>
                <p:nvPr/>
              </p:nvGrpSpPr>
              <p:grpSpPr>
                <a:xfrm>
                  <a:off x="9971238" y="1591455"/>
                  <a:ext cx="2334753" cy="4760722"/>
                  <a:chOff x="9971238" y="1591455"/>
                  <a:chExt cx="2334753" cy="4760722"/>
                </a:xfrm>
              </p:grpSpPr>
              <p:sp>
                <p:nvSpPr>
                  <p:cNvPr id="2202" name="Rectangle 2201">
                    <a:extLst>
                      <a:ext uri="{FF2B5EF4-FFF2-40B4-BE49-F238E27FC236}">
                        <a16:creationId xmlns:a16="http://schemas.microsoft.com/office/drawing/2014/main" id="{1FFCA8C2-9165-5CC9-862E-EB697EB74E66}"/>
                      </a:ext>
                    </a:extLst>
                  </p:cNvPr>
                  <p:cNvSpPr/>
                  <p:nvPr/>
                </p:nvSpPr>
                <p:spPr>
                  <a:xfrm rot="21133685" flipH="1">
                    <a:off x="10332372" y="5687602"/>
                    <a:ext cx="1584678" cy="663489"/>
                  </a:xfrm>
                  <a:prstGeom prst="rect">
                    <a:avLst/>
                  </a:prstGeom>
                  <a:solidFill>
                    <a:sysClr val="windowText" lastClr="000000"/>
                  </a:solidFill>
                  <a:ln w="12700" cap="flat" cmpd="sng" algn="ctr">
                    <a:noFill/>
                    <a:prstDash val="solid"/>
                    <a:miter lim="800000"/>
                  </a:ln>
                  <a:effectLst>
                    <a:softEdge rad="190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03" name="Rectangle 34">
                    <a:extLst>
                      <a:ext uri="{FF2B5EF4-FFF2-40B4-BE49-F238E27FC236}">
                        <a16:creationId xmlns:a16="http://schemas.microsoft.com/office/drawing/2014/main" id="{530013DF-BE73-CBCA-670D-FEB690F35170}"/>
                      </a:ext>
                    </a:extLst>
                  </p:cNvPr>
                  <p:cNvSpPr/>
                  <p:nvPr/>
                </p:nvSpPr>
                <p:spPr>
                  <a:xfrm flipH="1">
                    <a:off x="9971238" y="5103159"/>
                    <a:ext cx="2208095" cy="1249018"/>
                  </a:xfrm>
                  <a:custGeom>
                    <a:avLst/>
                    <a:gdLst>
                      <a:gd name="connsiteX0" fmla="*/ 0 w 3009900"/>
                      <a:gd name="connsiteY0" fmla="*/ 0 h 1409700"/>
                      <a:gd name="connsiteX1" fmla="*/ 3009900 w 3009900"/>
                      <a:gd name="connsiteY1" fmla="*/ 0 h 1409700"/>
                      <a:gd name="connsiteX2" fmla="*/ 3009900 w 3009900"/>
                      <a:gd name="connsiteY2" fmla="*/ 1409700 h 1409700"/>
                      <a:gd name="connsiteX3" fmla="*/ 0 w 3009900"/>
                      <a:gd name="connsiteY3" fmla="*/ 1409700 h 1409700"/>
                      <a:gd name="connsiteX4" fmla="*/ 0 w 3009900"/>
                      <a:gd name="connsiteY4" fmla="*/ 0 h 14097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09900"/>
                      <a:gd name="connsiteY0" fmla="*/ 0 h 1892300"/>
                      <a:gd name="connsiteX1" fmla="*/ 3009900 w 3009900"/>
                      <a:gd name="connsiteY1" fmla="*/ 0 h 1892300"/>
                      <a:gd name="connsiteX2" fmla="*/ 2933700 w 3009900"/>
                      <a:gd name="connsiteY2" fmla="*/ 1892300 h 1892300"/>
                      <a:gd name="connsiteX3" fmla="*/ 0 w 3009900"/>
                      <a:gd name="connsiteY3" fmla="*/ 1409700 h 1892300"/>
                      <a:gd name="connsiteX4" fmla="*/ 0 w 3009900"/>
                      <a:gd name="connsiteY4" fmla="*/ 0 h 18923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480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1917700">
                        <a:moveTo>
                          <a:pt x="0" y="0"/>
                        </a:moveTo>
                        <a:cubicBezTo>
                          <a:pt x="1020233" y="38100"/>
                          <a:pt x="1989667" y="50800"/>
                          <a:pt x="3022600" y="342900"/>
                        </a:cubicBezTo>
                        <a:lnTo>
                          <a:pt x="3048000" y="1917700"/>
                        </a:lnTo>
                        <a:cubicBezTo>
                          <a:pt x="2057400" y="1443567"/>
                          <a:pt x="1041400" y="1426633"/>
                          <a:pt x="0" y="1409700"/>
                        </a:cubicBezTo>
                        <a:lnTo>
                          <a:pt x="0" y="0"/>
                        </a:lnTo>
                        <a:close/>
                      </a:path>
                    </a:pathLst>
                  </a:custGeom>
                  <a:gradFill flip="none" rotWithShape="1">
                    <a:gsLst>
                      <a:gs pos="100000">
                        <a:srgbClr val="0487D9"/>
                      </a:gs>
                      <a:gs pos="0">
                        <a:srgbClr val="0487D9">
                          <a:lumMod val="75000"/>
                        </a:srgbClr>
                      </a:gs>
                    </a:gsLst>
                    <a:lin ang="0" scaled="1"/>
                    <a:tileRect/>
                  </a:gradFill>
                  <a:ln w="12700" cap="flat" cmpd="sng" algn="ctr">
                    <a:noFill/>
                    <a:prstDash val="solid"/>
                    <a:miter lim="800000"/>
                  </a:ln>
                  <a:effectLst/>
                </p:spPr>
                <p:txBody>
                  <a:bodyPr rtlCol="0" anchor="ctr"/>
                  <a:lstStyle/>
                  <a:p>
                    <a:pPr algn="ctr"/>
                    <a:endParaRPr lang="en-IN" kern="0" dirty="0">
                      <a:solidFill>
                        <a:prstClr val="white"/>
                      </a:solidFill>
                      <a:latin typeface="Calibri" panose="020F0502020204030204"/>
                    </a:endParaRPr>
                  </a:p>
                </p:txBody>
              </p:sp>
              <p:sp>
                <p:nvSpPr>
                  <p:cNvPr id="2204" name="TextBox 2203">
                    <a:extLst>
                      <a:ext uri="{FF2B5EF4-FFF2-40B4-BE49-F238E27FC236}">
                        <a16:creationId xmlns:a16="http://schemas.microsoft.com/office/drawing/2014/main" id="{122A7BAB-06D4-DB50-1892-4FC6A376CE8A}"/>
                      </a:ext>
                    </a:extLst>
                  </p:cNvPr>
                  <p:cNvSpPr txBox="1"/>
                  <p:nvPr/>
                </p:nvSpPr>
                <p:spPr>
                  <a:xfrm flipH="1">
                    <a:off x="10034521" y="5525009"/>
                    <a:ext cx="2041415" cy="215444"/>
                  </a:xfrm>
                  <a:prstGeom prst="rect">
                    <a:avLst/>
                  </a:prstGeom>
                  <a:noFill/>
                </p:spPr>
                <p:txBody>
                  <a:bodyPr wrap="square" rtlCol="0">
                    <a:spAutoFit/>
                  </a:bodyPr>
                  <a:lstStyle/>
                  <a:p>
                    <a:r>
                      <a:rPr lang="en-US" sz="800" b="1" dirty="0">
                        <a:solidFill>
                          <a:prstClr val="white"/>
                        </a:solidFill>
                        <a:effectLst>
                          <a:outerShdw blurRad="38100" dist="38100" dir="2700000" algn="tl">
                            <a:srgbClr val="000000">
                              <a:alpha val="43137"/>
                            </a:srgbClr>
                          </a:outerShdw>
                        </a:effectLst>
                        <a:latin typeface="Poppins" panose="00000500000000000000" pitchFamily="2" charset="0"/>
                        <a:ea typeface="Cambria" panose="02040503050406030204" pitchFamily="18" charset="0"/>
                        <a:cs typeface="Poppins" panose="00000500000000000000" pitchFamily="2" charset="0"/>
                      </a:rPr>
                      <a:t>Explore Banking as a Service (BaaS)</a:t>
                    </a:r>
                  </a:p>
                </p:txBody>
              </p:sp>
              <p:grpSp>
                <p:nvGrpSpPr>
                  <p:cNvPr id="2160" name="Group 2159">
                    <a:extLst>
                      <a:ext uri="{FF2B5EF4-FFF2-40B4-BE49-F238E27FC236}">
                        <a16:creationId xmlns:a16="http://schemas.microsoft.com/office/drawing/2014/main" id="{BCB6E64F-C44E-2FD3-31A5-C1C8E534A0A7}"/>
                      </a:ext>
                    </a:extLst>
                  </p:cNvPr>
                  <p:cNvGrpSpPr/>
                  <p:nvPr/>
                </p:nvGrpSpPr>
                <p:grpSpPr>
                  <a:xfrm flipH="1">
                    <a:off x="10239325" y="1591455"/>
                    <a:ext cx="2066666" cy="3925997"/>
                    <a:chOff x="-201402" y="985869"/>
                    <a:chExt cx="3283983" cy="3662356"/>
                  </a:xfrm>
                </p:grpSpPr>
                <p:grpSp>
                  <p:nvGrpSpPr>
                    <p:cNvPr id="2161" name="Group 2160">
                      <a:extLst>
                        <a:ext uri="{FF2B5EF4-FFF2-40B4-BE49-F238E27FC236}">
                          <a16:creationId xmlns:a16="http://schemas.microsoft.com/office/drawing/2014/main" id="{FAFFEA53-A457-A770-D860-41C6239C30F6}"/>
                        </a:ext>
                      </a:extLst>
                    </p:cNvPr>
                    <p:cNvGrpSpPr/>
                    <p:nvPr/>
                  </p:nvGrpSpPr>
                  <p:grpSpPr>
                    <a:xfrm>
                      <a:off x="-48619" y="3482759"/>
                      <a:ext cx="3131200" cy="1165466"/>
                      <a:chOff x="-48619" y="3945643"/>
                      <a:chExt cx="3131200" cy="1165466"/>
                    </a:xfrm>
                  </p:grpSpPr>
                  <p:sp>
                    <p:nvSpPr>
                      <p:cNvPr id="2181" name="Rectangle 2180">
                        <a:extLst>
                          <a:ext uri="{FF2B5EF4-FFF2-40B4-BE49-F238E27FC236}">
                            <a16:creationId xmlns:a16="http://schemas.microsoft.com/office/drawing/2014/main" id="{0C43B59C-0626-9DCB-DA2D-BD7BDA0EC987}"/>
                          </a:ext>
                        </a:extLst>
                      </p:cNvPr>
                      <p:cNvSpPr/>
                      <p:nvPr/>
                    </p:nvSpPr>
                    <p:spPr>
                      <a:xfrm rot="466315">
                        <a:off x="569894" y="4490984"/>
                        <a:ext cx="2512687" cy="612869"/>
                      </a:xfrm>
                      <a:prstGeom prst="rect">
                        <a:avLst/>
                      </a:prstGeom>
                      <a:solidFill>
                        <a:sysClr val="windowText" lastClr="000000"/>
                      </a:solidFill>
                      <a:ln w="12700" cap="flat" cmpd="sng" algn="ctr">
                        <a:noFill/>
                        <a:prstDash val="solid"/>
                        <a:miter lim="800000"/>
                      </a:ln>
                      <a:effectLst>
                        <a:softEdge rad="190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2182" name="Group 2181">
                        <a:extLst>
                          <a:ext uri="{FF2B5EF4-FFF2-40B4-BE49-F238E27FC236}">
                            <a16:creationId xmlns:a16="http://schemas.microsoft.com/office/drawing/2014/main" id="{3D3563DE-3CDA-EC5F-3515-962804594377}"/>
                          </a:ext>
                        </a:extLst>
                      </p:cNvPr>
                      <p:cNvGrpSpPr/>
                      <p:nvPr/>
                    </p:nvGrpSpPr>
                    <p:grpSpPr>
                      <a:xfrm>
                        <a:off x="-48619" y="3945643"/>
                        <a:ext cx="3120916" cy="1165466"/>
                        <a:chOff x="-69569" y="3254105"/>
                        <a:chExt cx="4697226" cy="2056704"/>
                      </a:xfrm>
                    </p:grpSpPr>
                    <p:sp>
                      <p:nvSpPr>
                        <p:cNvPr id="2183" name="Rectangle 34">
                          <a:extLst>
                            <a:ext uri="{FF2B5EF4-FFF2-40B4-BE49-F238E27FC236}">
                              <a16:creationId xmlns:a16="http://schemas.microsoft.com/office/drawing/2014/main" id="{9E9B0BC8-0786-281F-D035-1F445E1E8329}"/>
                            </a:ext>
                          </a:extLst>
                        </p:cNvPr>
                        <p:cNvSpPr/>
                        <p:nvPr/>
                      </p:nvSpPr>
                      <p:spPr>
                        <a:xfrm>
                          <a:off x="3403" y="3254105"/>
                          <a:ext cx="4624254" cy="2056704"/>
                        </a:xfrm>
                        <a:custGeom>
                          <a:avLst/>
                          <a:gdLst>
                            <a:gd name="connsiteX0" fmla="*/ 0 w 3009900"/>
                            <a:gd name="connsiteY0" fmla="*/ 0 h 1409700"/>
                            <a:gd name="connsiteX1" fmla="*/ 3009900 w 3009900"/>
                            <a:gd name="connsiteY1" fmla="*/ 0 h 1409700"/>
                            <a:gd name="connsiteX2" fmla="*/ 3009900 w 3009900"/>
                            <a:gd name="connsiteY2" fmla="*/ 1409700 h 1409700"/>
                            <a:gd name="connsiteX3" fmla="*/ 0 w 3009900"/>
                            <a:gd name="connsiteY3" fmla="*/ 1409700 h 1409700"/>
                            <a:gd name="connsiteX4" fmla="*/ 0 w 3009900"/>
                            <a:gd name="connsiteY4" fmla="*/ 0 h 14097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09900"/>
                            <a:gd name="connsiteY0" fmla="*/ 0 h 1892300"/>
                            <a:gd name="connsiteX1" fmla="*/ 3009900 w 3009900"/>
                            <a:gd name="connsiteY1" fmla="*/ 0 h 1892300"/>
                            <a:gd name="connsiteX2" fmla="*/ 2933700 w 3009900"/>
                            <a:gd name="connsiteY2" fmla="*/ 1892300 h 1892300"/>
                            <a:gd name="connsiteX3" fmla="*/ 0 w 3009900"/>
                            <a:gd name="connsiteY3" fmla="*/ 1409700 h 1892300"/>
                            <a:gd name="connsiteX4" fmla="*/ 0 w 3009900"/>
                            <a:gd name="connsiteY4" fmla="*/ 0 h 18923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480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1917700">
                              <a:moveTo>
                                <a:pt x="0" y="0"/>
                              </a:moveTo>
                              <a:cubicBezTo>
                                <a:pt x="1020233" y="38100"/>
                                <a:pt x="1989667" y="50800"/>
                                <a:pt x="3022600" y="342900"/>
                              </a:cubicBezTo>
                              <a:lnTo>
                                <a:pt x="3048000" y="1917700"/>
                              </a:lnTo>
                              <a:cubicBezTo>
                                <a:pt x="2057400" y="1443567"/>
                                <a:pt x="1041400" y="1426633"/>
                                <a:pt x="0" y="1409700"/>
                              </a:cubicBezTo>
                              <a:lnTo>
                                <a:pt x="0" y="0"/>
                              </a:lnTo>
                              <a:close/>
                            </a:path>
                          </a:pathLst>
                        </a:custGeom>
                        <a:gradFill flip="none" rotWithShape="1">
                          <a:gsLst>
                            <a:gs pos="100000">
                              <a:srgbClr val="0066CC"/>
                            </a:gs>
                            <a:gs pos="0">
                              <a:srgbClr val="0066CC">
                                <a:lumMod val="75000"/>
                              </a:srgb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84" name="TextBox 2183">
                          <a:extLst>
                            <a:ext uri="{FF2B5EF4-FFF2-40B4-BE49-F238E27FC236}">
                              <a16:creationId xmlns:a16="http://schemas.microsoft.com/office/drawing/2014/main" id="{71946D76-77C0-58C4-0B52-D860C52CC950}"/>
                            </a:ext>
                          </a:extLst>
                        </p:cNvPr>
                        <p:cNvSpPr txBox="1"/>
                        <p:nvPr/>
                      </p:nvSpPr>
                      <p:spPr>
                        <a:xfrm>
                          <a:off x="-69569" y="3892584"/>
                          <a:ext cx="4406209" cy="557328"/>
                        </a:xfrm>
                        <a:prstGeom prst="rect">
                          <a:avLst/>
                        </a:prstGeom>
                        <a:noFill/>
                      </p:spPr>
                      <p:txBody>
                        <a:bodyPr wrap="square" rtlCol="0">
                          <a:spAutoFit/>
                        </a:bodyPr>
                        <a:lstStyle/>
                        <a:p>
                          <a:r>
                            <a:rPr lang="en-US" sz="800" b="1" dirty="0">
                              <a:solidFill>
                                <a:prstClr val="white"/>
                              </a:solidFill>
                              <a:effectLst>
                                <a:outerShdw blurRad="38100" dist="38100" dir="2700000" algn="tl">
                                  <a:srgbClr val="000000">
                                    <a:alpha val="43137"/>
                                  </a:srgbClr>
                                </a:outerShdw>
                              </a:effectLst>
                              <a:latin typeface="Poppins" panose="00000500000000000000" pitchFamily="2" charset="0"/>
                              <a:ea typeface="Cambria" panose="02040503050406030204" pitchFamily="18" charset="0"/>
                              <a:cs typeface="Poppins" panose="00000500000000000000" pitchFamily="2" charset="0"/>
                            </a:rPr>
                            <a:t>Deploy AI-driven Chatbots And Virtual Assistant</a:t>
                          </a:r>
                        </a:p>
                      </p:txBody>
                    </p:sp>
                  </p:grpSp>
                </p:grpSp>
                <p:grpSp>
                  <p:nvGrpSpPr>
                    <p:cNvPr id="2162" name="Group 2161">
                      <a:extLst>
                        <a:ext uri="{FF2B5EF4-FFF2-40B4-BE49-F238E27FC236}">
                          <a16:creationId xmlns:a16="http://schemas.microsoft.com/office/drawing/2014/main" id="{F2DA48C7-B852-0F09-FD84-CCD9019137F9}"/>
                        </a:ext>
                      </a:extLst>
                    </p:cNvPr>
                    <p:cNvGrpSpPr/>
                    <p:nvPr/>
                  </p:nvGrpSpPr>
                  <p:grpSpPr>
                    <a:xfrm>
                      <a:off x="-132345" y="2753878"/>
                      <a:ext cx="2808855" cy="1072169"/>
                      <a:chOff x="-73657" y="2842119"/>
                      <a:chExt cx="2808855" cy="1072169"/>
                    </a:xfrm>
                  </p:grpSpPr>
                  <p:sp>
                    <p:nvSpPr>
                      <p:cNvPr id="2177" name="Rectangle 2176">
                        <a:extLst>
                          <a:ext uri="{FF2B5EF4-FFF2-40B4-BE49-F238E27FC236}">
                            <a16:creationId xmlns:a16="http://schemas.microsoft.com/office/drawing/2014/main" id="{EDB43AEF-E418-1553-4359-11486F730C97}"/>
                          </a:ext>
                        </a:extLst>
                      </p:cNvPr>
                      <p:cNvSpPr/>
                      <p:nvPr/>
                    </p:nvSpPr>
                    <p:spPr>
                      <a:xfrm rot="466315">
                        <a:off x="139765" y="3269388"/>
                        <a:ext cx="2512688" cy="626304"/>
                      </a:xfrm>
                      <a:prstGeom prst="rect">
                        <a:avLst/>
                      </a:prstGeom>
                      <a:solidFill>
                        <a:sysClr val="windowText" lastClr="000000"/>
                      </a:solidFill>
                      <a:ln w="12700" cap="flat" cmpd="sng" algn="ctr">
                        <a:noFill/>
                        <a:prstDash val="solid"/>
                        <a:miter lim="800000"/>
                      </a:ln>
                      <a:effectLst>
                        <a:softEdge rad="190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2178" name="Group 2177">
                        <a:extLst>
                          <a:ext uri="{FF2B5EF4-FFF2-40B4-BE49-F238E27FC236}">
                            <a16:creationId xmlns:a16="http://schemas.microsoft.com/office/drawing/2014/main" id="{A6C238FC-38C8-B658-6B7C-49270E2DF445}"/>
                          </a:ext>
                        </a:extLst>
                      </p:cNvPr>
                      <p:cNvGrpSpPr/>
                      <p:nvPr/>
                    </p:nvGrpSpPr>
                    <p:grpSpPr>
                      <a:xfrm>
                        <a:off x="-73657" y="2842119"/>
                        <a:ext cx="2808855" cy="1072169"/>
                        <a:chOff x="-270314" y="4499203"/>
                        <a:chExt cx="5934311" cy="2215968"/>
                      </a:xfrm>
                    </p:grpSpPr>
                    <p:sp>
                      <p:nvSpPr>
                        <p:cNvPr id="2179" name="Rectangle 34">
                          <a:extLst>
                            <a:ext uri="{FF2B5EF4-FFF2-40B4-BE49-F238E27FC236}">
                              <a16:creationId xmlns:a16="http://schemas.microsoft.com/office/drawing/2014/main" id="{32BFE7B4-D51B-982E-18A5-66B5B3F288BA}"/>
                            </a:ext>
                          </a:extLst>
                        </p:cNvPr>
                        <p:cNvSpPr/>
                        <p:nvPr/>
                      </p:nvSpPr>
                      <p:spPr>
                        <a:xfrm>
                          <a:off x="9005" y="4499203"/>
                          <a:ext cx="5654992" cy="2215968"/>
                        </a:xfrm>
                        <a:custGeom>
                          <a:avLst/>
                          <a:gdLst>
                            <a:gd name="connsiteX0" fmla="*/ 0 w 3009900"/>
                            <a:gd name="connsiteY0" fmla="*/ 0 h 1409700"/>
                            <a:gd name="connsiteX1" fmla="*/ 3009900 w 3009900"/>
                            <a:gd name="connsiteY1" fmla="*/ 0 h 1409700"/>
                            <a:gd name="connsiteX2" fmla="*/ 3009900 w 3009900"/>
                            <a:gd name="connsiteY2" fmla="*/ 1409700 h 1409700"/>
                            <a:gd name="connsiteX3" fmla="*/ 0 w 3009900"/>
                            <a:gd name="connsiteY3" fmla="*/ 1409700 h 1409700"/>
                            <a:gd name="connsiteX4" fmla="*/ 0 w 3009900"/>
                            <a:gd name="connsiteY4" fmla="*/ 0 h 14097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09900"/>
                            <a:gd name="connsiteY0" fmla="*/ 0 h 1892300"/>
                            <a:gd name="connsiteX1" fmla="*/ 3009900 w 3009900"/>
                            <a:gd name="connsiteY1" fmla="*/ 0 h 1892300"/>
                            <a:gd name="connsiteX2" fmla="*/ 2933700 w 3009900"/>
                            <a:gd name="connsiteY2" fmla="*/ 1892300 h 1892300"/>
                            <a:gd name="connsiteX3" fmla="*/ 0 w 3009900"/>
                            <a:gd name="connsiteY3" fmla="*/ 1409700 h 1892300"/>
                            <a:gd name="connsiteX4" fmla="*/ 0 w 3009900"/>
                            <a:gd name="connsiteY4" fmla="*/ 0 h 18923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480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1917700">
                              <a:moveTo>
                                <a:pt x="0" y="0"/>
                              </a:moveTo>
                              <a:cubicBezTo>
                                <a:pt x="1020233" y="38100"/>
                                <a:pt x="1989667" y="50800"/>
                                <a:pt x="3022600" y="342900"/>
                              </a:cubicBezTo>
                              <a:lnTo>
                                <a:pt x="3048000" y="1917700"/>
                              </a:lnTo>
                              <a:cubicBezTo>
                                <a:pt x="2057400" y="1443567"/>
                                <a:pt x="1041400" y="1426633"/>
                                <a:pt x="0" y="1409700"/>
                              </a:cubicBezTo>
                              <a:lnTo>
                                <a:pt x="0" y="0"/>
                              </a:lnTo>
                              <a:close/>
                            </a:path>
                          </a:pathLst>
                        </a:custGeom>
                        <a:gradFill flip="none" rotWithShape="1">
                          <a:gsLst>
                            <a:gs pos="100000">
                              <a:srgbClr val="0487D9"/>
                            </a:gs>
                            <a:gs pos="0">
                              <a:srgbClr val="0487D9">
                                <a:lumMod val="75000"/>
                              </a:srgb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80" name="TextBox 2179">
                          <a:extLst>
                            <a:ext uri="{FF2B5EF4-FFF2-40B4-BE49-F238E27FC236}">
                              <a16:creationId xmlns:a16="http://schemas.microsoft.com/office/drawing/2014/main" id="{D52CB08A-970D-83EC-C073-B79B50070F1B}"/>
                            </a:ext>
                          </a:extLst>
                        </p:cNvPr>
                        <p:cNvSpPr txBox="1"/>
                        <p:nvPr/>
                      </p:nvSpPr>
                      <p:spPr>
                        <a:xfrm>
                          <a:off x="-270314" y="5152608"/>
                          <a:ext cx="5777585" cy="652738"/>
                        </a:xfrm>
                        <a:prstGeom prst="rect">
                          <a:avLst/>
                        </a:prstGeom>
                        <a:noFill/>
                      </p:spPr>
                      <p:txBody>
                        <a:bodyPr wrap="square" rtlCol="0">
                          <a:spAutoFit/>
                        </a:bodyPr>
                        <a:lstStyle/>
                        <a:p>
                          <a:r>
                            <a:rPr lang="en-US" sz="800" b="1" dirty="0">
                              <a:solidFill>
                                <a:prstClr val="white"/>
                              </a:solidFill>
                              <a:effectLst>
                                <a:outerShdw blurRad="38100" dist="38100" dir="2700000" algn="tl">
                                  <a:srgbClr val="000000">
                                    <a:alpha val="43137"/>
                                  </a:srgbClr>
                                </a:outerShdw>
                              </a:effectLst>
                              <a:latin typeface="Poppins" panose="00000500000000000000" pitchFamily="2" charset="0"/>
                              <a:ea typeface="Cambria" panose="02040503050406030204" pitchFamily="18" charset="0"/>
                              <a:cs typeface="Poppins" panose="00000500000000000000" pitchFamily="2" charset="0"/>
                            </a:rPr>
                            <a:t>Investment in Cybersecurity Solutions</a:t>
                          </a:r>
                        </a:p>
                      </p:txBody>
                    </p:sp>
                  </p:grpSp>
                </p:grpSp>
                <p:grpSp>
                  <p:nvGrpSpPr>
                    <p:cNvPr id="2163" name="Group 2162">
                      <a:extLst>
                        <a:ext uri="{FF2B5EF4-FFF2-40B4-BE49-F238E27FC236}">
                          <a16:creationId xmlns:a16="http://schemas.microsoft.com/office/drawing/2014/main" id="{7BC645BC-57AC-206A-4FDE-25845B531547}"/>
                        </a:ext>
                      </a:extLst>
                    </p:cNvPr>
                    <p:cNvGrpSpPr/>
                    <p:nvPr/>
                  </p:nvGrpSpPr>
                  <p:grpSpPr>
                    <a:xfrm>
                      <a:off x="45" y="2083626"/>
                      <a:ext cx="2280433" cy="948560"/>
                      <a:chOff x="45913" y="2242667"/>
                      <a:chExt cx="2280433" cy="948560"/>
                    </a:xfrm>
                  </p:grpSpPr>
                  <p:sp>
                    <p:nvSpPr>
                      <p:cNvPr id="2173" name="Rectangle 2172">
                        <a:extLst>
                          <a:ext uri="{FF2B5EF4-FFF2-40B4-BE49-F238E27FC236}">
                            <a16:creationId xmlns:a16="http://schemas.microsoft.com/office/drawing/2014/main" id="{9931B30D-33DD-6AC4-1051-BF079BE6FB4A}"/>
                          </a:ext>
                        </a:extLst>
                      </p:cNvPr>
                      <p:cNvSpPr/>
                      <p:nvPr/>
                    </p:nvSpPr>
                    <p:spPr>
                      <a:xfrm rot="607428">
                        <a:off x="188103" y="2723489"/>
                        <a:ext cx="2039102" cy="467738"/>
                      </a:xfrm>
                      <a:prstGeom prst="rect">
                        <a:avLst/>
                      </a:prstGeom>
                      <a:solidFill>
                        <a:sysClr val="windowText" lastClr="000000"/>
                      </a:solidFill>
                      <a:ln w="12700" cap="flat" cmpd="sng" algn="ctr">
                        <a:noFill/>
                        <a:prstDash val="solid"/>
                        <a:miter lim="800000"/>
                      </a:ln>
                      <a:effectLst>
                        <a:softEdge rad="190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2174" name="Group 2173">
                        <a:extLst>
                          <a:ext uri="{FF2B5EF4-FFF2-40B4-BE49-F238E27FC236}">
                            <a16:creationId xmlns:a16="http://schemas.microsoft.com/office/drawing/2014/main" id="{FED9BD1E-F8DF-307C-98B4-BEE7A2E512AC}"/>
                          </a:ext>
                        </a:extLst>
                      </p:cNvPr>
                      <p:cNvGrpSpPr/>
                      <p:nvPr/>
                    </p:nvGrpSpPr>
                    <p:grpSpPr>
                      <a:xfrm>
                        <a:off x="45913" y="2242667"/>
                        <a:ext cx="2280433" cy="935001"/>
                        <a:chOff x="8984" y="3254105"/>
                        <a:chExt cx="4611116" cy="2056704"/>
                      </a:xfrm>
                    </p:grpSpPr>
                    <p:sp>
                      <p:nvSpPr>
                        <p:cNvPr id="2175" name="Rectangle 34">
                          <a:extLst>
                            <a:ext uri="{FF2B5EF4-FFF2-40B4-BE49-F238E27FC236}">
                              <a16:creationId xmlns:a16="http://schemas.microsoft.com/office/drawing/2014/main" id="{20C00C0B-C530-8A17-45C7-3A2C6390D8E4}"/>
                            </a:ext>
                          </a:extLst>
                        </p:cNvPr>
                        <p:cNvSpPr/>
                        <p:nvPr/>
                      </p:nvSpPr>
                      <p:spPr>
                        <a:xfrm>
                          <a:off x="8984" y="3254105"/>
                          <a:ext cx="4611116" cy="2056704"/>
                        </a:xfrm>
                        <a:custGeom>
                          <a:avLst/>
                          <a:gdLst>
                            <a:gd name="connsiteX0" fmla="*/ 0 w 3009900"/>
                            <a:gd name="connsiteY0" fmla="*/ 0 h 1409700"/>
                            <a:gd name="connsiteX1" fmla="*/ 3009900 w 3009900"/>
                            <a:gd name="connsiteY1" fmla="*/ 0 h 1409700"/>
                            <a:gd name="connsiteX2" fmla="*/ 3009900 w 3009900"/>
                            <a:gd name="connsiteY2" fmla="*/ 1409700 h 1409700"/>
                            <a:gd name="connsiteX3" fmla="*/ 0 w 3009900"/>
                            <a:gd name="connsiteY3" fmla="*/ 1409700 h 1409700"/>
                            <a:gd name="connsiteX4" fmla="*/ 0 w 3009900"/>
                            <a:gd name="connsiteY4" fmla="*/ 0 h 14097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09900"/>
                            <a:gd name="connsiteY0" fmla="*/ 0 h 1892300"/>
                            <a:gd name="connsiteX1" fmla="*/ 3009900 w 3009900"/>
                            <a:gd name="connsiteY1" fmla="*/ 0 h 1892300"/>
                            <a:gd name="connsiteX2" fmla="*/ 2933700 w 3009900"/>
                            <a:gd name="connsiteY2" fmla="*/ 1892300 h 1892300"/>
                            <a:gd name="connsiteX3" fmla="*/ 0 w 3009900"/>
                            <a:gd name="connsiteY3" fmla="*/ 1409700 h 1892300"/>
                            <a:gd name="connsiteX4" fmla="*/ 0 w 3009900"/>
                            <a:gd name="connsiteY4" fmla="*/ 0 h 18923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480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1917700">
                              <a:moveTo>
                                <a:pt x="0" y="0"/>
                              </a:moveTo>
                              <a:cubicBezTo>
                                <a:pt x="1020233" y="38100"/>
                                <a:pt x="1989667" y="50800"/>
                                <a:pt x="3022600" y="342900"/>
                              </a:cubicBezTo>
                              <a:lnTo>
                                <a:pt x="3048000" y="1917700"/>
                              </a:lnTo>
                              <a:cubicBezTo>
                                <a:pt x="2057400" y="1443567"/>
                                <a:pt x="1041400" y="1426633"/>
                                <a:pt x="0" y="1409700"/>
                              </a:cubicBezTo>
                              <a:lnTo>
                                <a:pt x="0" y="0"/>
                              </a:lnTo>
                              <a:close/>
                            </a:path>
                          </a:pathLst>
                        </a:custGeom>
                        <a:gradFill flip="none" rotWithShape="1">
                          <a:gsLst>
                            <a:gs pos="100000">
                              <a:srgbClr val="0066CC"/>
                            </a:gs>
                            <a:gs pos="0">
                              <a:srgbClr val="0066CC">
                                <a:lumMod val="75000"/>
                              </a:srgb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76" name="TextBox 2175">
                          <a:extLst>
                            <a:ext uri="{FF2B5EF4-FFF2-40B4-BE49-F238E27FC236}">
                              <a16:creationId xmlns:a16="http://schemas.microsoft.com/office/drawing/2014/main" id="{DDEA1D50-CB04-6593-ED8F-B2F71BDB88CB}"/>
                            </a:ext>
                          </a:extLst>
                        </p:cNvPr>
                        <p:cNvSpPr txBox="1"/>
                        <p:nvPr/>
                      </p:nvSpPr>
                      <p:spPr>
                        <a:xfrm>
                          <a:off x="84542" y="3821744"/>
                          <a:ext cx="4460698" cy="442084"/>
                        </a:xfrm>
                        <a:prstGeom prst="rect">
                          <a:avLst/>
                        </a:prstGeom>
                        <a:noFill/>
                      </p:spPr>
                      <p:txBody>
                        <a:bodyPr wrap="square" rtlCol="0">
                          <a:spAutoFit/>
                        </a:bodyPr>
                        <a:lstStyle/>
                        <a:p>
                          <a:r>
                            <a:rPr lang="en-US" sz="800" b="1" dirty="0">
                              <a:solidFill>
                                <a:prstClr val="white"/>
                              </a:solidFill>
                              <a:effectLst>
                                <a:outerShdw blurRad="38100" dist="38100" dir="2700000" algn="tl">
                                  <a:srgbClr val="000000">
                                    <a:alpha val="43137"/>
                                  </a:srgbClr>
                                </a:outerShdw>
                              </a:effectLst>
                              <a:latin typeface="Poppins" panose="00000500000000000000" pitchFamily="2" charset="0"/>
                              <a:ea typeface="Cambria" panose="02040503050406030204" pitchFamily="18" charset="0"/>
                              <a:cs typeface="Poppins" panose="00000500000000000000" pitchFamily="2" charset="0"/>
                            </a:rPr>
                            <a:t>Rising Cloud Adoption</a:t>
                          </a:r>
                        </a:p>
                      </p:txBody>
                    </p:sp>
                  </p:grpSp>
                </p:grpSp>
                <p:grpSp>
                  <p:nvGrpSpPr>
                    <p:cNvPr id="2164" name="Group 2163">
                      <a:extLst>
                        <a:ext uri="{FF2B5EF4-FFF2-40B4-BE49-F238E27FC236}">
                          <a16:creationId xmlns:a16="http://schemas.microsoft.com/office/drawing/2014/main" id="{7D0933DC-FF86-6E79-FE0F-146EF1F6ADFF}"/>
                        </a:ext>
                      </a:extLst>
                    </p:cNvPr>
                    <p:cNvGrpSpPr/>
                    <p:nvPr/>
                  </p:nvGrpSpPr>
                  <p:grpSpPr>
                    <a:xfrm>
                      <a:off x="-116163" y="1532799"/>
                      <a:ext cx="2045817" cy="812082"/>
                      <a:chOff x="-84223" y="1374852"/>
                      <a:chExt cx="2045817" cy="812082"/>
                    </a:xfrm>
                  </p:grpSpPr>
                  <p:sp>
                    <p:nvSpPr>
                      <p:cNvPr id="2169" name="Rectangle 2168">
                        <a:extLst>
                          <a:ext uri="{FF2B5EF4-FFF2-40B4-BE49-F238E27FC236}">
                            <a16:creationId xmlns:a16="http://schemas.microsoft.com/office/drawing/2014/main" id="{458EB710-5D0C-DE85-A8C7-4C476163CB65}"/>
                          </a:ext>
                        </a:extLst>
                      </p:cNvPr>
                      <p:cNvSpPr/>
                      <p:nvPr/>
                    </p:nvSpPr>
                    <p:spPr>
                      <a:xfrm rot="607428">
                        <a:off x="121511" y="1689325"/>
                        <a:ext cx="1732408" cy="497609"/>
                      </a:xfrm>
                      <a:prstGeom prst="rect">
                        <a:avLst/>
                      </a:prstGeom>
                      <a:solidFill>
                        <a:sysClr val="windowText" lastClr="000000"/>
                      </a:solidFill>
                      <a:ln w="12700" cap="flat" cmpd="sng" algn="ctr">
                        <a:noFill/>
                        <a:prstDash val="solid"/>
                        <a:miter lim="800000"/>
                      </a:ln>
                      <a:effectLst>
                        <a:softEdge rad="190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2170" name="Group 2169">
                        <a:extLst>
                          <a:ext uri="{FF2B5EF4-FFF2-40B4-BE49-F238E27FC236}">
                            <a16:creationId xmlns:a16="http://schemas.microsoft.com/office/drawing/2014/main" id="{71C5EB16-8C5B-040A-074C-E2CEB2834BE9}"/>
                          </a:ext>
                        </a:extLst>
                      </p:cNvPr>
                      <p:cNvGrpSpPr/>
                      <p:nvPr/>
                    </p:nvGrpSpPr>
                    <p:grpSpPr>
                      <a:xfrm>
                        <a:off x="-84223" y="1374852"/>
                        <a:ext cx="2045817" cy="785439"/>
                        <a:chOff x="-163345" y="2201329"/>
                        <a:chExt cx="3970395" cy="2103371"/>
                      </a:xfrm>
                    </p:grpSpPr>
                    <p:sp>
                      <p:nvSpPr>
                        <p:cNvPr id="2171" name="Rectangle 34">
                          <a:extLst>
                            <a:ext uri="{FF2B5EF4-FFF2-40B4-BE49-F238E27FC236}">
                              <a16:creationId xmlns:a16="http://schemas.microsoft.com/office/drawing/2014/main" id="{30EF078D-6766-57C8-DA2C-6718476C37A8}"/>
                            </a:ext>
                          </a:extLst>
                        </p:cNvPr>
                        <p:cNvSpPr/>
                        <p:nvPr/>
                      </p:nvSpPr>
                      <p:spPr>
                        <a:xfrm>
                          <a:off x="58618" y="2201329"/>
                          <a:ext cx="3733682" cy="2103371"/>
                        </a:xfrm>
                        <a:custGeom>
                          <a:avLst/>
                          <a:gdLst>
                            <a:gd name="connsiteX0" fmla="*/ 0 w 3009900"/>
                            <a:gd name="connsiteY0" fmla="*/ 0 h 1409700"/>
                            <a:gd name="connsiteX1" fmla="*/ 3009900 w 3009900"/>
                            <a:gd name="connsiteY1" fmla="*/ 0 h 1409700"/>
                            <a:gd name="connsiteX2" fmla="*/ 3009900 w 3009900"/>
                            <a:gd name="connsiteY2" fmla="*/ 1409700 h 1409700"/>
                            <a:gd name="connsiteX3" fmla="*/ 0 w 3009900"/>
                            <a:gd name="connsiteY3" fmla="*/ 1409700 h 1409700"/>
                            <a:gd name="connsiteX4" fmla="*/ 0 w 3009900"/>
                            <a:gd name="connsiteY4" fmla="*/ 0 h 14097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09900"/>
                            <a:gd name="connsiteY0" fmla="*/ 0 h 1892300"/>
                            <a:gd name="connsiteX1" fmla="*/ 3009900 w 3009900"/>
                            <a:gd name="connsiteY1" fmla="*/ 0 h 1892300"/>
                            <a:gd name="connsiteX2" fmla="*/ 2933700 w 3009900"/>
                            <a:gd name="connsiteY2" fmla="*/ 1892300 h 1892300"/>
                            <a:gd name="connsiteX3" fmla="*/ 0 w 3009900"/>
                            <a:gd name="connsiteY3" fmla="*/ 1409700 h 1892300"/>
                            <a:gd name="connsiteX4" fmla="*/ 0 w 3009900"/>
                            <a:gd name="connsiteY4" fmla="*/ 0 h 18923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480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1917700">
                              <a:moveTo>
                                <a:pt x="0" y="0"/>
                              </a:moveTo>
                              <a:cubicBezTo>
                                <a:pt x="1020233" y="38100"/>
                                <a:pt x="1989667" y="50800"/>
                                <a:pt x="3022600" y="342900"/>
                              </a:cubicBezTo>
                              <a:lnTo>
                                <a:pt x="3048000" y="1917700"/>
                              </a:lnTo>
                              <a:cubicBezTo>
                                <a:pt x="2057400" y="1443567"/>
                                <a:pt x="1041400" y="1426633"/>
                                <a:pt x="0" y="1409700"/>
                              </a:cubicBezTo>
                              <a:lnTo>
                                <a:pt x="0" y="0"/>
                              </a:lnTo>
                              <a:close/>
                            </a:path>
                          </a:pathLst>
                        </a:custGeom>
                        <a:gradFill flip="none" rotWithShape="1">
                          <a:gsLst>
                            <a:gs pos="100000">
                              <a:srgbClr val="0487D9"/>
                            </a:gs>
                            <a:gs pos="0">
                              <a:srgbClr val="0487D9">
                                <a:lumMod val="75000"/>
                              </a:srgb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72" name="TextBox 2171">
                          <a:extLst>
                            <a:ext uri="{FF2B5EF4-FFF2-40B4-BE49-F238E27FC236}">
                              <a16:creationId xmlns:a16="http://schemas.microsoft.com/office/drawing/2014/main" id="{3CA81E57-3B2F-398B-CAAC-D97DAC8B9A4D}"/>
                            </a:ext>
                          </a:extLst>
                        </p:cNvPr>
                        <p:cNvSpPr txBox="1"/>
                        <p:nvPr/>
                      </p:nvSpPr>
                      <p:spPr>
                        <a:xfrm>
                          <a:off x="-163345" y="2724497"/>
                          <a:ext cx="3970395" cy="920681"/>
                        </a:xfrm>
                        <a:prstGeom prst="rect">
                          <a:avLst/>
                        </a:prstGeom>
                        <a:noFill/>
                      </p:spPr>
                      <p:txBody>
                        <a:bodyPr wrap="square" rtlCol="0">
                          <a:spAutoFit/>
                        </a:bodyPr>
                        <a:lstStyle>
                          <a:defPPr>
                            <a:defRPr lang="en-US"/>
                          </a:defPPr>
                          <a:lvl1pPr>
                            <a:defRPr sz="1200" b="1">
                              <a:solidFill>
                                <a:prstClr val="white"/>
                              </a:solidFill>
                              <a:effectLst>
                                <a:outerShdw blurRad="38100" dist="38100" dir="2700000" algn="tl">
                                  <a:srgbClr val="000000">
                                    <a:alpha val="43137"/>
                                  </a:srgbClr>
                                </a:outerShdw>
                              </a:effectLst>
                              <a:latin typeface="Poppins" panose="00000500000000000000" pitchFamily="2" charset="0"/>
                              <a:ea typeface="Cambria" panose="02040503050406030204" pitchFamily="18" charset="0"/>
                              <a:cs typeface="Poppins" panose="00000500000000000000" pitchFamily="2" charset="0"/>
                            </a:defRPr>
                          </a:lvl1pPr>
                        </a:lstStyle>
                        <a:p>
                          <a:r>
                            <a:rPr lang="en-US" sz="800" b="1" dirty="0">
                              <a:solidFill>
                                <a:prstClr val="white"/>
                              </a:solidFill>
                              <a:effectLst>
                                <a:outerShdw blurRad="38100" dist="38100" dir="2700000" algn="tl">
                                  <a:srgbClr val="000000">
                                    <a:alpha val="43137"/>
                                  </a:srgbClr>
                                </a:outerShdw>
                              </a:effectLst>
                              <a:latin typeface="Poppins" panose="00000500000000000000" pitchFamily="2" charset="0"/>
                              <a:ea typeface="Cambria" panose="02040503050406030204" pitchFamily="18" charset="0"/>
                              <a:cs typeface="Poppins" panose="00000500000000000000" pitchFamily="2" charset="0"/>
                            </a:rPr>
                            <a:t>Adoption of RegTech Solutions</a:t>
                          </a:r>
                        </a:p>
                      </p:txBody>
                    </p:sp>
                  </p:grpSp>
                </p:grpSp>
                <p:grpSp>
                  <p:nvGrpSpPr>
                    <p:cNvPr id="2165" name="Group 2164">
                      <a:extLst>
                        <a:ext uri="{FF2B5EF4-FFF2-40B4-BE49-F238E27FC236}">
                          <a16:creationId xmlns:a16="http://schemas.microsoft.com/office/drawing/2014/main" id="{0243B9F8-3466-B272-3928-7ECA925B0B75}"/>
                        </a:ext>
                      </a:extLst>
                    </p:cNvPr>
                    <p:cNvGrpSpPr/>
                    <p:nvPr/>
                  </p:nvGrpSpPr>
                  <p:grpSpPr>
                    <a:xfrm>
                      <a:off x="-201402" y="985869"/>
                      <a:ext cx="1923845" cy="778459"/>
                      <a:chOff x="-318666" y="1046004"/>
                      <a:chExt cx="3070761" cy="1562644"/>
                    </a:xfrm>
                  </p:grpSpPr>
                  <p:sp>
                    <p:nvSpPr>
                      <p:cNvPr id="2166" name="Rectangle 2165">
                        <a:extLst>
                          <a:ext uri="{FF2B5EF4-FFF2-40B4-BE49-F238E27FC236}">
                            <a16:creationId xmlns:a16="http://schemas.microsoft.com/office/drawing/2014/main" id="{420348C7-CF28-5765-88E6-F64CFFFA1052}"/>
                          </a:ext>
                        </a:extLst>
                      </p:cNvPr>
                      <p:cNvSpPr/>
                      <p:nvPr/>
                    </p:nvSpPr>
                    <p:spPr>
                      <a:xfrm rot="607428">
                        <a:off x="66310" y="1669732"/>
                        <a:ext cx="2520175" cy="938916"/>
                      </a:xfrm>
                      <a:prstGeom prst="rect">
                        <a:avLst/>
                      </a:prstGeom>
                      <a:solidFill>
                        <a:sysClr val="windowText" lastClr="000000"/>
                      </a:solidFill>
                      <a:ln w="12700" cap="flat" cmpd="sng" algn="ctr">
                        <a:noFill/>
                        <a:prstDash val="solid"/>
                        <a:miter lim="800000"/>
                      </a:ln>
                      <a:effectLst>
                        <a:softEdge rad="190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67" name="Rectangle 34">
                        <a:extLst>
                          <a:ext uri="{FF2B5EF4-FFF2-40B4-BE49-F238E27FC236}">
                            <a16:creationId xmlns:a16="http://schemas.microsoft.com/office/drawing/2014/main" id="{2A6BAF97-59FB-CEAB-E880-2AEBB773F34C}"/>
                          </a:ext>
                        </a:extLst>
                      </p:cNvPr>
                      <p:cNvSpPr/>
                      <p:nvPr/>
                    </p:nvSpPr>
                    <p:spPr>
                      <a:xfrm>
                        <a:off x="0" y="1046004"/>
                        <a:ext cx="2604895" cy="1529864"/>
                      </a:xfrm>
                      <a:custGeom>
                        <a:avLst/>
                        <a:gdLst>
                          <a:gd name="connsiteX0" fmla="*/ 0 w 3009900"/>
                          <a:gd name="connsiteY0" fmla="*/ 0 h 1409700"/>
                          <a:gd name="connsiteX1" fmla="*/ 3009900 w 3009900"/>
                          <a:gd name="connsiteY1" fmla="*/ 0 h 1409700"/>
                          <a:gd name="connsiteX2" fmla="*/ 3009900 w 3009900"/>
                          <a:gd name="connsiteY2" fmla="*/ 1409700 h 1409700"/>
                          <a:gd name="connsiteX3" fmla="*/ 0 w 3009900"/>
                          <a:gd name="connsiteY3" fmla="*/ 1409700 h 1409700"/>
                          <a:gd name="connsiteX4" fmla="*/ 0 w 3009900"/>
                          <a:gd name="connsiteY4" fmla="*/ 0 h 14097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09900"/>
                          <a:gd name="connsiteY0" fmla="*/ 0 h 1892300"/>
                          <a:gd name="connsiteX1" fmla="*/ 3009900 w 3009900"/>
                          <a:gd name="connsiteY1" fmla="*/ 0 h 1892300"/>
                          <a:gd name="connsiteX2" fmla="*/ 2933700 w 3009900"/>
                          <a:gd name="connsiteY2" fmla="*/ 1892300 h 1892300"/>
                          <a:gd name="connsiteX3" fmla="*/ 0 w 3009900"/>
                          <a:gd name="connsiteY3" fmla="*/ 1409700 h 1892300"/>
                          <a:gd name="connsiteX4" fmla="*/ 0 w 3009900"/>
                          <a:gd name="connsiteY4" fmla="*/ 0 h 18923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480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1917700">
                            <a:moveTo>
                              <a:pt x="0" y="0"/>
                            </a:moveTo>
                            <a:cubicBezTo>
                              <a:pt x="1020233" y="38100"/>
                              <a:pt x="1989667" y="50800"/>
                              <a:pt x="3022600" y="342900"/>
                            </a:cubicBezTo>
                            <a:lnTo>
                              <a:pt x="3048000" y="1917700"/>
                            </a:lnTo>
                            <a:cubicBezTo>
                              <a:pt x="2057400" y="1443567"/>
                              <a:pt x="1041400" y="1426633"/>
                              <a:pt x="0" y="1409700"/>
                            </a:cubicBezTo>
                            <a:lnTo>
                              <a:pt x="0" y="0"/>
                            </a:lnTo>
                            <a:close/>
                          </a:path>
                        </a:pathLst>
                      </a:custGeom>
                      <a:gradFill flip="none" rotWithShape="1">
                        <a:gsLst>
                          <a:gs pos="100000">
                            <a:srgbClr val="0066CC"/>
                          </a:gs>
                          <a:gs pos="0">
                            <a:srgbClr val="0066CC">
                              <a:lumMod val="75000"/>
                            </a:srgb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68" name="TextBox 2167">
                        <a:extLst>
                          <a:ext uri="{FF2B5EF4-FFF2-40B4-BE49-F238E27FC236}">
                            <a16:creationId xmlns:a16="http://schemas.microsoft.com/office/drawing/2014/main" id="{AA789B9E-F0C9-8CF3-7FE9-7A159878DF8A}"/>
                          </a:ext>
                        </a:extLst>
                      </p:cNvPr>
                      <p:cNvSpPr txBox="1"/>
                      <p:nvPr/>
                    </p:nvSpPr>
                    <p:spPr>
                      <a:xfrm>
                        <a:off x="-318666" y="1357170"/>
                        <a:ext cx="3070761" cy="633961"/>
                      </a:xfrm>
                      <a:prstGeom prst="rect">
                        <a:avLst/>
                      </a:prstGeom>
                      <a:noFill/>
                    </p:spPr>
                    <p:txBody>
                      <a:bodyPr wrap="square" rtlCol="0">
                        <a:spAutoFit/>
                      </a:bodyPr>
                      <a:lstStyle/>
                      <a:p>
                        <a:r>
                          <a:rPr lang="en-US" sz="800" b="1" dirty="0">
                            <a:solidFill>
                              <a:prstClr val="white"/>
                            </a:solidFill>
                            <a:effectLst>
                              <a:outerShdw blurRad="38100" dist="38100" dir="2700000" algn="tl">
                                <a:srgbClr val="000000">
                                  <a:alpha val="43137"/>
                                </a:srgbClr>
                              </a:outerShdw>
                            </a:effectLst>
                            <a:latin typeface="Poppins" panose="00000500000000000000" pitchFamily="2" charset="0"/>
                            <a:ea typeface="Cambria" panose="02040503050406030204" pitchFamily="18" charset="0"/>
                            <a:cs typeface="Poppins" panose="00000500000000000000" pitchFamily="2" charset="0"/>
                          </a:rPr>
                          <a:t>Leveraging Embedded Finance</a:t>
                        </a:r>
                      </a:p>
                    </p:txBody>
                  </p:sp>
                </p:grpSp>
              </p:grpSp>
            </p:grpSp>
          </p:grpSp>
          <p:sp>
            <p:nvSpPr>
              <p:cNvPr id="2209" name="Rectangle 2208">
                <a:extLst>
                  <a:ext uri="{FF2B5EF4-FFF2-40B4-BE49-F238E27FC236}">
                    <a16:creationId xmlns:a16="http://schemas.microsoft.com/office/drawing/2014/main" id="{B1EE27CE-10F7-3A44-97D6-3D5B31299A99}"/>
                  </a:ext>
                </a:extLst>
              </p:cNvPr>
              <p:cNvSpPr/>
              <p:nvPr/>
            </p:nvSpPr>
            <p:spPr>
              <a:xfrm>
                <a:off x="6233731" y="5261256"/>
                <a:ext cx="3703918" cy="830997"/>
              </a:xfrm>
              <a:prstGeom prst="rect">
                <a:avLst/>
              </a:prstGeom>
            </p:spPr>
            <p:txBody>
              <a:bodyPr wrap="square">
                <a:spAutoFit/>
              </a:bodyPr>
              <a:lstStyle/>
              <a:p>
                <a:pPr marL="171450" indent="-171450" algn="just">
                  <a:buFont typeface="Arial" panose="020B0604020202020204" pitchFamily="34" charset="0"/>
                  <a:buChar char="•"/>
                </a:pPr>
                <a:r>
                  <a:rPr lang="en-US" sz="800" dirty="0">
                    <a:solidFill>
                      <a:prstClr val="black">
                        <a:lumMod val="65000"/>
                        <a:lumOff val="35000"/>
                      </a:prstClr>
                    </a:solidFill>
                    <a:latin typeface="Poppins" panose="00000500000000000000" pitchFamily="2" charset="0"/>
                    <a:cs typeface="Poppins" panose="00000500000000000000" pitchFamily="2" charset="0"/>
                  </a:rPr>
                  <a:t>Banks serve as the licensed entities, collaborating with fintech providers to offer banking products via APIs, while not directly handling financial transactions or regulatory compliance</a:t>
                </a:r>
              </a:p>
              <a:p>
                <a:pPr marL="171450" indent="-171450" algn="just">
                  <a:buFont typeface="Arial" panose="020B0604020202020204" pitchFamily="34" charset="0"/>
                  <a:buChar char="•"/>
                </a:pPr>
                <a:r>
                  <a:rPr lang="en-US" sz="800" dirty="0">
                    <a:solidFill>
                      <a:prstClr val="black">
                        <a:lumMod val="65000"/>
                        <a:lumOff val="35000"/>
                      </a:prstClr>
                    </a:solidFill>
                    <a:latin typeface="Poppins" panose="00000500000000000000" pitchFamily="2" charset="0"/>
                    <a:cs typeface="Poppins" panose="00000500000000000000" pitchFamily="2" charset="0"/>
                  </a:rPr>
                  <a:t>BaaS enables banks to broaden their product portfolios and tap into new customer segments, providing an improved customer experience</a:t>
                </a:r>
                <a:endParaRPr lang="en-IN" sz="800" dirty="0">
                  <a:solidFill>
                    <a:prstClr val="black">
                      <a:lumMod val="65000"/>
                      <a:lumOff val="35000"/>
                    </a:prstClr>
                  </a:solidFill>
                  <a:latin typeface="Poppins" panose="00000500000000000000" pitchFamily="2" charset="0"/>
                  <a:cs typeface="Poppins" panose="00000500000000000000" pitchFamily="2" charset="0"/>
                </a:endParaRPr>
              </a:p>
            </p:txBody>
          </p:sp>
        </p:grpSp>
      </p:grpSp>
      <p:sp>
        <p:nvSpPr>
          <p:cNvPr id="5" name="TextBox 4">
            <a:extLst>
              <a:ext uri="{FF2B5EF4-FFF2-40B4-BE49-F238E27FC236}">
                <a16:creationId xmlns:a16="http://schemas.microsoft.com/office/drawing/2014/main" id="{FBC7FB92-A151-37DA-EA9D-3F2AC2CF7E97}"/>
              </a:ext>
            </a:extLst>
          </p:cNvPr>
          <p:cNvSpPr txBox="1"/>
          <p:nvPr/>
        </p:nvSpPr>
        <p:spPr>
          <a:xfrm>
            <a:off x="137720" y="789697"/>
            <a:ext cx="11870778" cy="1092607"/>
          </a:xfrm>
          <a:prstGeom prst="rect">
            <a:avLst/>
          </a:prstGeom>
          <a:noFill/>
        </p:spPr>
        <p:txBody>
          <a:bodyPr wrap="square" rtlCol="0" anchor="b">
            <a:spAutoFit/>
          </a:bodyPr>
          <a:lstStyle/>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In recent years, banks have undergone profound changes. Rapid technological advancements and the convergence of multiple trends are fundamentally transforming the way banks operate and serve their customers. The future of banking outlines the most significant trends in the industry.</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Global banking trends are expected to focus on increased digitalization, the adoption of advanced technologies such as AI, ML, and big data analytics, the promotion of sustainable and ethical banking practices, enhanced cybersecurity measures, the protection of customer data privacy, ensuring regulatory compliance, and the continuous improvement of customer-centric financial services.</a:t>
            </a:r>
          </a:p>
        </p:txBody>
      </p:sp>
    </p:spTree>
    <p:extLst>
      <p:ext uri="{BB962C8B-B14F-4D97-AF65-F5344CB8AC3E}">
        <p14:creationId xmlns:p14="http://schemas.microsoft.com/office/powerpoint/2010/main" val="21533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5"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vertical)">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560F8-0EFA-51BD-BA1A-5AA09893C37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19C40D6-AB4E-3F96-411F-7DBB5181F261}"/>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CHALLENGES IN TECHNOLOGY AND CLOUD ADOPTION (1/2)</a:t>
            </a:r>
          </a:p>
        </p:txBody>
      </p:sp>
      <p:cxnSp>
        <p:nvCxnSpPr>
          <p:cNvPr id="3" name="Straight Connector 2">
            <a:extLst>
              <a:ext uri="{FF2B5EF4-FFF2-40B4-BE49-F238E27FC236}">
                <a16:creationId xmlns:a16="http://schemas.microsoft.com/office/drawing/2014/main" id="{5FCAAF7A-8542-2C91-7CC0-55D3B0D29B1E}"/>
              </a:ext>
            </a:extLst>
          </p:cNvPr>
          <p:cNvCxnSpPr>
            <a:cxnSpLocks/>
          </p:cNvCxnSpPr>
          <p:nvPr/>
        </p:nvCxnSpPr>
        <p:spPr>
          <a:xfrm>
            <a:off x="0" y="519792"/>
            <a:ext cx="12192000"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AAD09277-567D-820A-B4C0-3169B8AA5FDE}"/>
              </a:ext>
            </a:extLst>
          </p:cNvPr>
          <p:cNvCxnSpPr>
            <a:cxnSpLocks/>
          </p:cNvCxnSpPr>
          <p:nvPr/>
        </p:nvCxnSpPr>
        <p:spPr>
          <a:xfrm>
            <a:off x="0" y="586090"/>
            <a:ext cx="12192000" cy="0"/>
          </a:xfrm>
          <a:prstGeom prst="line">
            <a:avLst/>
          </a:prstGeom>
          <a:ln>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0A86C9FF-0278-F31B-83F6-346845EE4D53}"/>
              </a:ext>
            </a:extLst>
          </p:cNvPr>
          <p:cNvSpPr txBox="1"/>
          <p:nvPr/>
        </p:nvSpPr>
        <p:spPr>
          <a:xfrm>
            <a:off x="137720" y="828344"/>
            <a:ext cx="11870778" cy="923330"/>
          </a:xfrm>
          <a:prstGeom prst="rect">
            <a:avLst/>
          </a:prstGeom>
          <a:noFill/>
        </p:spPr>
        <p:txBody>
          <a:bodyPr wrap="square" rtlCol="0" anchor="b">
            <a:spAutoFit/>
          </a:bodyPr>
          <a:lstStyle/>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Digital transformation and cloud computing are driving significant transition in the banking industry. The integration of cutting-edge technologies, including AI, ML, big data analytics, blockchain, and cloud computing is reshaping the financial landscape. However, the adoption of these technologies presents its own set of challenges. </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Here are some of the key hurdles banks face in this process </a:t>
            </a:r>
          </a:p>
        </p:txBody>
      </p:sp>
      <p:grpSp>
        <p:nvGrpSpPr>
          <p:cNvPr id="2150" name="Group 2149">
            <a:extLst>
              <a:ext uri="{FF2B5EF4-FFF2-40B4-BE49-F238E27FC236}">
                <a16:creationId xmlns:a16="http://schemas.microsoft.com/office/drawing/2014/main" id="{5EA8788B-7A74-B3A8-26B5-B9B455BCAB7F}"/>
              </a:ext>
            </a:extLst>
          </p:cNvPr>
          <p:cNvGrpSpPr/>
          <p:nvPr/>
        </p:nvGrpSpPr>
        <p:grpSpPr>
          <a:xfrm>
            <a:off x="84652" y="1973805"/>
            <a:ext cx="12022695" cy="4810415"/>
            <a:chOff x="70149" y="2223148"/>
            <a:chExt cx="12022695" cy="4300279"/>
          </a:xfrm>
        </p:grpSpPr>
        <p:grpSp>
          <p:nvGrpSpPr>
            <p:cNvPr id="2149" name="Group 2148">
              <a:extLst>
                <a:ext uri="{FF2B5EF4-FFF2-40B4-BE49-F238E27FC236}">
                  <a16:creationId xmlns:a16="http://schemas.microsoft.com/office/drawing/2014/main" id="{3578A2F3-2820-AD08-9D55-51A281377255}"/>
                </a:ext>
              </a:extLst>
            </p:cNvPr>
            <p:cNvGrpSpPr/>
            <p:nvPr/>
          </p:nvGrpSpPr>
          <p:grpSpPr>
            <a:xfrm>
              <a:off x="70149" y="2223148"/>
              <a:ext cx="12022695" cy="4300279"/>
              <a:chOff x="70149" y="2223148"/>
              <a:chExt cx="12022695" cy="4300279"/>
            </a:xfrm>
          </p:grpSpPr>
          <p:grpSp>
            <p:nvGrpSpPr>
              <p:cNvPr id="2148" name="Group 2147">
                <a:extLst>
                  <a:ext uri="{FF2B5EF4-FFF2-40B4-BE49-F238E27FC236}">
                    <a16:creationId xmlns:a16="http://schemas.microsoft.com/office/drawing/2014/main" id="{6113052F-6F48-A85A-886F-F5DB7128FB3A}"/>
                  </a:ext>
                </a:extLst>
              </p:cNvPr>
              <p:cNvGrpSpPr/>
              <p:nvPr/>
            </p:nvGrpSpPr>
            <p:grpSpPr>
              <a:xfrm>
                <a:off x="70149" y="2223148"/>
                <a:ext cx="12022695" cy="4300279"/>
                <a:chOff x="70149" y="2223148"/>
                <a:chExt cx="12022695" cy="4300279"/>
              </a:xfrm>
            </p:grpSpPr>
            <p:grpSp>
              <p:nvGrpSpPr>
                <p:cNvPr id="2147" name="Group 2146">
                  <a:extLst>
                    <a:ext uri="{FF2B5EF4-FFF2-40B4-BE49-F238E27FC236}">
                      <a16:creationId xmlns:a16="http://schemas.microsoft.com/office/drawing/2014/main" id="{F1863329-CF46-B7EA-2785-B992D632C105}"/>
                    </a:ext>
                  </a:extLst>
                </p:cNvPr>
                <p:cNvGrpSpPr/>
                <p:nvPr/>
              </p:nvGrpSpPr>
              <p:grpSpPr>
                <a:xfrm>
                  <a:off x="70149" y="2223148"/>
                  <a:ext cx="12022695" cy="4300279"/>
                  <a:chOff x="82090" y="2220769"/>
                  <a:chExt cx="12022695" cy="4300279"/>
                </a:xfrm>
              </p:grpSpPr>
              <p:grpSp>
                <p:nvGrpSpPr>
                  <p:cNvPr id="2144" name="Group 2143">
                    <a:extLst>
                      <a:ext uri="{FF2B5EF4-FFF2-40B4-BE49-F238E27FC236}">
                        <a16:creationId xmlns:a16="http://schemas.microsoft.com/office/drawing/2014/main" id="{058379B2-81A0-2AD6-6EE9-FC8589A9D2DF}"/>
                      </a:ext>
                    </a:extLst>
                  </p:cNvPr>
                  <p:cNvGrpSpPr/>
                  <p:nvPr/>
                </p:nvGrpSpPr>
                <p:grpSpPr>
                  <a:xfrm>
                    <a:off x="82090" y="2220769"/>
                    <a:ext cx="12022695" cy="4300279"/>
                    <a:chOff x="14402" y="2124171"/>
                    <a:chExt cx="10321106" cy="4300279"/>
                  </a:xfrm>
                </p:grpSpPr>
                <p:grpSp>
                  <p:nvGrpSpPr>
                    <p:cNvPr id="14" name="Group 13">
                      <a:extLst>
                        <a:ext uri="{FF2B5EF4-FFF2-40B4-BE49-F238E27FC236}">
                          <a16:creationId xmlns:a16="http://schemas.microsoft.com/office/drawing/2014/main" id="{71ECE948-DDD7-F3F2-2156-0CEEDB63AC3E}"/>
                        </a:ext>
                      </a:extLst>
                    </p:cNvPr>
                    <p:cNvGrpSpPr/>
                    <p:nvPr/>
                  </p:nvGrpSpPr>
                  <p:grpSpPr>
                    <a:xfrm>
                      <a:off x="14402" y="2142159"/>
                      <a:ext cx="10321106" cy="4282291"/>
                      <a:chOff x="185582" y="609557"/>
                      <a:chExt cx="13716509" cy="5905992"/>
                    </a:xfrm>
                  </p:grpSpPr>
                  <p:sp>
                    <p:nvSpPr>
                      <p:cNvPr id="15" name="Oval 4">
                        <a:extLst>
                          <a:ext uri="{FF2B5EF4-FFF2-40B4-BE49-F238E27FC236}">
                            <a16:creationId xmlns:a16="http://schemas.microsoft.com/office/drawing/2014/main" id="{E9D8BED4-21C0-2F49-B2C1-D69086C2B948}"/>
                          </a:ext>
                        </a:extLst>
                      </p:cNvPr>
                      <p:cNvSpPr/>
                      <p:nvPr/>
                    </p:nvSpPr>
                    <p:spPr>
                      <a:xfrm>
                        <a:off x="4193454" y="3145640"/>
                        <a:ext cx="1658427" cy="1658427"/>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Poppins" panose="00000500000000000000" pitchFamily="2" charset="0"/>
                          <a:cs typeface="Poppins" panose="00000500000000000000" pitchFamily="2" charset="0"/>
                        </a:endParaRPr>
                      </a:p>
                    </p:txBody>
                  </p:sp>
                  <p:sp>
                    <p:nvSpPr>
                      <p:cNvPr id="16" name="Oval 7">
                        <a:extLst>
                          <a:ext uri="{FF2B5EF4-FFF2-40B4-BE49-F238E27FC236}">
                            <a16:creationId xmlns:a16="http://schemas.microsoft.com/office/drawing/2014/main" id="{E88D73A0-CA83-AEBF-CE24-8D0C2E76847A}"/>
                          </a:ext>
                        </a:extLst>
                      </p:cNvPr>
                      <p:cNvSpPr/>
                      <p:nvPr/>
                    </p:nvSpPr>
                    <p:spPr>
                      <a:xfrm>
                        <a:off x="6231331" y="3080644"/>
                        <a:ext cx="1658427" cy="1658427"/>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Poppins" panose="00000500000000000000" pitchFamily="2" charset="0"/>
                          <a:cs typeface="Poppins" panose="00000500000000000000" pitchFamily="2" charset="0"/>
                        </a:endParaRPr>
                      </a:p>
                    </p:txBody>
                  </p:sp>
                  <p:sp>
                    <p:nvSpPr>
                      <p:cNvPr id="17" name="Block Arc 14">
                        <a:extLst>
                          <a:ext uri="{FF2B5EF4-FFF2-40B4-BE49-F238E27FC236}">
                            <a16:creationId xmlns:a16="http://schemas.microsoft.com/office/drawing/2014/main" id="{51926E41-1128-E95F-416E-D6FFCBA9F25E}"/>
                          </a:ext>
                        </a:extLst>
                      </p:cNvPr>
                      <p:cNvSpPr/>
                      <p:nvPr/>
                    </p:nvSpPr>
                    <p:spPr>
                      <a:xfrm rot="10800000">
                        <a:off x="5992538" y="2825746"/>
                        <a:ext cx="2146666" cy="2146664"/>
                      </a:xfrm>
                      <a:prstGeom prst="blockArc">
                        <a:avLst>
                          <a:gd name="adj1" fmla="val 10800000"/>
                          <a:gd name="adj2" fmla="val 21566081"/>
                          <a:gd name="adj3" fmla="val 503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Poppins" panose="00000500000000000000" pitchFamily="2" charset="0"/>
                          <a:cs typeface="Poppins" panose="00000500000000000000" pitchFamily="2" charset="0"/>
                        </a:endParaRPr>
                      </a:p>
                    </p:txBody>
                  </p:sp>
                  <p:cxnSp>
                    <p:nvCxnSpPr>
                      <p:cNvPr id="18" name="Straight Connector 15">
                        <a:extLst>
                          <a:ext uri="{FF2B5EF4-FFF2-40B4-BE49-F238E27FC236}">
                            <a16:creationId xmlns:a16="http://schemas.microsoft.com/office/drawing/2014/main" id="{8BB6985B-5D02-C741-3A8B-E7AB52198FCE}"/>
                          </a:ext>
                        </a:extLst>
                      </p:cNvPr>
                      <p:cNvCxnSpPr>
                        <a:cxnSpLocks/>
                        <a:endCxn id="2059" idx="2"/>
                      </p:cNvCxnSpPr>
                      <p:nvPr/>
                    </p:nvCxnSpPr>
                    <p:spPr>
                      <a:xfrm>
                        <a:off x="10042411" y="3937177"/>
                        <a:ext cx="500601" cy="1253"/>
                      </a:xfrm>
                      <a:prstGeom prst="line">
                        <a:avLst/>
                      </a:prstGeom>
                      <a:solidFill>
                        <a:schemeClr val="bg1">
                          <a:lumMod val="75000"/>
                        </a:schemeClr>
                      </a:solidFill>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7" name="Straight Connector 16">
                        <a:extLst>
                          <a:ext uri="{FF2B5EF4-FFF2-40B4-BE49-F238E27FC236}">
                            <a16:creationId xmlns:a16="http://schemas.microsoft.com/office/drawing/2014/main" id="{B273B7E3-7F96-A455-773A-5EB80056580B}"/>
                          </a:ext>
                        </a:extLst>
                      </p:cNvPr>
                      <p:cNvCxnSpPr>
                        <a:cxnSpLocks/>
                      </p:cNvCxnSpPr>
                      <p:nvPr/>
                    </p:nvCxnSpPr>
                    <p:spPr>
                      <a:xfrm>
                        <a:off x="7375058" y="4862184"/>
                        <a:ext cx="355784" cy="490779"/>
                      </a:xfrm>
                      <a:prstGeom prst="line">
                        <a:avLst/>
                      </a:prstGeom>
                      <a:solidFill>
                        <a:schemeClr val="bg1">
                          <a:lumMod val="75000"/>
                        </a:schemeClr>
                      </a:solidFill>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8" name="Straight Connector 17">
                        <a:extLst>
                          <a:ext uri="{FF2B5EF4-FFF2-40B4-BE49-F238E27FC236}">
                            <a16:creationId xmlns:a16="http://schemas.microsoft.com/office/drawing/2014/main" id="{7F58A913-A62B-50B4-FB73-9C5C28BF8CD9}"/>
                          </a:ext>
                        </a:extLst>
                      </p:cNvPr>
                      <p:cNvCxnSpPr>
                        <a:cxnSpLocks/>
                      </p:cNvCxnSpPr>
                      <p:nvPr/>
                    </p:nvCxnSpPr>
                    <p:spPr>
                      <a:xfrm flipH="1">
                        <a:off x="6409785" y="4869845"/>
                        <a:ext cx="290800" cy="393188"/>
                      </a:xfrm>
                      <a:prstGeom prst="line">
                        <a:avLst/>
                      </a:prstGeom>
                      <a:solidFill>
                        <a:schemeClr val="bg1">
                          <a:lumMod val="75000"/>
                        </a:schemeClr>
                      </a:solidFill>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59" name="Oval 2058">
                        <a:extLst>
                          <a:ext uri="{FF2B5EF4-FFF2-40B4-BE49-F238E27FC236}">
                            <a16:creationId xmlns:a16="http://schemas.microsoft.com/office/drawing/2014/main" id="{3B60677E-3857-6CE4-0458-819A54FC9A18}"/>
                          </a:ext>
                        </a:extLst>
                      </p:cNvPr>
                      <p:cNvSpPr/>
                      <p:nvPr/>
                    </p:nvSpPr>
                    <p:spPr>
                      <a:xfrm>
                        <a:off x="10543011" y="3578430"/>
                        <a:ext cx="720000" cy="719999"/>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latin typeface="Poppins" panose="00000500000000000000" pitchFamily="2" charset="0"/>
                          <a:cs typeface="Poppins" panose="00000500000000000000" pitchFamily="2" charset="0"/>
                        </a:endParaRPr>
                      </a:p>
                    </p:txBody>
                  </p:sp>
                  <p:sp>
                    <p:nvSpPr>
                      <p:cNvPr id="2060" name="Oval 2059">
                        <a:extLst>
                          <a:ext uri="{FF2B5EF4-FFF2-40B4-BE49-F238E27FC236}">
                            <a16:creationId xmlns:a16="http://schemas.microsoft.com/office/drawing/2014/main" id="{58400876-4C53-9E00-76A4-8D359CDEFA9C}"/>
                          </a:ext>
                        </a:extLst>
                      </p:cNvPr>
                      <p:cNvSpPr/>
                      <p:nvPr/>
                    </p:nvSpPr>
                    <p:spPr>
                      <a:xfrm>
                        <a:off x="7443840" y="5252668"/>
                        <a:ext cx="720000" cy="719999"/>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latin typeface="Poppins" panose="00000500000000000000" pitchFamily="2" charset="0"/>
                          <a:cs typeface="Poppins" panose="00000500000000000000" pitchFamily="2" charset="0"/>
                        </a:endParaRPr>
                      </a:p>
                    </p:txBody>
                  </p:sp>
                  <p:sp>
                    <p:nvSpPr>
                      <p:cNvPr id="2061" name="Oval 2060">
                        <a:extLst>
                          <a:ext uri="{FF2B5EF4-FFF2-40B4-BE49-F238E27FC236}">
                            <a16:creationId xmlns:a16="http://schemas.microsoft.com/office/drawing/2014/main" id="{DCDE65BC-2122-F714-A249-2C6FAD6DBED8}"/>
                          </a:ext>
                        </a:extLst>
                      </p:cNvPr>
                      <p:cNvSpPr/>
                      <p:nvPr/>
                    </p:nvSpPr>
                    <p:spPr>
                      <a:xfrm>
                        <a:off x="5892957" y="5227310"/>
                        <a:ext cx="720000" cy="71999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latin typeface="Poppins" panose="00000500000000000000" pitchFamily="2" charset="0"/>
                          <a:cs typeface="Poppins" panose="00000500000000000000" pitchFamily="2" charset="0"/>
                        </a:endParaRPr>
                      </a:p>
                    </p:txBody>
                  </p:sp>
                  <p:grpSp>
                    <p:nvGrpSpPr>
                      <p:cNvPr id="2062" name="그룹 30">
                        <a:extLst>
                          <a:ext uri="{FF2B5EF4-FFF2-40B4-BE49-F238E27FC236}">
                            <a16:creationId xmlns:a16="http://schemas.microsoft.com/office/drawing/2014/main" id="{E447C4B7-7DB0-AC0C-5B6E-4ADCECD96A14}"/>
                          </a:ext>
                        </a:extLst>
                      </p:cNvPr>
                      <p:cNvGrpSpPr/>
                      <p:nvPr/>
                    </p:nvGrpSpPr>
                    <p:grpSpPr>
                      <a:xfrm>
                        <a:off x="2825067" y="1904044"/>
                        <a:ext cx="3271204" cy="3126802"/>
                        <a:chOff x="2825067" y="1921627"/>
                        <a:chExt cx="3271204" cy="3126802"/>
                      </a:xfrm>
                    </p:grpSpPr>
                    <p:sp>
                      <p:nvSpPr>
                        <p:cNvPr id="2113" name="Block Arc 18">
                          <a:extLst>
                            <a:ext uri="{FF2B5EF4-FFF2-40B4-BE49-F238E27FC236}">
                              <a16:creationId xmlns:a16="http://schemas.microsoft.com/office/drawing/2014/main" id="{5094EB51-FC47-9C04-DDF5-CDFE9D7A7BAE}"/>
                            </a:ext>
                          </a:extLst>
                        </p:cNvPr>
                        <p:cNvSpPr/>
                        <p:nvPr/>
                      </p:nvSpPr>
                      <p:spPr>
                        <a:xfrm>
                          <a:off x="3939926" y="2901764"/>
                          <a:ext cx="2156345" cy="2146665"/>
                        </a:xfrm>
                        <a:prstGeom prst="blockArc">
                          <a:avLst>
                            <a:gd name="adj1" fmla="val 10800000"/>
                            <a:gd name="adj2" fmla="val 21566081"/>
                            <a:gd name="adj3" fmla="val 503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Poppins" panose="00000500000000000000" pitchFamily="2" charset="0"/>
                            <a:cs typeface="Poppins" panose="00000500000000000000" pitchFamily="2" charset="0"/>
                          </a:endParaRPr>
                        </a:p>
                      </p:txBody>
                    </p:sp>
                    <p:cxnSp>
                      <p:nvCxnSpPr>
                        <p:cNvPr id="2114" name="Straight Connector 19">
                          <a:extLst>
                            <a:ext uri="{FF2B5EF4-FFF2-40B4-BE49-F238E27FC236}">
                              <a16:creationId xmlns:a16="http://schemas.microsoft.com/office/drawing/2014/main" id="{20E52C2A-829A-1E7B-C203-61CF18DB3B1D}"/>
                            </a:ext>
                          </a:extLst>
                        </p:cNvPr>
                        <p:cNvCxnSpPr/>
                        <p:nvPr/>
                      </p:nvCxnSpPr>
                      <p:spPr>
                        <a:xfrm flipH="1">
                          <a:off x="3556594" y="3936996"/>
                          <a:ext cx="468000" cy="0"/>
                        </a:xfrm>
                        <a:prstGeom prst="line">
                          <a:avLst/>
                        </a:prstGeom>
                        <a:solidFill>
                          <a:schemeClr val="bg1">
                            <a:lumMod val="75000"/>
                          </a:schemeClr>
                        </a:solidFill>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5" name="Straight Connector 20">
                          <a:extLst>
                            <a:ext uri="{FF2B5EF4-FFF2-40B4-BE49-F238E27FC236}">
                              <a16:creationId xmlns:a16="http://schemas.microsoft.com/office/drawing/2014/main" id="{14227499-F730-A07F-FF4E-DA25164A5140}"/>
                            </a:ext>
                          </a:extLst>
                        </p:cNvPr>
                        <p:cNvCxnSpPr>
                          <a:cxnSpLocks/>
                        </p:cNvCxnSpPr>
                        <p:nvPr/>
                      </p:nvCxnSpPr>
                      <p:spPr>
                        <a:xfrm flipH="1" flipV="1">
                          <a:off x="4135305" y="2817752"/>
                          <a:ext cx="149392" cy="418083"/>
                        </a:xfrm>
                        <a:prstGeom prst="line">
                          <a:avLst/>
                        </a:prstGeom>
                        <a:solidFill>
                          <a:schemeClr val="bg1">
                            <a:lumMod val="75000"/>
                          </a:schemeClr>
                        </a:solidFill>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
                          <a:extLst>
                            <a:ext uri="{FF2B5EF4-FFF2-40B4-BE49-F238E27FC236}">
                              <a16:creationId xmlns:a16="http://schemas.microsoft.com/office/drawing/2014/main" id="{588427CB-914E-CEAF-E423-645E0D762A54}"/>
                            </a:ext>
                          </a:extLst>
                        </p:cNvPr>
                        <p:cNvCxnSpPr>
                          <a:cxnSpLocks/>
                        </p:cNvCxnSpPr>
                        <p:nvPr/>
                      </p:nvCxnSpPr>
                      <p:spPr>
                        <a:xfrm flipV="1">
                          <a:off x="5242077" y="2593644"/>
                          <a:ext cx="248103" cy="389239"/>
                        </a:xfrm>
                        <a:prstGeom prst="line">
                          <a:avLst/>
                        </a:prstGeom>
                        <a:solidFill>
                          <a:schemeClr val="bg1">
                            <a:lumMod val="75000"/>
                          </a:schemeClr>
                        </a:solidFill>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17" name="Oval 71">
                          <a:extLst>
                            <a:ext uri="{FF2B5EF4-FFF2-40B4-BE49-F238E27FC236}">
                              <a16:creationId xmlns:a16="http://schemas.microsoft.com/office/drawing/2014/main" id="{49DA02C9-9010-C255-E19E-144485932FE5}"/>
                            </a:ext>
                          </a:extLst>
                        </p:cNvPr>
                        <p:cNvSpPr/>
                        <p:nvPr/>
                      </p:nvSpPr>
                      <p:spPr>
                        <a:xfrm>
                          <a:off x="2825067" y="3556662"/>
                          <a:ext cx="720000" cy="7200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latin typeface="Poppins" panose="00000500000000000000" pitchFamily="2" charset="0"/>
                            <a:cs typeface="Poppins" panose="00000500000000000000" pitchFamily="2" charset="0"/>
                          </a:endParaRPr>
                        </a:p>
                      </p:txBody>
                    </p:sp>
                    <p:sp>
                      <p:nvSpPr>
                        <p:cNvPr id="2118" name="Oval 72">
                          <a:extLst>
                            <a:ext uri="{FF2B5EF4-FFF2-40B4-BE49-F238E27FC236}">
                              <a16:creationId xmlns:a16="http://schemas.microsoft.com/office/drawing/2014/main" id="{B389D0A9-DEA3-FD49-6B05-FB27E34E3ADD}"/>
                            </a:ext>
                          </a:extLst>
                        </p:cNvPr>
                        <p:cNvSpPr/>
                        <p:nvPr/>
                      </p:nvSpPr>
                      <p:spPr>
                        <a:xfrm>
                          <a:off x="3637092" y="2135044"/>
                          <a:ext cx="720000" cy="720001"/>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latin typeface="Poppins" panose="00000500000000000000" pitchFamily="2" charset="0"/>
                            <a:cs typeface="Poppins" panose="00000500000000000000" pitchFamily="2" charset="0"/>
                          </a:endParaRPr>
                        </a:p>
                      </p:txBody>
                    </p:sp>
                    <p:sp>
                      <p:nvSpPr>
                        <p:cNvPr id="2119" name="Oval 73">
                          <a:extLst>
                            <a:ext uri="{FF2B5EF4-FFF2-40B4-BE49-F238E27FC236}">
                              <a16:creationId xmlns:a16="http://schemas.microsoft.com/office/drawing/2014/main" id="{07B11EEE-D9C9-A533-F89B-FCB8BB2B985A}"/>
                            </a:ext>
                          </a:extLst>
                        </p:cNvPr>
                        <p:cNvSpPr/>
                        <p:nvPr/>
                      </p:nvSpPr>
                      <p:spPr>
                        <a:xfrm>
                          <a:off x="5322488" y="1921627"/>
                          <a:ext cx="720000" cy="720001"/>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latin typeface="Poppins" panose="00000500000000000000" pitchFamily="2" charset="0"/>
                            <a:cs typeface="Poppins" panose="00000500000000000000" pitchFamily="2" charset="0"/>
                          </a:endParaRPr>
                        </a:p>
                      </p:txBody>
                    </p:sp>
                  </p:grpSp>
                  <p:sp>
                    <p:nvSpPr>
                      <p:cNvPr id="2095" name="자유형: 도형 66">
                        <a:extLst>
                          <a:ext uri="{FF2B5EF4-FFF2-40B4-BE49-F238E27FC236}">
                            <a16:creationId xmlns:a16="http://schemas.microsoft.com/office/drawing/2014/main" id="{B2D78FC2-B6CD-1D09-6D54-27F2ED9473D5}"/>
                          </a:ext>
                        </a:extLst>
                      </p:cNvPr>
                      <p:cNvSpPr/>
                      <p:nvPr/>
                    </p:nvSpPr>
                    <p:spPr>
                      <a:xfrm>
                        <a:off x="5208494" y="4175972"/>
                        <a:ext cx="160415" cy="339154"/>
                      </a:xfrm>
                      <a:custGeom>
                        <a:avLst/>
                        <a:gdLst>
                          <a:gd name="connsiteX0" fmla="*/ 261605 w 378532"/>
                          <a:gd name="connsiteY0" fmla="*/ 0 h 800298"/>
                          <a:gd name="connsiteX1" fmla="*/ 371714 w 378532"/>
                          <a:gd name="connsiteY1" fmla="*/ 487013 h 800298"/>
                          <a:gd name="connsiteX2" fmla="*/ 162926 w 378532"/>
                          <a:gd name="connsiteY2" fmla="*/ 784574 h 800298"/>
                          <a:gd name="connsiteX3" fmla="*/ 70819 w 378532"/>
                          <a:gd name="connsiteY3" fmla="*/ 797338 h 800298"/>
                          <a:gd name="connsiteX4" fmla="*/ 3573 w 378532"/>
                          <a:gd name="connsiteY4" fmla="*/ 736663 h 800298"/>
                          <a:gd name="connsiteX5" fmla="*/ 29766 w 378532"/>
                          <a:gd name="connsiteY5" fmla="*/ 660654 h 800298"/>
                          <a:gd name="connsiteX6" fmla="*/ 300372 w 378532"/>
                          <a:gd name="connsiteY6" fmla="*/ 170021 h 800298"/>
                          <a:gd name="connsiteX7" fmla="*/ 261605 w 378532"/>
                          <a:gd name="connsiteY7" fmla="*/ 0 h 800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8532" h="800298">
                            <a:moveTo>
                              <a:pt x="261605" y="0"/>
                            </a:moveTo>
                            <a:cubicBezTo>
                              <a:pt x="361617" y="208979"/>
                              <a:pt x="394288" y="382524"/>
                              <a:pt x="371714" y="487013"/>
                            </a:cubicBezTo>
                            <a:cubicBezTo>
                              <a:pt x="343806" y="615887"/>
                              <a:pt x="275988" y="715709"/>
                              <a:pt x="162926" y="784574"/>
                            </a:cubicBezTo>
                            <a:cubicBezTo>
                              <a:pt x="133779" y="802291"/>
                              <a:pt x="101966" y="802576"/>
                              <a:pt x="70819" y="797338"/>
                            </a:cubicBezTo>
                            <a:cubicBezTo>
                              <a:pt x="37101" y="791623"/>
                              <a:pt x="14431" y="768763"/>
                              <a:pt x="3573" y="736663"/>
                            </a:cubicBezTo>
                            <a:cubicBezTo>
                              <a:pt x="-6905" y="705517"/>
                              <a:pt x="6811" y="679799"/>
                              <a:pt x="29766" y="660654"/>
                            </a:cubicBezTo>
                            <a:cubicBezTo>
                              <a:pt x="74629" y="623316"/>
                              <a:pt x="333042" y="475583"/>
                              <a:pt x="300372" y="170021"/>
                            </a:cubicBezTo>
                            <a:cubicBezTo>
                              <a:pt x="290085" y="112871"/>
                              <a:pt x="268558" y="58579"/>
                              <a:pt x="261605" y="0"/>
                            </a:cubicBezTo>
                            <a:close/>
                          </a:path>
                        </a:pathLst>
                      </a:custGeom>
                      <a:solidFill>
                        <a:schemeClr val="bg1">
                          <a:alpha val="70000"/>
                        </a:schemeClr>
                      </a:solidFill>
                      <a:ln w="9525" cap="flat">
                        <a:noFill/>
                        <a:prstDash val="solid"/>
                        <a:miter/>
                      </a:ln>
                    </p:spPr>
                    <p:txBody>
                      <a:bodyPr rtlCol="0" anchor="ctr"/>
                      <a:lstStyle/>
                      <a:p>
                        <a:endParaRPr lang="ko-KR" altLang="en-US" sz="1100">
                          <a:latin typeface="Poppins" panose="00000500000000000000" pitchFamily="2" charset="0"/>
                          <a:cs typeface="Poppins" panose="00000500000000000000" pitchFamily="2" charset="0"/>
                        </a:endParaRPr>
                      </a:p>
                    </p:txBody>
                  </p:sp>
                  <p:sp>
                    <p:nvSpPr>
                      <p:cNvPr id="2083" name="자유형: 도형 80">
                        <a:extLst>
                          <a:ext uri="{FF2B5EF4-FFF2-40B4-BE49-F238E27FC236}">
                            <a16:creationId xmlns:a16="http://schemas.microsoft.com/office/drawing/2014/main" id="{A7BB1DFF-61A2-8289-DAA8-0221E58717B3}"/>
                          </a:ext>
                        </a:extLst>
                      </p:cNvPr>
                      <p:cNvSpPr/>
                      <p:nvPr/>
                    </p:nvSpPr>
                    <p:spPr>
                      <a:xfrm>
                        <a:off x="7198646" y="4175972"/>
                        <a:ext cx="160415" cy="339152"/>
                      </a:xfrm>
                      <a:custGeom>
                        <a:avLst/>
                        <a:gdLst>
                          <a:gd name="connsiteX0" fmla="*/ 261605 w 378532"/>
                          <a:gd name="connsiteY0" fmla="*/ 0 h 800298"/>
                          <a:gd name="connsiteX1" fmla="*/ 371714 w 378532"/>
                          <a:gd name="connsiteY1" fmla="*/ 487013 h 800298"/>
                          <a:gd name="connsiteX2" fmla="*/ 162926 w 378532"/>
                          <a:gd name="connsiteY2" fmla="*/ 784574 h 800298"/>
                          <a:gd name="connsiteX3" fmla="*/ 70819 w 378532"/>
                          <a:gd name="connsiteY3" fmla="*/ 797338 h 800298"/>
                          <a:gd name="connsiteX4" fmla="*/ 3573 w 378532"/>
                          <a:gd name="connsiteY4" fmla="*/ 736663 h 800298"/>
                          <a:gd name="connsiteX5" fmla="*/ 29766 w 378532"/>
                          <a:gd name="connsiteY5" fmla="*/ 660654 h 800298"/>
                          <a:gd name="connsiteX6" fmla="*/ 300372 w 378532"/>
                          <a:gd name="connsiteY6" fmla="*/ 170021 h 800298"/>
                          <a:gd name="connsiteX7" fmla="*/ 261605 w 378532"/>
                          <a:gd name="connsiteY7" fmla="*/ 0 h 800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8532" h="800298">
                            <a:moveTo>
                              <a:pt x="261605" y="0"/>
                            </a:moveTo>
                            <a:cubicBezTo>
                              <a:pt x="361617" y="208979"/>
                              <a:pt x="394288" y="382524"/>
                              <a:pt x="371714" y="487013"/>
                            </a:cubicBezTo>
                            <a:cubicBezTo>
                              <a:pt x="343806" y="615887"/>
                              <a:pt x="275988" y="715709"/>
                              <a:pt x="162926" y="784574"/>
                            </a:cubicBezTo>
                            <a:cubicBezTo>
                              <a:pt x="133779" y="802291"/>
                              <a:pt x="101966" y="802576"/>
                              <a:pt x="70819" y="797338"/>
                            </a:cubicBezTo>
                            <a:cubicBezTo>
                              <a:pt x="37101" y="791623"/>
                              <a:pt x="14431" y="768763"/>
                              <a:pt x="3573" y="736663"/>
                            </a:cubicBezTo>
                            <a:cubicBezTo>
                              <a:pt x="-6905" y="705517"/>
                              <a:pt x="6811" y="679799"/>
                              <a:pt x="29766" y="660654"/>
                            </a:cubicBezTo>
                            <a:cubicBezTo>
                              <a:pt x="74629" y="623316"/>
                              <a:pt x="333042" y="475583"/>
                              <a:pt x="300372" y="170021"/>
                            </a:cubicBezTo>
                            <a:cubicBezTo>
                              <a:pt x="290085" y="112871"/>
                              <a:pt x="268558" y="58579"/>
                              <a:pt x="261605" y="0"/>
                            </a:cubicBezTo>
                            <a:close/>
                          </a:path>
                        </a:pathLst>
                      </a:custGeom>
                      <a:solidFill>
                        <a:schemeClr val="bg1">
                          <a:alpha val="70000"/>
                        </a:schemeClr>
                      </a:solidFill>
                      <a:ln w="9525" cap="flat">
                        <a:noFill/>
                        <a:prstDash val="solid"/>
                        <a:miter/>
                      </a:ln>
                    </p:spPr>
                    <p:txBody>
                      <a:bodyPr rtlCol="0" anchor="ctr"/>
                      <a:lstStyle/>
                      <a:p>
                        <a:endParaRPr lang="ko-KR" altLang="en-US" sz="1100">
                          <a:latin typeface="Poppins" panose="00000500000000000000" pitchFamily="2" charset="0"/>
                          <a:cs typeface="Poppins" panose="00000500000000000000" pitchFamily="2" charset="0"/>
                        </a:endParaRPr>
                      </a:p>
                    </p:txBody>
                  </p:sp>
                  <p:sp>
                    <p:nvSpPr>
                      <p:cNvPr id="2071" name="TextBox 2070">
                        <a:extLst>
                          <a:ext uri="{FF2B5EF4-FFF2-40B4-BE49-F238E27FC236}">
                            <a16:creationId xmlns:a16="http://schemas.microsoft.com/office/drawing/2014/main" id="{709E1C9D-CC35-B393-6E93-796F6596C167}"/>
                          </a:ext>
                        </a:extLst>
                      </p:cNvPr>
                      <p:cNvSpPr txBox="1"/>
                      <p:nvPr/>
                    </p:nvSpPr>
                    <p:spPr>
                      <a:xfrm>
                        <a:off x="398957" y="1463626"/>
                        <a:ext cx="3184635" cy="1018741"/>
                      </a:xfrm>
                      <a:prstGeom prst="rect">
                        <a:avLst/>
                      </a:prstGeom>
                      <a:noFill/>
                    </p:spPr>
                    <p:txBody>
                      <a:bodyPr wrap="square">
                        <a:spAutoFit/>
                      </a:bodyPr>
                      <a:lstStyle/>
                      <a:p>
                        <a:pPr algn="r">
                          <a:spcBef>
                            <a:spcPts val="600"/>
                          </a:spcBef>
                        </a:pPr>
                        <a:r>
                          <a:rPr lang="en-IN" sz="1000" b="1" dirty="0">
                            <a:latin typeface="Poppins" panose="00000500000000000000" pitchFamily="2" charset="0"/>
                            <a:cs typeface="Poppins" panose="00000500000000000000" pitchFamily="2" charset="0"/>
                          </a:rPr>
                          <a:t>Regulatory and Compliance Challenges</a:t>
                        </a:r>
                      </a:p>
                      <a:p>
                        <a:pPr algn="r">
                          <a:spcBef>
                            <a:spcPts val="600"/>
                          </a:spcBef>
                        </a:pPr>
                        <a:r>
                          <a:rPr lang="en-IN" sz="900" dirty="0">
                            <a:latin typeface="Poppins" panose="00000500000000000000" pitchFamily="2" charset="0"/>
                            <a:cs typeface="Poppins" panose="00000500000000000000" pitchFamily="2" charset="0"/>
                          </a:rPr>
                          <a:t>The </a:t>
                        </a:r>
                        <a:r>
                          <a:rPr lang="en-US" sz="900" dirty="0">
                            <a:latin typeface="Poppins" panose="00000500000000000000" pitchFamily="2" charset="0"/>
                            <a:cs typeface="Poppins" panose="00000500000000000000" pitchFamily="2" charset="0"/>
                          </a:rPr>
                          <a:t>banking industry is heavily regulated, with strict laws and regulations that vary across regions</a:t>
                        </a:r>
                      </a:p>
                    </p:txBody>
                  </p:sp>
                  <p:sp>
                    <p:nvSpPr>
                      <p:cNvPr id="2072" name="TextBox 2071">
                        <a:extLst>
                          <a:ext uri="{FF2B5EF4-FFF2-40B4-BE49-F238E27FC236}">
                            <a16:creationId xmlns:a16="http://schemas.microsoft.com/office/drawing/2014/main" id="{4A238E8B-770B-16F9-36AC-EAB79743E9F0}"/>
                          </a:ext>
                        </a:extLst>
                      </p:cNvPr>
                      <p:cNvSpPr txBox="1"/>
                      <p:nvPr/>
                    </p:nvSpPr>
                    <p:spPr>
                      <a:xfrm>
                        <a:off x="185582" y="3539079"/>
                        <a:ext cx="2515621" cy="1209754"/>
                      </a:xfrm>
                      <a:prstGeom prst="rect">
                        <a:avLst/>
                      </a:prstGeom>
                      <a:noFill/>
                    </p:spPr>
                    <p:txBody>
                      <a:bodyPr wrap="square">
                        <a:spAutoFit/>
                      </a:bodyPr>
                      <a:lstStyle/>
                      <a:p>
                        <a:pPr algn="r">
                          <a:spcBef>
                            <a:spcPts val="600"/>
                          </a:spcBef>
                        </a:pPr>
                        <a:r>
                          <a:rPr lang="en-IN" sz="1000" b="1" dirty="0">
                            <a:latin typeface="Poppins" panose="00000500000000000000" pitchFamily="2" charset="0"/>
                            <a:cs typeface="Poppins" panose="00000500000000000000" pitchFamily="2" charset="0"/>
                          </a:rPr>
                          <a:t>Legacy Systems Integration</a:t>
                        </a:r>
                      </a:p>
                      <a:p>
                        <a:pPr algn="r">
                          <a:spcBef>
                            <a:spcPts val="600"/>
                          </a:spcBef>
                        </a:pPr>
                        <a:r>
                          <a:rPr lang="en-US" sz="900" dirty="0">
                            <a:latin typeface="Poppins" panose="00000500000000000000" pitchFamily="2" charset="0"/>
                            <a:cs typeface="Poppins" panose="00000500000000000000" pitchFamily="2" charset="0"/>
                          </a:rPr>
                          <a:t>Integrating advanced technologies with legacy systems poses significant complexity and high costs</a:t>
                        </a:r>
                      </a:p>
                    </p:txBody>
                  </p:sp>
                  <p:sp>
                    <p:nvSpPr>
                      <p:cNvPr id="2073" name="TextBox 2072">
                        <a:extLst>
                          <a:ext uri="{FF2B5EF4-FFF2-40B4-BE49-F238E27FC236}">
                            <a16:creationId xmlns:a16="http://schemas.microsoft.com/office/drawing/2014/main" id="{55BE7DE0-77CC-1B5A-6FD7-D7C6B85DE111}"/>
                          </a:ext>
                        </a:extLst>
                      </p:cNvPr>
                      <p:cNvSpPr txBox="1"/>
                      <p:nvPr/>
                    </p:nvSpPr>
                    <p:spPr>
                      <a:xfrm>
                        <a:off x="4619094" y="609557"/>
                        <a:ext cx="2756950" cy="1209754"/>
                      </a:xfrm>
                      <a:prstGeom prst="rect">
                        <a:avLst/>
                      </a:prstGeom>
                      <a:noFill/>
                    </p:spPr>
                    <p:txBody>
                      <a:bodyPr wrap="square">
                        <a:spAutoFit/>
                      </a:bodyPr>
                      <a:lstStyle/>
                      <a:p>
                        <a:pPr>
                          <a:spcBef>
                            <a:spcPts val="600"/>
                          </a:spcBef>
                        </a:pPr>
                        <a:r>
                          <a:rPr lang="en-IN" sz="1000" b="1" dirty="0">
                            <a:latin typeface="Poppins" panose="00000500000000000000" pitchFamily="2" charset="0"/>
                            <a:cs typeface="Poppins" panose="00000500000000000000" pitchFamily="2" charset="0"/>
                          </a:rPr>
                          <a:t>High Initial Costs </a:t>
                        </a:r>
                      </a:p>
                      <a:p>
                        <a:pPr>
                          <a:spcBef>
                            <a:spcPts val="600"/>
                          </a:spcBef>
                        </a:pPr>
                        <a:r>
                          <a:rPr lang="en-US" sz="900" dirty="0">
                            <a:latin typeface="Poppins" panose="00000500000000000000" pitchFamily="2" charset="0"/>
                            <a:cs typeface="Poppins" panose="00000500000000000000" pitchFamily="2" charset="0"/>
                          </a:rPr>
                          <a:t>The upfront costs associated with adopting new technologies and transitioning to cloud infrastructure can be significant</a:t>
                        </a:r>
                        <a:r>
                          <a:rPr lang="en-IN" sz="900" dirty="0">
                            <a:latin typeface="Poppins" panose="00000500000000000000" pitchFamily="2" charset="0"/>
                            <a:cs typeface="Poppins" panose="00000500000000000000" pitchFamily="2" charset="0"/>
                          </a:rPr>
                          <a:t> </a:t>
                        </a:r>
                        <a:endParaRPr lang="en-US" sz="900" dirty="0">
                          <a:latin typeface="Poppins" panose="00000500000000000000" pitchFamily="2" charset="0"/>
                          <a:cs typeface="Poppins" panose="00000500000000000000" pitchFamily="2" charset="0"/>
                        </a:endParaRPr>
                      </a:p>
                    </p:txBody>
                  </p:sp>
                  <p:sp>
                    <p:nvSpPr>
                      <p:cNvPr id="2074" name="TextBox 2073">
                        <a:extLst>
                          <a:ext uri="{FF2B5EF4-FFF2-40B4-BE49-F238E27FC236}">
                            <a16:creationId xmlns:a16="http://schemas.microsoft.com/office/drawing/2014/main" id="{8EA9DA32-F295-C632-9F43-B339059FCA30}"/>
                          </a:ext>
                        </a:extLst>
                      </p:cNvPr>
                      <p:cNvSpPr txBox="1"/>
                      <p:nvPr/>
                    </p:nvSpPr>
                    <p:spPr>
                      <a:xfrm>
                        <a:off x="11386470" y="3449301"/>
                        <a:ext cx="2515621" cy="827726"/>
                      </a:xfrm>
                      <a:prstGeom prst="rect">
                        <a:avLst/>
                      </a:prstGeom>
                      <a:noFill/>
                    </p:spPr>
                    <p:txBody>
                      <a:bodyPr wrap="square">
                        <a:spAutoFit/>
                      </a:bodyPr>
                      <a:lstStyle/>
                      <a:p>
                        <a:pPr>
                          <a:spcBef>
                            <a:spcPts val="600"/>
                          </a:spcBef>
                        </a:pPr>
                        <a:r>
                          <a:rPr lang="en-IN" sz="1000" b="1" dirty="0">
                            <a:latin typeface="Poppins" panose="00000500000000000000" pitchFamily="2" charset="0"/>
                            <a:cs typeface="Poppins" panose="00000500000000000000" pitchFamily="2" charset="0"/>
                          </a:rPr>
                          <a:t>Cybersecurity Threats </a:t>
                        </a:r>
                      </a:p>
                      <a:p>
                        <a:pPr>
                          <a:spcBef>
                            <a:spcPts val="600"/>
                          </a:spcBef>
                        </a:pPr>
                        <a:r>
                          <a:rPr lang="en-US" sz="900" dirty="0">
                            <a:latin typeface="Poppins" panose="00000500000000000000" pitchFamily="2" charset="0"/>
                            <a:cs typeface="Poppins" panose="00000500000000000000" pitchFamily="2" charset="0"/>
                          </a:rPr>
                          <a:t>Growing reliance on cloud services heightens the risk of cyberattacks</a:t>
                        </a:r>
                        <a:r>
                          <a:rPr lang="en-IN" sz="900" dirty="0">
                            <a:latin typeface="Poppins" panose="00000500000000000000" pitchFamily="2" charset="0"/>
                            <a:cs typeface="Poppins" panose="00000500000000000000" pitchFamily="2" charset="0"/>
                          </a:rPr>
                          <a:t> </a:t>
                        </a:r>
                        <a:endParaRPr lang="en-US" sz="900" dirty="0">
                          <a:latin typeface="Poppins" panose="00000500000000000000" pitchFamily="2" charset="0"/>
                          <a:cs typeface="Poppins" panose="00000500000000000000" pitchFamily="2" charset="0"/>
                        </a:endParaRPr>
                      </a:p>
                    </p:txBody>
                  </p:sp>
                  <p:sp>
                    <p:nvSpPr>
                      <p:cNvPr id="2075" name="TextBox 2074">
                        <a:extLst>
                          <a:ext uri="{FF2B5EF4-FFF2-40B4-BE49-F238E27FC236}">
                            <a16:creationId xmlns:a16="http://schemas.microsoft.com/office/drawing/2014/main" id="{562F33C5-8A00-39EB-A1FE-329F48C2FE33}"/>
                          </a:ext>
                        </a:extLst>
                      </p:cNvPr>
                      <p:cNvSpPr txBox="1"/>
                      <p:nvPr/>
                    </p:nvSpPr>
                    <p:spPr>
                      <a:xfrm>
                        <a:off x="2110874" y="5364062"/>
                        <a:ext cx="3444847" cy="1018741"/>
                      </a:xfrm>
                      <a:prstGeom prst="rect">
                        <a:avLst/>
                      </a:prstGeom>
                      <a:noFill/>
                    </p:spPr>
                    <p:txBody>
                      <a:bodyPr wrap="square">
                        <a:spAutoFit/>
                      </a:bodyPr>
                      <a:lstStyle/>
                      <a:p>
                        <a:pPr algn="r">
                          <a:spcBef>
                            <a:spcPts val="600"/>
                          </a:spcBef>
                        </a:pPr>
                        <a:r>
                          <a:rPr lang="en-IN" sz="1000" b="1" dirty="0">
                            <a:latin typeface="Poppins" panose="00000500000000000000" pitchFamily="2" charset="0"/>
                            <a:cs typeface="Poppins" panose="00000500000000000000" pitchFamily="2" charset="0"/>
                          </a:rPr>
                          <a:t>Cultural &amp; Organizational Resistance</a:t>
                        </a:r>
                        <a:r>
                          <a:rPr lang="en-IN" sz="900" b="1" dirty="0">
                            <a:latin typeface="Poppins" panose="00000500000000000000" pitchFamily="2" charset="0"/>
                            <a:cs typeface="Poppins" panose="00000500000000000000" pitchFamily="2" charset="0"/>
                          </a:rPr>
                          <a:t> </a:t>
                        </a:r>
                      </a:p>
                      <a:p>
                        <a:pPr algn="r">
                          <a:spcBef>
                            <a:spcPts val="600"/>
                          </a:spcBef>
                        </a:pPr>
                        <a:r>
                          <a:rPr lang="en-US" sz="900" dirty="0">
                            <a:latin typeface="Poppins" panose="00000500000000000000" pitchFamily="2" charset="0"/>
                            <a:cs typeface="Poppins" panose="00000500000000000000" pitchFamily="2" charset="0"/>
                          </a:rPr>
                          <a:t>Resistance to change and skill gaps can hinder cloud adoption in banks, with employees fearing complexity or job displacement</a:t>
                        </a:r>
                        <a:r>
                          <a:rPr lang="en-IN" sz="900" dirty="0">
                            <a:latin typeface="Poppins" panose="00000500000000000000" pitchFamily="2" charset="0"/>
                            <a:cs typeface="Poppins" panose="00000500000000000000" pitchFamily="2" charset="0"/>
                          </a:rPr>
                          <a:t> </a:t>
                        </a:r>
                        <a:endParaRPr lang="en-US" sz="900" dirty="0">
                          <a:latin typeface="Poppins" panose="00000500000000000000" pitchFamily="2" charset="0"/>
                          <a:cs typeface="Poppins" panose="00000500000000000000" pitchFamily="2" charset="0"/>
                        </a:endParaRPr>
                      </a:p>
                    </p:txBody>
                  </p:sp>
                  <p:sp>
                    <p:nvSpPr>
                      <p:cNvPr id="2076" name="TextBox 2075">
                        <a:extLst>
                          <a:ext uri="{FF2B5EF4-FFF2-40B4-BE49-F238E27FC236}">
                            <a16:creationId xmlns:a16="http://schemas.microsoft.com/office/drawing/2014/main" id="{E3377E1A-91C1-493F-4335-37BBBA64C037}"/>
                          </a:ext>
                        </a:extLst>
                      </p:cNvPr>
                      <p:cNvSpPr txBox="1"/>
                      <p:nvPr/>
                    </p:nvSpPr>
                    <p:spPr>
                      <a:xfrm>
                        <a:off x="8296672" y="5305795"/>
                        <a:ext cx="2829585" cy="1209754"/>
                      </a:xfrm>
                      <a:prstGeom prst="rect">
                        <a:avLst/>
                      </a:prstGeom>
                      <a:noFill/>
                    </p:spPr>
                    <p:txBody>
                      <a:bodyPr wrap="square">
                        <a:spAutoFit/>
                      </a:bodyPr>
                      <a:lstStyle/>
                      <a:p>
                        <a:pPr>
                          <a:spcBef>
                            <a:spcPts val="600"/>
                          </a:spcBef>
                        </a:pPr>
                        <a:r>
                          <a:rPr lang="en-IN" sz="1000" b="1" dirty="0">
                            <a:latin typeface="Poppins" panose="00000500000000000000" pitchFamily="2" charset="0"/>
                            <a:cs typeface="Poppins" panose="00000500000000000000" pitchFamily="2" charset="0"/>
                          </a:rPr>
                          <a:t>Vendor Lock-In and Flexibility </a:t>
                        </a:r>
                      </a:p>
                      <a:p>
                        <a:pPr>
                          <a:spcBef>
                            <a:spcPts val="600"/>
                          </a:spcBef>
                        </a:pPr>
                        <a:r>
                          <a:rPr lang="en-US" sz="900" dirty="0">
                            <a:latin typeface="Poppins" panose="00000500000000000000" pitchFamily="2" charset="0"/>
                            <a:cs typeface="Poppins" panose="00000500000000000000" pitchFamily="2" charset="0"/>
                          </a:rPr>
                          <a:t>Dependence on a single cloud provider can result in vendor lock-in, potentially limiting a bank’s flexibility to switch providers or adapt to evolving needs</a:t>
                        </a:r>
                        <a:r>
                          <a:rPr lang="en-IN" sz="900" dirty="0">
                            <a:latin typeface="Poppins" panose="00000500000000000000" pitchFamily="2" charset="0"/>
                            <a:cs typeface="Poppins" panose="00000500000000000000" pitchFamily="2" charset="0"/>
                          </a:rPr>
                          <a:t> </a:t>
                        </a:r>
                        <a:endParaRPr lang="en-US" sz="900" dirty="0">
                          <a:latin typeface="Poppins" panose="00000500000000000000" pitchFamily="2" charset="0"/>
                          <a:cs typeface="Poppins" panose="00000500000000000000" pitchFamily="2" charset="0"/>
                        </a:endParaRPr>
                      </a:p>
                    </p:txBody>
                  </p:sp>
                </p:grpSp>
                <p:sp>
                  <p:nvSpPr>
                    <p:cNvPr id="2120" name="Block Arc 18">
                      <a:extLst>
                        <a:ext uri="{FF2B5EF4-FFF2-40B4-BE49-F238E27FC236}">
                          <a16:creationId xmlns:a16="http://schemas.microsoft.com/office/drawing/2014/main" id="{4696F9B7-3C3A-C7BC-A85B-AE5FAECF82A9}"/>
                        </a:ext>
                      </a:extLst>
                    </p:cNvPr>
                    <p:cNvSpPr/>
                    <p:nvPr/>
                  </p:nvSpPr>
                  <p:spPr>
                    <a:xfrm>
                      <a:off x="5922388" y="3749063"/>
                      <a:ext cx="1586453" cy="1564310"/>
                    </a:xfrm>
                    <a:prstGeom prst="blockArc">
                      <a:avLst>
                        <a:gd name="adj1" fmla="val 10800000"/>
                        <a:gd name="adj2" fmla="val 21566081"/>
                        <a:gd name="adj3" fmla="val 503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Poppins" panose="00000500000000000000" pitchFamily="2" charset="0"/>
                        <a:cs typeface="Poppins" panose="00000500000000000000" pitchFamily="2" charset="0"/>
                      </a:endParaRPr>
                    </a:p>
                  </p:txBody>
                </p:sp>
                <p:sp>
                  <p:nvSpPr>
                    <p:cNvPr id="2126" name="Oval 4">
                      <a:extLst>
                        <a:ext uri="{FF2B5EF4-FFF2-40B4-BE49-F238E27FC236}">
                          <a16:creationId xmlns:a16="http://schemas.microsoft.com/office/drawing/2014/main" id="{2C72CE21-16FD-0981-F831-B546757DAC38}"/>
                        </a:ext>
                      </a:extLst>
                    </p:cNvPr>
                    <p:cNvSpPr/>
                    <p:nvPr/>
                  </p:nvSpPr>
                  <p:spPr>
                    <a:xfrm>
                      <a:off x="6099981" y="3928184"/>
                      <a:ext cx="1247898" cy="120248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Poppins" panose="00000500000000000000" pitchFamily="2" charset="0"/>
                        <a:cs typeface="Poppins" panose="00000500000000000000" pitchFamily="2" charset="0"/>
                      </a:endParaRPr>
                    </a:p>
                  </p:txBody>
                </p:sp>
                <p:cxnSp>
                  <p:nvCxnSpPr>
                    <p:cNvPr id="2129" name="Straight Connector 20">
                      <a:extLst>
                        <a:ext uri="{FF2B5EF4-FFF2-40B4-BE49-F238E27FC236}">
                          <a16:creationId xmlns:a16="http://schemas.microsoft.com/office/drawing/2014/main" id="{F7E12774-FA39-0724-B145-03B295AFB549}"/>
                        </a:ext>
                      </a:extLst>
                    </p:cNvPr>
                    <p:cNvCxnSpPr>
                      <a:cxnSpLocks/>
                    </p:cNvCxnSpPr>
                    <p:nvPr/>
                  </p:nvCxnSpPr>
                  <p:spPr>
                    <a:xfrm flipV="1">
                      <a:off x="7230798" y="3706730"/>
                      <a:ext cx="175301" cy="300696"/>
                    </a:xfrm>
                    <a:prstGeom prst="line">
                      <a:avLst/>
                    </a:prstGeom>
                    <a:solidFill>
                      <a:schemeClr val="bg1">
                        <a:lumMod val="75000"/>
                      </a:schemeClr>
                    </a:solidFill>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30" name="Oval 72">
                      <a:extLst>
                        <a:ext uri="{FF2B5EF4-FFF2-40B4-BE49-F238E27FC236}">
                          <a16:creationId xmlns:a16="http://schemas.microsoft.com/office/drawing/2014/main" id="{B6153418-3E90-4803-925F-1BA51365E7D6}"/>
                        </a:ext>
                      </a:extLst>
                    </p:cNvPr>
                    <p:cNvSpPr/>
                    <p:nvPr/>
                  </p:nvSpPr>
                  <p:spPr>
                    <a:xfrm>
                      <a:off x="7258742" y="3234823"/>
                      <a:ext cx="541770" cy="522055"/>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latin typeface="Poppins" panose="00000500000000000000" pitchFamily="2" charset="0"/>
                        <a:cs typeface="Poppins" panose="00000500000000000000" pitchFamily="2" charset="0"/>
                      </a:endParaRPr>
                    </a:p>
                  </p:txBody>
                </p:sp>
                <p:cxnSp>
                  <p:nvCxnSpPr>
                    <p:cNvPr id="2135" name="Straight Connector 21">
                      <a:extLst>
                        <a:ext uri="{FF2B5EF4-FFF2-40B4-BE49-F238E27FC236}">
                          <a16:creationId xmlns:a16="http://schemas.microsoft.com/office/drawing/2014/main" id="{953AF485-A189-6204-7F9B-F5051E69E342}"/>
                        </a:ext>
                      </a:extLst>
                    </p:cNvPr>
                    <p:cNvCxnSpPr>
                      <a:cxnSpLocks/>
                    </p:cNvCxnSpPr>
                    <p:nvPr/>
                  </p:nvCxnSpPr>
                  <p:spPr>
                    <a:xfrm flipH="1" flipV="1">
                      <a:off x="6238234" y="3520333"/>
                      <a:ext cx="248363" cy="298048"/>
                    </a:xfrm>
                    <a:prstGeom prst="line">
                      <a:avLst/>
                    </a:prstGeom>
                    <a:solidFill>
                      <a:schemeClr val="bg1">
                        <a:lumMod val="75000"/>
                      </a:schemeClr>
                    </a:solidFill>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36" name="Oval 73">
                      <a:extLst>
                        <a:ext uri="{FF2B5EF4-FFF2-40B4-BE49-F238E27FC236}">
                          <a16:creationId xmlns:a16="http://schemas.microsoft.com/office/drawing/2014/main" id="{0EC22430-DF3C-7889-4253-72FD85F03C44}"/>
                        </a:ext>
                      </a:extLst>
                    </p:cNvPr>
                    <p:cNvSpPr/>
                    <p:nvPr/>
                  </p:nvSpPr>
                  <p:spPr>
                    <a:xfrm>
                      <a:off x="5868747" y="3086305"/>
                      <a:ext cx="541770" cy="522055"/>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latin typeface="Poppins" panose="00000500000000000000" pitchFamily="2" charset="0"/>
                        <a:cs typeface="Poppins" panose="00000500000000000000" pitchFamily="2" charset="0"/>
                      </a:endParaRPr>
                    </a:p>
                  </p:txBody>
                </p:sp>
                <p:sp>
                  <p:nvSpPr>
                    <p:cNvPr id="2140" name="TextBox 2139">
                      <a:extLst>
                        <a:ext uri="{FF2B5EF4-FFF2-40B4-BE49-F238E27FC236}">
                          <a16:creationId xmlns:a16="http://schemas.microsoft.com/office/drawing/2014/main" id="{A35786EB-9D0C-3109-0EB8-F8DC43222CC7}"/>
                        </a:ext>
                      </a:extLst>
                    </p:cNvPr>
                    <p:cNvSpPr txBox="1"/>
                    <p:nvPr/>
                  </p:nvSpPr>
                  <p:spPr>
                    <a:xfrm>
                      <a:off x="5467180" y="2124171"/>
                      <a:ext cx="2038833" cy="877163"/>
                    </a:xfrm>
                    <a:prstGeom prst="rect">
                      <a:avLst/>
                    </a:prstGeom>
                    <a:noFill/>
                  </p:spPr>
                  <p:txBody>
                    <a:bodyPr wrap="square">
                      <a:spAutoFit/>
                    </a:bodyPr>
                    <a:lstStyle/>
                    <a:p>
                      <a:pPr>
                        <a:spcBef>
                          <a:spcPts val="600"/>
                        </a:spcBef>
                      </a:pPr>
                      <a:r>
                        <a:rPr lang="en-IN" sz="1000" b="1" dirty="0">
                          <a:latin typeface="Poppins" panose="00000500000000000000" pitchFamily="2" charset="0"/>
                          <a:cs typeface="Poppins" panose="00000500000000000000" pitchFamily="2" charset="0"/>
                        </a:rPr>
                        <a:t>Data Security and Privacy</a:t>
                      </a:r>
                    </a:p>
                    <a:p>
                      <a:pPr>
                        <a:spcBef>
                          <a:spcPts val="600"/>
                        </a:spcBef>
                      </a:pPr>
                      <a:r>
                        <a:rPr lang="en-US" sz="900" dirty="0">
                          <a:latin typeface="Poppins" panose="00000500000000000000" pitchFamily="2" charset="0"/>
                          <a:cs typeface="Poppins" panose="00000500000000000000" pitchFamily="2" charset="0"/>
                        </a:rPr>
                        <a:t>Increasing data privacy and security risks from digital technologies, requiring ongoing, resource-intensive infrastructure upgrades</a:t>
                      </a:r>
                      <a:r>
                        <a:rPr lang="en-IN" sz="900" dirty="0">
                          <a:latin typeface="Poppins" panose="00000500000000000000" pitchFamily="2" charset="0"/>
                          <a:cs typeface="Poppins" panose="00000500000000000000" pitchFamily="2" charset="0"/>
                        </a:rPr>
                        <a:t> </a:t>
                      </a:r>
                      <a:endParaRPr lang="en-US" sz="900" dirty="0">
                        <a:latin typeface="Poppins" panose="00000500000000000000" pitchFamily="2" charset="0"/>
                        <a:cs typeface="Poppins" panose="00000500000000000000" pitchFamily="2" charset="0"/>
                      </a:endParaRPr>
                    </a:p>
                  </p:txBody>
                </p:sp>
                <p:sp>
                  <p:nvSpPr>
                    <p:cNvPr id="2141" name="TextBox 2140">
                      <a:extLst>
                        <a:ext uri="{FF2B5EF4-FFF2-40B4-BE49-F238E27FC236}">
                          <a16:creationId xmlns:a16="http://schemas.microsoft.com/office/drawing/2014/main" id="{7601889B-17E6-DBD5-B04A-B11DF28F1838}"/>
                        </a:ext>
                      </a:extLst>
                    </p:cNvPr>
                    <p:cNvSpPr txBox="1"/>
                    <p:nvPr/>
                  </p:nvSpPr>
                  <p:spPr>
                    <a:xfrm>
                      <a:off x="7968150" y="2762075"/>
                      <a:ext cx="2231703" cy="784141"/>
                    </a:xfrm>
                    <a:prstGeom prst="rect">
                      <a:avLst/>
                    </a:prstGeom>
                    <a:noFill/>
                  </p:spPr>
                  <p:txBody>
                    <a:bodyPr wrap="square">
                      <a:spAutoFit/>
                    </a:bodyPr>
                    <a:lstStyle/>
                    <a:p>
                      <a:pPr>
                        <a:spcBef>
                          <a:spcPts val="600"/>
                        </a:spcBef>
                      </a:pPr>
                      <a:r>
                        <a:rPr lang="en-IN" sz="1000" b="1" dirty="0">
                          <a:latin typeface="Poppins" panose="00000500000000000000" pitchFamily="2" charset="0"/>
                          <a:cs typeface="Poppins" panose="00000500000000000000" pitchFamily="2" charset="0"/>
                        </a:rPr>
                        <a:t>Scalability and Flexibility </a:t>
                      </a:r>
                    </a:p>
                    <a:p>
                      <a:pPr>
                        <a:spcBef>
                          <a:spcPts val="600"/>
                        </a:spcBef>
                      </a:pPr>
                      <a:r>
                        <a:rPr lang="en-US" sz="900" dirty="0">
                          <a:latin typeface="Poppins" panose="00000500000000000000" pitchFamily="2" charset="0"/>
                          <a:cs typeface="Poppins" panose="00000500000000000000" pitchFamily="2" charset="0"/>
                        </a:rPr>
                        <a:t>Cloud infrastructure needs to scale with the bank's growth, accommodating increasing loads and transactions, posing challenges for cloud service providers</a:t>
                      </a:r>
                      <a:r>
                        <a:rPr lang="en-IN" sz="900" dirty="0">
                          <a:latin typeface="Poppins" panose="00000500000000000000" pitchFamily="2" charset="0"/>
                          <a:cs typeface="Poppins" panose="00000500000000000000" pitchFamily="2" charset="0"/>
                        </a:rPr>
                        <a:t> </a:t>
                      </a:r>
                      <a:endParaRPr lang="en-US" sz="900" dirty="0">
                        <a:latin typeface="Poppins" panose="00000500000000000000" pitchFamily="2" charset="0"/>
                        <a:cs typeface="Poppins" panose="00000500000000000000" pitchFamily="2" charset="0"/>
                      </a:endParaRPr>
                    </a:p>
                  </p:txBody>
                </p:sp>
              </p:grpSp>
              <p:pic>
                <p:nvPicPr>
                  <p:cNvPr id="9224" name="Picture 8" descr="Automation icon">
                    <a:extLst>
                      <a:ext uri="{FF2B5EF4-FFF2-40B4-BE49-F238E27FC236}">
                        <a16:creationId xmlns:a16="http://schemas.microsoft.com/office/drawing/2014/main" id="{2E52E73D-F176-A9DB-EA9F-D4BA4A54B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578" y="4476780"/>
                    <a:ext cx="323745" cy="323745"/>
                  </a:xfrm>
                  <a:prstGeom prst="rect">
                    <a:avLst/>
                  </a:prstGeom>
                  <a:noFill/>
                  <a:extLst>
                    <a:ext uri="{909E8E84-426E-40DD-AFC4-6F175D3DCCD1}">
                      <a14:hiddenFill xmlns:a14="http://schemas.microsoft.com/office/drawing/2010/main">
                        <a:solidFill>
                          <a:srgbClr val="FFFFFF"/>
                        </a:solidFill>
                      </a14:hiddenFill>
                    </a:ext>
                  </a:extLst>
                </p:spPr>
              </p:pic>
            </p:grpSp>
            <p:pic>
              <p:nvPicPr>
                <p:cNvPr id="9218" name="Picture 2" descr="Business icon">
                  <a:extLst>
                    <a:ext uri="{FF2B5EF4-FFF2-40B4-BE49-F238E27FC236}">
                      <a16:creationId xmlns:a16="http://schemas.microsoft.com/office/drawing/2014/main" id="{D481CFBE-96B9-7FD2-165D-8AC8325769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0578" y="4188322"/>
                  <a:ext cx="810166" cy="81016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Management icon">
                  <a:extLst>
                    <a:ext uri="{FF2B5EF4-FFF2-40B4-BE49-F238E27FC236}">
                      <a16:creationId xmlns:a16="http://schemas.microsoft.com/office/drawing/2014/main" id="{2EEAA44D-F64B-B9E7-D707-78C1034C4D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2239" y="4191441"/>
                  <a:ext cx="834555" cy="879147"/>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Challenge icon">
                  <a:extLst>
                    <a:ext uri="{FF2B5EF4-FFF2-40B4-BE49-F238E27FC236}">
                      <a16:creationId xmlns:a16="http://schemas.microsoft.com/office/drawing/2014/main" id="{3A1F79E7-3F01-B060-5CD2-FABDE9335E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3793" y="4188938"/>
                  <a:ext cx="821746" cy="832123"/>
                </a:xfrm>
                <a:prstGeom prst="rect">
                  <a:avLst/>
                </a:prstGeom>
                <a:noFill/>
                <a:extLst>
                  <a:ext uri="{909E8E84-426E-40DD-AFC4-6F175D3DCCD1}">
                    <a14:hiddenFill xmlns:a14="http://schemas.microsoft.com/office/drawing/2010/main">
                      <a:solidFill>
                        <a:srgbClr val="FFFFFF"/>
                      </a:solidFill>
                    </a14:hiddenFill>
                  </a:ext>
                </a:extLst>
              </p:spPr>
            </p:pic>
          </p:grpSp>
          <p:pic>
            <p:nvPicPr>
              <p:cNvPr id="9226" name="Picture 10" descr="Objectives icon">
                <a:extLst>
                  <a:ext uri="{FF2B5EF4-FFF2-40B4-BE49-F238E27FC236}">
                    <a16:creationId xmlns:a16="http://schemas.microsoft.com/office/drawing/2014/main" id="{989D0DC2-8B98-B0C6-5B53-E72C312256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6249" y="3421562"/>
                <a:ext cx="368069" cy="301149"/>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Productivity icon">
                <a:extLst>
                  <a:ext uri="{FF2B5EF4-FFF2-40B4-BE49-F238E27FC236}">
                    <a16:creationId xmlns:a16="http://schemas.microsoft.com/office/drawing/2014/main" id="{85E1522D-A830-52A5-384F-F8CC936510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6136" y="3281629"/>
                <a:ext cx="338037" cy="338037"/>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Account icon">
                <a:extLst>
                  <a:ext uri="{FF2B5EF4-FFF2-40B4-BE49-F238E27FC236}">
                    <a16:creationId xmlns:a16="http://schemas.microsoft.com/office/drawing/2014/main" id="{952063CD-2A1A-6BBF-5D9B-34B00B3D36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8234" y="3307393"/>
                <a:ext cx="399594" cy="286168"/>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descr="Hacking icon">
                <a:extLst>
                  <a:ext uri="{FF2B5EF4-FFF2-40B4-BE49-F238E27FC236}">
                    <a16:creationId xmlns:a16="http://schemas.microsoft.com/office/drawing/2014/main" id="{A3D9A598-9039-3FE9-FA29-568DF063374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69723" y="5697034"/>
                <a:ext cx="355852" cy="355852"/>
              </a:xfrm>
              <a:prstGeom prst="rect">
                <a:avLst/>
              </a:prstGeom>
              <a:noFill/>
              <a:extLst>
                <a:ext uri="{909E8E84-426E-40DD-AFC4-6F175D3DCCD1}">
                  <a14:hiddenFill xmlns:a14="http://schemas.microsoft.com/office/drawing/2010/main">
                    <a:solidFill>
                      <a:srgbClr val="FFFFFF"/>
                    </a:solidFill>
                  </a14:hiddenFill>
                </a:ext>
              </a:extLst>
            </p:spPr>
          </p:pic>
          <p:pic>
            <p:nvPicPr>
              <p:cNvPr id="9234" name="Picture 18" descr="Power icon">
                <a:extLst>
                  <a:ext uri="{FF2B5EF4-FFF2-40B4-BE49-F238E27FC236}">
                    <a16:creationId xmlns:a16="http://schemas.microsoft.com/office/drawing/2014/main" id="{60C44CFD-80F5-C28C-F0DB-4AEC7EA3A72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03801" y="5688692"/>
                <a:ext cx="360039" cy="355852"/>
              </a:xfrm>
              <a:prstGeom prst="rect">
                <a:avLst/>
              </a:prstGeom>
              <a:noFill/>
              <a:extLst>
                <a:ext uri="{909E8E84-426E-40DD-AFC4-6F175D3DCCD1}">
                  <a14:hiddenFill xmlns:a14="http://schemas.microsoft.com/office/drawing/2010/main">
                    <a:solidFill>
                      <a:srgbClr val="FFFFFF"/>
                    </a:solidFill>
                  </a14:hiddenFill>
                </a:ext>
              </a:extLst>
            </p:spPr>
          </p:pic>
        </p:grpSp>
        <p:pic>
          <p:nvPicPr>
            <p:cNvPr id="9236" name="Picture 20" descr="Critical damage icon">
              <a:extLst>
                <a:ext uri="{FF2B5EF4-FFF2-40B4-BE49-F238E27FC236}">
                  <a16:creationId xmlns:a16="http://schemas.microsoft.com/office/drawing/2014/main" id="{9B8826E4-EE85-E318-DA9A-623A6A9B5A8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57583" y="4445514"/>
              <a:ext cx="413058" cy="413058"/>
            </a:xfrm>
            <a:prstGeom prst="rect">
              <a:avLst/>
            </a:prstGeom>
            <a:noFill/>
            <a:extLst>
              <a:ext uri="{909E8E84-426E-40DD-AFC4-6F175D3DCCD1}">
                <a14:hiddenFill xmlns:a14="http://schemas.microsoft.com/office/drawing/2010/main">
                  <a:solidFill>
                    <a:srgbClr val="FFFFFF"/>
                  </a:solidFill>
                </a14:hiddenFill>
              </a:ext>
            </a:extLst>
          </p:spPr>
        </p:pic>
        <p:pic>
          <p:nvPicPr>
            <p:cNvPr id="9238" name="Picture 22" descr="Upload arrow icon">
              <a:extLst>
                <a:ext uri="{FF2B5EF4-FFF2-40B4-BE49-F238E27FC236}">
                  <a16:creationId xmlns:a16="http://schemas.microsoft.com/office/drawing/2014/main" id="{DAD6D740-A550-87B8-133B-8B337906211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61427" y="3402638"/>
              <a:ext cx="370595" cy="36496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040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150"/>
                                        </p:tgtEl>
                                        <p:attrNameLst>
                                          <p:attrName>style.visibility</p:attrName>
                                        </p:attrNameLst>
                                      </p:cBhvr>
                                      <p:to>
                                        <p:strVal val="visible"/>
                                      </p:to>
                                    </p:set>
                                    <p:animEffect transition="in" filter="wipe(left)">
                                      <p:cBhvr>
                                        <p:cTn id="13" dur="1500"/>
                                        <p:tgtEl>
                                          <p:spTgt spid="2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D781E-3D50-2E9C-26F1-65C83D9B233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80C0535-98A5-4FE3-93B6-DD145D2D1729}"/>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CHALLENGES IN TECHNOLOGY AND CLOUD ADOPTION (2/2)</a:t>
            </a:r>
          </a:p>
        </p:txBody>
      </p:sp>
      <p:cxnSp>
        <p:nvCxnSpPr>
          <p:cNvPr id="3" name="Straight Connector 2">
            <a:extLst>
              <a:ext uri="{FF2B5EF4-FFF2-40B4-BE49-F238E27FC236}">
                <a16:creationId xmlns:a16="http://schemas.microsoft.com/office/drawing/2014/main" id="{4E3F9B4E-6055-E36E-A21A-F8BBC1E14169}"/>
              </a:ext>
            </a:extLst>
          </p:cNvPr>
          <p:cNvCxnSpPr>
            <a:cxnSpLocks/>
          </p:cNvCxnSpPr>
          <p:nvPr/>
        </p:nvCxnSpPr>
        <p:spPr>
          <a:xfrm>
            <a:off x="0" y="519792"/>
            <a:ext cx="12192000"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5E457087-53AB-2F6D-B619-C043565D34B2}"/>
              </a:ext>
            </a:extLst>
          </p:cNvPr>
          <p:cNvCxnSpPr>
            <a:cxnSpLocks/>
          </p:cNvCxnSpPr>
          <p:nvPr/>
        </p:nvCxnSpPr>
        <p:spPr>
          <a:xfrm>
            <a:off x="0" y="586090"/>
            <a:ext cx="12192000" cy="0"/>
          </a:xfrm>
          <a:prstGeom prst="line">
            <a:avLst/>
          </a:prstGeom>
          <a:ln>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8ED3156-79F2-A9D9-D65B-2B9F3CB60765}"/>
              </a:ext>
            </a:extLst>
          </p:cNvPr>
          <p:cNvSpPr txBox="1"/>
          <p:nvPr/>
        </p:nvSpPr>
        <p:spPr>
          <a:xfrm>
            <a:off x="137720" y="700083"/>
            <a:ext cx="11870778" cy="1400383"/>
          </a:xfrm>
          <a:prstGeom prst="rect">
            <a:avLst/>
          </a:prstGeom>
          <a:noFill/>
        </p:spPr>
        <p:txBody>
          <a:bodyPr wrap="square" rtlCol="0" anchor="b">
            <a:spAutoFit/>
          </a:bodyPr>
          <a:lstStyle/>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According to the World Cloud Report – Financial Services 2023 by Capgemini Research, while cloud computing offers significant benefits, many financial services executives report that cloud migration remains a challenging process. Key findings from the survey include:</a:t>
            </a:r>
          </a:p>
          <a:p>
            <a:pPr marL="442913" indent="-171450" algn="just">
              <a:spcAft>
                <a:spcPts val="1200"/>
              </a:spcAft>
              <a:buFont typeface="Courier New" panose="02070309020205020404" pitchFamily="49" charset="0"/>
              <a:buChar char="o"/>
            </a:pPr>
            <a:r>
              <a:rPr lang="en-US" sz="1100" dirty="0">
                <a:latin typeface="Poppins" panose="00000500000000000000" pitchFamily="2" charset="0"/>
                <a:cs typeface="Poppins" panose="00000500000000000000" pitchFamily="2" charset="0"/>
              </a:rPr>
              <a:t>More than two-third of the respondents (68%) identify data security as the primary barrier to cloud adoption,</a:t>
            </a:r>
          </a:p>
          <a:p>
            <a:pPr marL="442913" indent="-171450" algn="just">
              <a:spcAft>
                <a:spcPts val="1200"/>
              </a:spcAft>
              <a:buFont typeface="Courier New" panose="02070309020205020404" pitchFamily="49" charset="0"/>
              <a:buChar char="o"/>
            </a:pPr>
            <a:r>
              <a:rPr lang="en-US" sz="1100" dirty="0">
                <a:latin typeface="Poppins" panose="00000500000000000000" pitchFamily="2" charset="0"/>
                <a:cs typeface="Poppins" panose="00000500000000000000" pitchFamily="2" charset="0"/>
              </a:rPr>
              <a:t>Around 51% highlight high transformation and operational costs as major obstacles,</a:t>
            </a:r>
          </a:p>
          <a:p>
            <a:pPr marL="442913" indent="-171450" algn="just">
              <a:spcAft>
                <a:spcPts val="1200"/>
              </a:spcAft>
              <a:buFont typeface="Courier New" panose="02070309020205020404" pitchFamily="49" charset="0"/>
              <a:buChar char="o"/>
            </a:pPr>
            <a:r>
              <a:rPr lang="en-US" sz="1100" dirty="0">
                <a:latin typeface="Poppins" panose="00000500000000000000" pitchFamily="2" charset="0"/>
                <a:cs typeface="Poppins" panose="00000500000000000000" pitchFamily="2" charset="0"/>
              </a:rPr>
              <a:t>Another 45% of respondents indicate that regulatory compliance may present challenges during the migration process.</a:t>
            </a:r>
          </a:p>
        </p:txBody>
      </p:sp>
      <p:grpSp>
        <p:nvGrpSpPr>
          <p:cNvPr id="9245" name="Group 9244">
            <a:extLst>
              <a:ext uri="{FF2B5EF4-FFF2-40B4-BE49-F238E27FC236}">
                <a16:creationId xmlns:a16="http://schemas.microsoft.com/office/drawing/2014/main" id="{59CA1CE9-6888-3345-EC6A-0C3E515AEE38}"/>
              </a:ext>
            </a:extLst>
          </p:cNvPr>
          <p:cNvGrpSpPr/>
          <p:nvPr/>
        </p:nvGrpSpPr>
        <p:grpSpPr>
          <a:xfrm>
            <a:off x="3160172" y="2273438"/>
            <a:ext cx="8649536" cy="4268721"/>
            <a:chOff x="3160172" y="2273438"/>
            <a:chExt cx="8649536" cy="4268721"/>
          </a:xfrm>
        </p:grpSpPr>
        <p:grpSp>
          <p:nvGrpSpPr>
            <p:cNvPr id="9244" name="Group 9243">
              <a:extLst>
                <a:ext uri="{FF2B5EF4-FFF2-40B4-BE49-F238E27FC236}">
                  <a16:creationId xmlns:a16="http://schemas.microsoft.com/office/drawing/2014/main" id="{FA45A47C-0056-92F1-A4B9-263513E40837}"/>
                </a:ext>
              </a:extLst>
            </p:cNvPr>
            <p:cNvGrpSpPr/>
            <p:nvPr/>
          </p:nvGrpSpPr>
          <p:grpSpPr>
            <a:xfrm>
              <a:off x="3160172" y="2273438"/>
              <a:ext cx="1075936" cy="3943362"/>
              <a:chOff x="3160172" y="2273438"/>
              <a:chExt cx="1075936" cy="3943362"/>
            </a:xfrm>
          </p:grpSpPr>
          <p:grpSp>
            <p:nvGrpSpPr>
              <p:cNvPr id="9243" name="Group 9242">
                <a:extLst>
                  <a:ext uri="{FF2B5EF4-FFF2-40B4-BE49-F238E27FC236}">
                    <a16:creationId xmlns:a16="http://schemas.microsoft.com/office/drawing/2014/main" id="{344C89DF-3C12-FF00-28CB-725B7DCA9E05}"/>
                  </a:ext>
                </a:extLst>
              </p:cNvPr>
              <p:cNvGrpSpPr/>
              <p:nvPr/>
            </p:nvGrpSpPr>
            <p:grpSpPr>
              <a:xfrm>
                <a:off x="3179812" y="2273438"/>
                <a:ext cx="973812" cy="3608524"/>
                <a:chOff x="3179812" y="2273438"/>
                <a:chExt cx="973812" cy="3608524"/>
              </a:xfrm>
            </p:grpSpPr>
            <p:sp>
              <p:nvSpPr>
                <p:cNvPr id="26" name="Freeform: Shape 25">
                  <a:extLst>
                    <a:ext uri="{FF2B5EF4-FFF2-40B4-BE49-F238E27FC236}">
                      <a16:creationId xmlns:a16="http://schemas.microsoft.com/office/drawing/2014/main" id="{3060863D-72F2-106B-ED27-7FD0EA615D46}"/>
                    </a:ext>
                  </a:extLst>
                </p:cNvPr>
                <p:cNvSpPr/>
                <p:nvPr/>
              </p:nvSpPr>
              <p:spPr>
                <a:xfrm>
                  <a:off x="3179813" y="5487917"/>
                  <a:ext cx="970701" cy="175686"/>
                </a:xfrm>
                <a:custGeom>
                  <a:avLst/>
                  <a:gdLst>
                    <a:gd name="connsiteX0" fmla="*/ 736811 w 810398"/>
                    <a:gd name="connsiteY0" fmla="*/ 146586 h 146673"/>
                    <a:gd name="connsiteX1" fmla="*/ 72766 w 810398"/>
                    <a:gd name="connsiteY1" fmla="*/ 146586 h 146673"/>
                    <a:gd name="connsiteX2" fmla="*/ -410 w 810398"/>
                    <a:gd name="connsiteY2" fmla="*/ 73410 h 146673"/>
                    <a:gd name="connsiteX3" fmla="*/ -410 w 810398"/>
                    <a:gd name="connsiteY3" fmla="*/ 73410 h 146673"/>
                    <a:gd name="connsiteX4" fmla="*/ 72766 w 810398"/>
                    <a:gd name="connsiteY4" fmla="*/ -87 h 146673"/>
                    <a:gd name="connsiteX5" fmla="*/ 736811 w 810398"/>
                    <a:gd name="connsiteY5" fmla="*/ -87 h 146673"/>
                    <a:gd name="connsiteX6" fmla="*/ 809989 w 810398"/>
                    <a:gd name="connsiteY6" fmla="*/ 73410 h 146673"/>
                    <a:gd name="connsiteX7" fmla="*/ 809989 w 810398"/>
                    <a:gd name="connsiteY7" fmla="*/ 73410 h 146673"/>
                    <a:gd name="connsiteX8" fmla="*/ 736811 w 810398"/>
                    <a:gd name="connsiteY8" fmla="*/ 146586 h 14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398" h="146673">
                      <a:moveTo>
                        <a:pt x="736811" y="146586"/>
                      </a:moveTo>
                      <a:lnTo>
                        <a:pt x="72766" y="146586"/>
                      </a:lnTo>
                      <a:cubicBezTo>
                        <a:pt x="32359" y="146586"/>
                        <a:pt x="-410" y="113818"/>
                        <a:pt x="-410" y="73410"/>
                      </a:cubicBezTo>
                      <a:lnTo>
                        <a:pt x="-410" y="73410"/>
                      </a:lnTo>
                      <a:cubicBezTo>
                        <a:pt x="-410" y="32939"/>
                        <a:pt x="32295" y="73"/>
                        <a:pt x="72766" y="-87"/>
                      </a:cubicBezTo>
                      <a:lnTo>
                        <a:pt x="736811" y="-87"/>
                      </a:lnTo>
                      <a:cubicBezTo>
                        <a:pt x="777282" y="105"/>
                        <a:pt x="809989" y="32939"/>
                        <a:pt x="809989" y="73410"/>
                      </a:cubicBezTo>
                      <a:lnTo>
                        <a:pt x="809989" y="73410"/>
                      </a:lnTo>
                      <a:cubicBezTo>
                        <a:pt x="809989" y="113818"/>
                        <a:pt x="777220" y="146586"/>
                        <a:pt x="736811" y="146586"/>
                      </a:cubicBezTo>
                      <a:close/>
                    </a:path>
                  </a:pathLst>
                </a:custGeom>
                <a:solidFill>
                  <a:schemeClr val="tx2">
                    <a:lumMod val="50000"/>
                    <a:lumOff val="50000"/>
                  </a:schemeClr>
                </a:solidFill>
                <a:ln w="32063" cap="flat">
                  <a:noFill/>
                  <a:prstDash val="solid"/>
                  <a:miter/>
                </a:ln>
              </p:spPr>
              <p:txBody>
                <a:bodyPr rtlCol="0" anchor="ctr"/>
                <a:lstStyle/>
                <a:p>
                  <a:endParaRPr lang="en-US" kern="0" dirty="0">
                    <a:solidFill>
                      <a:prstClr val="black"/>
                    </a:solidFill>
                    <a:latin typeface="Calibri" panose="020F0502020204030204"/>
                  </a:endParaRPr>
                </a:p>
              </p:txBody>
            </p:sp>
            <p:sp>
              <p:nvSpPr>
                <p:cNvPr id="27" name="Freeform: Shape 26">
                  <a:extLst>
                    <a:ext uri="{FF2B5EF4-FFF2-40B4-BE49-F238E27FC236}">
                      <a16:creationId xmlns:a16="http://schemas.microsoft.com/office/drawing/2014/main" id="{77BA64F0-0A12-E6D8-CCB1-C296F08D43C0}"/>
                    </a:ext>
                  </a:extLst>
                </p:cNvPr>
                <p:cNvSpPr/>
                <p:nvPr/>
              </p:nvSpPr>
              <p:spPr>
                <a:xfrm>
                  <a:off x="3179813" y="5269558"/>
                  <a:ext cx="970701" cy="175687"/>
                </a:xfrm>
                <a:custGeom>
                  <a:avLst/>
                  <a:gdLst>
                    <a:gd name="connsiteX0" fmla="*/ 736811 w 810398"/>
                    <a:gd name="connsiteY0" fmla="*/ 146587 h 146674"/>
                    <a:gd name="connsiteX1" fmla="*/ 72766 w 810398"/>
                    <a:gd name="connsiteY1" fmla="*/ 146587 h 146674"/>
                    <a:gd name="connsiteX2" fmla="*/ -410 w 810398"/>
                    <a:gd name="connsiteY2" fmla="*/ 73411 h 146674"/>
                    <a:gd name="connsiteX3" fmla="*/ -410 w 810398"/>
                    <a:gd name="connsiteY3" fmla="*/ 73411 h 146674"/>
                    <a:gd name="connsiteX4" fmla="*/ 72766 w 810398"/>
                    <a:gd name="connsiteY4" fmla="*/ -87 h 146674"/>
                    <a:gd name="connsiteX5" fmla="*/ 736811 w 810398"/>
                    <a:gd name="connsiteY5" fmla="*/ -87 h 146674"/>
                    <a:gd name="connsiteX6" fmla="*/ 809989 w 810398"/>
                    <a:gd name="connsiteY6" fmla="*/ 73411 h 146674"/>
                    <a:gd name="connsiteX7" fmla="*/ 809989 w 810398"/>
                    <a:gd name="connsiteY7" fmla="*/ 73411 h 146674"/>
                    <a:gd name="connsiteX8" fmla="*/ 736811 w 810398"/>
                    <a:gd name="connsiteY8"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398" h="146674">
                      <a:moveTo>
                        <a:pt x="736811" y="146587"/>
                      </a:moveTo>
                      <a:lnTo>
                        <a:pt x="72766" y="146587"/>
                      </a:lnTo>
                      <a:cubicBezTo>
                        <a:pt x="32359" y="146587"/>
                        <a:pt x="-410" y="113818"/>
                        <a:pt x="-410" y="73411"/>
                      </a:cubicBezTo>
                      <a:lnTo>
                        <a:pt x="-410" y="73411"/>
                      </a:lnTo>
                      <a:cubicBezTo>
                        <a:pt x="-410" y="32939"/>
                        <a:pt x="32295" y="106"/>
                        <a:pt x="72766" y="-87"/>
                      </a:cubicBezTo>
                      <a:lnTo>
                        <a:pt x="736811" y="-87"/>
                      </a:lnTo>
                      <a:cubicBezTo>
                        <a:pt x="777282" y="106"/>
                        <a:pt x="809989" y="32939"/>
                        <a:pt x="809989" y="73411"/>
                      </a:cubicBezTo>
                      <a:lnTo>
                        <a:pt x="809989" y="73411"/>
                      </a:lnTo>
                      <a:cubicBezTo>
                        <a:pt x="809989" y="113818"/>
                        <a:pt x="777220" y="146587"/>
                        <a:pt x="736811" y="146587"/>
                      </a:cubicBezTo>
                      <a:close/>
                    </a:path>
                  </a:pathLst>
                </a:custGeom>
                <a:solidFill>
                  <a:schemeClr val="tx2">
                    <a:lumMod val="50000"/>
                    <a:lumOff val="50000"/>
                  </a:schemeClr>
                </a:solidFill>
                <a:ln w="32063" cap="flat">
                  <a:noFill/>
                  <a:prstDash val="solid"/>
                  <a:miter/>
                </a:ln>
              </p:spPr>
              <p:txBody>
                <a:bodyPr rtlCol="0" anchor="ctr"/>
                <a:lstStyle/>
                <a:p>
                  <a:endParaRPr lang="en-US" kern="0" dirty="0">
                    <a:solidFill>
                      <a:prstClr val="black"/>
                    </a:solidFill>
                    <a:latin typeface="Calibri" panose="020F0502020204030204"/>
                  </a:endParaRPr>
                </a:p>
              </p:txBody>
            </p:sp>
            <p:sp>
              <p:nvSpPr>
                <p:cNvPr id="28" name="Freeform: Shape 27">
                  <a:extLst>
                    <a:ext uri="{FF2B5EF4-FFF2-40B4-BE49-F238E27FC236}">
                      <a16:creationId xmlns:a16="http://schemas.microsoft.com/office/drawing/2014/main" id="{C43D85A5-8081-5E7C-EED7-C66C68EFA4D6}"/>
                    </a:ext>
                  </a:extLst>
                </p:cNvPr>
                <p:cNvSpPr/>
                <p:nvPr/>
              </p:nvSpPr>
              <p:spPr>
                <a:xfrm>
                  <a:off x="3179813" y="5051968"/>
                  <a:ext cx="970701" cy="175686"/>
                </a:xfrm>
                <a:custGeom>
                  <a:avLst/>
                  <a:gdLst>
                    <a:gd name="connsiteX0" fmla="*/ 736811 w 810398"/>
                    <a:gd name="connsiteY0" fmla="*/ 146586 h 146673"/>
                    <a:gd name="connsiteX1" fmla="*/ 72766 w 810398"/>
                    <a:gd name="connsiteY1" fmla="*/ 146586 h 146673"/>
                    <a:gd name="connsiteX2" fmla="*/ -410 w 810398"/>
                    <a:gd name="connsiteY2" fmla="*/ 73410 h 146673"/>
                    <a:gd name="connsiteX3" fmla="*/ -410 w 810398"/>
                    <a:gd name="connsiteY3" fmla="*/ 73410 h 146673"/>
                    <a:gd name="connsiteX4" fmla="*/ 72766 w 810398"/>
                    <a:gd name="connsiteY4" fmla="*/ -87 h 146673"/>
                    <a:gd name="connsiteX5" fmla="*/ 736811 w 810398"/>
                    <a:gd name="connsiteY5" fmla="*/ -87 h 146673"/>
                    <a:gd name="connsiteX6" fmla="*/ 809989 w 810398"/>
                    <a:gd name="connsiteY6" fmla="*/ 73410 h 146673"/>
                    <a:gd name="connsiteX7" fmla="*/ 809989 w 810398"/>
                    <a:gd name="connsiteY7" fmla="*/ 73410 h 146673"/>
                    <a:gd name="connsiteX8" fmla="*/ 736811 w 810398"/>
                    <a:gd name="connsiteY8" fmla="*/ 146586 h 14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398" h="146673">
                      <a:moveTo>
                        <a:pt x="736811" y="146586"/>
                      </a:moveTo>
                      <a:lnTo>
                        <a:pt x="72766" y="146586"/>
                      </a:lnTo>
                      <a:cubicBezTo>
                        <a:pt x="32359" y="146586"/>
                        <a:pt x="-410" y="113818"/>
                        <a:pt x="-410" y="73410"/>
                      </a:cubicBezTo>
                      <a:lnTo>
                        <a:pt x="-410" y="73410"/>
                      </a:lnTo>
                      <a:cubicBezTo>
                        <a:pt x="-410" y="32938"/>
                        <a:pt x="32295" y="73"/>
                        <a:pt x="72766" y="-87"/>
                      </a:cubicBezTo>
                      <a:lnTo>
                        <a:pt x="736811" y="-87"/>
                      </a:lnTo>
                      <a:cubicBezTo>
                        <a:pt x="777282" y="105"/>
                        <a:pt x="809989" y="32938"/>
                        <a:pt x="809989" y="73410"/>
                      </a:cubicBezTo>
                      <a:lnTo>
                        <a:pt x="809989" y="73410"/>
                      </a:lnTo>
                      <a:cubicBezTo>
                        <a:pt x="809989" y="113818"/>
                        <a:pt x="777220" y="146586"/>
                        <a:pt x="736811" y="146586"/>
                      </a:cubicBezTo>
                      <a:close/>
                    </a:path>
                  </a:pathLst>
                </a:custGeom>
                <a:solidFill>
                  <a:schemeClr val="tx2">
                    <a:lumMod val="50000"/>
                    <a:lumOff val="50000"/>
                  </a:schemeClr>
                </a:solidFill>
                <a:ln w="32063" cap="flat">
                  <a:noFill/>
                  <a:prstDash val="solid"/>
                  <a:miter/>
                </a:ln>
              </p:spPr>
              <p:txBody>
                <a:bodyPr rtlCol="0" anchor="ctr"/>
                <a:lstStyle/>
                <a:p>
                  <a:endParaRPr lang="en-US" kern="0" dirty="0">
                    <a:solidFill>
                      <a:prstClr val="black"/>
                    </a:solidFill>
                    <a:latin typeface="Calibri" panose="020F0502020204030204"/>
                  </a:endParaRPr>
                </a:p>
              </p:txBody>
            </p:sp>
            <p:sp>
              <p:nvSpPr>
                <p:cNvPr id="29" name="Freeform: Shape 28">
                  <a:extLst>
                    <a:ext uri="{FF2B5EF4-FFF2-40B4-BE49-F238E27FC236}">
                      <a16:creationId xmlns:a16="http://schemas.microsoft.com/office/drawing/2014/main" id="{AF46EAB4-D0FA-4967-8729-709741512FC0}"/>
                    </a:ext>
                  </a:extLst>
                </p:cNvPr>
                <p:cNvSpPr/>
                <p:nvPr/>
              </p:nvSpPr>
              <p:spPr>
                <a:xfrm>
                  <a:off x="3179813" y="4833992"/>
                  <a:ext cx="970701" cy="175686"/>
                </a:xfrm>
                <a:custGeom>
                  <a:avLst/>
                  <a:gdLst>
                    <a:gd name="connsiteX0" fmla="*/ 736811 w 810398"/>
                    <a:gd name="connsiteY0" fmla="*/ 146586 h 146673"/>
                    <a:gd name="connsiteX1" fmla="*/ 72766 w 810398"/>
                    <a:gd name="connsiteY1" fmla="*/ 146586 h 146673"/>
                    <a:gd name="connsiteX2" fmla="*/ -410 w 810398"/>
                    <a:gd name="connsiteY2" fmla="*/ 73410 h 146673"/>
                    <a:gd name="connsiteX3" fmla="*/ -410 w 810398"/>
                    <a:gd name="connsiteY3" fmla="*/ 73410 h 146673"/>
                    <a:gd name="connsiteX4" fmla="*/ 72766 w 810398"/>
                    <a:gd name="connsiteY4" fmla="*/ -87 h 146673"/>
                    <a:gd name="connsiteX5" fmla="*/ 736811 w 810398"/>
                    <a:gd name="connsiteY5" fmla="*/ -87 h 146673"/>
                    <a:gd name="connsiteX6" fmla="*/ 809989 w 810398"/>
                    <a:gd name="connsiteY6" fmla="*/ 73410 h 146673"/>
                    <a:gd name="connsiteX7" fmla="*/ 809989 w 810398"/>
                    <a:gd name="connsiteY7" fmla="*/ 73410 h 146673"/>
                    <a:gd name="connsiteX8" fmla="*/ 736811 w 810398"/>
                    <a:gd name="connsiteY8" fmla="*/ 146586 h 14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398" h="146673">
                      <a:moveTo>
                        <a:pt x="736811" y="146586"/>
                      </a:moveTo>
                      <a:lnTo>
                        <a:pt x="72766" y="146586"/>
                      </a:lnTo>
                      <a:cubicBezTo>
                        <a:pt x="32359" y="146586"/>
                        <a:pt x="-410" y="113818"/>
                        <a:pt x="-410" y="73410"/>
                      </a:cubicBezTo>
                      <a:lnTo>
                        <a:pt x="-410" y="73410"/>
                      </a:lnTo>
                      <a:cubicBezTo>
                        <a:pt x="-410" y="32938"/>
                        <a:pt x="32295" y="73"/>
                        <a:pt x="72766" y="-87"/>
                      </a:cubicBezTo>
                      <a:lnTo>
                        <a:pt x="736811" y="-87"/>
                      </a:lnTo>
                      <a:cubicBezTo>
                        <a:pt x="777282" y="105"/>
                        <a:pt x="809989" y="32938"/>
                        <a:pt x="809989" y="73410"/>
                      </a:cubicBezTo>
                      <a:lnTo>
                        <a:pt x="809989" y="73410"/>
                      </a:lnTo>
                      <a:cubicBezTo>
                        <a:pt x="809989" y="113818"/>
                        <a:pt x="777220" y="146586"/>
                        <a:pt x="736811" y="146586"/>
                      </a:cubicBezTo>
                      <a:close/>
                    </a:path>
                  </a:pathLst>
                </a:custGeom>
                <a:solidFill>
                  <a:schemeClr val="tx2">
                    <a:lumMod val="50000"/>
                    <a:lumOff val="50000"/>
                  </a:schemeClr>
                </a:solid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0" name="Freeform: Shape 29">
                  <a:extLst>
                    <a:ext uri="{FF2B5EF4-FFF2-40B4-BE49-F238E27FC236}">
                      <a16:creationId xmlns:a16="http://schemas.microsoft.com/office/drawing/2014/main" id="{A1F1AFD0-CBC9-1712-8FFB-13B669F89E91}"/>
                    </a:ext>
                  </a:extLst>
                </p:cNvPr>
                <p:cNvSpPr/>
                <p:nvPr/>
              </p:nvSpPr>
              <p:spPr>
                <a:xfrm>
                  <a:off x="3179813" y="4616016"/>
                  <a:ext cx="970701" cy="175687"/>
                </a:xfrm>
                <a:custGeom>
                  <a:avLst/>
                  <a:gdLst>
                    <a:gd name="connsiteX0" fmla="*/ 736811 w 810398"/>
                    <a:gd name="connsiteY0" fmla="*/ 146587 h 146674"/>
                    <a:gd name="connsiteX1" fmla="*/ 72766 w 810398"/>
                    <a:gd name="connsiteY1" fmla="*/ 146587 h 146674"/>
                    <a:gd name="connsiteX2" fmla="*/ -410 w 810398"/>
                    <a:gd name="connsiteY2" fmla="*/ 73411 h 146674"/>
                    <a:gd name="connsiteX3" fmla="*/ -410 w 810398"/>
                    <a:gd name="connsiteY3" fmla="*/ 73411 h 146674"/>
                    <a:gd name="connsiteX4" fmla="*/ 72766 w 810398"/>
                    <a:gd name="connsiteY4" fmla="*/ -87 h 146674"/>
                    <a:gd name="connsiteX5" fmla="*/ 736811 w 810398"/>
                    <a:gd name="connsiteY5" fmla="*/ -87 h 146674"/>
                    <a:gd name="connsiteX6" fmla="*/ 809989 w 810398"/>
                    <a:gd name="connsiteY6" fmla="*/ 73411 h 146674"/>
                    <a:gd name="connsiteX7" fmla="*/ 809989 w 810398"/>
                    <a:gd name="connsiteY7" fmla="*/ 73411 h 146674"/>
                    <a:gd name="connsiteX8" fmla="*/ 736811 w 810398"/>
                    <a:gd name="connsiteY8"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398" h="146674">
                      <a:moveTo>
                        <a:pt x="736811" y="146587"/>
                      </a:moveTo>
                      <a:lnTo>
                        <a:pt x="72766" y="146587"/>
                      </a:lnTo>
                      <a:cubicBezTo>
                        <a:pt x="32359" y="146587"/>
                        <a:pt x="-410" y="113818"/>
                        <a:pt x="-410" y="73411"/>
                      </a:cubicBezTo>
                      <a:lnTo>
                        <a:pt x="-410" y="73411"/>
                      </a:lnTo>
                      <a:cubicBezTo>
                        <a:pt x="-410" y="32939"/>
                        <a:pt x="32295" y="106"/>
                        <a:pt x="72766" y="-87"/>
                      </a:cubicBezTo>
                      <a:lnTo>
                        <a:pt x="736811" y="-87"/>
                      </a:lnTo>
                      <a:cubicBezTo>
                        <a:pt x="777282" y="106"/>
                        <a:pt x="809989" y="32939"/>
                        <a:pt x="809989" y="73411"/>
                      </a:cubicBezTo>
                      <a:lnTo>
                        <a:pt x="809989" y="73411"/>
                      </a:lnTo>
                      <a:cubicBezTo>
                        <a:pt x="809989" y="113818"/>
                        <a:pt x="777220" y="146587"/>
                        <a:pt x="736811" y="146587"/>
                      </a:cubicBezTo>
                      <a:close/>
                    </a:path>
                  </a:pathLst>
                </a:custGeom>
                <a:solidFill>
                  <a:schemeClr val="tx2">
                    <a:lumMod val="50000"/>
                    <a:lumOff val="50000"/>
                  </a:schemeClr>
                </a:solidFill>
                <a:ln w="32063" cap="flat">
                  <a:noFill/>
                  <a:prstDash val="solid"/>
                  <a:miter/>
                </a:ln>
              </p:spPr>
              <p:txBody>
                <a:bodyPr rtlCol="0" anchor="ctr"/>
                <a:lstStyle/>
                <a:p>
                  <a:endParaRPr lang="en-US" kern="0" dirty="0">
                    <a:solidFill>
                      <a:prstClr val="black"/>
                    </a:solidFill>
                    <a:latin typeface="Calibri" panose="020F0502020204030204"/>
                  </a:endParaRPr>
                </a:p>
              </p:txBody>
            </p:sp>
            <p:sp>
              <p:nvSpPr>
                <p:cNvPr id="31" name="Freeform: Shape 30">
                  <a:extLst>
                    <a:ext uri="{FF2B5EF4-FFF2-40B4-BE49-F238E27FC236}">
                      <a16:creationId xmlns:a16="http://schemas.microsoft.com/office/drawing/2014/main" id="{DFF54B11-64C4-9D1A-6D26-04A2D7CAE710}"/>
                    </a:ext>
                  </a:extLst>
                </p:cNvPr>
                <p:cNvSpPr/>
                <p:nvPr/>
              </p:nvSpPr>
              <p:spPr>
                <a:xfrm>
                  <a:off x="3179813" y="4398041"/>
                  <a:ext cx="970701" cy="175687"/>
                </a:xfrm>
                <a:custGeom>
                  <a:avLst/>
                  <a:gdLst>
                    <a:gd name="connsiteX0" fmla="*/ 736812 w 810398"/>
                    <a:gd name="connsiteY0" fmla="*/ 146587 h 146674"/>
                    <a:gd name="connsiteX1" fmla="*/ 72767 w 810398"/>
                    <a:gd name="connsiteY1" fmla="*/ 146587 h 146674"/>
                    <a:gd name="connsiteX2" fmla="*/ -409 w 810398"/>
                    <a:gd name="connsiteY2" fmla="*/ 73411 h 146674"/>
                    <a:gd name="connsiteX3" fmla="*/ -409 w 810398"/>
                    <a:gd name="connsiteY3" fmla="*/ 73411 h 146674"/>
                    <a:gd name="connsiteX4" fmla="*/ 72445 w 810398"/>
                    <a:gd name="connsiteY4" fmla="*/ -87 h 146674"/>
                    <a:gd name="connsiteX5" fmla="*/ 72767 w 810398"/>
                    <a:gd name="connsiteY5" fmla="*/ -87 h 146674"/>
                    <a:gd name="connsiteX6" fmla="*/ 736812 w 810398"/>
                    <a:gd name="connsiteY6" fmla="*/ -87 h 146674"/>
                    <a:gd name="connsiteX7" fmla="*/ 809989 w 810398"/>
                    <a:gd name="connsiteY7" fmla="*/ 73089 h 146674"/>
                    <a:gd name="connsiteX8" fmla="*/ 809989 w 810398"/>
                    <a:gd name="connsiteY8" fmla="*/ 73411 h 146674"/>
                    <a:gd name="connsiteX9" fmla="*/ 809989 w 810398"/>
                    <a:gd name="connsiteY9" fmla="*/ 73411 h 146674"/>
                    <a:gd name="connsiteX10" fmla="*/ 736812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2" y="146587"/>
                      </a:moveTo>
                      <a:lnTo>
                        <a:pt x="72767" y="146587"/>
                      </a:lnTo>
                      <a:cubicBezTo>
                        <a:pt x="32360" y="146587"/>
                        <a:pt x="-409" y="113818"/>
                        <a:pt x="-409" y="73411"/>
                      </a:cubicBezTo>
                      <a:lnTo>
                        <a:pt x="-409" y="73411"/>
                      </a:lnTo>
                      <a:cubicBezTo>
                        <a:pt x="-570" y="33003"/>
                        <a:pt x="32039" y="106"/>
                        <a:pt x="72445" y="-87"/>
                      </a:cubicBezTo>
                      <a:cubicBezTo>
                        <a:pt x="72543" y="-87"/>
                        <a:pt x="72671" y="-87"/>
                        <a:pt x="72767" y="-87"/>
                      </a:cubicBezTo>
                      <a:lnTo>
                        <a:pt x="736812" y="-87"/>
                      </a:lnTo>
                      <a:cubicBezTo>
                        <a:pt x="777220" y="-87"/>
                        <a:pt x="809989" y="32682"/>
                        <a:pt x="809989" y="73089"/>
                      </a:cubicBezTo>
                      <a:cubicBezTo>
                        <a:pt x="809989" y="73186"/>
                        <a:pt x="809989" y="73314"/>
                        <a:pt x="809989" y="73411"/>
                      </a:cubicBezTo>
                      <a:lnTo>
                        <a:pt x="809989" y="73411"/>
                      </a:lnTo>
                      <a:cubicBezTo>
                        <a:pt x="809989" y="113818"/>
                        <a:pt x="777220" y="146587"/>
                        <a:pt x="736812" y="146587"/>
                      </a:cubicBezTo>
                      <a:close/>
                    </a:path>
                  </a:pathLst>
                </a:custGeom>
                <a:solidFill>
                  <a:schemeClr val="tx2">
                    <a:lumMod val="50000"/>
                    <a:lumOff val="50000"/>
                  </a:schemeClr>
                </a:solid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2" name="Freeform: Shape 31">
                  <a:extLst>
                    <a:ext uri="{FF2B5EF4-FFF2-40B4-BE49-F238E27FC236}">
                      <a16:creationId xmlns:a16="http://schemas.microsoft.com/office/drawing/2014/main" id="{348ADF2A-2753-B825-CF3B-CD924502E710}"/>
                    </a:ext>
                  </a:extLst>
                </p:cNvPr>
                <p:cNvSpPr/>
                <p:nvPr/>
              </p:nvSpPr>
              <p:spPr>
                <a:xfrm>
                  <a:off x="3179813" y="4180067"/>
                  <a:ext cx="970701" cy="175687"/>
                </a:xfrm>
                <a:custGeom>
                  <a:avLst/>
                  <a:gdLst>
                    <a:gd name="connsiteX0" fmla="*/ 736812 w 810398"/>
                    <a:gd name="connsiteY0" fmla="*/ 146587 h 146674"/>
                    <a:gd name="connsiteX1" fmla="*/ 72767 w 810398"/>
                    <a:gd name="connsiteY1" fmla="*/ 146587 h 146674"/>
                    <a:gd name="connsiteX2" fmla="*/ -409 w 810398"/>
                    <a:gd name="connsiteY2" fmla="*/ 73411 h 146674"/>
                    <a:gd name="connsiteX3" fmla="*/ -409 w 810398"/>
                    <a:gd name="connsiteY3" fmla="*/ 73411 h 146674"/>
                    <a:gd name="connsiteX4" fmla="*/ 72445 w 810398"/>
                    <a:gd name="connsiteY4" fmla="*/ -87 h 146674"/>
                    <a:gd name="connsiteX5" fmla="*/ 72767 w 810398"/>
                    <a:gd name="connsiteY5" fmla="*/ -87 h 146674"/>
                    <a:gd name="connsiteX6" fmla="*/ 736812 w 810398"/>
                    <a:gd name="connsiteY6" fmla="*/ -87 h 146674"/>
                    <a:gd name="connsiteX7" fmla="*/ 809989 w 810398"/>
                    <a:gd name="connsiteY7" fmla="*/ 73089 h 146674"/>
                    <a:gd name="connsiteX8" fmla="*/ 809989 w 810398"/>
                    <a:gd name="connsiteY8" fmla="*/ 73411 h 146674"/>
                    <a:gd name="connsiteX9" fmla="*/ 809989 w 810398"/>
                    <a:gd name="connsiteY9" fmla="*/ 73411 h 146674"/>
                    <a:gd name="connsiteX10" fmla="*/ 736812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2" y="146587"/>
                      </a:moveTo>
                      <a:lnTo>
                        <a:pt x="72767" y="146587"/>
                      </a:lnTo>
                      <a:cubicBezTo>
                        <a:pt x="32360" y="146587"/>
                        <a:pt x="-409" y="113818"/>
                        <a:pt x="-409" y="73411"/>
                      </a:cubicBezTo>
                      <a:lnTo>
                        <a:pt x="-409" y="73411"/>
                      </a:lnTo>
                      <a:cubicBezTo>
                        <a:pt x="-570" y="33003"/>
                        <a:pt x="32039" y="105"/>
                        <a:pt x="72445" y="-87"/>
                      </a:cubicBezTo>
                      <a:cubicBezTo>
                        <a:pt x="72543" y="-87"/>
                        <a:pt x="72671" y="-87"/>
                        <a:pt x="72767" y="-87"/>
                      </a:cubicBezTo>
                      <a:lnTo>
                        <a:pt x="736812" y="-87"/>
                      </a:lnTo>
                      <a:cubicBezTo>
                        <a:pt x="777220" y="-87"/>
                        <a:pt x="809989" y="32682"/>
                        <a:pt x="809989" y="73089"/>
                      </a:cubicBezTo>
                      <a:cubicBezTo>
                        <a:pt x="809989" y="73186"/>
                        <a:pt x="809989" y="73314"/>
                        <a:pt x="809989" y="73411"/>
                      </a:cubicBezTo>
                      <a:lnTo>
                        <a:pt x="809989" y="73411"/>
                      </a:lnTo>
                      <a:cubicBezTo>
                        <a:pt x="809989" y="113818"/>
                        <a:pt x="777220" y="146587"/>
                        <a:pt x="736812" y="146587"/>
                      </a:cubicBezTo>
                      <a:close/>
                    </a:path>
                  </a:pathLst>
                </a:custGeom>
                <a:solidFill>
                  <a:schemeClr val="tx2">
                    <a:lumMod val="50000"/>
                    <a:lumOff val="50000"/>
                  </a:schemeClr>
                </a:solid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3" name="Freeform: Shape 32">
                  <a:extLst>
                    <a:ext uri="{FF2B5EF4-FFF2-40B4-BE49-F238E27FC236}">
                      <a16:creationId xmlns:a16="http://schemas.microsoft.com/office/drawing/2014/main" id="{814BB4B3-857E-B901-55CF-AC314DF0775E}"/>
                    </a:ext>
                  </a:extLst>
                </p:cNvPr>
                <p:cNvSpPr/>
                <p:nvPr/>
              </p:nvSpPr>
              <p:spPr>
                <a:xfrm>
                  <a:off x="3179813" y="3962475"/>
                  <a:ext cx="970701" cy="175687"/>
                </a:xfrm>
                <a:custGeom>
                  <a:avLst/>
                  <a:gdLst>
                    <a:gd name="connsiteX0" fmla="*/ 736812 w 810398"/>
                    <a:gd name="connsiteY0" fmla="*/ 146587 h 146674"/>
                    <a:gd name="connsiteX1" fmla="*/ 72767 w 810398"/>
                    <a:gd name="connsiteY1" fmla="*/ 146587 h 146674"/>
                    <a:gd name="connsiteX2" fmla="*/ -409 w 810398"/>
                    <a:gd name="connsiteY2" fmla="*/ 73411 h 146674"/>
                    <a:gd name="connsiteX3" fmla="*/ -409 w 810398"/>
                    <a:gd name="connsiteY3" fmla="*/ 73411 h 146674"/>
                    <a:gd name="connsiteX4" fmla="*/ 72445 w 810398"/>
                    <a:gd name="connsiteY4" fmla="*/ -87 h 146674"/>
                    <a:gd name="connsiteX5" fmla="*/ 72767 w 810398"/>
                    <a:gd name="connsiteY5" fmla="*/ -87 h 146674"/>
                    <a:gd name="connsiteX6" fmla="*/ 736812 w 810398"/>
                    <a:gd name="connsiteY6" fmla="*/ -87 h 146674"/>
                    <a:gd name="connsiteX7" fmla="*/ 809989 w 810398"/>
                    <a:gd name="connsiteY7" fmla="*/ 73090 h 146674"/>
                    <a:gd name="connsiteX8" fmla="*/ 809989 w 810398"/>
                    <a:gd name="connsiteY8" fmla="*/ 73411 h 146674"/>
                    <a:gd name="connsiteX9" fmla="*/ 809989 w 810398"/>
                    <a:gd name="connsiteY9" fmla="*/ 73411 h 146674"/>
                    <a:gd name="connsiteX10" fmla="*/ 736812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2" y="146587"/>
                      </a:moveTo>
                      <a:lnTo>
                        <a:pt x="72767" y="146587"/>
                      </a:lnTo>
                      <a:cubicBezTo>
                        <a:pt x="32360" y="146587"/>
                        <a:pt x="-409" y="113818"/>
                        <a:pt x="-409" y="73411"/>
                      </a:cubicBezTo>
                      <a:lnTo>
                        <a:pt x="-409" y="73411"/>
                      </a:lnTo>
                      <a:cubicBezTo>
                        <a:pt x="-570" y="33003"/>
                        <a:pt x="32039" y="106"/>
                        <a:pt x="72445" y="-87"/>
                      </a:cubicBezTo>
                      <a:cubicBezTo>
                        <a:pt x="72543" y="-87"/>
                        <a:pt x="72671" y="-87"/>
                        <a:pt x="72767" y="-87"/>
                      </a:cubicBezTo>
                      <a:lnTo>
                        <a:pt x="736812" y="-87"/>
                      </a:lnTo>
                      <a:cubicBezTo>
                        <a:pt x="777220" y="-87"/>
                        <a:pt x="809989" y="32682"/>
                        <a:pt x="809989" y="73090"/>
                      </a:cubicBezTo>
                      <a:cubicBezTo>
                        <a:pt x="809989" y="73186"/>
                        <a:pt x="809989" y="73314"/>
                        <a:pt x="809989" y="73411"/>
                      </a:cubicBezTo>
                      <a:lnTo>
                        <a:pt x="809989" y="73411"/>
                      </a:lnTo>
                      <a:cubicBezTo>
                        <a:pt x="809989" y="113818"/>
                        <a:pt x="777220" y="146587"/>
                        <a:pt x="736812" y="146587"/>
                      </a:cubicBezTo>
                      <a:close/>
                    </a:path>
                  </a:pathLst>
                </a:custGeom>
                <a:solidFill>
                  <a:schemeClr val="tx2">
                    <a:lumMod val="50000"/>
                    <a:lumOff val="50000"/>
                  </a:schemeClr>
                </a:solid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4" name="Freeform: Shape 33">
                  <a:extLst>
                    <a:ext uri="{FF2B5EF4-FFF2-40B4-BE49-F238E27FC236}">
                      <a16:creationId xmlns:a16="http://schemas.microsoft.com/office/drawing/2014/main" id="{BF4D91D4-D781-434C-200E-06EC290CFEE8}"/>
                    </a:ext>
                  </a:extLst>
                </p:cNvPr>
                <p:cNvSpPr/>
                <p:nvPr/>
              </p:nvSpPr>
              <p:spPr>
                <a:xfrm>
                  <a:off x="3179813" y="3744116"/>
                  <a:ext cx="970701" cy="175687"/>
                </a:xfrm>
                <a:custGeom>
                  <a:avLst/>
                  <a:gdLst>
                    <a:gd name="connsiteX0" fmla="*/ 736812 w 810398"/>
                    <a:gd name="connsiteY0" fmla="*/ 146587 h 146674"/>
                    <a:gd name="connsiteX1" fmla="*/ 72767 w 810398"/>
                    <a:gd name="connsiteY1" fmla="*/ 146587 h 146674"/>
                    <a:gd name="connsiteX2" fmla="*/ -409 w 810398"/>
                    <a:gd name="connsiteY2" fmla="*/ 73410 h 146674"/>
                    <a:gd name="connsiteX3" fmla="*/ -409 w 810398"/>
                    <a:gd name="connsiteY3" fmla="*/ 73410 h 146674"/>
                    <a:gd name="connsiteX4" fmla="*/ 72445 w 810398"/>
                    <a:gd name="connsiteY4" fmla="*/ -87 h 146674"/>
                    <a:gd name="connsiteX5" fmla="*/ 72767 w 810398"/>
                    <a:gd name="connsiteY5" fmla="*/ -87 h 146674"/>
                    <a:gd name="connsiteX6" fmla="*/ 736812 w 810398"/>
                    <a:gd name="connsiteY6" fmla="*/ -87 h 146674"/>
                    <a:gd name="connsiteX7" fmla="*/ 809989 w 810398"/>
                    <a:gd name="connsiteY7" fmla="*/ 73089 h 146674"/>
                    <a:gd name="connsiteX8" fmla="*/ 809989 w 810398"/>
                    <a:gd name="connsiteY8" fmla="*/ 73410 h 146674"/>
                    <a:gd name="connsiteX9" fmla="*/ 809989 w 810398"/>
                    <a:gd name="connsiteY9" fmla="*/ 73410 h 146674"/>
                    <a:gd name="connsiteX10" fmla="*/ 736812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2" y="146587"/>
                      </a:moveTo>
                      <a:lnTo>
                        <a:pt x="72767" y="146587"/>
                      </a:lnTo>
                      <a:cubicBezTo>
                        <a:pt x="32360" y="146587"/>
                        <a:pt x="-409" y="113818"/>
                        <a:pt x="-409" y="73410"/>
                      </a:cubicBezTo>
                      <a:lnTo>
                        <a:pt x="-409" y="73410"/>
                      </a:lnTo>
                      <a:cubicBezTo>
                        <a:pt x="-570" y="33003"/>
                        <a:pt x="32039" y="105"/>
                        <a:pt x="72445" y="-87"/>
                      </a:cubicBezTo>
                      <a:cubicBezTo>
                        <a:pt x="72543" y="-87"/>
                        <a:pt x="72671" y="-87"/>
                        <a:pt x="72767" y="-87"/>
                      </a:cubicBezTo>
                      <a:lnTo>
                        <a:pt x="736812" y="-87"/>
                      </a:lnTo>
                      <a:cubicBezTo>
                        <a:pt x="777220" y="-87"/>
                        <a:pt x="809989" y="32682"/>
                        <a:pt x="809989" y="73089"/>
                      </a:cubicBezTo>
                      <a:cubicBezTo>
                        <a:pt x="809989" y="73186"/>
                        <a:pt x="809989" y="73314"/>
                        <a:pt x="809989" y="73410"/>
                      </a:cubicBezTo>
                      <a:lnTo>
                        <a:pt x="809989" y="73410"/>
                      </a:lnTo>
                      <a:cubicBezTo>
                        <a:pt x="809989" y="113818"/>
                        <a:pt x="777220" y="146587"/>
                        <a:pt x="736812" y="146587"/>
                      </a:cubicBezTo>
                      <a:close/>
                    </a:path>
                  </a:pathLst>
                </a:custGeom>
                <a:solidFill>
                  <a:schemeClr val="tx2">
                    <a:lumMod val="50000"/>
                    <a:lumOff val="50000"/>
                  </a:schemeClr>
                </a:solid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5" name="Freeform: Shape 34">
                  <a:extLst>
                    <a:ext uri="{FF2B5EF4-FFF2-40B4-BE49-F238E27FC236}">
                      <a16:creationId xmlns:a16="http://schemas.microsoft.com/office/drawing/2014/main" id="{A6B604B8-FC25-CD33-81B9-7CBB23247D9B}"/>
                    </a:ext>
                  </a:extLst>
                </p:cNvPr>
                <p:cNvSpPr/>
                <p:nvPr/>
              </p:nvSpPr>
              <p:spPr>
                <a:xfrm>
                  <a:off x="3179813" y="3526141"/>
                  <a:ext cx="970701" cy="175686"/>
                </a:xfrm>
                <a:custGeom>
                  <a:avLst/>
                  <a:gdLst>
                    <a:gd name="connsiteX0" fmla="*/ 736811 w 810398"/>
                    <a:gd name="connsiteY0" fmla="*/ 146586 h 146673"/>
                    <a:gd name="connsiteX1" fmla="*/ 72766 w 810398"/>
                    <a:gd name="connsiteY1" fmla="*/ 146586 h 146673"/>
                    <a:gd name="connsiteX2" fmla="*/ -410 w 810398"/>
                    <a:gd name="connsiteY2" fmla="*/ 73410 h 146673"/>
                    <a:gd name="connsiteX3" fmla="*/ -410 w 810398"/>
                    <a:gd name="connsiteY3" fmla="*/ 73089 h 146673"/>
                    <a:gd name="connsiteX4" fmla="*/ -410 w 810398"/>
                    <a:gd name="connsiteY4" fmla="*/ 73089 h 146673"/>
                    <a:gd name="connsiteX5" fmla="*/ 72766 w 810398"/>
                    <a:gd name="connsiteY5" fmla="*/ -87 h 146673"/>
                    <a:gd name="connsiteX6" fmla="*/ 736811 w 810398"/>
                    <a:gd name="connsiteY6" fmla="*/ -87 h 146673"/>
                    <a:gd name="connsiteX7" fmla="*/ 809989 w 810398"/>
                    <a:gd name="connsiteY7" fmla="*/ 73089 h 146673"/>
                    <a:gd name="connsiteX8" fmla="*/ 809989 w 810398"/>
                    <a:gd name="connsiteY8" fmla="*/ 73089 h 146673"/>
                    <a:gd name="connsiteX9" fmla="*/ 737132 w 810398"/>
                    <a:gd name="connsiteY9" fmla="*/ 146586 h 146673"/>
                    <a:gd name="connsiteX10" fmla="*/ 736811 w 810398"/>
                    <a:gd name="connsiteY10" fmla="*/ 146586 h 14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3">
                      <a:moveTo>
                        <a:pt x="736811" y="146586"/>
                      </a:moveTo>
                      <a:lnTo>
                        <a:pt x="72766" y="146586"/>
                      </a:lnTo>
                      <a:cubicBezTo>
                        <a:pt x="32359" y="146586"/>
                        <a:pt x="-410" y="113818"/>
                        <a:pt x="-410" y="73410"/>
                      </a:cubicBezTo>
                      <a:cubicBezTo>
                        <a:pt x="-410" y="73314"/>
                        <a:pt x="-410" y="73186"/>
                        <a:pt x="-410" y="73089"/>
                      </a:cubicBezTo>
                      <a:lnTo>
                        <a:pt x="-410" y="73089"/>
                      </a:lnTo>
                      <a:cubicBezTo>
                        <a:pt x="-410" y="32682"/>
                        <a:pt x="32359" y="-87"/>
                        <a:pt x="72766" y="-87"/>
                      </a:cubicBezTo>
                      <a:lnTo>
                        <a:pt x="736811" y="-87"/>
                      </a:lnTo>
                      <a:cubicBezTo>
                        <a:pt x="777220" y="-87"/>
                        <a:pt x="809989" y="32682"/>
                        <a:pt x="809989" y="73089"/>
                      </a:cubicBezTo>
                      <a:lnTo>
                        <a:pt x="809989" y="73089"/>
                      </a:lnTo>
                      <a:cubicBezTo>
                        <a:pt x="810181" y="113497"/>
                        <a:pt x="777541" y="146394"/>
                        <a:pt x="737132" y="146586"/>
                      </a:cubicBezTo>
                      <a:cubicBezTo>
                        <a:pt x="737036" y="146586"/>
                        <a:pt x="736907" y="146586"/>
                        <a:pt x="736811" y="146586"/>
                      </a:cubicBezTo>
                      <a:close/>
                    </a:path>
                  </a:pathLst>
                </a:custGeom>
                <a:solidFill>
                  <a:schemeClr val="tx2">
                    <a:lumMod val="50000"/>
                    <a:lumOff val="50000"/>
                  </a:schemeClr>
                </a:solid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6" name="Freeform: Shape 35">
                  <a:extLst>
                    <a:ext uri="{FF2B5EF4-FFF2-40B4-BE49-F238E27FC236}">
                      <a16:creationId xmlns:a16="http://schemas.microsoft.com/office/drawing/2014/main" id="{FD0F6534-2B82-C7AF-C53A-0F8379F539E2}"/>
                    </a:ext>
                  </a:extLst>
                </p:cNvPr>
                <p:cNvSpPr/>
                <p:nvPr/>
              </p:nvSpPr>
              <p:spPr>
                <a:xfrm>
                  <a:off x="3179813" y="3308934"/>
                  <a:ext cx="970701" cy="175687"/>
                </a:xfrm>
                <a:custGeom>
                  <a:avLst/>
                  <a:gdLst>
                    <a:gd name="connsiteX0" fmla="*/ 736811 w 810398"/>
                    <a:gd name="connsiteY0" fmla="*/ 146587 h 146674"/>
                    <a:gd name="connsiteX1" fmla="*/ 72766 w 810398"/>
                    <a:gd name="connsiteY1" fmla="*/ 146587 h 146674"/>
                    <a:gd name="connsiteX2" fmla="*/ -410 w 810398"/>
                    <a:gd name="connsiteY2" fmla="*/ 73411 h 146674"/>
                    <a:gd name="connsiteX3" fmla="*/ -410 w 810398"/>
                    <a:gd name="connsiteY3" fmla="*/ 73090 h 146674"/>
                    <a:gd name="connsiteX4" fmla="*/ -410 w 810398"/>
                    <a:gd name="connsiteY4" fmla="*/ 73090 h 146674"/>
                    <a:gd name="connsiteX5" fmla="*/ 72766 w 810398"/>
                    <a:gd name="connsiteY5" fmla="*/ -87 h 146674"/>
                    <a:gd name="connsiteX6" fmla="*/ 736811 w 810398"/>
                    <a:gd name="connsiteY6" fmla="*/ -87 h 146674"/>
                    <a:gd name="connsiteX7" fmla="*/ 809989 w 810398"/>
                    <a:gd name="connsiteY7" fmla="*/ 73090 h 146674"/>
                    <a:gd name="connsiteX8" fmla="*/ 809989 w 810398"/>
                    <a:gd name="connsiteY8" fmla="*/ 73090 h 146674"/>
                    <a:gd name="connsiteX9" fmla="*/ 737132 w 810398"/>
                    <a:gd name="connsiteY9" fmla="*/ 146587 h 146674"/>
                    <a:gd name="connsiteX10" fmla="*/ 736811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1" y="146587"/>
                      </a:moveTo>
                      <a:lnTo>
                        <a:pt x="72766" y="146587"/>
                      </a:lnTo>
                      <a:cubicBezTo>
                        <a:pt x="32359" y="146587"/>
                        <a:pt x="-410" y="113818"/>
                        <a:pt x="-410" y="73411"/>
                      </a:cubicBezTo>
                      <a:cubicBezTo>
                        <a:pt x="-410" y="73314"/>
                        <a:pt x="-410" y="73186"/>
                        <a:pt x="-410" y="73090"/>
                      </a:cubicBezTo>
                      <a:lnTo>
                        <a:pt x="-410" y="73090"/>
                      </a:lnTo>
                      <a:cubicBezTo>
                        <a:pt x="-410" y="32682"/>
                        <a:pt x="32359" y="-87"/>
                        <a:pt x="72766" y="-87"/>
                      </a:cubicBezTo>
                      <a:lnTo>
                        <a:pt x="736811" y="-87"/>
                      </a:lnTo>
                      <a:cubicBezTo>
                        <a:pt x="777220" y="-87"/>
                        <a:pt x="809989" y="32682"/>
                        <a:pt x="809989" y="73090"/>
                      </a:cubicBezTo>
                      <a:lnTo>
                        <a:pt x="809989" y="73090"/>
                      </a:lnTo>
                      <a:cubicBezTo>
                        <a:pt x="810181" y="113497"/>
                        <a:pt x="777541" y="146395"/>
                        <a:pt x="737132" y="146587"/>
                      </a:cubicBezTo>
                      <a:cubicBezTo>
                        <a:pt x="737036" y="146587"/>
                        <a:pt x="736907" y="146587"/>
                        <a:pt x="736811" y="146587"/>
                      </a:cubicBezTo>
                      <a:close/>
                    </a:path>
                  </a:pathLst>
                </a:custGeom>
                <a:solidFill>
                  <a:schemeClr val="tx2">
                    <a:lumMod val="50000"/>
                    <a:lumOff val="50000"/>
                  </a:schemeClr>
                </a:solid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7" name="Freeform: Shape 36">
                  <a:extLst>
                    <a:ext uri="{FF2B5EF4-FFF2-40B4-BE49-F238E27FC236}">
                      <a16:creationId xmlns:a16="http://schemas.microsoft.com/office/drawing/2014/main" id="{DD357E0C-B3C3-BC8D-374A-24E707E2D013}"/>
                    </a:ext>
                  </a:extLst>
                </p:cNvPr>
                <p:cNvSpPr/>
                <p:nvPr/>
              </p:nvSpPr>
              <p:spPr>
                <a:xfrm rot="16914600">
                  <a:off x="3204837" y="2273438"/>
                  <a:ext cx="948787" cy="948787"/>
                </a:xfrm>
                <a:custGeom>
                  <a:avLst/>
                  <a:gdLst>
                    <a:gd name="connsiteX0" fmla="*/ 791695 w 792103"/>
                    <a:gd name="connsiteY0" fmla="*/ 395965 h 792103"/>
                    <a:gd name="connsiteX1" fmla="*/ 395642 w 792103"/>
                    <a:gd name="connsiteY1" fmla="*/ 792016 h 792103"/>
                    <a:gd name="connsiteX2" fmla="*/ -411 w 792103"/>
                    <a:gd name="connsiteY2" fmla="*/ 395965 h 792103"/>
                    <a:gd name="connsiteX3" fmla="*/ 395642 w 792103"/>
                    <a:gd name="connsiteY3" fmla="*/ -87 h 792103"/>
                    <a:gd name="connsiteX4" fmla="*/ 791695 w 792103"/>
                    <a:gd name="connsiteY4" fmla="*/ 395965 h 792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103" h="792103">
                      <a:moveTo>
                        <a:pt x="791695" y="395965"/>
                      </a:moveTo>
                      <a:cubicBezTo>
                        <a:pt x="791695" y="614698"/>
                        <a:pt x="614377" y="792016"/>
                        <a:pt x="395642" y="792016"/>
                      </a:cubicBezTo>
                      <a:cubicBezTo>
                        <a:pt x="176908" y="792016"/>
                        <a:pt x="-411" y="614698"/>
                        <a:pt x="-411" y="395965"/>
                      </a:cubicBezTo>
                      <a:cubicBezTo>
                        <a:pt x="-411" y="177231"/>
                        <a:pt x="176907" y="-87"/>
                        <a:pt x="395642" y="-87"/>
                      </a:cubicBezTo>
                      <a:cubicBezTo>
                        <a:pt x="614375" y="-87"/>
                        <a:pt x="791695" y="177232"/>
                        <a:pt x="791695" y="395965"/>
                      </a:cubicBezTo>
                      <a:close/>
                    </a:path>
                  </a:pathLst>
                </a:custGeom>
                <a:solidFill>
                  <a:schemeClr val="tx2">
                    <a:lumMod val="50000"/>
                    <a:lumOff val="50000"/>
                  </a:schemeClr>
                </a:solid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8" name="Freeform: Shape 37">
                  <a:extLst>
                    <a:ext uri="{FF2B5EF4-FFF2-40B4-BE49-F238E27FC236}">
                      <a16:creationId xmlns:a16="http://schemas.microsoft.com/office/drawing/2014/main" id="{7FABA238-4E86-AA97-300A-4C0B40919070}"/>
                    </a:ext>
                  </a:extLst>
                </p:cNvPr>
                <p:cNvSpPr/>
                <p:nvPr/>
              </p:nvSpPr>
              <p:spPr>
                <a:xfrm>
                  <a:off x="3320910" y="2390774"/>
                  <a:ext cx="711975" cy="711975"/>
                </a:xfrm>
                <a:custGeom>
                  <a:avLst/>
                  <a:gdLst>
                    <a:gd name="connsiteX0" fmla="*/ 593989 w 594398"/>
                    <a:gd name="connsiteY0" fmla="*/ 297112 h 594398"/>
                    <a:gd name="connsiteX1" fmla="*/ 296789 w 594398"/>
                    <a:gd name="connsiteY1" fmla="*/ 594311 h 594398"/>
                    <a:gd name="connsiteX2" fmla="*/ -411 w 594398"/>
                    <a:gd name="connsiteY2" fmla="*/ 297112 h 594398"/>
                    <a:gd name="connsiteX3" fmla="*/ 296789 w 594398"/>
                    <a:gd name="connsiteY3" fmla="*/ -87 h 594398"/>
                    <a:gd name="connsiteX4" fmla="*/ 593989 w 594398"/>
                    <a:gd name="connsiteY4" fmla="*/ 297112 h 594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98" h="594398">
                      <a:moveTo>
                        <a:pt x="593989" y="297112"/>
                      </a:moveTo>
                      <a:cubicBezTo>
                        <a:pt x="593989" y="461251"/>
                        <a:pt x="460929" y="594311"/>
                        <a:pt x="296789" y="594311"/>
                      </a:cubicBezTo>
                      <a:cubicBezTo>
                        <a:pt x="132651" y="594311"/>
                        <a:pt x="-411" y="461251"/>
                        <a:pt x="-411" y="297112"/>
                      </a:cubicBezTo>
                      <a:cubicBezTo>
                        <a:pt x="-411" y="132974"/>
                        <a:pt x="132649" y="-87"/>
                        <a:pt x="296789" y="-87"/>
                      </a:cubicBezTo>
                      <a:cubicBezTo>
                        <a:pt x="460927" y="-87"/>
                        <a:pt x="593989" y="132974"/>
                        <a:pt x="593989" y="297112"/>
                      </a:cubicBezTo>
                      <a:close/>
                    </a:path>
                  </a:pathLst>
                </a:custGeom>
                <a:solidFill>
                  <a:schemeClr val="tx2">
                    <a:lumMod val="75000"/>
                    <a:lumOff val="25000"/>
                  </a:schemeClr>
                </a:solidFill>
                <a:ln w="32063" cap="flat">
                  <a:noFill/>
                  <a:prstDash val="solid"/>
                  <a:miter/>
                </a:ln>
              </p:spPr>
              <p:txBody>
                <a:bodyPr rtlCol="0" anchor="ctr"/>
                <a:lstStyle/>
                <a:p>
                  <a:pPr algn="ctr"/>
                  <a:r>
                    <a:rPr lang="en-US" dirty="0">
                      <a:solidFill>
                        <a:schemeClr val="bg1"/>
                      </a:solidFill>
                      <a:latin typeface="Calibri" panose="020F0502020204030204"/>
                    </a:rPr>
                    <a:t>68%</a:t>
                  </a:r>
                </a:p>
              </p:txBody>
            </p:sp>
            <p:sp>
              <p:nvSpPr>
                <p:cNvPr id="2065" name="Freeform: Shape 2064">
                  <a:extLst>
                    <a:ext uri="{FF2B5EF4-FFF2-40B4-BE49-F238E27FC236}">
                      <a16:creationId xmlns:a16="http://schemas.microsoft.com/office/drawing/2014/main" id="{073EB891-257E-E6A9-7290-FE468CE66C5E}"/>
                    </a:ext>
                  </a:extLst>
                </p:cNvPr>
                <p:cNvSpPr/>
                <p:nvPr/>
              </p:nvSpPr>
              <p:spPr>
                <a:xfrm>
                  <a:off x="3179812" y="5706275"/>
                  <a:ext cx="970701" cy="175687"/>
                </a:xfrm>
                <a:custGeom>
                  <a:avLst/>
                  <a:gdLst>
                    <a:gd name="connsiteX0" fmla="*/ 736812 w 810398"/>
                    <a:gd name="connsiteY0" fmla="*/ 146587 h 146674"/>
                    <a:gd name="connsiteX1" fmla="*/ 72767 w 810398"/>
                    <a:gd name="connsiteY1" fmla="*/ 146587 h 146674"/>
                    <a:gd name="connsiteX2" fmla="*/ -409 w 810398"/>
                    <a:gd name="connsiteY2" fmla="*/ 73411 h 146674"/>
                    <a:gd name="connsiteX3" fmla="*/ -409 w 810398"/>
                    <a:gd name="connsiteY3" fmla="*/ 73411 h 146674"/>
                    <a:gd name="connsiteX4" fmla="*/ 72445 w 810398"/>
                    <a:gd name="connsiteY4" fmla="*/ -87 h 146674"/>
                    <a:gd name="connsiteX5" fmla="*/ 72767 w 810398"/>
                    <a:gd name="connsiteY5" fmla="*/ -87 h 146674"/>
                    <a:gd name="connsiteX6" fmla="*/ 736812 w 810398"/>
                    <a:gd name="connsiteY6" fmla="*/ -87 h 146674"/>
                    <a:gd name="connsiteX7" fmla="*/ 809989 w 810398"/>
                    <a:gd name="connsiteY7" fmla="*/ 73089 h 146674"/>
                    <a:gd name="connsiteX8" fmla="*/ 809989 w 810398"/>
                    <a:gd name="connsiteY8" fmla="*/ 73411 h 146674"/>
                    <a:gd name="connsiteX9" fmla="*/ 809989 w 810398"/>
                    <a:gd name="connsiteY9" fmla="*/ 73411 h 146674"/>
                    <a:gd name="connsiteX10" fmla="*/ 736812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2" y="146587"/>
                      </a:moveTo>
                      <a:lnTo>
                        <a:pt x="72767" y="146587"/>
                      </a:lnTo>
                      <a:cubicBezTo>
                        <a:pt x="32360" y="146587"/>
                        <a:pt x="-409" y="113818"/>
                        <a:pt x="-409" y="73411"/>
                      </a:cubicBezTo>
                      <a:lnTo>
                        <a:pt x="-409" y="73411"/>
                      </a:lnTo>
                      <a:cubicBezTo>
                        <a:pt x="-570" y="33003"/>
                        <a:pt x="32039" y="105"/>
                        <a:pt x="72445" y="-87"/>
                      </a:cubicBezTo>
                      <a:cubicBezTo>
                        <a:pt x="72543" y="-87"/>
                        <a:pt x="72671" y="-87"/>
                        <a:pt x="72767" y="-87"/>
                      </a:cubicBezTo>
                      <a:lnTo>
                        <a:pt x="736812" y="-87"/>
                      </a:lnTo>
                      <a:cubicBezTo>
                        <a:pt x="777220" y="-87"/>
                        <a:pt x="809989" y="32682"/>
                        <a:pt x="809989" y="73089"/>
                      </a:cubicBezTo>
                      <a:cubicBezTo>
                        <a:pt x="809989" y="73186"/>
                        <a:pt x="809989" y="73314"/>
                        <a:pt x="809989" y="73411"/>
                      </a:cubicBezTo>
                      <a:lnTo>
                        <a:pt x="809989" y="73411"/>
                      </a:lnTo>
                      <a:cubicBezTo>
                        <a:pt x="809989" y="113818"/>
                        <a:pt x="777220" y="146587"/>
                        <a:pt x="736812" y="146587"/>
                      </a:cubicBezTo>
                      <a:close/>
                    </a:path>
                  </a:pathLst>
                </a:custGeom>
                <a:solidFill>
                  <a:schemeClr val="tx2">
                    <a:lumMod val="50000"/>
                    <a:lumOff val="50000"/>
                  </a:schemeClr>
                </a:solidFill>
                <a:ln w="32063" cap="flat">
                  <a:noFill/>
                  <a:prstDash val="solid"/>
                  <a:miter/>
                </a:ln>
              </p:spPr>
              <p:txBody>
                <a:bodyPr rtlCol="0" anchor="ctr"/>
                <a:lstStyle/>
                <a:p>
                  <a:endParaRPr lang="en-US" kern="0" dirty="0">
                    <a:solidFill>
                      <a:prstClr val="black"/>
                    </a:solidFill>
                    <a:latin typeface="Calibri" panose="020F0502020204030204"/>
                  </a:endParaRPr>
                </a:p>
              </p:txBody>
            </p:sp>
          </p:grpSp>
          <p:sp>
            <p:nvSpPr>
              <p:cNvPr id="2099" name="TextBox 2098">
                <a:extLst>
                  <a:ext uri="{FF2B5EF4-FFF2-40B4-BE49-F238E27FC236}">
                    <a16:creationId xmlns:a16="http://schemas.microsoft.com/office/drawing/2014/main" id="{E3B9472F-19E0-3562-82D8-872F159F0BCD}"/>
                  </a:ext>
                </a:extLst>
              </p:cNvPr>
              <p:cNvSpPr txBox="1"/>
              <p:nvPr/>
            </p:nvSpPr>
            <p:spPr>
              <a:xfrm>
                <a:off x="3160172" y="5970579"/>
                <a:ext cx="1075936" cy="246221"/>
              </a:xfrm>
              <a:prstGeom prst="rect">
                <a:avLst/>
              </a:prstGeom>
              <a:noFill/>
            </p:spPr>
            <p:txBody>
              <a:bodyPr wrap="none" rtlCol="0">
                <a:spAutoFit/>
              </a:bodyPr>
              <a:lstStyle/>
              <a:p>
                <a:r>
                  <a:rPr lang="en-IN" sz="1000" b="1" dirty="0">
                    <a:latin typeface="Poppins" panose="00000500000000000000" pitchFamily="2" charset="0"/>
                    <a:cs typeface="Poppins" panose="00000500000000000000" pitchFamily="2" charset="0"/>
                  </a:rPr>
                  <a:t>Data Security</a:t>
                </a:r>
              </a:p>
            </p:txBody>
          </p:sp>
        </p:grpSp>
        <p:grpSp>
          <p:nvGrpSpPr>
            <p:cNvPr id="2107" name="Group 2106">
              <a:extLst>
                <a:ext uri="{FF2B5EF4-FFF2-40B4-BE49-F238E27FC236}">
                  <a16:creationId xmlns:a16="http://schemas.microsoft.com/office/drawing/2014/main" id="{6536BC06-B8EF-3CC3-D3C5-3483796D9D29}"/>
                </a:ext>
              </a:extLst>
            </p:cNvPr>
            <p:cNvGrpSpPr/>
            <p:nvPr/>
          </p:nvGrpSpPr>
          <p:grpSpPr>
            <a:xfrm>
              <a:off x="4483826" y="2925342"/>
              <a:ext cx="1275614" cy="3584530"/>
              <a:chOff x="3349518" y="3075440"/>
              <a:chExt cx="1275614" cy="3584530"/>
            </a:xfrm>
            <a:solidFill>
              <a:schemeClr val="tx2">
                <a:lumMod val="50000"/>
                <a:lumOff val="50000"/>
              </a:schemeClr>
            </a:solidFill>
          </p:grpSpPr>
          <p:grpSp>
            <p:nvGrpSpPr>
              <p:cNvPr id="2097" name="Group 2096">
                <a:extLst>
                  <a:ext uri="{FF2B5EF4-FFF2-40B4-BE49-F238E27FC236}">
                    <a16:creationId xmlns:a16="http://schemas.microsoft.com/office/drawing/2014/main" id="{AD3F0D24-7326-D64B-BDD3-D501D987F834}"/>
                  </a:ext>
                </a:extLst>
              </p:cNvPr>
              <p:cNvGrpSpPr/>
              <p:nvPr/>
            </p:nvGrpSpPr>
            <p:grpSpPr>
              <a:xfrm>
                <a:off x="3502460" y="3075440"/>
                <a:ext cx="973813" cy="2954216"/>
                <a:chOff x="2606821" y="2826790"/>
                <a:chExt cx="973813" cy="2954216"/>
              </a:xfrm>
              <a:grpFill/>
            </p:grpSpPr>
            <p:sp>
              <p:nvSpPr>
                <p:cNvPr id="43" name="Freeform: Shape 42">
                  <a:extLst>
                    <a:ext uri="{FF2B5EF4-FFF2-40B4-BE49-F238E27FC236}">
                      <a16:creationId xmlns:a16="http://schemas.microsoft.com/office/drawing/2014/main" id="{6C945EA8-5A62-8D32-085D-FDB82C849EB2}"/>
                    </a:ext>
                  </a:extLst>
                </p:cNvPr>
                <p:cNvSpPr/>
                <p:nvPr/>
              </p:nvSpPr>
              <p:spPr>
                <a:xfrm>
                  <a:off x="2606823" y="5387344"/>
                  <a:ext cx="970701" cy="175686"/>
                </a:xfrm>
                <a:custGeom>
                  <a:avLst/>
                  <a:gdLst>
                    <a:gd name="connsiteX0" fmla="*/ 736811 w 810398"/>
                    <a:gd name="connsiteY0" fmla="*/ 146586 h 146673"/>
                    <a:gd name="connsiteX1" fmla="*/ 72766 w 810398"/>
                    <a:gd name="connsiteY1" fmla="*/ 146586 h 146673"/>
                    <a:gd name="connsiteX2" fmla="*/ -410 w 810398"/>
                    <a:gd name="connsiteY2" fmla="*/ 73410 h 146673"/>
                    <a:gd name="connsiteX3" fmla="*/ -410 w 810398"/>
                    <a:gd name="connsiteY3" fmla="*/ 73410 h 146673"/>
                    <a:gd name="connsiteX4" fmla="*/ 72766 w 810398"/>
                    <a:gd name="connsiteY4" fmla="*/ -87 h 146673"/>
                    <a:gd name="connsiteX5" fmla="*/ 736811 w 810398"/>
                    <a:gd name="connsiteY5" fmla="*/ -87 h 146673"/>
                    <a:gd name="connsiteX6" fmla="*/ 809989 w 810398"/>
                    <a:gd name="connsiteY6" fmla="*/ 73410 h 146673"/>
                    <a:gd name="connsiteX7" fmla="*/ 809989 w 810398"/>
                    <a:gd name="connsiteY7" fmla="*/ 73410 h 146673"/>
                    <a:gd name="connsiteX8" fmla="*/ 736811 w 810398"/>
                    <a:gd name="connsiteY8" fmla="*/ 146586 h 14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398" h="146673">
                      <a:moveTo>
                        <a:pt x="736811" y="146586"/>
                      </a:moveTo>
                      <a:lnTo>
                        <a:pt x="72766" y="146586"/>
                      </a:lnTo>
                      <a:cubicBezTo>
                        <a:pt x="32359" y="146586"/>
                        <a:pt x="-410" y="113818"/>
                        <a:pt x="-410" y="73410"/>
                      </a:cubicBezTo>
                      <a:lnTo>
                        <a:pt x="-410" y="73410"/>
                      </a:lnTo>
                      <a:cubicBezTo>
                        <a:pt x="-410" y="32938"/>
                        <a:pt x="32295" y="73"/>
                        <a:pt x="72766" y="-87"/>
                      </a:cubicBezTo>
                      <a:lnTo>
                        <a:pt x="736811" y="-87"/>
                      </a:lnTo>
                      <a:cubicBezTo>
                        <a:pt x="777282" y="105"/>
                        <a:pt x="809989" y="32938"/>
                        <a:pt x="809989" y="73410"/>
                      </a:cubicBezTo>
                      <a:lnTo>
                        <a:pt x="809989" y="73410"/>
                      </a:lnTo>
                      <a:cubicBezTo>
                        <a:pt x="809989" y="113818"/>
                        <a:pt x="777220" y="146586"/>
                        <a:pt x="736811" y="146586"/>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44" name="Freeform: Shape 43">
                  <a:extLst>
                    <a:ext uri="{FF2B5EF4-FFF2-40B4-BE49-F238E27FC236}">
                      <a16:creationId xmlns:a16="http://schemas.microsoft.com/office/drawing/2014/main" id="{8A8D3CDA-90E4-C366-CA3E-FAA4520C3A7A}"/>
                    </a:ext>
                  </a:extLst>
                </p:cNvPr>
                <p:cNvSpPr/>
                <p:nvPr/>
              </p:nvSpPr>
              <p:spPr>
                <a:xfrm>
                  <a:off x="2606823" y="5169368"/>
                  <a:ext cx="970701" cy="175687"/>
                </a:xfrm>
                <a:custGeom>
                  <a:avLst/>
                  <a:gdLst>
                    <a:gd name="connsiteX0" fmla="*/ 736811 w 810398"/>
                    <a:gd name="connsiteY0" fmla="*/ 146587 h 146674"/>
                    <a:gd name="connsiteX1" fmla="*/ 72766 w 810398"/>
                    <a:gd name="connsiteY1" fmla="*/ 146587 h 146674"/>
                    <a:gd name="connsiteX2" fmla="*/ -410 w 810398"/>
                    <a:gd name="connsiteY2" fmla="*/ 73411 h 146674"/>
                    <a:gd name="connsiteX3" fmla="*/ -410 w 810398"/>
                    <a:gd name="connsiteY3" fmla="*/ 73411 h 146674"/>
                    <a:gd name="connsiteX4" fmla="*/ 72766 w 810398"/>
                    <a:gd name="connsiteY4" fmla="*/ -87 h 146674"/>
                    <a:gd name="connsiteX5" fmla="*/ 736811 w 810398"/>
                    <a:gd name="connsiteY5" fmla="*/ -87 h 146674"/>
                    <a:gd name="connsiteX6" fmla="*/ 809989 w 810398"/>
                    <a:gd name="connsiteY6" fmla="*/ 73411 h 146674"/>
                    <a:gd name="connsiteX7" fmla="*/ 809989 w 810398"/>
                    <a:gd name="connsiteY7" fmla="*/ 73411 h 146674"/>
                    <a:gd name="connsiteX8" fmla="*/ 736811 w 810398"/>
                    <a:gd name="connsiteY8"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398" h="146674">
                      <a:moveTo>
                        <a:pt x="736811" y="146587"/>
                      </a:moveTo>
                      <a:lnTo>
                        <a:pt x="72766" y="146587"/>
                      </a:lnTo>
                      <a:cubicBezTo>
                        <a:pt x="32359" y="146587"/>
                        <a:pt x="-410" y="113818"/>
                        <a:pt x="-410" y="73411"/>
                      </a:cubicBezTo>
                      <a:lnTo>
                        <a:pt x="-410" y="73411"/>
                      </a:lnTo>
                      <a:cubicBezTo>
                        <a:pt x="-410" y="32939"/>
                        <a:pt x="32295" y="106"/>
                        <a:pt x="72766" y="-87"/>
                      </a:cubicBezTo>
                      <a:lnTo>
                        <a:pt x="736811" y="-87"/>
                      </a:lnTo>
                      <a:cubicBezTo>
                        <a:pt x="777282" y="106"/>
                        <a:pt x="809989" y="32939"/>
                        <a:pt x="809989" y="73411"/>
                      </a:cubicBezTo>
                      <a:lnTo>
                        <a:pt x="809989" y="73411"/>
                      </a:lnTo>
                      <a:cubicBezTo>
                        <a:pt x="809989" y="113818"/>
                        <a:pt x="777220" y="146587"/>
                        <a:pt x="736811"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45" name="Freeform: Shape 44">
                  <a:extLst>
                    <a:ext uri="{FF2B5EF4-FFF2-40B4-BE49-F238E27FC236}">
                      <a16:creationId xmlns:a16="http://schemas.microsoft.com/office/drawing/2014/main" id="{C3550215-DEFF-ADAC-174D-A179DC310F03}"/>
                    </a:ext>
                  </a:extLst>
                </p:cNvPr>
                <p:cNvSpPr/>
                <p:nvPr/>
              </p:nvSpPr>
              <p:spPr>
                <a:xfrm>
                  <a:off x="2606823" y="4951393"/>
                  <a:ext cx="970701" cy="175687"/>
                </a:xfrm>
                <a:custGeom>
                  <a:avLst/>
                  <a:gdLst>
                    <a:gd name="connsiteX0" fmla="*/ 736812 w 810398"/>
                    <a:gd name="connsiteY0" fmla="*/ 146587 h 146674"/>
                    <a:gd name="connsiteX1" fmla="*/ 72767 w 810398"/>
                    <a:gd name="connsiteY1" fmla="*/ 146587 h 146674"/>
                    <a:gd name="connsiteX2" fmla="*/ -409 w 810398"/>
                    <a:gd name="connsiteY2" fmla="*/ 73411 h 146674"/>
                    <a:gd name="connsiteX3" fmla="*/ -409 w 810398"/>
                    <a:gd name="connsiteY3" fmla="*/ 73411 h 146674"/>
                    <a:gd name="connsiteX4" fmla="*/ 72445 w 810398"/>
                    <a:gd name="connsiteY4" fmla="*/ -87 h 146674"/>
                    <a:gd name="connsiteX5" fmla="*/ 72767 w 810398"/>
                    <a:gd name="connsiteY5" fmla="*/ -87 h 146674"/>
                    <a:gd name="connsiteX6" fmla="*/ 736812 w 810398"/>
                    <a:gd name="connsiteY6" fmla="*/ -87 h 146674"/>
                    <a:gd name="connsiteX7" fmla="*/ 809989 w 810398"/>
                    <a:gd name="connsiteY7" fmla="*/ 73089 h 146674"/>
                    <a:gd name="connsiteX8" fmla="*/ 809989 w 810398"/>
                    <a:gd name="connsiteY8" fmla="*/ 73411 h 146674"/>
                    <a:gd name="connsiteX9" fmla="*/ 809989 w 810398"/>
                    <a:gd name="connsiteY9" fmla="*/ 73411 h 146674"/>
                    <a:gd name="connsiteX10" fmla="*/ 736812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2" y="146587"/>
                      </a:moveTo>
                      <a:lnTo>
                        <a:pt x="72767" y="146587"/>
                      </a:lnTo>
                      <a:cubicBezTo>
                        <a:pt x="32360" y="146587"/>
                        <a:pt x="-409" y="113818"/>
                        <a:pt x="-409" y="73411"/>
                      </a:cubicBezTo>
                      <a:lnTo>
                        <a:pt x="-409" y="73411"/>
                      </a:lnTo>
                      <a:cubicBezTo>
                        <a:pt x="-570" y="33003"/>
                        <a:pt x="32039" y="106"/>
                        <a:pt x="72445" y="-87"/>
                      </a:cubicBezTo>
                      <a:cubicBezTo>
                        <a:pt x="72543" y="-87"/>
                        <a:pt x="72671" y="-87"/>
                        <a:pt x="72767" y="-87"/>
                      </a:cubicBezTo>
                      <a:lnTo>
                        <a:pt x="736812" y="-87"/>
                      </a:lnTo>
                      <a:cubicBezTo>
                        <a:pt x="777220" y="-87"/>
                        <a:pt x="809989" y="32682"/>
                        <a:pt x="809989" y="73089"/>
                      </a:cubicBezTo>
                      <a:cubicBezTo>
                        <a:pt x="809989" y="73186"/>
                        <a:pt x="809989" y="73314"/>
                        <a:pt x="809989" y="73411"/>
                      </a:cubicBezTo>
                      <a:lnTo>
                        <a:pt x="809989" y="73411"/>
                      </a:lnTo>
                      <a:cubicBezTo>
                        <a:pt x="809989" y="113818"/>
                        <a:pt x="777220" y="146587"/>
                        <a:pt x="736812"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46" name="Freeform: Shape 45">
                  <a:extLst>
                    <a:ext uri="{FF2B5EF4-FFF2-40B4-BE49-F238E27FC236}">
                      <a16:creationId xmlns:a16="http://schemas.microsoft.com/office/drawing/2014/main" id="{DABC1BFC-6AAB-926C-00B5-CB6BCAAA48AF}"/>
                    </a:ext>
                  </a:extLst>
                </p:cNvPr>
                <p:cNvSpPr/>
                <p:nvPr/>
              </p:nvSpPr>
              <p:spPr>
                <a:xfrm>
                  <a:off x="2606823" y="4733419"/>
                  <a:ext cx="970701" cy="175687"/>
                </a:xfrm>
                <a:custGeom>
                  <a:avLst/>
                  <a:gdLst>
                    <a:gd name="connsiteX0" fmla="*/ 736812 w 810398"/>
                    <a:gd name="connsiteY0" fmla="*/ 146587 h 146674"/>
                    <a:gd name="connsiteX1" fmla="*/ 72767 w 810398"/>
                    <a:gd name="connsiteY1" fmla="*/ 146587 h 146674"/>
                    <a:gd name="connsiteX2" fmla="*/ -409 w 810398"/>
                    <a:gd name="connsiteY2" fmla="*/ 73411 h 146674"/>
                    <a:gd name="connsiteX3" fmla="*/ -409 w 810398"/>
                    <a:gd name="connsiteY3" fmla="*/ 73411 h 146674"/>
                    <a:gd name="connsiteX4" fmla="*/ 72445 w 810398"/>
                    <a:gd name="connsiteY4" fmla="*/ -87 h 146674"/>
                    <a:gd name="connsiteX5" fmla="*/ 72767 w 810398"/>
                    <a:gd name="connsiteY5" fmla="*/ -87 h 146674"/>
                    <a:gd name="connsiteX6" fmla="*/ 736812 w 810398"/>
                    <a:gd name="connsiteY6" fmla="*/ -87 h 146674"/>
                    <a:gd name="connsiteX7" fmla="*/ 809989 w 810398"/>
                    <a:gd name="connsiteY7" fmla="*/ 73089 h 146674"/>
                    <a:gd name="connsiteX8" fmla="*/ 809989 w 810398"/>
                    <a:gd name="connsiteY8" fmla="*/ 73411 h 146674"/>
                    <a:gd name="connsiteX9" fmla="*/ 809989 w 810398"/>
                    <a:gd name="connsiteY9" fmla="*/ 73411 h 146674"/>
                    <a:gd name="connsiteX10" fmla="*/ 736812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2" y="146587"/>
                      </a:moveTo>
                      <a:lnTo>
                        <a:pt x="72767" y="146587"/>
                      </a:lnTo>
                      <a:cubicBezTo>
                        <a:pt x="32360" y="146587"/>
                        <a:pt x="-409" y="113818"/>
                        <a:pt x="-409" y="73411"/>
                      </a:cubicBezTo>
                      <a:lnTo>
                        <a:pt x="-409" y="73411"/>
                      </a:lnTo>
                      <a:cubicBezTo>
                        <a:pt x="-570" y="33003"/>
                        <a:pt x="32039" y="105"/>
                        <a:pt x="72445" y="-87"/>
                      </a:cubicBezTo>
                      <a:cubicBezTo>
                        <a:pt x="72543" y="-87"/>
                        <a:pt x="72671" y="-87"/>
                        <a:pt x="72767" y="-87"/>
                      </a:cubicBezTo>
                      <a:lnTo>
                        <a:pt x="736812" y="-87"/>
                      </a:lnTo>
                      <a:cubicBezTo>
                        <a:pt x="777220" y="-87"/>
                        <a:pt x="809989" y="32682"/>
                        <a:pt x="809989" y="73089"/>
                      </a:cubicBezTo>
                      <a:cubicBezTo>
                        <a:pt x="809989" y="73186"/>
                        <a:pt x="809989" y="73314"/>
                        <a:pt x="809989" y="73411"/>
                      </a:cubicBezTo>
                      <a:lnTo>
                        <a:pt x="809989" y="73411"/>
                      </a:lnTo>
                      <a:cubicBezTo>
                        <a:pt x="809989" y="113818"/>
                        <a:pt x="777220" y="146587"/>
                        <a:pt x="736812"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47" name="Freeform: Shape 46">
                  <a:extLst>
                    <a:ext uri="{FF2B5EF4-FFF2-40B4-BE49-F238E27FC236}">
                      <a16:creationId xmlns:a16="http://schemas.microsoft.com/office/drawing/2014/main" id="{76BB6384-71FB-72D0-3482-74FFBF580105}"/>
                    </a:ext>
                  </a:extLst>
                </p:cNvPr>
                <p:cNvSpPr/>
                <p:nvPr/>
              </p:nvSpPr>
              <p:spPr>
                <a:xfrm>
                  <a:off x="2606823" y="4515827"/>
                  <a:ext cx="970701" cy="175687"/>
                </a:xfrm>
                <a:custGeom>
                  <a:avLst/>
                  <a:gdLst>
                    <a:gd name="connsiteX0" fmla="*/ 736812 w 810398"/>
                    <a:gd name="connsiteY0" fmla="*/ 146587 h 146674"/>
                    <a:gd name="connsiteX1" fmla="*/ 72767 w 810398"/>
                    <a:gd name="connsiteY1" fmla="*/ 146587 h 146674"/>
                    <a:gd name="connsiteX2" fmla="*/ -409 w 810398"/>
                    <a:gd name="connsiteY2" fmla="*/ 73411 h 146674"/>
                    <a:gd name="connsiteX3" fmla="*/ -409 w 810398"/>
                    <a:gd name="connsiteY3" fmla="*/ 73411 h 146674"/>
                    <a:gd name="connsiteX4" fmla="*/ 72445 w 810398"/>
                    <a:gd name="connsiteY4" fmla="*/ -87 h 146674"/>
                    <a:gd name="connsiteX5" fmla="*/ 72767 w 810398"/>
                    <a:gd name="connsiteY5" fmla="*/ -87 h 146674"/>
                    <a:gd name="connsiteX6" fmla="*/ 736812 w 810398"/>
                    <a:gd name="connsiteY6" fmla="*/ -87 h 146674"/>
                    <a:gd name="connsiteX7" fmla="*/ 809989 w 810398"/>
                    <a:gd name="connsiteY7" fmla="*/ 73090 h 146674"/>
                    <a:gd name="connsiteX8" fmla="*/ 809989 w 810398"/>
                    <a:gd name="connsiteY8" fmla="*/ 73411 h 146674"/>
                    <a:gd name="connsiteX9" fmla="*/ 809989 w 810398"/>
                    <a:gd name="connsiteY9" fmla="*/ 73411 h 146674"/>
                    <a:gd name="connsiteX10" fmla="*/ 736812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2" y="146587"/>
                      </a:moveTo>
                      <a:lnTo>
                        <a:pt x="72767" y="146587"/>
                      </a:lnTo>
                      <a:cubicBezTo>
                        <a:pt x="32360" y="146587"/>
                        <a:pt x="-409" y="113818"/>
                        <a:pt x="-409" y="73411"/>
                      </a:cubicBezTo>
                      <a:lnTo>
                        <a:pt x="-409" y="73411"/>
                      </a:lnTo>
                      <a:cubicBezTo>
                        <a:pt x="-570" y="33003"/>
                        <a:pt x="32039" y="106"/>
                        <a:pt x="72445" y="-87"/>
                      </a:cubicBezTo>
                      <a:cubicBezTo>
                        <a:pt x="72543" y="-87"/>
                        <a:pt x="72671" y="-87"/>
                        <a:pt x="72767" y="-87"/>
                      </a:cubicBezTo>
                      <a:lnTo>
                        <a:pt x="736812" y="-87"/>
                      </a:lnTo>
                      <a:cubicBezTo>
                        <a:pt x="777220" y="-87"/>
                        <a:pt x="809989" y="32682"/>
                        <a:pt x="809989" y="73090"/>
                      </a:cubicBezTo>
                      <a:cubicBezTo>
                        <a:pt x="809989" y="73186"/>
                        <a:pt x="809989" y="73314"/>
                        <a:pt x="809989" y="73411"/>
                      </a:cubicBezTo>
                      <a:lnTo>
                        <a:pt x="809989" y="73411"/>
                      </a:lnTo>
                      <a:cubicBezTo>
                        <a:pt x="809989" y="113818"/>
                        <a:pt x="777220" y="146587"/>
                        <a:pt x="736812"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48" name="Freeform: Shape 47">
                  <a:extLst>
                    <a:ext uri="{FF2B5EF4-FFF2-40B4-BE49-F238E27FC236}">
                      <a16:creationId xmlns:a16="http://schemas.microsoft.com/office/drawing/2014/main" id="{46F677AB-F0CD-E318-6A89-2FFD89AC4D64}"/>
                    </a:ext>
                  </a:extLst>
                </p:cNvPr>
                <p:cNvSpPr/>
                <p:nvPr/>
              </p:nvSpPr>
              <p:spPr>
                <a:xfrm>
                  <a:off x="2606823" y="4297468"/>
                  <a:ext cx="970701" cy="175687"/>
                </a:xfrm>
                <a:custGeom>
                  <a:avLst/>
                  <a:gdLst>
                    <a:gd name="connsiteX0" fmla="*/ 736812 w 810398"/>
                    <a:gd name="connsiteY0" fmla="*/ 146587 h 146674"/>
                    <a:gd name="connsiteX1" fmla="*/ 72767 w 810398"/>
                    <a:gd name="connsiteY1" fmla="*/ 146587 h 146674"/>
                    <a:gd name="connsiteX2" fmla="*/ -409 w 810398"/>
                    <a:gd name="connsiteY2" fmla="*/ 73410 h 146674"/>
                    <a:gd name="connsiteX3" fmla="*/ -409 w 810398"/>
                    <a:gd name="connsiteY3" fmla="*/ 73410 h 146674"/>
                    <a:gd name="connsiteX4" fmla="*/ 72445 w 810398"/>
                    <a:gd name="connsiteY4" fmla="*/ -87 h 146674"/>
                    <a:gd name="connsiteX5" fmla="*/ 72767 w 810398"/>
                    <a:gd name="connsiteY5" fmla="*/ -87 h 146674"/>
                    <a:gd name="connsiteX6" fmla="*/ 736812 w 810398"/>
                    <a:gd name="connsiteY6" fmla="*/ -87 h 146674"/>
                    <a:gd name="connsiteX7" fmla="*/ 809989 w 810398"/>
                    <a:gd name="connsiteY7" fmla="*/ 73089 h 146674"/>
                    <a:gd name="connsiteX8" fmla="*/ 809989 w 810398"/>
                    <a:gd name="connsiteY8" fmla="*/ 73410 h 146674"/>
                    <a:gd name="connsiteX9" fmla="*/ 809989 w 810398"/>
                    <a:gd name="connsiteY9" fmla="*/ 73410 h 146674"/>
                    <a:gd name="connsiteX10" fmla="*/ 736812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2" y="146587"/>
                      </a:moveTo>
                      <a:lnTo>
                        <a:pt x="72767" y="146587"/>
                      </a:lnTo>
                      <a:cubicBezTo>
                        <a:pt x="32360" y="146587"/>
                        <a:pt x="-409" y="113818"/>
                        <a:pt x="-409" y="73410"/>
                      </a:cubicBezTo>
                      <a:lnTo>
                        <a:pt x="-409" y="73410"/>
                      </a:lnTo>
                      <a:cubicBezTo>
                        <a:pt x="-570" y="33003"/>
                        <a:pt x="32039" y="105"/>
                        <a:pt x="72445" y="-87"/>
                      </a:cubicBezTo>
                      <a:cubicBezTo>
                        <a:pt x="72543" y="-87"/>
                        <a:pt x="72671" y="-87"/>
                        <a:pt x="72767" y="-87"/>
                      </a:cubicBezTo>
                      <a:lnTo>
                        <a:pt x="736812" y="-87"/>
                      </a:lnTo>
                      <a:cubicBezTo>
                        <a:pt x="777220" y="-87"/>
                        <a:pt x="809989" y="32682"/>
                        <a:pt x="809989" y="73089"/>
                      </a:cubicBezTo>
                      <a:cubicBezTo>
                        <a:pt x="809989" y="73186"/>
                        <a:pt x="809989" y="73314"/>
                        <a:pt x="809989" y="73410"/>
                      </a:cubicBezTo>
                      <a:lnTo>
                        <a:pt x="809989" y="73410"/>
                      </a:lnTo>
                      <a:cubicBezTo>
                        <a:pt x="809989" y="113818"/>
                        <a:pt x="777220" y="146587"/>
                        <a:pt x="736812"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49" name="Freeform: Shape 48">
                  <a:extLst>
                    <a:ext uri="{FF2B5EF4-FFF2-40B4-BE49-F238E27FC236}">
                      <a16:creationId xmlns:a16="http://schemas.microsoft.com/office/drawing/2014/main" id="{8370D2BF-640B-B30D-0549-CF3F1F37956D}"/>
                    </a:ext>
                  </a:extLst>
                </p:cNvPr>
                <p:cNvSpPr/>
                <p:nvPr/>
              </p:nvSpPr>
              <p:spPr>
                <a:xfrm>
                  <a:off x="2606823" y="4079493"/>
                  <a:ext cx="970701" cy="175686"/>
                </a:xfrm>
                <a:custGeom>
                  <a:avLst/>
                  <a:gdLst>
                    <a:gd name="connsiteX0" fmla="*/ 736811 w 810398"/>
                    <a:gd name="connsiteY0" fmla="*/ 146586 h 146673"/>
                    <a:gd name="connsiteX1" fmla="*/ 72766 w 810398"/>
                    <a:gd name="connsiteY1" fmla="*/ 146586 h 146673"/>
                    <a:gd name="connsiteX2" fmla="*/ -410 w 810398"/>
                    <a:gd name="connsiteY2" fmla="*/ 73410 h 146673"/>
                    <a:gd name="connsiteX3" fmla="*/ -410 w 810398"/>
                    <a:gd name="connsiteY3" fmla="*/ 73089 h 146673"/>
                    <a:gd name="connsiteX4" fmla="*/ -410 w 810398"/>
                    <a:gd name="connsiteY4" fmla="*/ 73089 h 146673"/>
                    <a:gd name="connsiteX5" fmla="*/ 72766 w 810398"/>
                    <a:gd name="connsiteY5" fmla="*/ -87 h 146673"/>
                    <a:gd name="connsiteX6" fmla="*/ 736811 w 810398"/>
                    <a:gd name="connsiteY6" fmla="*/ -87 h 146673"/>
                    <a:gd name="connsiteX7" fmla="*/ 809989 w 810398"/>
                    <a:gd name="connsiteY7" fmla="*/ 73089 h 146673"/>
                    <a:gd name="connsiteX8" fmla="*/ 809989 w 810398"/>
                    <a:gd name="connsiteY8" fmla="*/ 73089 h 146673"/>
                    <a:gd name="connsiteX9" fmla="*/ 737132 w 810398"/>
                    <a:gd name="connsiteY9" fmla="*/ 146586 h 146673"/>
                    <a:gd name="connsiteX10" fmla="*/ 736811 w 810398"/>
                    <a:gd name="connsiteY10" fmla="*/ 146586 h 14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3">
                      <a:moveTo>
                        <a:pt x="736811" y="146586"/>
                      </a:moveTo>
                      <a:lnTo>
                        <a:pt x="72766" y="146586"/>
                      </a:lnTo>
                      <a:cubicBezTo>
                        <a:pt x="32359" y="146586"/>
                        <a:pt x="-410" y="113818"/>
                        <a:pt x="-410" y="73410"/>
                      </a:cubicBezTo>
                      <a:cubicBezTo>
                        <a:pt x="-410" y="73314"/>
                        <a:pt x="-410" y="73186"/>
                        <a:pt x="-410" y="73089"/>
                      </a:cubicBezTo>
                      <a:lnTo>
                        <a:pt x="-410" y="73089"/>
                      </a:lnTo>
                      <a:cubicBezTo>
                        <a:pt x="-410" y="32682"/>
                        <a:pt x="32359" y="-87"/>
                        <a:pt x="72766" y="-87"/>
                      </a:cubicBezTo>
                      <a:lnTo>
                        <a:pt x="736811" y="-87"/>
                      </a:lnTo>
                      <a:cubicBezTo>
                        <a:pt x="777220" y="-87"/>
                        <a:pt x="809989" y="32682"/>
                        <a:pt x="809989" y="73089"/>
                      </a:cubicBezTo>
                      <a:lnTo>
                        <a:pt x="809989" y="73089"/>
                      </a:lnTo>
                      <a:cubicBezTo>
                        <a:pt x="810181" y="113497"/>
                        <a:pt x="777541" y="146394"/>
                        <a:pt x="737132" y="146586"/>
                      </a:cubicBezTo>
                      <a:cubicBezTo>
                        <a:pt x="737036" y="146586"/>
                        <a:pt x="736907" y="146586"/>
                        <a:pt x="736811" y="146586"/>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0" name="Freeform: Shape 49">
                  <a:extLst>
                    <a:ext uri="{FF2B5EF4-FFF2-40B4-BE49-F238E27FC236}">
                      <a16:creationId xmlns:a16="http://schemas.microsoft.com/office/drawing/2014/main" id="{18312492-89DE-9871-43D4-C275333256DD}"/>
                    </a:ext>
                  </a:extLst>
                </p:cNvPr>
                <p:cNvSpPr/>
                <p:nvPr/>
              </p:nvSpPr>
              <p:spPr>
                <a:xfrm>
                  <a:off x="2606823" y="3862286"/>
                  <a:ext cx="970701" cy="175687"/>
                </a:xfrm>
                <a:custGeom>
                  <a:avLst/>
                  <a:gdLst>
                    <a:gd name="connsiteX0" fmla="*/ 736811 w 810398"/>
                    <a:gd name="connsiteY0" fmla="*/ 146587 h 146674"/>
                    <a:gd name="connsiteX1" fmla="*/ 72766 w 810398"/>
                    <a:gd name="connsiteY1" fmla="*/ 146587 h 146674"/>
                    <a:gd name="connsiteX2" fmla="*/ -410 w 810398"/>
                    <a:gd name="connsiteY2" fmla="*/ 73411 h 146674"/>
                    <a:gd name="connsiteX3" fmla="*/ -410 w 810398"/>
                    <a:gd name="connsiteY3" fmla="*/ 73090 h 146674"/>
                    <a:gd name="connsiteX4" fmla="*/ -410 w 810398"/>
                    <a:gd name="connsiteY4" fmla="*/ 73090 h 146674"/>
                    <a:gd name="connsiteX5" fmla="*/ 72766 w 810398"/>
                    <a:gd name="connsiteY5" fmla="*/ -87 h 146674"/>
                    <a:gd name="connsiteX6" fmla="*/ 736811 w 810398"/>
                    <a:gd name="connsiteY6" fmla="*/ -87 h 146674"/>
                    <a:gd name="connsiteX7" fmla="*/ 809989 w 810398"/>
                    <a:gd name="connsiteY7" fmla="*/ 73090 h 146674"/>
                    <a:gd name="connsiteX8" fmla="*/ 809989 w 810398"/>
                    <a:gd name="connsiteY8" fmla="*/ 73090 h 146674"/>
                    <a:gd name="connsiteX9" fmla="*/ 737132 w 810398"/>
                    <a:gd name="connsiteY9" fmla="*/ 146587 h 146674"/>
                    <a:gd name="connsiteX10" fmla="*/ 736811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1" y="146587"/>
                      </a:moveTo>
                      <a:lnTo>
                        <a:pt x="72766" y="146587"/>
                      </a:lnTo>
                      <a:cubicBezTo>
                        <a:pt x="32359" y="146587"/>
                        <a:pt x="-410" y="113818"/>
                        <a:pt x="-410" y="73411"/>
                      </a:cubicBezTo>
                      <a:cubicBezTo>
                        <a:pt x="-410" y="73314"/>
                        <a:pt x="-410" y="73186"/>
                        <a:pt x="-410" y="73090"/>
                      </a:cubicBezTo>
                      <a:lnTo>
                        <a:pt x="-410" y="73090"/>
                      </a:lnTo>
                      <a:cubicBezTo>
                        <a:pt x="-410" y="32682"/>
                        <a:pt x="32359" y="-87"/>
                        <a:pt x="72766" y="-87"/>
                      </a:cubicBezTo>
                      <a:lnTo>
                        <a:pt x="736811" y="-87"/>
                      </a:lnTo>
                      <a:cubicBezTo>
                        <a:pt x="777220" y="-87"/>
                        <a:pt x="809989" y="32682"/>
                        <a:pt x="809989" y="73090"/>
                      </a:cubicBezTo>
                      <a:lnTo>
                        <a:pt x="809989" y="73090"/>
                      </a:lnTo>
                      <a:cubicBezTo>
                        <a:pt x="810181" y="113497"/>
                        <a:pt x="777541" y="146395"/>
                        <a:pt x="737132" y="146587"/>
                      </a:cubicBezTo>
                      <a:cubicBezTo>
                        <a:pt x="737036" y="146587"/>
                        <a:pt x="736907" y="146587"/>
                        <a:pt x="736811"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1" name="Freeform: Shape 50">
                  <a:extLst>
                    <a:ext uri="{FF2B5EF4-FFF2-40B4-BE49-F238E27FC236}">
                      <a16:creationId xmlns:a16="http://schemas.microsoft.com/office/drawing/2014/main" id="{F1C5DC77-6A23-B17E-9D2E-6A93E363E2DB}"/>
                    </a:ext>
                  </a:extLst>
                </p:cNvPr>
                <p:cNvSpPr/>
                <p:nvPr/>
              </p:nvSpPr>
              <p:spPr>
                <a:xfrm rot="16914600">
                  <a:off x="2631847" y="2826790"/>
                  <a:ext cx="948787" cy="948787"/>
                </a:xfrm>
                <a:custGeom>
                  <a:avLst/>
                  <a:gdLst>
                    <a:gd name="connsiteX0" fmla="*/ 791695 w 792103"/>
                    <a:gd name="connsiteY0" fmla="*/ 395965 h 792103"/>
                    <a:gd name="connsiteX1" fmla="*/ 395642 w 792103"/>
                    <a:gd name="connsiteY1" fmla="*/ 792016 h 792103"/>
                    <a:gd name="connsiteX2" fmla="*/ -411 w 792103"/>
                    <a:gd name="connsiteY2" fmla="*/ 395965 h 792103"/>
                    <a:gd name="connsiteX3" fmla="*/ 395642 w 792103"/>
                    <a:gd name="connsiteY3" fmla="*/ -87 h 792103"/>
                    <a:gd name="connsiteX4" fmla="*/ 791695 w 792103"/>
                    <a:gd name="connsiteY4" fmla="*/ 395965 h 792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103" h="792103">
                      <a:moveTo>
                        <a:pt x="791695" y="395965"/>
                      </a:moveTo>
                      <a:cubicBezTo>
                        <a:pt x="791695" y="614698"/>
                        <a:pt x="614377" y="792016"/>
                        <a:pt x="395642" y="792016"/>
                      </a:cubicBezTo>
                      <a:cubicBezTo>
                        <a:pt x="176908" y="792016"/>
                        <a:pt x="-411" y="614698"/>
                        <a:pt x="-411" y="395965"/>
                      </a:cubicBezTo>
                      <a:cubicBezTo>
                        <a:pt x="-411" y="177231"/>
                        <a:pt x="176907" y="-87"/>
                        <a:pt x="395642" y="-87"/>
                      </a:cubicBezTo>
                      <a:cubicBezTo>
                        <a:pt x="614375" y="-87"/>
                        <a:pt x="791695" y="177232"/>
                        <a:pt x="791695" y="395965"/>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050" name="Freeform: Shape 2049">
                  <a:extLst>
                    <a:ext uri="{FF2B5EF4-FFF2-40B4-BE49-F238E27FC236}">
                      <a16:creationId xmlns:a16="http://schemas.microsoft.com/office/drawing/2014/main" id="{0F6F9632-DE78-0F2C-87C4-8A13885CB633}"/>
                    </a:ext>
                  </a:extLst>
                </p:cNvPr>
                <p:cNvSpPr/>
                <p:nvPr/>
              </p:nvSpPr>
              <p:spPr>
                <a:xfrm>
                  <a:off x="2606821" y="5605319"/>
                  <a:ext cx="970701" cy="175687"/>
                </a:xfrm>
                <a:custGeom>
                  <a:avLst/>
                  <a:gdLst>
                    <a:gd name="connsiteX0" fmla="*/ 736812 w 810398"/>
                    <a:gd name="connsiteY0" fmla="*/ 146587 h 146674"/>
                    <a:gd name="connsiteX1" fmla="*/ 72767 w 810398"/>
                    <a:gd name="connsiteY1" fmla="*/ 146587 h 146674"/>
                    <a:gd name="connsiteX2" fmla="*/ -409 w 810398"/>
                    <a:gd name="connsiteY2" fmla="*/ 73411 h 146674"/>
                    <a:gd name="connsiteX3" fmla="*/ -409 w 810398"/>
                    <a:gd name="connsiteY3" fmla="*/ 73411 h 146674"/>
                    <a:gd name="connsiteX4" fmla="*/ 72445 w 810398"/>
                    <a:gd name="connsiteY4" fmla="*/ -87 h 146674"/>
                    <a:gd name="connsiteX5" fmla="*/ 72767 w 810398"/>
                    <a:gd name="connsiteY5" fmla="*/ -87 h 146674"/>
                    <a:gd name="connsiteX6" fmla="*/ 736812 w 810398"/>
                    <a:gd name="connsiteY6" fmla="*/ -87 h 146674"/>
                    <a:gd name="connsiteX7" fmla="*/ 809989 w 810398"/>
                    <a:gd name="connsiteY7" fmla="*/ 73089 h 146674"/>
                    <a:gd name="connsiteX8" fmla="*/ 809989 w 810398"/>
                    <a:gd name="connsiteY8" fmla="*/ 73411 h 146674"/>
                    <a:gd name="connsiteX9" fmla="*/ 809989 w 810398"/>
                    <a:gd name="connsiteY9" fmla="*/ 73411 h 146674"/>
                    <a:gd name="connsiteX10" fmla="*/ 736812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2" y="146587"/>
                      </a:moveTo>
                      <a:lnTo>
                        <a:pt x="72767" y="146587"/>
                      </a:lnTo>
                      <a:cubicBezTo>
                        <a:pt x="32360" y="146587"/>
                        <a:pt x="-409" y="113818"/>
                        <a:pt x="-409" y="73411"/>
                      </a:cubicBezTo>
                      <a:lnTo>
                        <a:pt x="-409" y="73411"/>
                      </a:lnTo>
                      <a:cubicBezTo>
                        <a:pt x="-570" y="33003"/>
                        <a:pt x="32039" y="106"/>
                        <a:pt x="72445" y="-87"/>
                      </a:cubicBezTo>
                      <a:cubicBezTo>
                        <a:pt x="72543" y="-87"/>
                        <a:pt x="72671" y="-87"/>
                        <a:pt x="72767" y="-87"/>
                      </a:cubicBezTo>
                      <a:lnTo>
                        <a:pt x="736812" y="-87"/>
                      </a:lnTo>
                      <a:cubicBezTo>
                        <a:pt x="777220" y="-87"/>
                        <a:pt x="809989" y="32682"/>
                        <a:pt x="809989" y="73089"/>
                      </a:cubicBezTo>
                      <a:cubicBezTo>
                        <a:pt x="809989" y="73186"/>
                        <a:pt x="809989" y="73314"/>
                        <a:pt x="809989" y="73411"/>
                      </a:cubicBezTo>
                      <a:lnTo>
                        <a:pt x="809989" y="73411"/>
                      </a:lnTo>
                      <a:cubicBezTo>
                        <a:pt x="809989" y="113818"/>
                        <a:pt x="777220" y="146587"/>
                        <a:pt x="736812"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087" name="Freeform: Shape 2086">
                  <a:extLst>
                    <a:ext uri="{FF2B5EF4-FFF2-40B4-BE49-F238E27FC236}">
                      <a16:creationId xmlns:a16="http://schemas.microsoft.com/office/drawing/2014/main" id="{8EF29318-B916-C68A-0B46-2F468DDC33E4}"/>
                    </a:ext>
                  </a:extLst>
                </p:cNvPr>
                <p:cNvSpPr/>
                <p:nvPr/>
              </p:nvSpPr>
              <p:spPr>
                <a:xfrm>
                  <a:off x="2736185" y="2948542"/>
                  <a:ext cx="711975" cy="711975"/>
                </a:xfrm>
                <a:custGeom>
                  <a:avLst/>
                  <a:gdLst>
                    <a:gd name="connsiteX0" fmla="*/ 593989 w 594398"/>
                    <a:gd name="connsiteY0" fmla="*/ 297112 h 594398"/>
                    <a:gd name="connsiteX1" fmla="*/ 296789 w 594398"/>
                    <a:gd name="connsiteY1" fmla="*/ 594311 h 594398"/>
                    <a:gd name="connsiteX2" fmla="*/ -411 w 594398"/>
                    <a:gd name="connsiteY2" fmla="*/ 297112 h 594398"/>
                    <a:gd name="connsiteX3" fmla="*/ 296789 w 594398"/>
                    <a:gd name="connsiteY3" fmla="*/ -87 h 594398"/>
                    <a:gd name="connsiteX4" fmla="*/ 593989 w 594398"/>
                    <a:gd name="connsiteY4" fmla="*/ 297112 h 594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98" h="594398">
                      <a:moveTo>
                        <a:pt x="593989" y="297112"/>
                      </a:moveTo>
                      <a:cubicBezTo>
                        <a:pt x="593989" y="461251"/>
                        <a:pt x="460929" y="594311"/>
                        <a:pt x="296789" y="594311"/>
                      </a:cubicBezTo>
                      <a:cubicBezTo>
                        <a:pt x="132651" y="594311"/>
                        <a:pt x="-411" y="461251"/>
                        <a:pt x="-411" y="297112"/>
                      </a:cubicBezTo>
                      <a:cubicBezTo>
                        <a:pt x="-411" y="132974"/>
                        <a:pt x="132649" y="-87"/>
                        <a:pt x="296789" y="-87"/>
                      </a:cubicBezTo>
                      <a:cubicBezTo>
                        <a:pt x="460927" y="-87"/>
                        <a:pt x="593989" y="132974"/>
                        <a:pt x="593989" y="297112"/>
                      </a:cubicBezTo>
                      <a:close/>
                    </a:path>
                  </a:pathLst>
                </a:custGeom>
                <a:solidFill>
                  <a:schemeClr val="tx2">
                    <a:lumMod val="75000"/>
                    <a:lumOff val="25000"/>
                  </a:schemeClr>
                </a:solidFill>
                <a:ln w="32063" cap="flat">
                  <a:noFill/>
                  <a:prstDash val="solid"/>
                  <a:miter/>
                </a:ln>
              </p:spPr>
              <p:txBody>
                <a:bodyPr rtlCol="0" anchor="ctr"/>
                <a:lstStyle/>
                <a:p>
                  <a:pPr algn="ctr"/>
                  <a:r>
                    <a:rPr lang="en-US" dirty="0">
                      <a:solidFill>
                        <a:schemeClr val="bg1"/>
                      </a:solidFill>
                      <a:latin typeface="Calibri" panose="020F0502020204030204"/>
                    </a:rPr>
                    <a:t>51%</a:t>
                  </a:r>
                </a:p>
              </p:txBody>
            </p:sp>
          </p:grpSp>
          <p:sp>
            <p:nvSpPr>
              <p:cNvPr id="2100" name="TextBox 2099">
                <a:extLst>
                  <a:ext uri="{FF2B5EF4-FFF2-40B4-BE49-F238E27FC236}">
                    <a16:creationId xmlns:a16="http://schemas.microsoft.com/office/drawing/2014/main" id="{12B6E96F-3DDB-6EC3-CB39-B70A27B0AC44}"/>
                  </a:ext>
                </a:extLst>
              </p:cNvPr>
              <p:cNvSpPr txBox="1"/>
              <p:nvPr/>
            </p:nvSpPr>
            <p:spPr>
              <a:xfrm>
                <a:off x="3349518" y="6105972"/>
                <a:ext cx="1275614" cy="553998"/>
              </a:xfrm>
              <a:prstGeom prst="rect">
                <a:avLst/>
              </a:prstGeom>
              <a:noFill/>
            </p:spPr>
            <p:txBody>
              <a:bodyPr wrap="square" rtlCol="0">
                <a:spAutoFit/>
              </a:bodyPr>
              <a:lstStyle/>
              <a:p>
                <a:pPr algn="ctr"/>
                <a:r>
                  <a:rPr lang="en-IN" sz="1000" b="1" dirty="0">
                    <a:latin typeface="Poppins" panose="00000500000000000000" pitchFamily="2" charset="0"/>
                    <a:cs typeface="Poppins" panose="00000500000000000000" pitchFamily="2" charset="0"/>
                  </a:rPr>
                  <a:t>High Costs: Transformation and Operational</a:t>
                </a:r>
              </a:p>
            </p:txBody>
          </p:sp>
        </p:grpSp>
        <p:grpSp>
          <p:nvGrpSpPr>
            <p:cNvPr id="2108" name="Group 2107">
              <a:extLst>
                <a:ext uri="{FF2B5EF4-FFF2-40B4-BE49-F238E27FC236}">
                  <a16:creationId xmlns:a16="http://schemas.microsoft.com/office/drawing/2014/main" id="{6427B1A4-FF38-7DE8-5411-FE333E3376B7}"/>
                </a:ext>
              </a:extLst>
            </p:cNvPr>
            <p:cNvGrpSpPr/>
            <p:nvPr/>
          </p:nvGrpSpPr>
          <p:grpSpPr>
            <a:xfrm>
              <a:off x="6007158" y="3151739"/>
              <a:ext cx="1246505" cy="3390420"/>
              <a:chOff x="4837635" y="3279522"/>
              <a:chExt cx="1246505" cy="3390420"/>
            </a:xfrm>
            <a:solidFill>
              <a:schemeClr val="tx2">
                <a:lumMod val="50000"/>
                <a:lumOff val="50000"/>
              </a:schemeClr>
            </a:solidFill>
          </p:grpSpPr>
          <p:grpSp>
            <p:nvGrpSpPr>
              <p:cNvPr id="2096" name="Group 2095">
                <a:extLst>
                  <a:ext uri="{FF2B5EF4-FFF2-40B4-BE49-F238E27FC236}">
                    <a16:creationId xmlns:a16="http://schemas.microsoft.com/office/drawing/2014/main" id="{99245A8C-1FE1-B1A7-52E0-C354AFD0F128}"/>
                  </a:ext>
                </a:extLst>
              </p:cNvPr>
              <p:cNvGrpSpPr/>
              <p:nvPr/>
            </p:nvGrpSpPr>
            <p:grpSpPr>
              <a:xfrm>
                <a:off x="4970647" y="3279522"/>
                <a:ext cx="973811" cy="2742173"/>
                <a:chOff x="4225230" y="3038833"/>
                <a:chExt cx="973811" cy="2742173"/>
              </a:xfrm>
              <a:grpFill/>
            </p:grpSpPr>
            <p:sp>
              <p:nvSpPr>
                <p:cNvPr id="55" name="Freeform: Shape 54">
                  <a:extLst>
                    <a:ext uri="{FF2B5EF4-FFF2-40B4-BE49-F238E27FC236}">
                      <a16:creationId xmlns:a16="http://schemas.microsoft.com/office/drawing/2014/main" id="{F0723FA6-34BD-97C3-3ADE-7DAE7AE5793A}"/>
                    </a:ext>
                  </a:extLst>
                </p:cNvPr>
                <p:cNvSpPr/>
                <p:nvPr/>
              </p:nvSpPr>
              <p:spPr>
                <a:xfrm>
                  <a:off x="4225230" y="5381411"/>
                  <a:ext cx="970701" cy="175687"/>
                </a:xfrm>
                <a:custGeom>
                  <a:avLst/>
                  <a:gdLst>
                    <a:gd name="connsiteX0" fmla="*/ 736811 w 810398"/>
                    <a:gd name="connsiteY0" fmla="*/ 146587 h 146674"/>
                    <a:gd name="connsiteX1" fmla="*/ 72766 w 810398"/>
                    <a:gd name="connsiteY1" fmla="*/ 146587 h 146674"/>
                    <a:gd name="connsiteX2" fmla="*/ -410 w 810398"/>
                    <a:gd name="connsiteY2" fmla="*/ 73411 h 146674"/>
                    <a:gd name="connsiteX3" fmla="*/ -410 w 810398"/>
                    <a:gd name="connsiteY3" fmla="*/ 73411 h 146674"/>
                    <a:gd name="connsiteX4" fmla="*/ 72766 w 810398"/>
                    <a:gd name="connsiteY4" fmla="*/ -87 h 146674"/>
                    <a:gd name="connsiteX5" fmla="*/ 736811 w 810398"/>
                    <a:gd name="connsiteY5" fmla="*/ -87 h 146674"/>
                    <a:gd name="connsiteX6" fmla="*/ 809989 w 810398"/>
                    <a:gd name="connsiteY6" fmla="*/ 73411 h 146674"/>
                    <a:gd name="connsiteX7" fmla="*/ 809989 w 810398"/>
                    <a:gd name="connsiteY7" fmla="*/ 73411 h 146674"/>
                    <a:gd name="connsiteX8" fmla="*/ 736811 w 810398"/>
                    <a:gd name="connsiteY8"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398" h="146674">
                      <a:moveTo>
                        <a:pt x="736811" y="146587"/>
                      </a:moveTo>
                      <a:lnTo>
                        <a:pt x="72766" y="146587"/>
                      </a:lnTo>
                      <a:cubicBezTo>
                        <a:pt x="32359" y="146587"/>
                        <a:pt x="-410" y="113818"/>
                        <a:pt x="-410" y="73411"/>
                      </a:cubicBezTo>
                      <a:lnTo>
                        <a:pt x="-410" y="73411"/>
                      </a:lnTo>
                      <a:cubicBezTo>
                        <a:pt x="-410" y="32939"/>
                        <a:pt x="32295" y="106"/>
                        <a:pt x="72766" y="-87"/>
                      </a:cubicBezTo>
                      <a:lnTo>
                        <a:pt x="736811" y="-87"/>
                      </a:lnTo>
                      <a:cubicBezTo>
                        <a:pt x="777282" y="106"/>
                        <a:pt x="809989" y="32939"/>
                        <a:pt x="809989" y="73411"/>
                      </a:cubicBezTo>
                      <a:lnTo>
                        <a:pt x="809989" y="73411"/>
                      </a:lnTo>
                      <a:cubicBezTo>
                        <a:pt x="809989" y="113818"/>
                        <a:pt x="777220" y="146587"/>
                        <a:pt x="736811"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6" name="Freeform: Shape 55">
                  <a:extLst>
                    <a:ext uri="{FF2B5EF4-FFF2-40B4-BE49-F238E27FC236}">
                      <a16:creationId xmlns:a16="http://schemas.microsoft.com/office/drawing/2014/main" id="{5B02FEF1-0219-946E-9DC3-CFD3F544FE35}"/>
                    </a:ext>
                  </a:extLst>
                </p:cNvPr>
                <p:cNvSpPr/>
                <p:nvPr/>
              </p:nvSpPr>
              <p:spPr>
                <a:xfrm>
                  <a:off x="4225230" y="5163436"/>
                  <a:ext cx="970701" cy="175687"/>
                </a:xfrm>
                <a:custGeom>
                  <a:avLst/>
                  <a:gdLst>
                    <a:gd name="connsiteX0" fmla="*/ 736812 w 810398"/>
                    <a:gd name="connsiteY0" fmla="*/ 146587 h 146674"/>
                    <a:gd name="connsiteX1" fmla="*/ 72767 w 810398"/>
                    <a:gd name="connsiteY1" fmla="*/ 146587 h 146674"/>
                    <a:gd name="connsiteX2" fmla="*/ -409 w 810398"/>
                    <a:gd name="connsiteY2" fmla="*/ 73411 h 146674"/>
                    <a:gd name="connsiteX3" fmla="*/ -409 w 810398"/>
                    <a:gd name="connsiteY3" fmla="*/ 73411 h 146674"/>
                    <a:gd name="connsiteX4" fmla="*/ 72445 w 810398"/>
                    <a:gd name="connsiteY4" fmla="*/ -87 h 146674"/>
                    <a:gd name="connsiteX5" fmla="*/ 72767 w 810398"/>
                    <a:gd name="connsiteY5" fmla="*/ -87 h 146674"/>
                    <a:gd name="connsiteX6" fmla="*/ 736812 w 810398"/>
                    <a:gd name="connsiteY6" fmla="*/ -87 h 146674"/>
                    <a:gd name="connsiteX7" fmla="*/ 809989 w 810398"/>
                    <a:gd name="connsiteY7" fmla="*/ 73089 h 146674"/>
                    <a:gd name="connsiteX8" fmla="*/ 809989 w 810398"/>
                    <a:gd name="connsiteY8" fmla="*/ 73411 h 146674"/>
                    <a:gd name="connsiteX9" fmla="*/ 809989 w 810398"/>
                    <a:gd name="connsiteY9" fmla="*/ 73411 h 146674"/>
                    <a:gd name="connsiteX10" fmla="*/ 736812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2" y="146587"/>
                      </a:moveTo>
                      <a:lnTo>
                        <a:pt x="72767" y="146587"/>
                      </a:lnTo>
                      <a:cubicBezTo>
                        <a:pt x="32360" y="146587"/>
                        <a:pt x="-409" y="113818"/>
                        <a:pt x="-409" y="73411"/>
                      </a:cubicBezTo>
                      <a:lnTo>
                        <a:pt x="-409" y="73411"/>
                      </a:lnTo>
                      <a:cubicBezTo>
                        <a:pt x="-570" y="33003"/>
                        <a:pt x="32039" y="106"/>
                        <a:pt x="72445" y="-87"/>
                      </a:cubicBezTo>
                      <a:cubicBezTo>
                        <a:pt x="72543" y="-87"/>
                        <a:pt x="72671" y="-87"/>
                        <a:pt x="72767" y="-87"/>
                      </a:cubicBezTo>
                      <a:lnTo>
                        <a:pt x="736812" y="-87"/>
                      </a:lnTo>
                      <a:cubicBezTo>
                        <a:pt x="777220" y="-87"/>
                        <a:pt x="809989" y="32682"/>
                        <a:pt x="809989" y="73089"/>
                      </a:cubicBezTo>
                      <a:cubicBezTo>
                        <a:pt x="809989" y="73186"/>
                        <a:pt x="809989" y="73314"/>
                        <a:pt x="809989" y="73411"/>
                      </a:cubicBezTo>
                      <a:lnTo>
                        <a:pt x="809989" y="73411"/>
                      </a:lnTo>
                      <a:cubicBezTo>
                        <a:pt x="809989" y="113818"/>
                        <a:pt x="777220" y="146587"/>
                        <a:pt x="736812"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7" name="Freeform: Shape 56">
                  <a:extLst>
                    <a:ext uri="{FF2B5EF4-FFF2-40B4-BE49-F238E27FC236}">
                      <a16:creationId xmlns:a16="http://schemas.microsoft.com/office/drawing/2014/main" id="{474F2F5D-109B-B745-67FB-1ADACC27C268}"/>
                    </a:ext>
                  </a:extLst>
                </p:cNvPr>
                <p:cNvSpPr/>
                <p:nvPr/>
              </p:nvSpPr>
              <p:spPr>
                <a:xfrm>
                  <a:off x="4225230" y="4945462"/>
                  <a:ext cx="970701" cy="175687"/>
                </a:xfrm>
                <a:custGeom>
                  <a:avLst/>
                  <a:gdLst>
                    <a:gd name="connsiteX0" fmla="*/ 736812 w 810398"/>
                    <a:gd name="connsiteY0" fmla="*/ 146587 h 146674"/>
                    <a:gd name="connsiteX1" fmla="*/ 72767 w 810398"/>
                    <a:gd name="connsiteY1" fmla="*/ 146587 h 146674"/>
                    <a:gd name="connsiteX2" fmla="*/ -409 w 810398"/>
                    <a:gd name="connsiteY2" fmla="*/ 73411 h 146674"/>
                    <a:gd name="connsiteX3" fmla="*/ -409 w 810398"/>
                    <a:gd name="connsiteY3" fmla="*/ 73411 h 146674"/>
                    <a:gd name="connsiteX4" fmla="*/ 72445 w 810398"/>
                    <a:gd name="connsiteY4" fmla="*/ -87 h 146674"/>
                    <a:gd name="connsiteX5" fmla="*/ 72767 w 810398"/>
                    <a:gd name="connsiteY5" fmla="*/ -87 h 146674"/>
                    <a:gd name="connsiteX6" fmla="*/ 736812 w 810398"/>
                    <a:gd name="connsiteY6" fmla="*/ -87 h 146674"/>
                    <a:gd name="connsiteX7" fmla="*/ 809989 w 810398"/>
                    <a:gd name="connsiteY7" fmla="*/ 73089 h 146674"/>
                    <a:gd name="connsiteX8" fmla="*/ 809989 w 810398"/>
                    <a:gd name="connsiteY8" fmla="*/ 73411 h 146674"/>
                    <a:gd name="connsiteX9" fmla="*/ 809989 w 810398"/>
                    <a:gd name="connsiteY9" fmla="*/ 73411 h 146674"/>
                    <a:gd name="connsiteX10" fmla="*/ 736812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2" y="146587"/>
                      </a:moveTo>
                      <a:lnTo>
                        <a:pt x="72767" y="146587"/>
                      </a:lnTo>
                      <a:cubicBezTo>
                        <a:pt x="32360" y="146587"/>
                        <a:pt x="-409" y="113818"/>
                        <a:pt x="-409" y="73411"/>
                      </a:cubicBezTo>
                      <a:lnTo>
                        <a:pt x="-409" y="73411"/>
                      </a:lnTo>
                      <a:cubicBezTo>
                        <a:pt x="-570" y="33003"/>
                        <a:pt x="32039" y="105"/>
                        <a:pt x="72445" y="-87"/>
                      </a:cubicBezTo>
                      <a:cubicBezTo>
                        <a:pt x="72543" y="-87"/>
                        <a:pt x="72671" y="-87"/>
                        <a:pt x="72767" y="-87"/>
                      </a:cubicBezTo>
                      <a:lnTo>
                        <a:pt x="736812" y="-87"/>
                      </a:lnTo>
                      <a:cubicBezTo>
                        <a:pt x="777220" y="-87"/>
                        <a:pt x="809989" y="32682"/>
                        <a:pt x="809989" y="73089"/>
                      </a:cubicBezTo>
                      <a:cubicBezTo>
                        <a:pt x="809989" y="73186"/>
                        <a:pt x="809989" y="73314"/>
                        <a:pt x="809989" y="73411"/>
                      </a:cubicBezTo>
                      <a:lnTo>
                        <a:pt x="809989" y="73411"/>
                      </a:lnTo>
                      <a:cubicBezTo>
                        <a:pt x="809989" y="113818"/>
                        <a:pt x="777220" y="146587"/>
                        <a:pt x="736812"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8" name="Freeform: Shape 57">
                  <a:extLst>
                    <a:ext uri="{FF2B5EF4-FFF2-40B4-BE49-F238E27FC236}">
                      <a16:creationId xmlns:a16="http://schemas.microsoft.com/office/drawing/2014/main" id="{615B6365-B329-55DD-14B9-34ABB3F64D0A}"/>
                    </a:ext>
                  </a:extLst>
                </p:cNvPr>
                <p:cNvSpPr/>
                <p:nvPr/>
              </p:nvSpPr>
              <p:spPr>
                <a:xfrm>
                  <a:off x="4225230" y="4727870"/>
                  <a:ext cx="970701" cy="175687"/>
                </a:xfrm>
                <a:custGeom>
                  <a:avLst/>
                  <a:gdLst>
                    <a:gd name="connsiteX0" fmla="*/ 736812 w 810398"/>
                    <a:gd name="connsiteY0" fmla="*/ 146587 h 146674"/>
                    <a:gd name="connsiteX1" fmla="*/ 72767 w 810398"/>
                    <a:gd name="connsiteY1" fmla="*/ 146587 h 146674"/>
                    <a:gd name="connsiteX2" fmla="*/ -409 w 810398"/>
                    <a:gd name="connsiteY2" fmla="*/ 73411 h 146674"/>
                    <a:gd name="connsiteX3" fmla="*/ -409 w 810398"/>
                    <a:gd name="connsiteY3" fmla="*/ 73411 h 146674"/>
                    <a:gd name="connsiteX4" fmla="*/ 72445 w 810398"/>
                    <a:gd name="connsiteY4" fmla="*/ -87 h 146674"/>
                    <a:gd name="connsiteX5" fmla="*/ 72767 w 810398"/>
                    <a:gd name="connsiteY5" fmla="*/ -87 h 146674"/>
                    <a:gd name="connsiteX6" fmla="*/ 736812 w 810398"/>
                    <a:gd name="connsiteY6" fmla="*/ -87 h 146674"/>
                    <a:gd name="connsiteX7" fmla="*/ 809989 w 810398"/>
                    <a:gd name="connsiteY7" fmla="*/ 73090 h 146674"/>
                    <a:gd name="connsiteX8" fmla="*/ 809989 w 810398"/>
                    <a:gd name="connsiteY8" fmla="*/ 73411 h 146674"/>
                    <a:gd name="connsiteX9" fmla="*/ 809989 w 810398"/>
                    <a:gd name="connsiteY9" fmla="*/ 73411 h 146674"/>
                    <a:gd name="connsiteX10" fmla="*/ 736812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2" y="146587"/>
                      </a:moveTo>
                      <a:lnTo>
                        <a:pt x="72767" y="146587"/>
                      </a:lnTo>
                      <a:cubicBezTo>
                        <a:pt x="32360" y="146587"/>
                        <a:pt x="-409" y="113818"/>
                        <a:pt x="-409" y="73411"/>
                      </a:cubicBezTo>
                      <a:lnTo>
                        <a:pt x="-409" y="73411"/>
                      </a:lnTo>
                      <a:cubicBezTo>
                        <a:pt x="-570" y="33003"/>
                        <a:pt x="32039" y="106"/>
                        <a:pt x="72445" y="-87"/>
                      </a:cubicBezTo>
                      <a:cubicBezTo>
                        <a:pt x="72543" y="-87"/>
                        <a:pt x="72671" y="-87"/>
                        <a:pt x="72767" y="-87"/>
                      </a:cubicBezTo>
                      <a:lnTo>
                        <a:pt x="736812" y="-87"/>
                      </a:lnTo>
                      <a:cubicBezTo>
                        <a:pt x="777220" y="-87"/>
                        <a:pt x="809989" y="32682"/>
                        <a:pt x="809989" y="73090"/>
                      </a:cubicBezTo>
                      <a:cubicBezTo>
                        <a:pt x="809989" y="73186"/>
                        <a:pt x="809989" y="73314"/>
                        <a:pt x="809989" y="73411"/>
                      </a:cubicBezTo>
                      <a:lnTo>
                        <a:pt x="809989" y="73411"/>
                      </a:lnTo>
                      <a:cubicBezTo>
                        <a:pt x="809989" y="113818"/>
                        <a:pt x="777220" y="146587"/>
                        <a:pt x="736812"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9" name="Freeform: Shape 58">
                  <a:extLst>
                    <a:ext uri="{FF2B5EF4-FFF2-40B4-BE49-F238E27FC236}">
                      <a16:creationId xmlns:a16="http://schemas.microsoft.com/office/drawing/2014/main" id="{9430F204-CAAA-A3A1-59E1-DA4104853217}"/>
                    </a:ext>
                  </a:extLst>
                </p:cNvPr>
                <p:cNvSpPr/>
                <p:nvPr/>
              </p:nvSpPr>
              <p:spPr>
                <a:xfrm>
                  <a:off x="4225230" y="4509511"/>
                  <a:ext cx="970701" cy="175687"/>
                </a:xfrm>
                <a:custGeom>
                  <a:avLst/>
                  <a:gdLst>
                    <a:gd name="connsiteX0" fmla="*/ 736812 w 810398"/>
                    <a:gd name="connsiteY0" fmla="*/ 146587 h 146674"/>
                    <a:gd name="connsiteX1" fmla="*/ 72767 w 810398"/>
                    <a:gd name="connsiteY1" fmla="*/ 146587 h 146674"/>
                    <a:gd name="connsiteX2" fmla="*/ -409 w 810398"/>
                    <a:gd name="connsiteY2" fmla="*/ 73410 h 146674"/>
                    <a:gd name="connsiteX3" fmla="*/ -409 w 810398"/>
                    <a:gd name="connsiteY3" fmla="*/ 73410 h 146674"/>
                    <a:gd name="connsiteX4" fmla="*/ 72445 w 810398"/>
                    <a:gd name="connsiteY4" fmla="*/ -87 h 146674"/>
                    <a:gd name="connsiteX5" fmla="*/ 72767 w 810398"/>
                    <a:gd name="connsiteY5" fmla="*/ -87 h 146674"/>
                    <a:gd name="connsiteX6" fmla="*/ 736812 w 810398"/>
                    <a:gd name="connsiteY6" fmla="*/ -87 h 146674"/>
                    <a:gd name="connsiteX7" fmla="*/ 809989 w 810398"/>
                    <a:gd name="connsiteY7" fmla="*/ 73089 h 146674"/>
                    <a:gd name="connsiteX8" fmla="*/ 809989 w 810398"/>
                    <a:gd name="connsiteY8" fmla="*/ 73410 h 146674"/>
                    <a:gd name="connsiteX9" fmla="*/ 809989 w 810398"/>
                    <a:gd name="connsiteY9" fmla="*/ 73410 h 146674"/>
                    <a:gd name="connsiteX10" fmla="*/ 736812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2" y="146587"/>
                      </a:moveTo>
                      <a:lnTo>
                        <a:pt x="72767" y="146587"/>
                      </a:lnTo>
                      <a:cubicBezTo>
                        <a:pt x="32360" y="146587"/>
                        <a:pt x="-409" y="113818"/>
                        <a:pt x="-409" y="73410"/>
                      </a:cubicBezTo>
                      <a:lnTo>
                        <a:pt x="-409" y="73410"/>
                      </a:lnTo>
                      <a:cubicBezTo>
                        <a:pt x="-570" y="33003"/>
                        <a:pt x="32039" y="105"/>
                        <a:pt x="72445" y="-87"/>
                      </a:cubicBezTo>
                      <a:cubicBezTo>
                        <a:pt x="72543" y="-87"/>
                        <a:pt x="72671" y="-87"/>
                        <a:pt x="72767" y="-87"/>
                      </a:cubicBezTo>
                      <a:lnTo>
                        <a:pt x="736812" y="-87"/>
                      </a:lnTo>
                      <a:cubicBezTo>
                        <a:pt x="777220" y="-87"/>
                        <a:pt x="809989" y="32682"/>
                        <a:pt x="809989" y="73089"/>
                      </a:cubicBezTo>
                      <a:cubicBezTo>
                        <a:pt x="809989" y="73186"/>
                        <a:pt x="809989" y="73314"/>
                        <a:pt x="809989" y="73410"/>
                      </a:cubicBezTo>
                      <a:lnTo>
                        <a:pt x="809989" y="73410"/>
                      </a:lnTo>
                      <a:cubicBezTo>
                        <a:pt x="809989" y="113818"/>
                        <a:pt x="777220" y="146587"/>
                        <a:pt x="736812"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60" name="Freeform: Shape 59">
                  <a:extLst>
                    <a:ext uri="{FF2B5EF4-FFF2-40B4-BE49-F238E27FC236}">
                      <a16:creationId xmlns:a16="http://schemas.microsoft.com/office/drawing/2014/main" id="{FFCDB158-6BDF-E506-B6E7-CAE56C338FE5}"/>
                    </a:ext>
                  </a:extLst>
                </p:cNvPr>
                <p:cNvSpPr/>
                <p:nvPr/>
              </p:nvSpPr>
              <p:spPr>
                <a:xfrm>
                  <a:off x="4225230" y="4291536"/>
                  <a:ext cx="970701" cy="175686"/>
                </a:xfrm>
                <a:custGeom>
                  <a:avLst/>
                  <a:gdLst>
                    <a:gd name="connsiteX0" fmla="*/ 736811 w 810398"/>
                    <a:gd name="connsiteY0" fmla="*/ 146586 h 146673"/>
                    <a:gd name="connsiteX1" fmla="*/ 72766 w 810398"/>
                    <a:gd name="connsiteY1" fmla="*/ 146586 h 146673"/>
                    <a:gd name="connsiteX2" fmla="*/ -410 w 810398"/>
                    <a:gd name="connsiteY2" fmla="*/ 73410 h 146673"/>
                    <a:gd name="connsiteX3" fmla="*/ -410 w 810398"/>
                    <a:gd name="connsiteY3" fmla="*/ 73089 h 146673"/>
                    <a:gd name="connsiteX4" fmla="*/ -410 w 810398"/>
                    <a:gd name="connsiteY4" fmla="*/ 73089 h 146673"/>
                    <a:gd name="connsiteX5" fmla="*/ 72766 w 810398"/>
                    <a:gd name="connsiteY5" fmla="*/ -87 h 146673"/>
                    <a:gd name="connsiteX6" fmla="*/ 736811 w 810398"/>
                    <a:gd name="connsiteY6" fmla="*/ -87 h 146673"/>
                    <a:gd name="connsiteX7" fmla="*/ 809989 w 810398"/>
                    <a:gd name="connsiteY7" fmla="*/ 73089 h 146673"/>
                    <a:gd name="connsiteX8" fmla="*/ 809989 w 810398"/>
                    <a:gd name="connsiteY8" fmla="*/ 73089 h 146673"/>
                    <a:gd name="connsiteX9" fmla="*/ 737132 w 810398"/>
                    <a:gd name="connsiteY9" fmla="*/ 146586 h 146673"/>
                    <a:gd name="connsiteX10" fmla="*/ 736811 w 810398"/>
                    <a:gd name="connsiteY10" fmla="*/ 146586 h 14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3">
                      <a:moveTo>
                        <a:pt x="736811" y="146586"/>
                      </a:moveTo>
                      <a:lnTo>
                        <a:pt x="72766" y="146586"/>
                      </a:lnTo>
                      <a:cubicBezTo>
                        <a:pt x="32359" y="146586"/>
                        <a:pt x="-410" y="113818"/>
                        <a:pt x="-410" y="73410"/>
                      </a:cubicBezTo>
                      <a:cubicBezTo>
                        <a:pt x="-410" y="73314"/>
                        <a:pt x="-410" y="73186"/>
                        <a:pt x="-410" y="73089"/>
                      </a:cubicBezTo>
                      <a:lnTo>
                        <a:pt x="-410" y="73089"/>
                      </a:lnTo>
                      <a:cubicBezTo>
                        <a:pt x="-410" y="32682"/>
                        <a:pt x="32359" y="-87"/>
                        <a:pt x="72766" y="-87"/>
                      </a:cubicBezTo>
                      <a:lnTo>
                        <a:pt x="736811" y="-87"/>
                      </a:lnTo>
                      <a:cubicBezTo>
                        <a:pt x="777220" y="-87"/>
                        <a:pt x="809989" y="32682"/>
                        <a:pt x="809989" y="73089"/>
                      </a:cubicBezTo>
                      <a:lnTo>
                        <a:pt x="809989" y="73089"/>
                      </a:lnTo>
                      <a:cubicBezTo>
                        <a:pt x="810181" y="113497"/>
                        <a:pt x="777541" y="146394"/>
                        <a:pt x="737132" y="146586"/>
                      </a:cubicBezTo>
                      <a:cubicBezTo>
                        <a:pt x="737036" y="146586"/>
                        <a:pt x="736907" y="146586"/>
                        <a:pt x="736811" y="146586"/>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61" name="Freeform: Shape 60">
                  <a:extLst>
                    <a:ext uri="{FF2B5EF4-FFF2-40B4-BE49-F238E27FC236}">
                      <a16:creationId xmlns:a16="http://schemas.microsoft.com/office/drawing/2014/main" id="{9D1D3B22-B58B-2BB9-9718-AFA4941DBD4F}"/>
                    </a:ext>
                  </a:extLst>
                </p:cNvPr>
                <p:cNvSpPr/>
                <p:nvPr/>
              </p:nvSpPr>
              <p:spPr>
                <a:xfrm>
                  <a:off x="4225230" y="4074329"/>
                  <a:ext cx="970701" cy="175687"/>
                </a:xfrm>
                <a:custGeom>
                  <a:avLst/>
                  <a:gdLst>
                    <a:gd name="connsiteX0" fmla="*/ 736811 w 810398"/>
                    <a:gd name="connsiteY0" fmla="*/ 146587 h 146674"/>
                    <a:gd name="connsiteX1" fmla="*/ 72766 w 810398"/>
                    <a:gd name="connsiteY1" fmla="*/ 146587 h 146674"/>
                    <a:gd name="connsiteX2" fmla="*/ -410 w 810398"/>
                    <a:gd name="connsiteY2" fmla="*/ 73411 h 146674"/>
                    <a:gd name="connsiteX3" fmla="*/ -410 w 810398"/>
                    <a:gd name="connsiteY3" fmla="*/ 73090 h 146674"/>
                    <a:gd name="connsiteX4" fmla="*/ -410 w 810398"/>
                    <a:gd name="connsiteY4" fmla="*/ 73090 h 146674"/>
                    <a:gd name="connsiteX5" fmla="*/ 72766 w 810398"/>
                    <a:gd name="connsiteY5" fmla="*/ -87 h 146674"/>
                    <a:gd name="connsiteX6" fmla="*/ 736811 w 810398"/>
                    <a:gd name="connsiteY6" fmla="*/ -87 h 146674"/>
                    <a:gd name="connsiteX7" fmla="*/ 809989 w 810398"/>
                    <a:gd name="connsiteY7" fmla="*/ 73090 h 146674"/>
                    <a:gd name="connsiteX8" fmla="*/ 809989 w 810398"/>
                    <a:gd name="connsiteY8" fmla="*/ 73090 h 146674"/>
                    <a:gd name="connsiteX9" fmla="*/ 737132 w 810398"/>
                    <a:gd name="connsiteY9" fmla="*/ 146587 h 146674"/>
                    <a:gd name="connsiteX10" fmla="*/ 736811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1" y="146587"/>
                      </a:moveTo>
                      <a:lnTo>
                        <a:pt x="72766" y="146587"/>
                      </a:lnTo>
                      <a:cubicBezTo>
                        <a:pt x="32359" y="146587"/>
                        <a:pt x="-410" y="113818"/>
                        <a:pt x="-410" y="73411"/>
                      </a:cubicBezTo>
                      <a:cubicBezTo>
                        <a:pt x="-410" y="73314"/>
                        <a:pt x="-410" y="73186"/>
                        <a:pt x="-410" y="73090"/>
                      </a:cubicBezTo>
                      <a:lnTo>
                        <a:pt x="-410" y="73090"/>
                      </a:lnTo>
                      <a:cubicBezTo>
                        <a:pt x="-410" y="32682"/>
                        <a:pt x="32359" y="-87"/>
                        <a:pt x="72766" y="-87"/>
                      </a:cubicBezTo>
                      <a:lnTo>
                        <a:pt x="736811" y="-87"/>
                      </a:lnTo>
                      <a:cubicBezTo>
                        <a:pt x="777220" y="-87"/>
                        <a:pt x="809989" y="32682"/>
                        <a:pt x="809989" y="73090"/>
                      </a:cubicBezTo>
                      <a:lnTo>
                        <a:pt x="809989" y="73090"/>
                      </a:lnTo>
                      <a:cubicBezTo>
                        <a:pt x="810181" y="113497"/>
                        <a:pt x="777541" y="146395"/>
                        <a:pt x="737132" y="146587"/>
                      </a:cubicBezTo>
                      <a:cubicBezTo>
                        <a:pt x="737036" y="146587"/>
                        <a:pt x="736907" y="146587"/>
                        <a:pt x="736811"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62" name="Freeform: Shape 61">
                  <a:extLst>
                    <a:ext uri="{FF2B5EF4-FFF2-40B4-BE49-F238E27FC236}">
                      <a16:creationId xmlns:a16="http://schemas.microsoft.com/office/drawing/2014/main" id="{8E533889-2AD9-26BA-CA1F-34469FE8DD87}"/>
                    </a:ext>
                  </a:extLst>
                </p:cNvPr>
                <p:cNvSpPr/>
                <p:nvPr/>
              </p:nvSpPr>
              <p:spPr>
                <a:xfrm rot="16914600">
                  <a:off x="4250254" y="3038833"/>
                  <a:ext cx="948787" cy="948787"/>
                </a:xfrm>
                <a:custGeom>
                  <a:avLst/>
                  <a:gdLst>
                    <a:gd name="connsiteX0" fmla="*/ 791695 w 792103"/>
                    <a:gd name="connsiteY0" fmla="*/ 395965 h 792103"/>
                    <a:gd name="connsiteX1" fmla="*/ 395642 w 792103"/>
                    <a:gd name="connsiteY1" fmla="*/ 792016 h 792103"/>
                    <a:gd name="connsiteX2" fmla="*/ -411 w 792103"/>
                    <a:gd name="connsiteY2" fmla="*/ 395965 h 792103"/>
                    <a:gd name="connsiteX3" fmla="*/ 395642 w 792103"/>
                    <a:gd name="connsiteY3" fmla="*/ -87 h 792103"/>
                    <a:gd name="connsiteX4" fmla="*/ 791695 w 792103"/>
                    <a:gd name="connsiteY4" fmla="*/ 395965 h 792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103" h="792103">
                      <a:moveTo>
                        <a:pt x="791695" y="395965"/>
                      </a:moveTo>
                      <a:cubicBezTo>
                        <a:pt x="791695" y="614698"/>
                        <a:pt x="614377" y="792016"/>
                        <a:pt x="395642" y="792016"/>
                      </a:cubicBezTo>
                      <a:cubicBezTo>
                        <a:pt x="176908" y="792016"/>
                        <a:pt x="-411" y="614698"/>
                        <a:pt x="-411" y="395965"/>
                      </a:cubicBezTo>
                      <a:cubicBezTo>
                        <a:pt x="-411" y="177231"/>
                        <a:pt x="176907" y="-87"/>
                        <a:pt x="395642" y="-87"/>
                      </a:cubicBezTo>
                      <a:cubicBezTo>
                        <a:pt x="614375" y="-87"/>
                        <a:pt x="791695" y="177232"/>
                        <a:pt x="791695" y="395965"/>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049" name="Freeform: Shape 2048">
                  <a:extLst>
                    <a:ext uri="{FF2B5EF4-FFF2-40B4-BE49-F238E27FC236}">
                      <a16:creationId xmlns:a16="http://schemas.microsoft.com/office/drawing/2014/main" id="{C9C1C59B-B48C-E89A-0D84-DEF133B11BEB}"/>
                    </a:ext>
                  </a:extLst>
                </p:cNvPr>
                <p:cNvSpPr/>
                <p:nvPr/>
              </p:nvSpPr>
              <p:spPr>
                <a:xfrm>
                  <a:off x="4225230" y="5605319"/>
                  <a:ext cx="970701" cy="175687"/>
                </a:xfrm>
                <a:custGeom>
                  <a:avLst/>
                  <a:gdLst>
                    <a:gd name="connsiteX0" fmla="*/ 736811 w 810398"/>
                    <a:gd name="connsiteY0" fmla="*/ 146587 h 146674"/>
                    <a:gd name="connsiteX1" fmla="*/ 72766 w 810398"/>
                    <a:gd name="connsiteY1" fmla="*/ 146587 h 146674"/>
                    <a:gd name="connsiteX2" fmla="*/ -410 w 810398"/>
                    <a:gd name="connsiteY2" fmla="*/ 73411 h 146674"/>
                    <a:gd name="connsiteX3" fmla="*/ -410 w 810398"/>
                    <a:gd name="connsiteY3" fmla="*/ 73411 h 146674"/>
                    <a:gd name="connsiteX4" fmla="*/ 72766 w 810398"/>
                    <a:gd name="connsiteY4" fmla="*/ -87 h 146674"/>
                    <a:gd name="connsiteX5" fmla="*/ 736811 w 810398"/>
                    <a:gd name="connsiteY5" fmla="*/ -87 h 146674"/>
                    <a:gd name="connsiteX6" fmla="*/ 809989 w 810398"/>
                    <a:gd name="connsiteY6" fmla="*/ 73411 h 146674"/>
                    <a:gd name="connsiteX7" fmla="*/ 809989 w 810398"/>
                    <a:gd name="connsiteY7" fmla="*/ 73411 h 146674"/>
                    <a:gd name="connsiteX8" fmla="*/ 736811 w 810398"/>
                    <a:gd name="connsiteY8"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398" h="146674">
                      <a:moveTo>
                        <a:pt x="736811" y="146587"/>
                      </a:moveTo>
                      <a:lnTo>
                        <a:pt x="72766" y="146587"/>
                      </a:lnTo>
                      <a:cubicBezTo>
                        <a:pt x="32359" y="146587"/>
                        <a:pt x="-410" y="113818"/>
                        <a:pt x="-410" y="73411"/>
                      </a:cubicBezTo>
                      <a:lnTo>
                        <a:pt x="-410" y="73411"/>
                      </a:lnTo>
                      <a:cubicBezTo>
                        <a:pt x="-410" y="32939"/>
                        <a:pt x="32295" y="106"/>
                        <a:pt x="72766" y="-87"/>
                      </a:cubicBezTo>
                      <a:lnTo>
                        <a:pt x="736811" y="-87"/>
                      </a:lnTo>
                      <a:cubicBezTo>
                        <a:pt x="777282" y="106"/>
                        <a:pt x="809989" y="32939"/>
                        <a:pt x="809989" y="73411"/>
                      </a:cubicBezTo>
                      <a:lnTo>
                        <a:pt x="809989" y="73411"/>
                      </a:lnTo>
                      <a:cubicBezTo>
                        <a:pt x="809989" y="113818"/>
                        <a:pt x="777220" y="146587"/>
                        <a:pt x="736811"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088" name="Freeform: Shape 2087">
                  <a:extLst>
                    <a:ext uri="{FF2B5EF4-FFF2-40B4-BE49-F238E27FC236}">
                      <a16:creationId xmlns:a16="http://schemas.microsoft.com/office/drawing/2014/main" id="{364D0BC5-8E61-77EE-0A33-59569B354513}"/>
                    </a:ext>
                  </a:extLst>
                </p:cNvPr>
                <p:cNvSpPr/>
                <p:nvPr/>
              </p:nvSpPr>
              <p:spPr>
                <a:xfrm>
                  <a:off x="4367402" y="3167331"/>
                  <a:ext cx="711975" cy="711975"/>
                </a:xfrm>
                <a:custGeom>
                  <a:avLst/>
                  <a:gdLst>
                    <a:gd name="connsiteX0" fmla="*/ 593989 w 594398"/>
                    <a:gd name="connsiteY0" fmla="*/ 297112 h 594398"/>
                    <a:gd name="connsiteX1" fmla="*/ 296789 w 594398"/>
                    <a:gd name="connsiteY1" fmla="*/ 594311 h 594398"/>
                    <a:gd name="connsiteX2" fmla="*/ -411 w 594398"/>
                    <a:gd name="connsiteY2" fmla="*/ 297112 h 594398"/>
                    <a:gd name="connsiteX3" fmla="*/ 296789 w 594398"/>
                    <a:gd name="connsiteY3" fmla="*/ -87 h 594398"/>
                    <a:gd name="connsiteX4" fmla="*/ 593989 w 594398"/>
                    <a:gd name="connsiteY4" fmla="*/ 297112 h 594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98" h="594398">
                      <a:moveTo>
                        <a:pt x="593989" y="297112"/>
                      </a:moveTo>
                      <a:cubicBezTo>
                        <a:pt x="593989" y="461251"/>
                        <a:pt x="460929" y="594311"/>
                        <a:pt x="296789" y="594311"/>
                      </a:cubicBezTo>
                      <a:cubicBezTo>
                        <a:pt x="132651" y="594311"/>
                        <a:pt x="-411" y="461251"/>
                        <a:pt x="-411" y="297112"/>
                      </a:cubicBezTo>
                      <a:cubicBezTo>
                        <a:pt x="-411" y="132974"/>
                        <a:pt x="132649" y="-87"/>
                        <a:pt x="296789" y="-87"/>
                      </a:cubicBezTo>
                      <a:cubicBezTo>
                        <a:pt x="460927" y="-87"/>
                        <a:pt x="593989" y="132974"/>
                        <a:pt x="593989" y="297112"/>
                      </a:cubicBezTo>
                      <a:close/>
                    </a:path>
                  </a:pathLst>
                </a:custGeom>
                <a:solidFill>
                  <a:schemeClr val="tx2">
                    <a:lumMod val="75000"/>
                    <a:lumOff val="25000"/>
                  </a:schemeClr>
                </a:solidFill>
                <a:ln w="32063" cap="flat">
                  <a:noFill/>
                  <a:prstDash val="solid"/>
                  <a:miter/>
                </a:ln>
              </p:spPr>
              <p:txBody>
                <a:bodyPr rtlCol="0" anchor="ctr"/>
                <a:lstStyle/>
                <a:p>
                  <a:pPr algn="ctr"/>
                  <a:r>
                    <a:rPr lang="en-US" dirty="0">
                      <a:solidFill>
                        <a:schemeClr val="bg1"/>
                      </a:solidFill>
                      <a:latin typeface="Calibri" panose="020F0502020204030204"/>
                    </a:rPr>
                    <a:t>45%</a:t>
                  </a:r>
                </a:p>
              </p:txBody>
            </p:sp>
          </p:grpSp>
          <p:sp>
            <p:nvSpPr>
              <p:cNvPr id="2102" name="TextBox 2101">
                <a:extLst>
                  <a:ext uri="{FF2B5EF4-FFF2-40B4-BE49-F238E27FC236}">
                    <a16:creationId xmlns:a16="http://schemas.microsoft.com/office/drawing/2014/main" id="{E71E0FD7-290E-1DAE-22E5-95E1C9E9A6EB}"/>
                  </a:ext>
                </a:extLst>
              </p:cNvPr>
              <p:cNvSpPr txBox="1"/>
              <p:nvPr/>
            </p:nvSpPr>
            <p:spPr>
              <a:xfrm>
                <a:off x="4837635" y="6115944"/>
                <a:ext cx="1246505" cy="553998"/>
              </a:xfrm>
              <a:prstGeom prst="rect">
                <a:avLst/>
              </a:prstGeom>
              <a:noFill/>
            </p:spPr>
            <p:txBody>
              <a:bodyPr wrap="square" rtlCol="0">
                <a:spAutoFit/>
              </a:bodyPr>
              <a:lstStyle/>
              <a:p>
                <a:pPr algn="ctr"/>
                <a:r>
                  <a:rPr lang="en-IN" sz="1000" b="1" dirty="0">
                    <a:latin typeface="Poppins" panose="00000500000000000000" pitchFamily="2" charset="0"/>
                    <a:cs typeface="Poppins" panose="00000500000000000000" pitchFamily="2" charset="0"/>
                  </a:rPr>
                  <a:t>Regulations (such as Data Sovereignty)</a:t>
                </a:r>
              </a:p>
            </p:txBody>
          </p:sp>
        </p:grpSp>
        <p:grpSp>
          <p:nvGrpSpPr>
            <p:cNvPr id="2109" name="Group 2108">
              <a:extLst>
                <a:ext uri="{FF2B5EF4-FFF2-40B4-BE49-F238E27FC236}">
                  <a16:creationId xmlns:a16="http://schemas.microsoft.com/office/drawing/2014/main" id="{63EEE2D7-E9A0-8340-E252-81B72C4031F5}"/>
                </a:ext>
              </a:extLst>
            </p:cNvPr>
            <p:cNvGrpSpPr/>
            <p:nvPr/>
          </p:nvGrpSpPr>
          <p:grpSpPr>
            <a:xfrm>
              <a:off x="7501381" y="3574551"/>
              <a:ext cx="1246505" cy="2781648"/>
              <a:chOff x="6314951" y="3715088"/>
              <a:chExt cx="1246505" cy="2781648"/>
            </a:xfrm>
            <a:solidFill>
              <a:schemeClr val="tx2">
                <a:lumMod val="50000"/>
                <a:lumOff val="50000"/>
              </a:schemeClr>
            </a:solidFill>
          </p:grpSpPr>
          <p:grpSp>
            <p:nvGrpSpPr>
              <p:cNvPr id="2094" name="Group 2093">
                <a:extLst>
                  <a:ext uri="{FF2B5EF4-FFF2-40B4-BE49-F238E27FC236}">
                    <a16:creationId xmlns:a16="http://schemas.microsoft.com/office/drawing/2014/main" id="{684728CC-12E8-4D89-E9C7-5A591C438688}"/>
                  </a:ext>
                </a:extLst>
              </p:cNvPr>
              <p:cNvGrpSpPr/>
              <p:nvPr/>
            </p:nvGrpSpPr>
            <p:grpSpPr>
              <a:xfrm>
                <a:off x="6438786" y="3715088"/>
                <a:ext cx="973812" cy="2306607"/>
                <a:chOff x="5666678" y="3474399"/>
                <a:chExt cx="973812" cy="2306607"/>
              </a:xfrm>
              <a:grpFill/>
            </p:grpSpPr>
            <p:sp>
              <p:nvSpPr>
                <p:cNvPr id="54" name="Freeform: Shape 53">
                  <a:extLst>
                    <a:ext uri="{FF2B5EF4-FFF2-40B4-BE49-F238E27FC236}">
                      <a16:creationId xmlns:a16="http://schemas.microsoft.com/office/drawing/2014/main" id="{8ED83FC9-ADF3-2650-1589-103832A061A6}"/>
                    </a:ext>
                  </a:extLst>
                </p:cNvPr>
                <p:cNvSpPr/>
                <p:nvPr/>
              </p:nvSpPr>
              <p:spPr>
                <a:xfrm>
                  <a:off x="5666678" y="5605320"/>
                  <a:ext cx="970701" cy="175686"/>
                </a:xfrm>
                <a:custGeom>
                  <a:avLst/>
                  <a:gdLst>
                    <a:gd name="connsiteX0" fmla="*/ 736811 w 810398"/>
                    <a:gd name="connsiteY0" fmla="*/ 146586 h 146673"/>
                    <a:gd name="connsiteX1" fmla="*/ 72766 w 810398"/>
                    <a:gd name="connsiteY1" fmla="*/ 146586 h 146673"/>
                    <a:gd name="connsiteX2" fmla="*/ -410 w 810398"/>
                    <a:gd name="connsiteY2" fmla="*/ 73410 h 146673"/>
                    <a:gd name="connsiteX3" fmla="*/ -410 w 810398"/>
                    <a:gd name="connsiteY3" fmla="*/ 73410 h 146673"/>
                    <a:gd name="connsiteX4" fmla="*/ 72766 w 810398"/>
                    <a:gd name="connsiteY4" fmla="*/ -87 h 146673"/>
                    <a:gd name="connsiteX5" fmla="*/ 736811 w 810398"/>
                    <a:gd name="connsiteY5" fmla="*/ -87 h 146673"/>
                    <a:gd name="connsiteX6" fmla="*/ 809989 w 810398"/>
                    <a:gd name="connsiteY6" fmla="*/ 73410 h 146673"/>
                    <a:gd name="connsiteX7" fmla="*/ 809989 w 810398"/>
                    <a:gd name="connsiteY7" fmla="*/ 73410 h 146673"/>
                    <a:gd name="connsiteX8" fmla="*/ 736811 w 810398"/>
                    <a:gd name="connsiteY8" fmla="*/ 146586 h 14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398" h="146673">
                      <a:moveTo>
                        <a:pt x="736811" y="146586"/>
                      </a:moveTo>
                      <a:lnTo>
                        <a:pt x="72766" y="146586"/>
                      </a:lnTo>
                      <a:cubicBezTo>
                        <a:pt x="32359" y="146586"/>
                        <a:pt x="-410" y="113818"/>
                        <a:pt x="-410" y="73410"/>
                      </a:cubicBezTo>
                      <a:lnTo>
                        <a:pt x="-410" y="73410"/>
                      </a:lnTo>
                      <a:cubicBezTo>
                        <a:pt x="-410" y="32938"/>
                        <a:pt x="32295" y="73"/>
                        <a:pt x="72766" y="-87"/>
                      </a:cubicBezTo>
                      <a:lnTo>
                        <a:pt x="736811" y="-87"/>
                      </a:lnTo>
                      <a:cubicBezTo>
                        <a:pt x="777282" y="105"/>
                        <a:pt x="809989" y="32938"/>
                        <a:pt x="809989" y="73410"/>
                      </a:cubicBezTo>
                      <a:lnTo>
                        <a:pt x="809989" y="73410"/>
                      </a:lnTo>
                      <a:cubicBezTo>
                        <a:pt x="809989" y="113818"/>
                        <a:pt x="777220" y="146586"/>
                        <a:pt x="736811" y="146586"/>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051" name="Freeform: Shape 2050">
                  <a:extLst>
                    <a:ext uri="{FF2B5EF4-FFF2-40B4-BE49-F238E27FC236}">
                      <a16:creationId xmlns:a16="http://schemas.microsoft.com/office/drawing/2014/main" id="{0177ED7F-25EF-C920-AD91-B205CE864B5B}"/>
                    </a:ext>
                  </a:extLst>
                </p:cNvPr>
                <p:cNvSpPr/>
                <p:nvPr/>
              </p:nvSpPr>
              <p:spPr>
                <a:xfrm>
                  <a:off x="5666679" y="5381028"/>
                  <a:ext cx="970701" cy="175687"/>
                </a:xfrm>
                <a:custGeom>
                  <a:avLst/>
                  <a:gdLst>
                    <a:gd name="connsiteX0" fmla="*/ 736812 w 810398"/>
                    <a:gd name="connsiteY0" fmla="*/ 146587 h 146674"/>
                    <a:gd name="connsiteX1" fmla="*/ 72767 w 810398"/>
                    <a:gd name="connsiteY1" fmla="*/ 146587 h 146674"/>
                    <a:gd name="connsiteX2" fmla="*/ -409 w 810398"/>
                    <a:gd name="connsiteY2" fmla="*/ 73411 h 146674"/>
                    <a:gd name="connsiteX3" fmla="*/ -409 w 810398"/>
                    <a:gd name="connsiteY3" fmla="*/ 73411 h 146674"/>
                    <a:gd name="connsiteX4" fmla="*/ 72445 w 810398"/>
                    <a:gd name="connsiteY4" fmla="*/ -87 h 146674"/>
                    <a:gd name="connsiteX5" fmla="*/ 72767 w 810398"/>
                    <a:gd name="connsiteY5" fmla="*/ -87 h 146674"/>
                    <a:gd name="connsiteX6" fmla="*/ 736812 w 810398"/>
                    <a:gd name="connsiteY6" fmla="*/ -87 h 146674"/>
                    <a:gd name="connsiteX7" fmla="*/ 809989 w 810398"/>
                    <a:gd name="connsiteY7" fmla="*/ 73089 h 146674"/>
                    <a:gd name="connsiteX8" fmla="*/ 809989 w 810398"/>
                    <a:gd name="connsiteY8" fmla="*/ 73411 h 146674"/>
                    <a:gd name="connsiteX9" fmla="*/ 809989 w 810398"/>
                    <a:gd name="connsiteY9" fmla="*/ 73411 h 146674"/>
                    <a:gd name="connsiteX10" fmla="*/ 736812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2" y="146587"/>
                      </a:moveTo>
                      <a:lnTo>
                        <a:pt x="72767" y="146587"/>
                      </a:lnTo>
                      <a:cubicBezTo>
                        <a:pt x="32360" y="146587"/>
                        <a:pt x="-409" y="113818"/>
                        <a:pt x="-409" y="73411"/>
                      </a:cubicBezTo>
                      <a:lnTo>
                        <a:pt x="-409" y="73411"/>
                      </a:lnTo>
                      <a:cubicBezTo>
                        <a:pt x="-570" y="33003"/>
                        <a:pt x="32039" y="105"/>
                        <a:pt x="72445" y="-87"/>
                      </a:cubicBezTo>
                      <a:cubicBezTo>
                        <a:pt x="72543" y="-87"/>
                        <a:pt x="72671" y="-87"/>
                        <a:pt x="72767" y="-87"/>
                      </a:cubicBezTo>
                      <a:lnTo>
                        <a:pt x="736812" y="-87"/>
                      </a:lnTo>
                      <a:cubicBezTo>
                        <a:pt x="777220" y="-87"/>
                        <a:pt x="809989" y="32682"/>
                        <a:pt x="809989" y="73089"/>
                      </a:cubicBezTo>
                      <a:cubicBezTo>
                        <a:pt x="809989" y="73186"/>
                        <a:pt x="809989" y="73314"/>
                        <a:pt x="809989" y="73411"/>
                      </a:cubicBezTo>
                      <a:lnTo>
                        <a:pt x="809989" y="73411"/>
                      </a:lnTo>
                      <a:cubicBezTo>
                        <a:pt x="809989" y="113818"/>
                        <a:pt x="777220" y="146587"/>
                        <a:pt x="736812"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052" name="Freeform: Shape 2051">
                  <a:extLst>
                    <a:ext uri="{FF2B5EF4-FFF2-40B4-BE49-F238E27FC236}">
                      <a16:creationId xmlns:a16="http://schemas.microsoft.com/office/drawing/2014/main" id="{D5200A3B-8C8D-EDB8-02EC-12AD8D1E5E09}"/>
                    </a:ext>
                  </a:extLst>
                </p:cNvPr>
                <p:cNvSpPr/>
                <p:nvPr/>
              </p:nvSpPr>
              <p:spPr>
                <a:xfrm>
                  <a:off x="5666679" y="5163436"/>
                  <a:ext cx="970701" cy="175687"/>
                </a:xfrm>
                <a:custGeom>
                  <a:avLst/>
                  <a:gdLst>
                    <a:gd name="connsiteX0" fmla="*/ 736812 w 810398"/>
                    <a:gd name="connsiteY0" fmla="*/ 146587 h 146674"/>
                    <a:gd name="connsiteX1" fmla="*/ 72767 w 810398"/>
                    <a:gd name="connsiteY1" fmla="*/ 146587 h 146674"/>
                    <a:gd name="connsiteX2" fmla="*/ -409 w 810398"/>
                    <a:gd name="connsiteY2" fmla="*/ 73411 h 146674"/>
                    <a:gd name="connsiteX3" fmla="*/ -409 w 810398"/>
                    <a:gd name="connsiteY3" fmla="*/ 73411 h 146674"/>
                    <a:gd name="connsiteX4" fmla="*/ 72445 w 810398"/>
                    <a:gd name="connsiteY4" fmla="*/ -87 h 146674"/>
                    <a:gd name="connsiteX5" fmla="*/ 72767 w 810398"/>
                    <a:gd name="connsiteY5" fmla="*/ -87 h 146674"/>
                    <a:gd name="connsiteX6" fmla="*/ 736812 w 810398"/>
                    <a:gd name="connsiteY6" fmla="*/ -87 h 146674"/>
                    <a:gd name="connsiteX7" fmla="*/ 809989 w 810398"/>
                    <a:gd name="connsiteY7" fmla="*/ 73090 h 146674"/>
                    <a:gd name="connsiteX8" fmla="*/ 809989 w 810398"/>
                    <a:gd name="connsiteY8" fmla="*/ 73411 h 146674"/>
                    <a:gd name="connsiteX9" fmla="*/ 809989 w 810398"/>
                    <a:gd name="connsiteY9" fmla="*/ 73411 h 146674"/>
                    <a:gd name="connsiteX10" fmla="*/ 736812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2" y="146587"/>
                      </a:moveTo>
                      <a:lnTo>
                        <a:pt x="72767" y="146587"/>
                      </a:lnTo>
                      <a:cubicBezTo>
                        <a:pt x="32360" y="146587"/>
                        <a:pt x="-409" y="113818"/>
                        <a:pt x="-409" y="73411"/>
                      </a:cubicBezTo>
                      <a:lnTo>
                        <a:pt x="-409" y="73411"/>
                      </a:lnTo>
                      <a:cubicBezTo>
                        <a:pt x="-570" y="33003"/>
                        <a:pt x="32039" y="106"/>
                        <a:pt x="72445" y="-87"/>
                      </a:cubicBezTo>
                      <a:cubicBezTo>
                        <a:pt x="72543" y="-87"/>
                        <a:pt x="72671" y="-87"/>
                        <a:pt x="72767" y="-87"/>
                      </a:cubicBezTo>
                      <a:lnTo>
                        <a:pt x="736812" y="-87"/>
                      </a:lnTo>
                      <a:cubicBezTo>
                        <a:pt x="777220" y="-87"/>
                        <a:pt x="809989" y="32682"/>
                        <a:pt x="809989" y="73090"/>
                      </a:cubicBezTo>
                      <a:cubicBezTo>
                        <a:pt x="809989" y="73186"/>
                        <a:pt x="809989" y="73314"/>
                        <a:pt x="809989" y="73411"/>
                      </a:cubicBezTo>
                      <a:lnTo>
                        <a:pt x="809989" y="73411"/>
                      </a:lnTo>
                      <a:cubicBezTo>
                        <a:pt x="809989" y="113818"/>
                        <a:pt x="777220" y="146587"/>
                        <a:pt x="736812"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053" name="Freeform: Shape 2052">
                  <a:extLst>
                    <a:ext uri="{FF2B5EF4-FFF2-40B4-BE49-F238E27FC236}">
                      <a16:creationId xmlns:a16="http://schemas.microsoft.com/office/drawing/2014/main" id="{E516A013-40D9-D82D-AF3A-0501E7E3CA7C}"/>
                    </a:ext>
                  </a:extLst>
                </p:cNvPr>
                <p:cNvSpPr/>
                <p:nvPr/>
              </p:nvSpPr>
              <p:spPr>
                <a:xfrm>
                  <a:off x="5666679" y="4945077"/>
                  <a:ext cx="970701" cy="175687"/>
                </a:xfrm>
                <a:custGeom>
                  <a:avLst/>
                  <a:gdLst>
                    <a:gd name="connsiteX0" fmla="*/ 736812 w 810398"/>
                    <a:gd name="connsiteY0" fmla="*/ 146587 h 146674"/>
                    <a:gd name="connsiteX1" fmla="*/ 72767 w 810398"/>
                    <a:gd name="connsiteY1" fmla="*/ 146587 h 146674"/>
                    <a:gd name="connsiteX2" fmla="*/ -409 w 810398"/>
                    <a:gd name="connsiteY2" fmla="*/ 73410 h 146674"/>
                    <a:gd name="connsiteX3" fmla="*/ -409 w 810398"/>
                    <a:gd name="connsiteY3" fmla="*/ 73410 h 146674"/>
                    <a:gd name="connsiteX4" fmla="*/ 72445 w 810398"/>
                    <a:gd name="connsiteY4" fmla="*/ -87 h 146674"/>
                    <a:gd name="connsiteX5" fmla="*/ 72767 w 810398"/>
                    <a:gd name="connsiteY5" fmla="*/ -87 h 146674"/>
                    <a:gd name="connsiteX6" fmla="*/ 736812 w 810398"/>
                    <a:gd name="connsiteY6" fmla="*/ -87 h 146674"/>
                    <a:gd name="connsiteX7" fmla="*/ 809989 w 810398"/>
                    <a:gd name="connsiteY7" fmla="*/ 73089 h 146674"/>
                    <a:gd name="connsiteX8" fmla="*/ 809989 w 810398"/>
                    <a:gd name="connsiteY8" fmla="*/ 73410 h 146674"/>
                    <a:gd name="connsiteX9" fmla="*/ 809989 w 810398"/>
                    <a:gd name="connsiteY9" fmla="*/ 73410 h 146674"/>
                    <a:gd name="connsiteX10" fmla="*/ 736812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2" y="146587"/>
                      </a:moveTo>
                      <a:lnTo>
                        <a:pt x="72767" y="146587"/>
                      </a:lnTo>
                      <a:cubicBezTo>
                        <a:pt x="32360" y="146587"/>
                        <a:pt x="-409" y="113818"/>
                        <a:pt x="-409" y="73410"/>
                      </a:cubicBezTo>
                      <a:lnTo>
                        <a:pt x="-409" y="73410"/>
                      </a:lnTo>
                      <a:cubicBezTo>
                        <a:pt x="-570" y="33003"/>
                        <a:pt x="32039" y="105"/>
                        <a:pt x="72445" y="-87"/>
                      </a:cubicBezTo>
                      <a:cubicBezTo>
                        <a:pt x="72543" y="-87"/>
                        <a:pt x="72671" y="-87"/>
                        <a:pt x="72767" y="-87"/>
                      </a:cubicBezTo>
                      <a:lnTo>
                        <a:pt x="736812" y="-87"/>
                      </a:lnTo>
                      <a:cubicBezTo>
                        <a:pt x="777220" y="-87"/>
                        <a:pt x="809989" y="32682"/>
                        <a:pt x="809989" y="73089"/>
                      </a:cubicBezTo>
                      <a:cubicBezTo>
                        <a:pt x="809989" y="73186"/>
                        <a:pt x="809989" y="73314"/>
                        <a:pt x="809989" y="73410"/>
                      </a:cubicBezTo>
                      <a:lnTo>
                        <a:pt x="809989" y="73410"/>
                      </a:lnTo>
                      <a:cubicBezTo>
                        <a:pt x="809989" y="113818"/>
                        <a:pt x="777220" y="146587"/>
                        <a:pt x="736812"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054" name="Freeform: Shape 2053">
                  <a:extLst>
                    <a:ext uri="{FF2B5EF4-FFF2-40B4-BE49-F238E27FC236}">
                      <a16:creationId xmlns:a16="http://schemas.microsoft.com/office/drawing/2014/main" id="{BB92F670-0100-E1DD-DF95-4625F1EEBBA4}"/>
                    </a:ext>
                  </a:extLst>
                </p:cNvPr>
                <p:cNvSpPr/>
                <p:nvPr/>
              </p:nvSpPr>
              <p:spPr>
                <a:xfrm>
                  <a:off x="5666679" y="4727102"/>
                  <a:ext cx="970701" cy="175686"/>
                </a:xfrm>
                <a:custGeom>
                  <a:avLst/>
                  <a:gdLst>
                    <a:gd name="connsiteX0" fmla="*/ 736811 w 810398"/>
                    <a:gd name="connsiteY0" fmla="*/ 146586 h 146673"/>
                    <a:gd name="connsiteX1" fmla="*/ 72766 w 810398"/>
                    <a:gd name="connsiteY1" fmla="*/ 146586 h 146673"/>
                    <a:gd name="connsiteX2" fmla="*/ -410 w 810398"/>
                    <a:gd name="connsiteY2" fmla="*/ 73410 h 146673"/>
                    <a:gd name="connsiteX3" fmla="*/ -410 w 810398"/>
                    <a:gd name="connsiteY3" fmla="*/ 73089 h 146673"/>
                    <a:gd name="connsiteX4" fmla="*/ -410 w 810398"/>
                    <a:gd name="connsiteY4" fmla="*/ 73089 h 146673"/>
                    <a:gd name="connsiteX5" fmla="*/ 72766 w 810398"/>
                    <a:gd name="connsiteY5" fmla="*/ -87 h 146673"/>
                    <a:gd name="connsiteX6" fmla="*/ 736811 w 810398"/>
                    <a:gd name="connsiteY6" fmla="*/ -87 h 146673"/>
                    <a:gd name="connsiteX7" fmla="*/ 809989 w 810398"/>
                    <a:gd name="connsiteY7" fmla="*/ 73089 h 146673"/>
                    <a:gd name="connsiteX8" fmla="*/ 809989 w 810398"/>
                    <a:gd name="connsiteY8" fmla="*/ 73089 h 146673"/>
                    <a:gd name="connsiteX9" fmla="*/ 737132 w 810398"/>
                    <a:gd name="connsiteY9" fmla="*/ 146586 h 146673"/>
                    <a:gd name="connsiteX10" fmla="*/ 736811 w 810398"/>
                    <a:gd name="connsiteY10" fmla="*/ 146586 h 14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3">
                      <a:moveTo>
                        <a:pt x="736811" y="146586"/>
                      </a:moveTo>
                      <a:lnTo>
                        <a:pt x="72766" y="146586"/>
                      </a:lnTo>
                      <a:cubicBezTo>
                        <a:pt x="32359" y="146586"/>
                        <a:pt x="-410" y="113818"/>
                        <a:pt x="-410" y="73410"/>
                      </a:cubicBezTo>
                      <a:cubicBezTo>
                        <a:pt x="-410" y="73314"/>
                        <a:pt x="-410" y="73186"/>
                        <a:pt x="-410" y="73089"/>
                      </a:cubicBezTo>
                      <a:lnTo>
                        <a:pt x="-410" y="73089"/>
                      </a:lnTo>
                      <a:cubicBezTo>
                        <a:pt x="-410" y="32682"/>
                        <a:pt x="32359" y="-87"/>
                        <a:pt x="72766" y="-87"/>
                      </a:cubicBezTo>
                      <a:lnTo>
                        <a:pt x="736811" y="-87"/>
                      </a:lnTo>
                      <a:cubicBezTo>
                        <a:pt x="777220" y="-87"/>
                        <a:pt x="809989" y="32682"/>
                        <a:pt x="809989" y="73089"/>
                      </a:cubicBezTo>
                      <a:lnTo>
                        <a:pt x="809989" y="73089"/>
                      </a:lnTo>
                      <a:cubicBezTo>
                        <a:pt x="810181" y="113497"/>
                        <a:pt x="777541" y="146394"/>
                        <a:pt x="737132" y="146586"/>
                      </a:cubicBezTo>
                      <a:cubicBezTo>
                        <a:pt x="737036" y="146586"/>
                        <a:pt x="736907" y="146586"/>
                        <a:pt x="736811" y="146586"/>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055" name="Freeform: Shape 2054">
                  <a:extLst>
                    <a:ext uri="{FF2B5EF4-FFF2-40B4-BE49-F238E27FC236}">
                      <a16:creationId xmlns:a16="http://schemas.microsoft.com/office/drawing/2014/main" id="{91528289-3C0C-7828-2CDA-71B7B81A7DAF}"/>
                    </a:ext>
                  </a:extLst>
                </p:cNvPr>
                <p:cNvSpPr/>
                <p:nvPr/>
              </p:nvSpPr>
              <p:spPr>
                <a:xfrm>
                  <a:off x="5666679" y="4509895"/>
                  <a:ext cx="970701" cy="175687"/>
                </a:xfrm>
                <a:custGeom>
                  <a:avLst/>
                  <a:gdLst>
                    <a:gd name="connsiteX0" fmla="*/ 736811 w 810398"/>
                    <a:gd name="connsiteY0" fmla="*/ 146587 h 146674"/>
                    <a:gd name="connsiteX1" fmla="*/ 72766 w 810398"/>
                    <a:gd name="connsiteY1" fmla="*/ 146587 h 146674"/>
                    <a:gd name="connsiteX2" fmla="*/ -410 w 810398"/>
                    <a:gd name="connsiteY2" fmla="*/ 73411 h 146674"/>
                    <a:gd name="connsiteX3" fmla="*/ -410 w 810398"/>
                    <a:gd name="connsiteY3" fmla="*/ 73090 h 146674"/>
                    <a:gd name="connsiteX4" fmla="*/ -410 w 810398"/>
                    <a:gd name="connsiteY4" fmla="*/ 73090 h 146674"/>
                    <a:gd name="connsiteX5" fmla="*/ 72766 w 810398"/>
                    <a:gd name="connsiteY5" fmla="*/ -87 h 146674"/>
                    <a:gd name="connsiteX6" fmla="*/ 736811 w 810398"/>
                    <a:gd name="connsiteY6" fmla="*/ -87 h 146674"/>
                    <a:gd name="connsiteX7" fmla="*/ 809989 w 810398"/>
                    <a:gd name="connsiteY7" fmla="*/ 73090 h 146674"/>
                    <a:gd name="connsiteX8" fmla="*/ 809989 w 810398"/>
                    <a:gd name="connsiteY8" fmla="*/ 73090 h 146674"/>
                    <a:gd name="connsiteX9" fmla="*/ 737132 w 810398"/>
                    <a:gd name="connsiteY9" fmla="*/ 146587 h 146674"/>
                    <a:gd name="connsiteX10" fmla="*/ 736811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1" y="146587"/>
                      </a:moveTo>
                      <a:lnTo>
                        <a:pt x="72766" y="146587"/>
                      </a:lnTo>
                      <a:cubicBezTo>
                        <a:pt x="32359" y="146587"/>
                        <a:pt x="-410" y="113818"/>
                        <a:pt x="-410" y="73411"/>
                      </a:cubicBezTo>
                      <a:cubicBezTo>
                        <a:pt x="-410" y="73314"/>
                        <a:pt x="-410" y="73186"/>
                        <a:pt x="-410" y="73090"/>
                      </a:cubicBezTo>
                      <a:lnTo>
                        <a:pt x="-410" y="73090"/>
                      </a:lnTo>
                      <a:cubicBezTo>
                        <a:pt x="-410" y="32682"/>
                        <a:pt x="32359" y="-87"/>
                        <a:pt x="72766" y="-87"/>
                      </a:cubicBezTo>
                      <a:lnTo>
                        <a:pt x="736811" y="-87"/>
                      </a:lnTo>
                      <a:cubicBezTo>
                        <a:pt x="777220" y="-87"/>
                        <a:pt x="809989" y="32682"/>
                        <a:pt x="809989" y="73090"/>
                      </a:cubicBezTo>
                      <a:lnTo>
                        <a:pt x="809989" y="73090"/>
                      </a:lnTo>
                      <a:cubicBezTo>
                        <a:pt x="810181" y="113497"/>
                        <a:pt x="777541" y="146395"/>
                        <a:pt x="737132" y="146587"/>
                      </a:cubicBezTo>
                      <a:cubicBezTo>
                        <a:pt x="737036" y="146587"/>
                        <a:pt x="736907" y="146587"/>
                        <a:pt x="736811"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056" name="Freeform: Shape 2055">
                  <a:extLst>
                    <a:ext uri="{FF2B5EF4-FFF2-40B4-BE49-F238E27FC236}">
                      <a16:creationId xmlns:a16="http://schemas.microsoft.com/office/drawing/2014/main" id="{C8A25034-A17D-15B5-29D4-904AB3CC6C9C}"/>
                    </a:ext>
                  </a:extLst>
                </p:cNvPr>
                <p:cNvSpPr/>
                <p:nvPr/>
              </p:nvSpPr>
              <p:spPr>
                <a:xfrm rot="16914600">
                  <a:off x="5691703" y="3474399"/>
                  <a:ext cx="948787" cy="948787"/>
                </a:xfrm>
                <a:custGeom>
                  <a:avLst/>
                  <a:gdLst>
                    <a:gd name="connsiteX0" fmla="*/ 791695 w 792103"/>
                    <a:gd name="connsiteY0" fmla="*/ 395965 h 792103"/>
                    <a:gd name="connsiteX1" fmla="*/ 395642 w 792103"/>
                    <a:gd name="connsiteY1" fmla="*/ 792016 h 792103"/>
                    <a:gd name="connsiteX2" fmla="*/ -411 w 792103"/>
                    <a:gd name="connsiteY2" fmla="*/ 395965 h 792103"/>
                    <a:gd name="connsiteX3" fmla="*/ 395642 w 792103"/>
                    <a:gd name="connsiteY3" fmla="*/ -87 h 792103"/>
                    <a:gd name="connsiteX4" fmla="*/ 791695 w 792103"/>
                    <a:gd name="connsiteY4" fmla="*/ 395965 h 792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103" h="792103">
                      <a:moveTo>
                        <a:pt x="791695" y="395965"/>
                      </a:moveTo>
                      <a:cubicBezTo>
                        <a:pt x="791695" y="614698"/>
                        <a:pt x="614377" y="792016"/>
                        <a:pt x="395642" y="792016"/>
                      </a:cubicBezTo>
                      <a:cubicBezTo>
                        <a:pt x="176908" y="792016"/>
                        <a:pt x="-411" y="614698"/>
                        <a:pt x="-411" y="395965"/>
                      </a:cubicBezTo>
                      <a:cubicBezTo>
                        <a:pt x="-411" y="177231"/>
                        <a:pt x="176907" y="-87"/>
                        <a:pt x="395642" y="-87"/>
                      </a:cubicBezTo>
                      <a:cubicBezTo>
                        <a:pt x="614375" y="-87"/>
                        <a:pt x="791695" y="177232"/>
                        <a:pt x="791695" y="395965"/>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089" name="Freeform: Shape 2088">
                  <a:extLst>
                    <a:ext uri="{FF2B5EF4-FFF2-40B4-BE49-F238E27FC236}">
                      <a16:creationId xmlns:a16="http://schemas.microsoft.com/office/drawing/2014/main" id="{86023D5A-1138-203D-9846-284E67972904}"/>
                    </a:ext>
                  </a:extLst>
                </p:cNvPr>
                <p:cNvSpPr/>
                <p:nvPr/>
              </p:nvSpPr>
              <p:spPr>
                <a:xfrm>
                  <a:off x="5813507" y="3595018"/>
                  <a:ext cx="711975" cy="711975"/>
                </a:xfrm>
                <a:custGeom>
                  <a:avLst/>
                  <a:gdLst>
                    <a:gd name="connsiteX0" fmla="*/ 593989 w 594398"/>
                    <a:gd name="connsiteY0" fmla="*/ 297112 h 594398"/>
                    <a:gd name="connsiteX1" fmla="*/ 296789 w 594398"/>
                    <a:gd name="connsiteY1" fmla="*/ 594311 h 594398"/>
                    <a:gd name="connsiteX2" fmla="*/ -411 w 594398"/>
                    <a:gd name="connsiteY2" fmla="*/ 297112 h 594398"/>
                    <a:gd name="connsiteX3" fmla="*/ 296789 w 594398"/>
                    <a:gd name="connsiteY3" fmla="*/ -87 h 594398"/>
                    <a:gd name="connsiteX4" fmla="*/ 593989 w 594398"/>
                    <a:gd name="connsiteY4" fmla="*/ 297112 h 594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98" h="594398">
                      <a:moveTo>
                        <a:pt x="593989" y="297112"/>
                      </a:moveTo>
                      <a:cubicBezTo>
                        <a:pt x="593989" y="461251"/>
                        <a:pt x="460929" y="594311"/>
                        <a:pt x="296789" y="594311"/>
                      </a:cubicBezTo>
                      <a:cubicBezTo>
                        <a:pt x="132651" y="594311"/>
                        <a:pt x="-411" y="461251"/>
                        <a:pt x="-411" y="297112"/>
                      </a:cubicBezTo>
                      <a:cubicBezTo>
                        <a:pt x="-411" y="132974"/>
                        <a:pt x="132649" y="-87"/>
                        <a:pt x="296789" y="-87"/>
                      </a:cubicBezTo>
                      <a:cubicBezTo>
                        <a:pt x="460927" y="-87"/>
                        <a:pt x="593989" y="132974"/>
                        <a:pt x="593989" y="297112"/>
                      </a:cubicBezTo>
                      <a:close/>
                    </a:path>
                  </a:pathLst>
                </a:custGeom>
                <a:solidFill>
                  <a:schemeClr val="tx2">
                    <a:lumMod val="75000"/>
                    <a:lumOff val="25000"/>
                  </a:schemeClr>
                </a:solidFill>
                <a:ln w="32063" cap="flat">
                  <a:noFill/>
                  <a:prstDash val="solid"/>
                  <a:miter/>
                </a:ln>
              </p:spPr>
              <p:txBody>
                <a:bodyPr rtlCol="0" anchor="ctr"/>
                <a:lstStyle/>
                <a:p>
                  <a:pPr algn="ctr"/>
                  <a:r>
                    <a:rPr lang="en-US" dirty="0">
                      <a:solidFill>
                        <a:schemeClr val="bg1"/>
                      </a:solidFill>
                      <a:latin typeface="Calibri" panose="020F0502020204030204"/>
                    </a:rPr>
                    <a:t>33%</a:t>
                  </a:r>
                </a:p>
              </p:txBody>
            </p:sp>
          </p:grpSp>
          <p:sp>
            <p:nvSpPr>
              <p:cNvPr id="2103" name="TextBox 2102">
                <a:extLst>
                  <a:ext uri="{FF2B5EF4-FFF2-40B4-BE49-F238E27FC236}">
                    <a16:creationId xmlns:a16="http://schemas.microsoft.com/office/drawing/2014/main" id="{E5D37D4E-B2F9-9F55-319F-3AE1004BAB0C}"/>
                  </a:ext>
                </a:extLst>
              </p:cNvPr>
              <p:cNvSpPr txBox="1"/>
              <p:nvPr/>
            </p:nvSpPr>
            <p:spPr>
              <a:xfrm>
                <a:off x="6314951" y="6096626"/>
                <a:ext cx="1246505" cy="400110"/>
              </a:xfrm>
              <a:prstGeom prst="rect">
                <a:avLst/>
              </a:prstGeom>
              <a:noFill/>
            </p:spPr>
            <p:txBody>
              <a:bodyPr wrap="square" rtlCol="0">
                <a:spAutoFit/>
              </a:bodyPr>
              <a:lstStyle/>
              <a:p>
                <a:pPr algn="ctr"/>
                <a:r>
                  <a:rPr lang="en-IN" sz="1000" b="1" dirty="0">
                    <a:latin typeface="Poppins" panose="00000500000000000000" pitchFamily="2" charset="0"/>
                    <a:cs typeface="Poppins" panose="00000500000000000000" pitchFamily="2" charset="0"/>
                  </a:rPr>
                  <a:t>Business Continuity Risk</a:t>
                </a:r>
              </a:p>
            </p:txBody>
          </p:sp>
        </p:grpSp>
        <p:grpSp>
          <p:nvGrpSpPr>
            <p:cNvPr id="2110" name="Group 2109">
              <a:extLst>
                <a:ext uri="{FF2B5EF4-FFF2-40B4-BE49-F238E27FC236}">
                  <a16:creationId xmlns:a16="http://schemas.microsoft.com/office/drawing/2014/main" id="{A080A87C-319E-D801-0823-53B714A1B3AE}"/>
                </a:ext>
              </a:extLst>
            </p:cNvPr>
            <p:cNvGrpSpPr/>
            <p:nvPr/>
          </p:nvGrpSpPr>
          <p:grpSpPr>
            <a:xfrm>
              <a:off x="9022888" y="3782334"/>
              <a:ext cx="1246505" cy="2725120"/>
              <a:chOff x="7714745" y="3934850"/>
              <a:chExt cx="1246505" cy="2725120"/>
            </a:xfrm>
            <a:solidFill>
              <a:schemeClr val="tx2">
                <a:lumMod val="50000"/>
                <a:lumOff val="50000"/>
              </a:schemeClr>
            </a:solidFill>
          </p:grpSpPr>
          <p:grpSp>
            <p:nvGrpSpPr>
              <p:cNvPr id="2093" name="Group 2092">
                <a:extLst>
                  <a:ext uri="{FF2B5EF4-FFF2-40B4-BE49-F238E27FC236}">
                    <a16:creationId xmlns:a16="http://schemas.microsoft.com/office/drawing/2014/main" id="{E1F78B0B-F80D-3096-7162-65A0E326328E}"/>
                  </a:ext>
                </a:extLst>
              </p:cNvPr>
              <p:cNvGrpSpPr/>
              <p:nvPr/>
            </p:nvGrpSpPr>
            <p:grpSpPr>
              <a:xfrm>
                <a:off x="7838580" y="3934850"/>
                <a:ext cx="973812" cy="2089014"/>
                <a:chOff x="7019843" y="3691991"/>
                <a:chExt cx="973812" cy="2089014"/>
              </a:xfrm>
              <a:grpFill/>
            </p:grpSpPr>
            <p:sp>
              <p:nvSpPr>
                <p:cNvPr id="42" name="Freeform: Shape 41">
                  <a:extLst>
                    <a:ext uri="{FF2B5EF4-FFF2-40B4-BE49-F238E27FC236}">
                      <a16:creationId xmlns:a16="http://schemas.microsoft.com/office/drawing/2014/main" id="{67C43A82-B56A-7DC6-7A47-769720048555}"/>
                    </a:ext>
                  </a:extLst>
                </p:cNvPr>
                <p:cNvSpPr/>
                <p:nvPr/>
              </p:nvSpPr>
              <p:spPr>
                <a:xfrm>
                  <a:off x="7019843" y="5605319"/>
                  <a:ext cx="970701" cy="175686"/>
                </a:xfrm>
                <a:custGeom>
                  <a:avLst/>
                  <a:gdLst>
                    <a:gd name="connsiteX0" fmla="*/ 736811 w 810398"/>
                    <a:gd name="connsiteY0" fmla="*/ 146586 h 146673"/>
                    <a:gd name="connsiteX1" fmla="*/ 72766 w 810398"/>
                    <a:gd name="connsiteY1" fmla="*/ 146586 h 146673"/>
                    <a:gd name="connsiteX2" fmla="*/ -410 w 810398"/>
                    <a:gd name="connsiteY2" fmla="*/ 73410 h 146673"/>
                    <a:gd name="connsiteX3" fmla="*/ -410 w 810398"/>
                    <a:gd name="connsiteY3" fmla="*/ 73410 h 146673"/>
                    <a:gd name="connsiteX4" fmla="*/ 72766 w 810398"/>
                    <a:gd name="connsiteY4" fmla="*/ -87 h 146673"/>
                    <a:gd name="connsiteX5" fmla="*/ 736811 w 810398"/>
                    <a:gd name="connsiteY5" fmla="*/ -87 h 146673"/>
                    <a:gd name="connsiteX6" fmla="*/ 809989 w 810398"/>
                    <a:gd name="connsiteY6" fmla="*/ 73410 h 146673"/>
                    <a:gd name="connsiteX7" fmla="*/ 809989 w 810398"/>
                    <a:gd name="connsiteY7" fmla="*/ 73410 h 146673"/>
                    <a:gd name="connsiteX8" fmla="*/ 736811 w 810398"/>
                    <a:gd name="connsiteY8" fmla="*/ 146586 h 14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398" h="146673">
                      <a:moveTo>
                        <a:pt x="736811" y="146586"/>
                      </a:moveTo>
                      <a:lnTo>
                        <a:pt x="72766" y="146586"/>
                      </a:lnTo>
                      <a:cubicBezTo>
                        <a:pt x="32359" y="146586"/>
                        <a:pt x="-410" y="113818"/>
                        <a:pt x="-410" y="73410"/>
                      </a:cubicBezTo>
                      <a:lnTo>
                        <a:pt x="-410" y="73410"/>
                      </a:lnTo>
                      <a:cubicBezTo>
                        <a:pt x="-410" y="32938"/>
                        <a:pt x="32295" y="73"/>
                        <a:pt x="72766" y="-87"/>
                      </a:cubicBezTo>
                      <a:lnTo>
                        <a:pt x="736811" y="-87"/>
                      </a:lnTo>
                      <a:cubicBezTo>
                        <a:pt x="777282" y="105"/>
                        <a:pt x="809989" y="32938"/>
                        <a:pt x="809989" y="73410"/>
                      </a:cubicBezTo>
                      <a:lnTo>
                        <a:pt x="809989" y="73410"/>
                      </a:lnTo>
                      <a:cubicBezTo>
                        <a:pt x="809989" y="113818"/>
                        <a:pt x="777220" y="146586"/>
                        <a:pt x="736811" y="146586"/>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066" name="Freeform: Shape 2065">
                  <a:extLst>
                    <a:ext uri="{FF2B5EF4-FFF2-40B4-BE49-F238E27FC236}">
                      <a16:creationId xmlns:a16="http://schemas.microsoft.com/office/drawing/2014/main" id="{16B6643F-F41F-7A9E-A2B2-8C35ADF33E8D}"/>
                    </a:ext>
                  </a:extLst>
                </p:cNvPr>
                <p:cNvSpPr/>
                <p:nvPr/>
              </p:nvSpPr>
              <p:spPr>
                <a:xfrm>
                  <a:off x="7019844" y="5381028"/>
                  <a:ext cx="970701" cy="175687"/>
                </a:xfrm>
                <a:custGeom>
                  <a:avLst/>
                  <a:gdLst>
                    <a:gd name="connsiteX0" fmla="*/ 736812 w 810398"/>
                    <a:gd name="connsiteY0" fmla="*/ 146587 h 146674"/>
                    <a:gd name="connsiteX1" fmla="*/ 72767 w 810398"/>
                    <a:gd name="connsiteY1" fmla="*/ 146587 h 146674"/>
                    <a:gd name="connsiteX2" fmla="*/ -409 w 810398"/>
                    <a:gd name="connsiteY2" fmla="*/ 73411 h 146674"/>
                    <a:gd name="connsiteX3" fmla="*/ -409 w 810398"/>
                    <a:gd name="connsiteY3" fmla="*/ 73411 h 146674"/>
                    <a:gd name="connsiteX4" fmla="*/ 72445 w 810398"/>
                    <a:gd name="connsiteY4" fmla="*/ -87 h 146674"/>
                    <a:gd name="connsiteX5" fmla="*/ 72767 w 810398"/>
                    <a:gd name="connsiteY5" fmla="*/ -87 h 146674"/>
                    <a:gd name="connsiteX6" fmla="*/ 736812 w 810398"/>
                    <a:gd name="connsiteY6" fmla="*/ -87 h 146674"/>
                    <a:gd name="connsiteX7" fmla="*/ 809989 w 810398"/>
                    <a:gd name="connsiteY7" fmla="*/ 73090 h 146674"/>
                    <a:gd name="connsiteX8" fmla="*/ 809989 w 810398"/>
                    <a:gd name="connsiteY8" fmla="*/ 73411 h 146674"/>
                    <a:gd name="connsiteX9" fmla="*/ 809989 w 810398"/>
                    <a:gd name="connsiteY9" fmla="*/ 73411 h 146674"/>
                    <a:gd name="connsiteX10" fmla="*/ 736812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2" y="146587"/>
                      </a:moveTo>
                      <a:lnTo>
                        <a:pt x="72767" y="146587"/>
                      </a:lnTo>
                      <a:cubicBezTo>
                        <a:pt x="32360" y="146587"/>
                        <a:pt x="-409" y="113818"/>
                        <a:pt x="-409" y="73411"/>
                      </a:cubicBezTo>
                      <a:lnTo>
                        <a:pt x="-409" y="73411"/>
                      </a:lnTo>
                      <a:cubicBezTo>
                        <a:pt x="-570" y="33003"/>
                        <a:pt x="32039" y="106"/>
                        <a:pt x="72445" y="-87"/>
                      </a:cubicBezTo>
                      <a:cubicBezTo>
                        <a:pt x="72543" y="-87"/>
                        <a:pt x="72671" y="-87"/>
                        <a:pt x="72767" y="-87"/>
                      </a:cubicBezTo>
                      <a:lnTo>
                        <a:pt x="736812" y="-87"/>
                      </a:lnTo>
                      <a:cubicBezTo>
                        <a:pt x="777220" y="-87"/>
                        <a:pt x="809989" y="32682"/>
                        <a:pt x="809989" y="73090"/>
                      </a:cubicBezTo>
                      <a:cubicBezTo>
                        <a:pt x="809989" y="73186"/>
                        <a:pt x="809989" y="73314"/>
                        <a:pt x="809989" y="73411"/>
                      </a:cubicBezTo>
                      <a:lnTo>
                        <a:pt x="809989" y="73411"/>
                      </a:lnTo>
                      <a:cubicBezTo>
                        <a:pt x="809989" y="113818"/>
                        <a:pt x="777220" y="146587"/>
                        <a:pt x="736812"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067" name="Freeform: Shape 2066">
                  <a:extLst>
                    <a:ext uri="{FF2B5EF4-FFF2-40B4-BE49-F238E27FC236}">
                      <a16:creationId xmlns:a16="http://schemas.microsoft.com/office/drawing/2014/main" id="{19FA71A4-49AD-2B87-515A-E32FC93E4B75}"/>
                    </a:ext>
                  </a:extLst>
                </p:cNvPr>
                <p:cNvSpPr/>
                <p:nvPr/>
              </p:nvSpPr>
              <p:spPr>
                <a:xfrm>
                  <a:off x="7019844" y="5162669"/>
                  <a:ext cx="970701" cy="175687"/>
                </a:xfrm>
                <a:custGeom>
                  <a:avLst/>
                  <a:gdLst>
                    <a:gd name="connsiteX0" fmla="*/ 736812 w 810398"/>
                    <a:gd name="connsiteY0" fmla="*/ 146587 h 146674"/>
                    <a:gd name="connsiteX1" fmla="*/ 72767 w 810398"/>
                    <a:gd name="connsiteY1" fmla="*/ 146587 h 146674"/>
                    <a:gd name="connsiteX2" fmla="*/ -409 w 810398"/>
                    <a:gd name="connsiteY2" fmla="*/ 73410 h 146674"/>
                    <a:gd name="connsiteX3" fmla="*/ -409 w 810398"/>
                    <a:gd name="connsiteY3" fmla="*/ 73410 h 146674"/>
                    <a:gd name="connsiteX4" fmla="*/ 72445 w 810398"/>
                    <a:gd name="connsiteY4" fmla="*/ -87 h 146674"/>
                    <a:gd name="connsiteX5" fmla="*/ 72767 w 810398"/>
                    <a:gd name="connsiteY5" fmla="*/ -87 h 146674"/>
                    <a:gd name="connsiteX6" fmla="*/ 736812 w 810398"/>
                    <a:gd name="connsiteY6" fmla="*/ -87 h 146674"/>
                    <a:gd name="connsiteX7" fmla="*/ 809989 w 810398"/>
                    <a:gd name="connsiteY7" fmla="*/ 73089 h 146674"/>
                    <a:gd name="connsiteX8" fmla="*/ 809989 w 810398"/>
                    <a:gd name="connsiteY8" fmla="*/ 73410 h 146674"/>
                    <a:gd name="connsiteX9" fmla="*/ 809989 w 810398"/>
                    <a:gd name="connsiteY9" fmla="*/ 73410 h 146674"/>
                    <a:gd name="connsiteX10" fmla="*/ 736812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2" y="146587"/>
                      </a:moveTo>
                      <a:lnTo>
                        <a:pt x="72767" y="146587"/>
                      </a:lnTo>
                      <a:cubicBezTo>
                        <a:pt x="32360" y="146587"/>
                        <a:pt x="-409" y="113818"/>
                        <a:pt x="-409" y="73410"/>
                      </a:cubicBezTo>
                      <a:lnTo>
                        <a:pt x="-409" y="73410"/>
                      </a:lnTo>
                      <a:cubicBezTo>
                        <a:pt x="-570" y="33003"/>
                        <a:pt x="32039" y="105"/>
                        <a:pt x="72445" y="-87"/>
                      </a:cubicBezTo>
                      <a:cubicBezTo>
                        <a:pt x="72543" y="-87"/>
                        <a:pt x="72671" y="-87"/>
                        <a:pt x="72767" y="-87"/>
                      </a:cubicBezTo>
                      <a:lnTo>
                        <a:pt x="736812" y="-87"/>
                      </a:lnTo>
                      <a:cubicBezTo>
                        <a:pt x="777220" y="-87"/>
                        <a:pt x="809989" y="32682"/>
                        <a:pt x="809989" y="73089"/>
                      </a:cubicBezTo>
                      <a:cubicBezTo>
                        <a:pt x="809989" y="73186"/>
                        <a:pt x="809989" y="73314"/>
                        <a:pt x="809989" y="73410"/>
                      </a:cubicBezTo>
                      <a:lnTo>
                        <a:pt x="809989" y="73410"/>
                      </a:lnTo>
                      <a:cubicBezTo>
                        <a:pt x="809989" y="113818"/>
                        <a:pt x="777220" y="146587"/>
                        <a:pt x="736812"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068" name="Freeform: Shape 2067">
                  <a:extLst>
                    <a:ext uri="{FF2B5EF4-FFF2-40B4-BE49-F238E27FC236}">
                      <a16:creationId xmlns:a16="http://schemas.microsoft.com/office/drawing/2014/main" id="{5960ED68-3F1E-9BCC-0197-8768D6BDF505}"/>
                    </a:ext>
                  </a:extLst>
                </p:cNvPr>
                <p:cNvSpPr/>
                <p:nvPr/>
              </p:nvSpPr>
              <p:spPr>
                <a:xfrm>
                  <a:off x="7019844" y="4944694"/>
                  <a:ext cx="970701" cy="175686"/>
                </a:xfrm>
                <a:custGeom>
                  <a:avLst/>
                  <a:gdLst>
                    <a:gd name="connsiteX0" fmla="*/ 736811 w 810398"/>
                    <a:gd name="connsiteY0" fmla="*/ 146586 h 146673"/>
                    <a:gd name="connsiteX1" fmla="*/ 72766 w 810398"/>
                    <a:gd name="connsiteY1" fmla="*/ 146586 h 146673"/>
                    <a:gd name="connsiteX2" fmla="*/ -410 w 810398"/>
                    <a:gd name="connsiteY2" fmla="*/ 73410 h 146673"/>
                    <a:gd name="connsiteX3" fmla="*/ -410 w 810398"/>
                    <a:gd name="connsiteY3" fmla="*/ 73089 h 146673"/>
                    <a:gd name="connsiteX4" fmla="*/ -410 w 810398"/>
                    <a:gd name="connsiteY4" fmla="*/ 73089 h 146673"/>
                    <a:gd name="connsiteX5" fmla="*/ 72766 w 810398"/>
                    <a:gd name="connsiteY5" fmla="*/ -87 h 146673"/>
                    <a:gd name="connsiteX6" fmla="*/ 736811 w 810398"/>
                    <a:gd name="connsiteY6" fmla="*/ -87 h 146673"/>
                    <a:gd name="connsiteX7" fmla="*/ 809989 w 810398"/>
                    <a:gd name="connsiteY7" fmla="*/ 73089 h 146673"/>
                    <a:gd name="connsiteX8" fmla="*/ 809989 w 810398"/>
                    <a:gd name="connsiteY8" fmla="*/ 73089 h 146673"/>
                    <a:gd name="connsiteX9" fmla="*/ 737132 w 810398"/>
                    <a:gd name="connsiteY9" fmla="*/ 146586 h 146673"/>
                    <a:gd name="connsiteX10" fmla="*/ 736811 w 810398"/>
                    <a:gd name="connsiteY10" fmla="*/ 146586 h 14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3">
                      <a:moveTo>
                        <a:pt x="736811" y="146586"/>
                      </a:moveTo>
                      <a:lnTo>
                        <a:pt x="72766" y="146586"/>
                      </a:lnTo>
                      <a:cubicBezTo>
                        <a:pt x="32359" y="146586"/>
                        <a:pt x="-410" y="113818"/>
                        <a:pt x="-410" y="73410"/>
                      </a:cubicBezTo>
                      <a:cubicBezTo>
                        <a:pt x="-410" y="73314"/>
                        <a:pt x="-410" y="73186"/>
                        <a:pt x="-410" y="73089"/>
                      </a:cubicBezTo>
                      <a:lnTo>
                        <a:pt x="-410" y="73089"/>
                      </a:lnTo>
                      <a:cubicBezTo>
                        <a:pt x="-410" y="32682"/>
                        <a:pt x="32359" y="-87"/>
                        <a:pt x="72766" y="-87"/>
                      </a:cubicBezTo>
                      <a:lnTo>
                        <a:pt x="736811" y="-87"/>
                      </a:lnTo>
                      <a:cubicBezTo>
                        <a:pt x="777220" y="-87"/>
                        <a:pt x="809989" y="32682"/>
                        <a:pt x="809989" y="73089"/>
                      </a:cubicBezTo>
                      <a:lnTo>
                        <a:pt x="809989" y="73089"/>
                      </a:lnTo>
                      <a:cubicBezTo>
                        <a:pt x="810181" y="113497"/>
                        <a:pt x="777541" y="146394"/>
                        <a:pt x="737132" y="146586"/>
                      </a:cubicBezTo>
                      <a:cubicBezTo>
                        <a:pt x="737036" y="146586"/>
                        <a:pt x="736907" y="146586"/>
                        <a:pt x="736811" y="146586"/>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069" name="Freeform: Shape 2068">
                  <a:extLst>
                    <a:ext uri="{FF2B5EF4-FFF2-40B4-BE49-F238E27FC236}">
                      <a16:creationId xmlns:a16="http://schemas.microsoft.com/office/drawing/2014/main" id="{90B0FA2A-F83A-F03F-CE91-3A8D30872780}"/>
                    </a:ext>
                  </a:extLst>
                </p:cNvPr>
                <p:cNvSpPr/>
                <p:nvPr/>
              </p:nvSpPr>
              <p:spPr>
                <a:xfrm>
                  <a:off x="7019844" y="4727487"/>
                  <a:ext cx="970701" cy="175687"/>
                </a:xfrm>
                <a:custGeom>
                  <a:avLst/>
                  <a:gdLst>
                    <a:gd name="connsiteX0" fmla="*/ 736811 w 810398"/>
                    <a:gd name="connsiteY0" fmla="*/ 146587 h 146674"/>
                    <a:gd name="connsiteX1" fmla="*/ 72766 w 810398"/>
                    <a:gd name="connsiteY1" fmla="*/ 146587 h 146674"/>
                    <a:gd name="connsiteX2" fmla="*/ -410 w 810398"/>
                    <a:gd name="connsiteY2" fmla="*/ 73411 h 146674"/>
                    <a:gd name="connsiteX3" fmla="*/ -410 w 810398"/>
                    <a:gd name="connsiteY3" fmla="*/ 73090 h 146674"/>
                    <a:gd name="connsiteX4" fmla="*/ -410 w 810398"/>
                    <a:gd name="connsiteY4" fmla="*/ 73090 h 146674"/>
                    <a:gd name="connsiteX5" fmla="*/ 72766 w 810398"/>
                    <a:gd name="connsiteY5" fmla="*/ -87 h 146674"/>
                    <a:gd name="connsiteX6" fmla="*/ 736811 w 810398"/>
                    <a:gd name="connsiteY6" fmla="*/ -87 h 146674"/>
                    <a:gd name="connsiteX7" fmla="*/ 809989 w 810398"/>
                    <a:gd name="connsiteY7" fmla="*/ 73090 h 146674"/>
                    <a:gd name="connsiteX8" fmla="*/ 809989 w 810398"/>
                    <a:gd name="connsiteY8" fmla="*/ 73090 h 146674"/>
                    <a:gd name="connsiteX9" fmla="*/ 737132 w 810398"/>
                    <a:gd name="connsiteY9" fmla="*/ 146587 h 146674"/>
                    <a:gd name="connsiteX10" fmla="*/ 736811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1" y="146587"/>
                      </a:moveTo>
                      <a:lnTo>
                        <a:pt x="72766" y="146587"/>
                      </a:lnTo>
                      <a:cubicBezTo>
                        <a:pt x="32359" y="146587"/>
                        <a:pt x="-410" y="113818"/>
                        <a:pt x="-410" y="73411"/>
                      </a:cubicBezTo>
                      <a:cubicBezTo>
                        <a:pt x="-410" y="73314"/>
                        <a:pt x="-410" y="73186"/>
                        <a:pt x="-410" y="73090"/>
                      </a:cubicBezTo>
                      <a:lnTo>
                        <a:pt x="-410" y="73090"/>
                      </a:lnTo>
                      <a:cubicBezTo>
                        <a:pt x="-410" y="32682"/>
                        <a:pt x="32359" y="-87"/>
                        <a:pt x="72766" y="-87"/>
                      </a:cubicBezTo>
                      <a:lnTo>
                        <a:pt x="736811" y="-87"/>
                      </a:lnTo>
                      <a:cubicBezTo>
                        <a:pt x="777220" y="-87"/>
                        <a:pt x="809989" y="32682"/>
                        <a:pt x="809989" y="73090"/>
                      </a:cubicBezTo>
                      <a:lnTo>
                        <a:pt x="809989" y="73090"/>
                      </a:lnTo>
                      <a:cubicBezTo>
                        <a:pt x="810181" y="113497"/>
                        <a:pt x="777541" y="146395"/>
                        <a:pt x="737132" y="146587"/>
                      </a:cubicBezTo>
                      <a:cubicBezTo>
                        <a:pt x="737036" y="146587"/>
                        <a:pt x="736907" y="146587"/>
                        <a:pt x="736811"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070" name="Freeform: Shape 2069">
                  <a:extLst>
                    <a:ext uri="{FF2B5EF4-FFF2-40B4-BE49-F238E27FC236}">
                      <a16:creationId xmlns:a16="http://schemas.microsoft.com/office/drawing/2014/main" id="{60DFA1B8-724C-BA01-5D4E-7DF1F3D0965F}"/>
                    </a:ext>
                  </a:extLst>
                </p:cNvPr>
                <p:cNvSpPr/>
                <p:nvPr/>
              </p:nvSpPr>
              <p:spPr>
                <a:xfrm rot="16914600">
                  <a:off x="7044868" y="3691991"/>
                  <a:ext cx="948787" cy="948787"/>
                </a:xfrm>
                <a:custGeom>
                  <a:avLst/>
                  <a:gdLst>
                    <a:gd name="connsiteX0" fmla="*/ 791695 w 792103"/>
                    <a:gd name="connsiteY0" fmla="*/ 395965 h 792103"/>
                    <a:gd name="connsiteX1" fmla="*/ 395642 w 792103"/>
                    <a:gd name="connsiteY1" fmla="*/ 792016 h 792103"/>
                    <a:gd name="connsiteX2" fmla="*/ -411 w 792103"/>
                    <a:gd name="connsiteY2" fmla="*/ 395965 h 792103"/>
                    <a:gd name="connsiteX3" fmla="*/ 395642 w 792103"/>
                    <a:gd name="connsiteY3" fmla="*/ -87 h 792103"/>
                    <a:gd name="connsiteX4" fmla="*/ 791695 w 792103"/>
                    <a:gd name="connsiteY4" fmla="*/ 395965 h 792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103" h="792103">
                      <a:moveTo>
                        <a:pt x="791695" y="395965"/>
                      </a:moveTo>
                      <a:cubicBezTo>
                        <a:pt x="791695" y="614698"/>
                        <a:pt x="614377" y="792016"/>
                        <a:pt x="395642" y="792016"/>
                      </a:cubicBezTo>
                      <a:cubicBezTo>
                        <a:pt x="176908" y="792016"/>
                        <a:pt x="-411" y="614698"/>
                        <a:pt x="-411" y="395965"/>
                      </a:cubicBezTo>
                      <a:cubicBezTo>
                        <a:pt x="-411" y="177231"/>
                        <a:pt x="176907" y="-87"/>
                        <a:pt x="395642" y="-87"/>
                      </a:cubicBezTo>
                      <a:cubicBezTo>
                        <a:pt x="614375" y="-87"/>
                        <a:pt x="791695" y="177232"/>
                        <a:pt x="791695" y="395965"/>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090" name="Freeform: Shape 2089">
                  <a:extLst>
                    <a:ext uri="{FF2B5EF4-FFF2-40B4-BE49-F238E27FC236}">
                      <a16:creationId xmlns:a16="http://schemas.microsoft.com/office/drawing/2014/main" id="{AA666F6A-D205-5797-1688-529F9FB7A3E7}"/>
                    </a:ext>
                  </a:extLst>
                </p:cNvPr>
                <p:cNvSpPr/>
                <p:nvPr/>
              </p:nvSpPr>
              <p:spPr>
                <a:xfrm>
                  <a:off x="7168532" y="3822659"/>
                  <a:ext cx="711975" cy="711975"/>
                </a:xfrm>
                <a:custGeom>
                  <a:avLst/>
                  <a:gdLst>
                    <a:gd name="connsiteX0" fmla="*/ 593989 w 594398"/>
                    <a:gd name="connsiteY0" fmla="*/ 297112 h 594398"/>
                    <a:gd name="connsiteX1" fmla="*/ 296789 w 594398"/>
                    <a:gd name="connsiteY1" fmla="*/ 594311 h 594398"/>
                    <a:gd name="connsiteX2" fmla="*/ -411 w 594398"/>
                    <a:gd name="connsiteY2" fmla="*/ 297112 h 594398"/>
                    <a:gd name="connsiteX3" fmla="*/ 296789 w 594398"/>
                    <a:gd name="connsiteY3" fmla="*/ -87 h 594398"/>
                    <a:gd name="connsiteX4" fmla="*/ 593989 w 594398"/>
                    <a:gd name="connsiteY4" fmla="*/ 297112 h 594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98" h="594398">
                      <a:moveTo>
                        <a:pt x="593989" y="297112"/>
                      </a:moveTo>
                      <a:cubicBezTo>
                        <a:pt x="593989" y="461251"/>
                        <a:pt x="460929" y="594311"/>
                        <a:pt x="296789" y="594311"/>
                      </a:cubicBezTo>
                      <a:cubicBezTo>
                        <a:pt x="132651" y="594311"/>
                        <a:pt x="-411" y="461251"/>
                        <a:pt x="-411" y="297112"/>
                      </a:cubicBezTo>
                      <a:cubicBezTo>
                        <a:pt x="-411" y="132974"/>
                        <a:pt x="132649" y="-87"/>
                        <a:pt x="296789" y="-87"/>
                      </a:cubicBezTo>
                      <a:cubicBezTo>
                        <a:pt x="460927" y="-87"/>
                        <a:pt x="593989" y="132974"/>
                        <a:pt x="593989" y="297112"/>
                      </a:cubicBezTo>
                      <a:close/>
                    </a:path>
                  </a:pathLst>
                </a:custGeom>
                <a:solidFill>
                  <a:schemeClr val="tx2">
                    <a:lumMod val="75000"/>
                    <a:lumOff val="25000"/>
                  </a:schemeClr>
                </a:solidFill>
                <a:ln w="32063" cap="flat">
                  <a:noFill/>
                  <a:prstDash val="solid"/>
                  <a:miter/>
                </a:ln>
              </p:spPr>
              <p:txBody>
                <a:bodyPr rtlCol="0" anchor="ctr"/>
                <a:lstStyle/>
                <a:p>
                  <a:pPr algn="ctr"/>
                  <a:r>
                    <a:rPr lang="en-US" dirty="0">
                      <a:solidFill>
                        <a:schemeClr val="bg1"/>
                      </a:solidFill>
                      <a:latin typeface="Calibri" panose="020F0502020204030204"/>
                    </a:rPr>
                    <a:t>31%</a:t>
                  </a:r>
                </a:p>
              </p:txBody>
            </p:sp>
          </p:grpSp>
          <p:sp>
            <p:nvSpPr>
              <p:cNvPr id="2104" name="TextBox 2103">
                <a:extLst>
                  <a:ext uri="{FF2B5EF4-FFF2-40B4-BE49-F238E27FC236}">
                    <a16:creationId xmlns:a16="http://schemas.microsoft.com/office/drawing/2014/main" id="{B263B0B2-9B58-4F56-59CC-AC86F3141478}"/>
                  </a:ext>
                </a:extLst>
              </p:cNvPr>
              <p:cNvSpPr txBox="1"/>
              <p:nvPr/>
            </p:nvSpPr>
            <p:spPr>
              <a:xfrm>
                <a:off x="7714745" y="6105972"/>
                <a:ext cx="1246505" cy="553998"/>
              </a:xfrm>
              <a:prstGeom prst="rect">
                <a:avLst/>
              </a:prstGeom>
              <a:noFill/>
            </p:spPr>
            <p:txBody>
              <a:bodyPr wrap="square" rtlCol="0">
                <a:spAutoFit/>
              </a:bodyPr>
              <a:lstStyle/>
              <a:p>
                <a:pPr algn="ctr"/>
                <a:r>
                  <a:rPr lang="en-IN" sz="1000" b="1" dirty="0">
                    <a:latin typeface="Poppins" panose="00000500000000000000" pitchFamily="2" charset="0"/>
                    <a:cs typeface="Poppins" panose="00000500000000000000" pitchFamily="2" charset="0"/>
                  </a:rPr>
                  <a:t>Migration Complexities of Legal Systems</a:t>
                </a:r>
              </a:p>
            </p:txBody>
          </p:sp>
        </p:grpSp>
        <p:grpSp>
          <p:nvGrpSpPr>
            <p:cNvPr id="2111" name="Group 2110">
              <a:extLst>
                <a:ext uri="{FF2B5EF4-FFF2-40B4-BE49-F238E27FC236}">
                  <a16:creationId xmlns:a16="http://schemas.microsoft.com/office/drawing/2014/main" id="{81D11262-FF74-3BA6-354A-E2FB5D5677F0}"/>
                </a:ext>
              </a:extLst>
            </p:cNvPr>
            <p:cNvGrpSpPr/>
            <p:nvPr/>
          </p:nvGrpSpPr>
          <p:grpSpPr>
            <a:xfrm>
              <a:off x="10489829" y="3974779"/>
              <a:ext cx="1319879" cy="2374210"/>
              <a:chOff x="9100471" y="4131872"/>
              <a:chExt cx="1319879" cy="2374210"/>
            </a:xfrm>
            <a:solidFill>
              <a:schemeClr val="tx2">
                <a:lumMod val="50000"/>
                <a:lumOff val="50000"/>
              </a:schemeClr>
            </a:solidFill>
          </p:grpSpPr>
          <p:grpSp>
            <p:nvGrpSpPr>
              <p:cNvPr id="2092" name="Group 2091">
                <a:extLst>
                  <a:ext uri="{FF2B5EF4-FFF2-40B4-BE49-F238E27FC236}">
                    <a16:creationId xmlns:a16="http://schemas.microsoft.com/office/drawing/2014/main" id="{71272365-2CE5-4E1D-DDA0-05D8E5D54EA1}"/>
                  </a:ext>
                </a:extLst>
              </p:cNvPr>
              <p:cNvGrpSpPr/>
              <p:nvPr/>
            </p:nvGrpSpPr>
            <p:grpSpPr>
              <a:xfrm>
                <a:off x="9238374" y="4131872"/>
                <a:ext cx="974633" cy="1870656"/>
                <a:chOff x="8269318" y="3910350"/>
                <a:chExt cx="974633" cy="1870656"/>
              </a:xfrm>
              <a:grpFill/>
            </p:grpSpPr>
            <p:sp>
              <p:nvSpPr>
                <p:cNvPr id="41" name="Freeform: Shape 40">
                  <a:extLst>
                    <a:ext uri="{FF2B5EF4-FFF2-40B4-BE49-F238E27FC236}">
                      <a16:creationId xmlns:a16="http://schemas.microsoft.com/office/drawing/2014/main" id="{1609737A-877B-DB02-98E8-54F428AF6121}"/>
                    </a:ext>
                  </a:extLst>
                </p:cNvPr>
                <p:cNvSpPr/>
                <p:nvPr/>
              </p:nvSpPr>
              <p:spPr>
                <a:xfrm>
                  <a:off x="8273250" y="5605319"/>
                  <a:ext cx="970701" cy="175687"/>
                </a:xfrm>
                <a:custGeom>
                  <a:avLst/>
                  <a:gdLst>
                    <a:gd name="connsiteX0" fmla="*/ 736811 w 810398"/>
                    <a:gd name="connsiteY0" fmla="*/ 146587 h 146674"/>
                    <a:gd name="connsiteX1" fmla="*/ 72766 w 810398"/>
                    <a:gd name="connsiteY1" fmla="*/ 146587 h 146674"/>
                    <a:gd name="connsiteX2" fmla="*/ -410 w 810398"/>
                    <a:gd name="connsiteY2" fmla="*/ 73411 h 146674"/>
                    <a:gd name="connsiteX3" fmla="*/ -410 w 810398"/>
                    <a:gd name="connsiteY3" fmla="*/ 73411 h 146674"/>
                    <a:gd name="connsiteX4" fmla="*/ 72766 w 810398"/>
                    <a:gd name="connsiteY4" fmla="*/ -87 h 146674"/>
                    <a:gd name="connsiteX5" fmla="*/ 736811 w 810398"/>
                    <a:gd name="connsiteY5" fmla="*/ -87 h 146674"/>
                    <a:gd name="connsiteX6" fmla="*/ 809989 w 810398"/>
                    <a:gd name="connsiteY6" fmla="*/ 73411 h 146674"/>
                    <a:gd name="connsiteX7" fmla="*/ 809989 w 810398"/>
                    <a:gd name="connsiteY7" fmla="*/ 73411 h 146674"/>
                    <a:gd name="connsiteX8" fmla="*/ 736811 w 810398"/>
                    <a:gd name="connsiteY8"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398" h="146674">
                      <a:moveTo>
                        <a:pt x="736811" y="146587"/>
                      </a:moveTo>
                      <a:lnTo>
                        <a:pt x="72766" y="146587"/>
                      </a:lnTo>
                      <a:cubicBezTo>
                        <a:pt x="32359" y="146587"/>
                        <a:pt x="-410" y="113818"/>
                        <a:pt x="-410" y="73411"/>
                      </a:cubicBezTo>
                      <a:lnTo>
                        <a:pt x="-410" y="73411"/>
                      </a:lnTo>
                      <a:cubicBezTo>
                        <a:pt x="-410" y="32939"/>
                        <a:pt x="32295" y="106"/>
                        <a:pt x="72766" y="-87"/>
                      </a:cubicBezTo>
                      <a:lnTo>
                        <a:pt x="736811" y="-87"/>
                      </a:lnTo>
                      <a:cubicBezTo>
                        <a:pt x="777282" y="106"/>
                        <a:pt x="809989" y="32939"/>
                        <a:pt x="809989" y="73411"/>
                      </a:cubicBezTo>
                      <a:lnTo>
                        <a:pt x="809989" y="73411"/>
                      </a:lnTo>
                      <a:cubicBezTo>
                        <a:pt x="809989" y="113818"/>
                        <a:pt x="777220" y="146587"/>
                        <a:pt x="736811"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080" name="Freeform: Shape 2079">
                  <a:extLst>
                    <a:ext uri="{FF2B5EF4-FFF2-40B4-BE49-F238E27FC236}">
                      <a16:creationId xmlns:a16="http://schemas.microsoft.com/office/drawing/2014/main" id="{8623B7F5-4065-D379-1A6A-67ED941F4444}"/>
                    </a:ext>
                  </a:extLst>
                </p:cNvPr>
                <p:cNvSpPr/>
                <p:nvPr/>
              </p:nvSpPr>
              <p:spPr>
                <a:xfrm>
                  <a:off x="8269318" y="5381028"/>
                  <a:ext cx="970701" cy="175687"/>
                </a:xfrm>
                <a:custGeom>
                  <a:avLst/>
                  <a:gdLst>
                    <a:gd name="connsiteX0" fmla="*/ 736812 w 810398"/>
                    <a:gd name="connsiteY0" fmla="*/ 146587 h 146674"/>
                    <a:gd name="connsiteX1" fmla="*/ 72767 w 810398"/>
                    <a:gd name="connsiteY1" fmla="*/ 146587 h 146674"/>
                    <a:gd name="connsiteX2" fmla="*/ -409 w 810398"/>
                    <a:gd name="connsiteY2" fmla="*/ 73410 h 146674"/>
                    <a:gd name="connsiteX3" fmla="*/ -409 w 810398"/>
                    <a:gd name="connsiteY3" fmla="*/ 73410 h 146674"/>
                    <a:gd name="connsiteX4" fmla="*/ 72445 w 810398"/>
                    <a:gd name="connsiteY4" fmla="*/ -87 h 146674"/>
                    <a:gd name="connsiteX5" fmla="*/ 72767 w 810398"/>
                    <a:gd name="connsiteY5" fmla="*/ -87 h 146674"/>
                    <a:gd name="connsiteX6" fmla="*/ 736812 w 810398"/>
                    <a:gd name="connsiteY6" fmla="*/ -87 h 146674"/>
                    <a:gd name="connsiteX7" fmla="*/ 809989 w 810398"/>
                    <a:gd name="connsiteY7" fmla="*/ 73089 h 146674"/>
                    <a:gd name="connsiteX8" fmla="*/ 809989 w 810398"/>
                    <a:gd name="connsiteY8" fmla="*/ 73410 h 146674"/>
                    <a:gd name="connsiteX9" fmla="*/ 809989 w 810398"/>
                    <a:gd name="connsiteY9" fmla="*/ 73410 h 146674"/>
                    <a:gd name="connsiteX10" fmla="*/ 736812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2" y="146587"/>
                      </a:moveTo>
                      <a:lnTo>
                        <a:pt x="72767" y="146587"/>
                      </a:lnTo>
                      <a:cubicBezTo>
                        <a:pt x="32360" y="146587"/>
                        <a:pt x="-409" y="113818"/>
                        <a:pt x="-409" y="73410"/>
                      </a:cubicBezTo>
                      <a:lnTo>
                        <a:pt x="-409" y="73410"/>
                      </a:lnTo>
                      <a:cubicBezTo>
                        <a:pt x="-570" y="33003"/>
                        <a:pt x="32039" y="105"/>
                        <a:pt x="72445" y="-87"/>
                      </a:cubicBezTo>
                      <a:cubicBezTo>
                        <a:pt x="72543" y="-87"/>
                        <a:pt x="72671" y="-87"/>
                        <a:pt x="72767" y="-87"/>
                      </a:cubicBezTo>
                      <a:lnTo>
                        <a:pt x="736812" y="-87"/>
                      </a:lnTo>
                      <a:cubicBezTo>
                        <a:pt x="777220" y="-87"/>
                        <a:pt x="809989" y="32682"/>
                        <a:pt x="809989" y="73089"/>
                      </a:cubicBezTo>
                      <a:cubicBezTo>
                        <a:pt x="809989" y="73186"/>
                        <a:pt x="809989" y="73314"/>
                        <a:pt x="809989" y="73410"/>
                      </a:cubicBezTo>
                      <a:lnTo>
                        <a:pt x="809989" y="73410"/>
                      </a:lnTo>
                      <a:cubicBezTo>
                        <a:pt x="809989" y="113818"/>
                        <a:pt x="777220" y="146587"/>
                        <a:pt x="736812"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081" name="Freeform: Shape 2080">
                  <a:extLst>
                    <a:ext uri="{FF2B5EF4-FFF2-40B4-BE49-F238E27FC236}">
                      <a16:creationId xmlns:a16="http://schemas.microsoft.com/office/drawing/2014/main" id="{297586E0-0479-DEDD-1B28-E05AD916BDF9}"/>
                    </a:ext>
                  </a:extLst>
                </p:cNvPr>
                <p:cNvSpPr/>
                <p:nvPr/>
              </p:nvSpPr>
              <p:spPr>
                <a:xfrm>
                  <a:off x="8269318" y="5163053"/>
                  <a:ext cx="970701" cy="175686"/>
                </a:xfrm>
                <a:custGeom>
                  <a:avLst/>
                  <a:gdLst>
                    <a:gd name="connsiteX0" fmla="*/ 736811 w 810398"/>
                    <a:gd name="connsiteY0" fmla="*/ 146586 h 146673"/>
                    <a:gd name="connsiteX1" fmla="*/ 72766 w 810398"/>
                    <a:gd name="connsiteY1" fmla="*/ 146586 h 146673"/>
                    <a:gd name="connsiteX2" fmla="*/ -410 w 810398"/>
                    <a:gd name="connsiteY2" fmla="*/ 73410 h 146673"/>
                    <a:gd name="connsiteX3" fmla="*/ -410 w 810398"/>
                    <a:gd name="connsiteY3" fmla="*/ 73089 h 146673"/>
                    <a:gd name="connsiteX4" fmla="*/ -410 w 810398"/>
                    <a:gd name="connsiteY4" fmla="*/ 73089 h 146673"/>
                    <a:gd name="connsiteX5" fmla="*/ 72766 w 810398"/>
                    <a:gd name="connsiteY5" fmla="*/ -87 h 146673"/>
                    <a:gd name="connsiteX6" fmla="*/ 736811 w 810398"/>
                    <a:gd name="connsiteY6" fmla="*/ -87 h 146673"/>
                    <a:gd name="connsiteX7" fmla="*/ 809989 w 810398"/>
                    <a:gd name="connsiteY7" fmla="*/ 73089 h 146673"/>
                    <a:gd name="connsiteX8" fmla="*/ 809989 w 810398"/>
                    <a:gd name="connsiteY8" fmla="*/ 73089 h 146673"/>
                    <a:gd name="connsiteX9" fmla="*/ 737132 w 810398"/>
                    <a:gd name="connsiteY9" fmla="*/ 146586 h 146673"/>
                    <a:gd name="connsiteX10" fmla="*/ 736811 w 810398"/>
                    <a:gd name="connsiteY10" fmla="*/ 146586 h 14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3">
                      <a:moveTo>
                        <a:pt x="736811" y="146586"/>
                      </a:moveTo>
                      <a:lnTo>
                        <a:pt x="72766" y="146586"/>
                      </a:lnTo>
                      <a:cubicBezTo>
                        <a:pt x="32359" y="146586"/>
                        <a:pt x="-410" y="113818"/>
                        <a:pt x="-410" y="73410"/>
                      </a:cubicBezTo>
                      <a:cubicBezTo>
                        <a:pt x="-410" y="73314"/>
                        <a:pt x="-410" y="73186"/>
                        <a:pt x="-410" y="73089"/>
                      </a:cubicBezTo>
                      <a:lnTo>
                        <a:pt x="-410" y="73089"/>
                      </a:lnTo>
                      <a:cubicBezTo>
                        <a:pt x="-410" y="32682"/>
                        <a:pt x="32359" y="-87"/>
                        <a:pt x="72766" y="-87"/>
                      </a:cubicBezTo>
                      <a:lnTo>
                        <a:pt x="736811" y="-87"/>
                      </a:lnTo>
                      <a:cubicBezTo>
                        <a:pt x="777220" y="-87"/>
                        <a:pt x="809989" y="32682"/>
                        <a:pt x="809989" y="73089"/>
                      </a:cubicBezTo>
                      <a:lnTo>
                        <a:pt x="809989" y="73089"/>
                      </a:lnTo>
                      <a:cubicBezTo>
                        <a:pt x="810181" y="113497"/>
                        <a:pt x="777541" y="146394"/>
                        <a:pt x="737132" y="146586"/>
                      </a:cubicBezTo>
                      <a:cubicBezTo>
                        <a:pt x="737036" y="146586"/>
                        <a:pt x="736907" y="146586"/>
                        <a:pt x="736811" y="146586"/>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082" name="Freeform: Shape 2081">
                  <a:extLst>
                    <a:ext uri="{FF2B5EF4-FFF2-40B4-BE49-F238E27FC236}">
                      <a16:creationId xmlns:a16="http://schemas.microsoft.com/office/drawing/2014/main" id="{5219AEF0-B0F2-86EB-0E0E-5C8D31A4320F}"/>
                    </a:ext>
                  </a:extLst>
                </p:cNvPr>
                <p:cNvSpPr/>
                <p:nvPr/>
              </p:nvSpPr>
              <p:spPr>
                <a:xfrm>
                  <a:off x="8269318" y="4945846"/>
                  <a:ext cx="970701" cy="175687"/>
                </a:xfrm>
                <a:custGeom>
                  <a:avLst/>
                  <a:gdLst>
                    <a:gd name="connsiteX0" fmla="*/ 736811 w 810398"/>
                    <a:gd name="connsiteY0" fmla="*/ 146587 h 146674"/>
                    <a:gd name="connsiteX1" fmla="*/ 72766 w 810398"/>
                    <a:gd name="connsiteY1" fmla="*/ 146587 h 146674"/>
                    <a:gd name="connsiteX2" fmla="*/ -410 w 810398"/>
                    <a:gd name="connsiteY2" fmla="*/ 73411 h 146674"/>
                    <a:gd name="connsiteX3" fmla="*/ -410 w 810398"/>
                    <a:gd name="connsiteY3" fmla="*/ 73090 h 146674"/>
                    <a:gd name="connsiteX4" fmla="*/ -410 w 810398"/>
                    <a:gd name="connsiteY4" fmla="*/ 73090 h 146674"/>
                    <a:gd name="connsiteX5" fmla="*/ 72766 w 810398"/>
                    <a:gd name="connsiteY5" fmla="*/ -87 h 146674"/>
                    <a:gd name="connsiteX6" fmla="*/ 736811 w 810398"/>
                    <a:gd name="connsiteY6" fmla="*/ -87 h 146674"/>
                    <a:gd name="connsiteX7" fmla="*/ 809989 w 810398"/>
                    <a:gd name="connsiteY7" fmla="*/ 73090 h 146674"/>
                    <a:gd name="connsiteX8" fmla="*/ 809989 w 810398"/>
                    <a:gd name="connsiteY8" fmla="*/ 73090 h 146674"/>
                    <a:gd name="connsiteX9" fmla="*/ 737132 w 810398"/>
                    <a:gd name="connsiteY9" fmla="*/ 146587 h 146674"/>
                    <a:gd name="connsiteX10" fmla="*/ 736811 w 810398"/>
                    <a:gd name="connsiteY10" fmla="*/ 146587 h 14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98" h="146674">
                      <a:moveTo>
                        <a:pt x="736811" y="146587"/>
                      </a:moveTo>
                      <a:lnTo>
                        <a:pt x="72766" y="146587"/>
                      </a:lnTo>
                      <a:cubicBezTo>
                        <a:pt x="32359" y="146587"/>
                        <a:pt x="-410" y="113818"/>
                        <a:pt x="-410" y="73411"/>
                      </a:cubicBezTo>
                      <a:cubicBezTo>
                        <a:pt x="-410" y="73314"/>
                        <a:pt x="-410" y="73186"/>
                        <a:pt x="-410" y="73090"/>
                      </a:cubicBezTo>
                      <a:lnTo>
                        <a:pt x="-410" y="73090"/>
                      </a:lnTo>
                      <a:cubicBezTo>
                        <a:pt x="-410" y="32682"/>
                        <a:pt x="32359" y="-87"/>
                        <a:pt x="72766" y="-87"/>
                      </a:cubicBezTo>
                      <a:lnTo>
                        <a:pt x="736811" y="-87"/>
                      </a:lnTo>
                      <a:cubicBezTo>
                        <a:pt x="777220" y="-87"/>
                        <a:pt x="809989" y="32682"/>
                        <a:pt x="809989" y="73090"/>
                      </a:cubicBezTo>
                      <a:lnTo>
                        <a:pt x="809989" y="73090"/>
                      </a:lnTo>
                      <a:cubicBezTo>
                        <a:pt x="810181" y="113497"/>
                        <a:pt x="777541" y="146395"/>
                        <a:pt x="737132" y="146587"/>
                      </a:cubicBezTo>
                      <a:cubicBezTo>
                        <a:pt x="737036" y="146587"/>
                        <a:pt x="736907" y="146587"/>
                        <a:pt x="736811" y="146587"/>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084" name="Freeform: Shape 2083">
                  <a:extLst>
                    <a:ext uri="{FF2B5EF4-FFF2-40B4-BE49-F238E27FC236}">
                      <a16:creationId xmlns:a16="http://schemas.microsoft.com/office/drawing/2014/main" id="{7F0BC273-6506-E4B0-D9A0-78C2ADFAD622}"/>
                    </a:ext>
                  </a:extLst>
                </p:cNvPr>
                <p:cNvSpPr/>
                <p:nvPr/>
              </p:nvSpPr>
              <p:spPr>
                <a:xfrm rot="16914600">
                  <a:off x="8294342" y="3910350"/>
                  <a:ext cx="948787" cy="948787"/>
                </a:xfrm>
                <a:custGeom>
                  <a:avLst/>
                  <a:gdLst>
                    <a:gd name="connsiteX0" fmla="*/ 791695 w 792103"/>
                    <a:gd name="connsiteY0" fmla="*/ 395965 h 792103"/>
                    <a:gd name="connsiteX1" fmla="*/ 395642 w 792103"/>
                    <a:gd name="connsiteY1" fmla="*/ 792016 h 792103"/>
                    <a:gd name="connsiteX2" fmla="*/ -411 w 792103"/>
                    <a:gd name="connsiteY2" fmla="*/ 395965 h 792103"/>
                    <a:gd name="connsiteX3" fmla="*/ 395642 w 792103"/>
                    <a:gd name="connsiteY3" fmla="*/ -87 h 792103"/>
                    <a:gd name="connsiteX4" fmla="*/ 791695 w 792103"/>
                    <a:gd name="connsiteY4" fmla="*/ 395965 h 792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103" h="792103">
                      <a:moveTo>
                        <a:pt x="791695" y="395965"/>
                      </a:moveTo>
                      <a:cubicBezTo>
                        <a:pt x="791695" y="614698"/>
                        <a:pt x="614377" y="792016"/>
                        <a:pt x="395642" y="792016"/>
                      </a:cubicBezTo>
                      <a:cubicBezTo>
                        <a:pt x="176908" y="792016"/>
                        <a:pt x="-411" y="614698"/>
                        <a:pt x="-411" y="395965"/>
                      </a:cubicBezTo>
                      <a:cubicBezTo>
                        <a:pt x="-411" y="177231"/>
                        <a:pt x="176907" y="-87"/>
                        <a:pt x="395642" y="-87"/>
                      </a:cubicBezTo>
                      <a:cubicBezTo>
                        <a:pt x="614375" y="-87"/>
                        <a:pt x="791695" y="177232"/>
                        <a:pt x="791695" y="395965"/>
                      </a:cubicBezTo>
                      <a:close/>
                    </a:path>
                  </a:pathLst>
                </a:custGeom>
                <a:grpFill/>
                <a:ln w="3206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091" name="Freeform: Shape 2090">
                  <a:extLst>
                    <a:ext uri="{FF2B5EF4-FFF2-40B4-BE49-F238E27FC236}">
                      <a16:creationId xmlns:a16="http://schemas.microsoft.com/office/drawing/2014/main" id="{DFCB8643-3254-9603-B34C-C22D040BA329}"/>
                    </a:ext>
                  </a:extLst>
                </p:cNvPr>
                <p:cNvSpPr/>
                <p:nvPr/>
              </p:nvSpPr>
              <p:spPr>
                <a:xfrm>
                  <a:off x="8412747" y="4021882"/>
                  <a:ext cx="711975" cy="711975"/>
                </a:xfrm>
                <a:custGeom>
                  <a:avLst/>
                  <a:gdLst>
                    <a:gd name="connsiteX0" fmla="*/ 593989 w 594398"/>
                    <a:gd name="connsiteY0" fmla="*/ 297112 h 594398"/>
                    <a:gd name="connsiteX1" fmla="*/ 296789 w 594398"/>
                    <a:gd name="connsiteY1" fmla="*/ 594311 h 594398"/>
                    <a:gd name="connsiteX2" fmla="*/ -411 w 594398"/>
                    <a:gd name="connsiteY2" fmla="*/ 297112 h 594398"/>
                    <a:gd name="connsiteX3" fmla="*/ 296789 w 594398"/>
                    <a:gd name="connsiteY3" fmla="*/ -87 h 594398"/>
                    <a:gd name="connsiteX4" fmla="*/ 593989 w 594398"/>
                    <a:gd name="connsiteY4" fmla="*/ 297112 h 594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98" h="594398">
                      <a:moveTo>
                        <a:pt x="593989" y="297112"/>
                      </a:moveTo>
                      <a:cubicBezTo>
                        <a:pt x="593989" y="461251"/>
                        <a:pt x="460929" y="594311"/>
                        <a:pt x="296789" y="594311"/>
                      </a:cubicBezTo>
                      <a:cubicBezTo>
                        <a:pt x="132651" y="594311"/>
                        <a:pt x="-411" y="461251"/>
                        <a:pt x="-411" y="297112"/>
                      </a:cubicBezTo>
                      <a:cubicBezTo>
                        <a:pt x="-411" y="132974"/>
                        <a:pt x="132649" y="-87"/>
                        <a:pt x="296789" y="-87"/>
                      </a:cubicBezTo>
                      <a:cubicBezTo>
                        <a:pt x="460927" y="-87"/>
                        <a:pt x="593989" y="132974"/>
                        <a:pt x="593989" y="297112"/>
                      </a:cubicBezTo>
                      <a:close/>
                    </a:path>
                  </a:pathLst>
                </a:custGeom>
                <a:solidFill>
                  <a:schemeClr val="tx2">
                    <a:lumMod val="75000"/>
                    <a:lumOff val="25000"/>
                  </a:schemeClr>
                </a:solidFill>
                <a:ln w="32063" cap="flat">
                  <a:noFill/>
                  <a:prstDash val="solid"/>
                  <a:miter/>
                </a:ln>
              </p:spPr>
              <p:txBody>
                <a:bodyPr rtlCol="0" anchor="ctr"/>
                <a:lstStyle/>
                <a:p>
                  <a:pPr algn="ctr"/>
                  <a:r>
                    <a:rPr lang="en-US" dirty="0">
                      <a:solidFill>
                        <a:schemeClr val="bg1"/>
                      </a:solidFill>
                      <a:latin typeface="Calibri" panose="020F0502020204030204"/>
                    </a:rPr>
                    <a:t>21%</a:t>
                  </a:r>
                </a:p>
              </p:txBody>
            </p:sp>
          </p:grpSp>
          <p:sp>
            <p:nvSpPr>
              <p:cNvPr id="2105" name="TextBox 2104">
                <a:extLst>
                  <a:ext uri="{FF2B5EF4-FFF2-40B4-BE49-F238E27FC236}">
                    <a16:creationId xmlns:a16="http://schemas.microsoft.com/office/drawing/2014/main" id="{2B9C2B92-0971-F3E1-4941-CFFD3F03A2C8}"/>
                  </a:ext>
                </a:extLst>
              </p:cNvPr>
              <p:cNvSpPr txBox="1"/>
              <p:nvPr/>
            </p:nvSpPr>
            <p:spPr>
              <a:xfrm>
                <a:off x="9100471" y="6105972"/>
                <a:ext cx="1319879" cy="400110"/>
              </a:xfrm>
              <a:prstGeom prst="rect">
                <a:avLst/>
              </a:prstGeom>
              <a:noFill/>
            </p:spPr>
            <p:txBody>
              <a:bodyPr wrap="square" rtlCol="0">
                <a:spAutoFit/>
              </a:bodyPr>
              <a:lstStyle/>
              <a:p>
                <a:pPr algn="ctr"/>
                <a:r>
                  <a:rPr lang="en-IN" sz="1000" b="1" dirty="0">
                    <a:latin typeface="Poppins" panose="00000500000000000000" pitchFamily="2" charset="0"/>
                    <a:cs typeface="Poppins" panose="00000500000000000000" pitchFamily="2" charset="0"/>
                  </a:rPr>
                  <a:t>Cultural/Change</a:t>
                </a:r>
              </a:p>
              <a:p>
                <a:pPr algn="ctr"/>
                <a:r>
                  <a:rPr lang="en-IN" sz="1000" b="1" dirty="0">
                    <a:latin typeface="Poppins" panose="00000500000000000000" pitchFamily="2" charset="0"/>
                    <a:cs typeface="Poppins" panose="00000500000000000000" pitchFamily="2" charset="0"/>
                  </a:rPr>
                  <a:t>Management</a:t>
                </a:r>
              </a:p>
            </p:txBody>
          </p:sp>
        </p:grpSp>
      </p:grpSp>
      <p:sp>
        <p:nvSpPr>
          <p:cNvPr id="9217" name="TextBox 9216">
            <a:extLst>
              <a:ext uri="{FF2B5EF4-FFF2-40B4-BE49-F238E27FC236}">
                <a16:creationId xmlns:a16="http://schemas.microsoft.com/office/drawing/2014/main" id="{1A41C714-71BC-C7E0-15D7-426E87E8518F}"/>
              </a:ext>
            </a:extLst>
          </p:cNvPr>
          <p:cNvSpPr txBox="1"/>
          <p:nvPr/>
        </p:nvSpPr>
        <p:spPr>
          <a:xfrm>
            <a:off x="3117146" y="6612603"/>
            <a:ext cx="8209331" cy="223138"/>
          </a:xfrm>
          <a:prstGeom prst="rect">
            <a:avLst/>
          </a:prstGeom>
          <a:noFill/>
        </p:spPr>
        <p:txBody>
          <a:bodyPr wrap="square" rtlCol="0">
            <a:spAutoFit/>
          </a:bodyPr>
          <a:lstStyle/>
          <a:p>
            <a:pPr>
              <a:spcAft>
                <a:spcPts val="1200"/>
              </a:spcAft>
            </a:pPr>
            <a:r>
              <a:rPr lang="en-US" sz="850" i="1" dirty="0">
                <a:latin typeface="Poppins" panose="00000500000000000000" pitchFamily="2" charset="0"/>
                <a:cs typeface="Poppins" panose="00000500000000000000" pitchFamily="2" charset="0"/>
              </a:rPr>
              <a:t>Source: Capgemini Research Institute for Financial Services, 2023; Capgemini Cloud Survey of Financial Services Firms 2023 (N=500)</a:t>
            </a:r>
          </a:p>
        </p:txBody>
      </p:sp>
      <p:grpSp>
        <p:nvGrpSpPr>
          <p:cNvPr id="9235" name="Group 9234">
            <a:extLst>
              <a:ext uri="{FF2B5EF4-FFF2-40B4-BE49-F238E27FC236}">
                <a16:creationId xmlns:a16="http://schemas.microsoft.com/office/drawing/2014/main" id="{C98CBC74-522C-18CD-D83C-C31F0631E31B}"/>
              </a:ext>
            </a:extLst>
          </p:cNvPr>
          <p:cNvGrpSpPr/>
          <p:nvPr/>
        </p:nvGrpSpPr>
        <p:grpSpPr>
          <a:xfrm>
            <a:off x="65988" y="3632838"/>
            <a:ext cx="2734594" cy="1649259"/>
            <a:chOff x="65988" y="3632838"/>
            <a:chExt cx="2734594" cy="1649259"/>
          </a:xfrm>
        </p:grpSpPr>
        <p:sp>
          <p:nvSpPr>
            <p:cNvPr id="9231" name="Arrow: Right 9230">
              <a:extLst>
                <a:ext uri="{FF2B5EF4-FFF2-40B4-BE49-F238E27FC236}">
                  <a16:creationId xmlns:a16="http://schemas.microsoft.com/office/drawing/2014/main" id="{D4A96D7F-9590-1742-DAD8-47A0316CB609}"/>
                </a:ext>
              </a:extLst>
            </p:cNvPr>
            <p:cNvSpPr/>
            <p:nvPr/>
          </p:nvSpPr>
          <p:spPr>
            <a:xfrm>
              <a:off x="65988" y="3632838"/>
              <a:ext cx="2734594" cy="1649259"/>
            </a:xfrm>
            <a:prstGeom prst="rightArrow">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223" name="TextBox 9222">
              <a:extLst>
                <a:ext uri="{FF2B5EF4-FFF2-40B4-BE49-F238E27FC236}">
                  <a16:creationId xmlns:a16="http://schemas.microsoft.com/office/drawing/2014/main" id="{C1493839-1CE8-580C-5A05-3F6F917FBABF}"/>
                </a:ext>
              </a:extLst>
            </p:cNvPr>
            <p:cNvSpPr txBox="1"/>
            <p:nvPr/>
          </p:nvSpPr>
          <p:spPr>
            <a:xfrm>
              <a:off x="132812" y="4233728"/>
              <a:ext cx="2051801" cy="461665"/>
            </a:xfrm>
            <a:prstGeom prst="rect">
              <a:avLst/>
            </a:prstGeom>
            <a:noFill/>
          </p:spPr>
          <p:txBody>
            <a:bodyPr wrap="square" rtlCol="0">
              <a:spAutoFit/>
            </a:bodyPr>
            <a:lstStyle/>
            <a:p>
              <a:pPr algn="ctr"/>
              <a:r>
                <a:rPr lang="en-US" sz="1200" b="1" dirty="0">
                  <a:solidFill>
                    <a:srgbClr val="091B2C"/>
                  </a:solidFill>
                  <a:latin typeface="Poppins" panose="00000500000000000000" pitchFamily="2" charset="0"/>
                  <a:cs typeface="Poppins" panose="00000500000000000000" pitchFamily="2" charset="0"/>
                </a:rPr>
                <a:t>Key Challenges During Cloud Adoption</a:t>
              </a:r>
              <a:endParaRPr lang="en-IN" sz="1200" b="1" dirty="0">
                <a:solidFill>
                  <a:srgbClr val="091B2C"/>
                </a:solidFill>
                <a:latin typeface="Poppins" panose="00000500000000000000" pitchFamily="2" charset="0"/>
                <a:cs typeface="Poppins" panose="00000500000000000000" pitchFamily="2" charset="0"/>
              </a:endParaRPr>
            </a:p>
          </p:txBody>
        </p:sp>
      </p:grpSp>
    </p:spTree>
    <p:extLst>
      <p:ext uri="{BB962C8B-B14F-4D97-AF65-F5344CB8AC3E}">
        <p14:creationId xmlns:p14="http://schemas.microsoft.com/office/powerpoint/2010/main" val="165837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35"/>
                                        </p:tgtEl>
                                        <p:attrNameLst>
                                          <p:attrName>style.visibility</p:attrName>
                                        </p:attrNameLst>
                                      </p:cBhvr>
                                      <p:to>
                                        <p:strVal val="visible"/>
                                      </p:to>
                                    </p:set>
                                    <p:anim calcmode="lin" valueType="num">
                                      <p:cBhvr additive="base">
                                        <p:cTn id="13" dur="500" fill="hold"/>
                                        <p:tgtEl>
                                          <p:spTgt spid="9235"/>
                                        </p:tgtEl>
                                        <p:attrNameLst>
                                          <p:attrName>ppt_x</p:attrName>
                                        </p:attrNameLst>
                                      </p:cBhvr>
                                      <p:tavLst>
                                        <p:tav tm="0">
                                          <p:val>
                                            <p:strVal val="0-#ppt_w/2"/>
                                          </p:val>
                                        </p:tav>
                                        <p:tav tm="100000">
                                          <p:val>
                                            <p:strVal val="#ppt_x"/>
                                          </p:val>
                                        </p:tav>
                                      </p:tavLst>
                                    </p:anim>
                                    <p:anim calcmode="lin" valueType="num">
                                      <p:cBhvr additive="base">
                                        <p:cTn id="14" dur="500" fill="hold"/>
                                        <p:tgtEl>
                                          <p:spTgt spid="923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9217"/>
                                        </p:tgtEl>
                                        <p:attrNameLst>
                                          <p:attrName>style.visibility</p:attrName>
                                        </p:attrNameLst>
                                      </p:cBhvr>
                                      <p:to>
                                        <p:strVal val="visible"/>
                                      </p:to>
                                    </p:set>
                                    <p:animEffect transition="in" filter="barn(inVertical)">
                                      <p:cBhvr>
                                        <p:cTn id="19" dur="500"/>
                                        <p:tgtEl>
                                          <p:spTgt spid="9217"/>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32" fill="hold" nodeType="clickEffect">
                                  <p:stCondLst>
                                    <p:cond delay="0"/>
                                  </p:stCondLst>
                                  <p:childTnLst>
                                    <p:set>
                                      <p:cBhvr>
                                        <p:cTn id="23" dur="1" fill="hold">
                                          <p:stCondLst>
                                            <p:cond delay="0"/>
                                          </p:stCondLst>
                                        </p:cTn>
                                        <p:tgtEl>
                                          <p:spTgt spid="9245"/>
                                        </p:tgtEl>
                                        <p:attrNameLst>
                                          <p:attrName>style.visibility</p:attrName>
                                        </p:attrNameLst>
                                      </p:cBhvr>
                                      <p:to>
                                        <p:strVal val="visible"/>
                                      </p:to>
                                    </p:set>
                                    <p:animEffect transition="in" filter="circle(out)">
                                      <p:cBhvr>
                                        <p:cTn id="24" dur="2000"/>
                                        <p:tgtEl>
                                          <p:spTgt spid="9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2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8E470-4CB4-5A1C-C926-04AE8ACAEC8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F0808F1-BC40-B89C-25C0-71B86FF41AFD}"/>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ROLE OF CLOUD IN THE EVOLVING BANKING LANDSCAPE</a:t>
            </a:r>
          </a:p>
        </p:txBody>
      </p:sp>
      <p:cxnSp>
        <p:nvCxnSpPr>
          <p:cNvPr id="3" name="Straight Connector 2">
            <a:extLst>
              <a:ext uri="{FF2B5EF4-FFF2-40B4-BE49-F238E27FC236}">
                <a16:creationId xmlns:a16="http://schemas.microsoft.com/office/drawing/2014/main" id="{49509C77-6E25-CCE6-5BEB-F77A505B3FEA}"/>
              </a:ext>
            </a:extLst>
          </p:cNvPr>
          <p:cNvCxnSpPr>
            <a:cxnSpLocks/>
          </p:cNvCxnSpPr>
          <p:nvPr/>
        </p:nvCxnSpPr>
        <p:spPr>
          <a:xfrm>
            <a:off x="0" y="519792"/>
            <a:ext cx="12192000"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64D852CD-8A29-9996-245B-4B39470D94AF}"/>
              </a:ext>
            </a:extLst>
          </p:cNvPr>
          <p:cNvCxnSpPr>
            <a:cxnSpLocks/>
          </p:cNvCxnSpPr>
          <p:nvPr/>
        </p:nvCxnSpPr>
        <p:spPr>
          <a:xfrm>
            <a:off x="0" y="586090"/>
            <a:ext cx="12192000" cy="0"/>
          </a:xfrm>
          <a:prstGeom prst="line">
            <a:avLst/>
          </a:prstGeom>
          <a:ln>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52EB4ED9-E416-DDA2-9853-3C595AAB2D34}"/>
              </a:ext>
            </a:extLst>
          </p:cNvPr>
          <p:cNvSpPr txBox="1"/>
          <p:nvPr/>
        </p:nvSpPr>
        <p:spPr>
          <a:xfrm>
            <a:off x="137720" y="763027"/>
            <a:ext cx="11758811" cy="923330"/>
          </a:xfrm>
          <a:prstGeom prst="rect">
            <a:avLst/>
          </a:prstGeom>
          <a:noFill/>
        </p:spPr>
        <p:txBody>
          <a:bodyPr wrap="square" rtlCol="0" anchor="b">
            <a:spAutoFit/>
          </a:bodyPr>
          <a:lstStyle/>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Cloud computing has become essential for banks to modernize their infrastructure and services, providing the flexibility to scale operations, reduce costs, and quickly deploy new services and applications. With cloud adoption, banks can enhance customer service, strengthen security measures, and stay competitive in a rapidly evolving digital landscape.</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The role of cloud in the evolving banking landscape includes:</a:t>
            </a:r>
          </a:p>
        </p:txBody>
      </p:sp>
      <p:sp>
        <p:nvSpPr>
          <p:cNvPr id="24" name="Rectangle 23">
            <a:extLst>
              <a:ext uri="{FF2B5EF4-FFF2-40B4-BE49-F238E27FC236}">
                <a16:creationId xmlns:a16="http://schemas.microsoft.com/office/drawing/2014/main" id="{9BE54DB0-E87F-438B-BE61-CA8FB1D7E77D}"/>
              </a:ext>
            </a:extLst>
          </p:cNvPr>
          <p:cNvSpPr/>
          <p:nvPr/>
        </p:nvSpPr>
        <p:spPr>
          <a:xfrm>
            <a:off x="464803" y="1797962"/>
            <a:ext cx="2274320" cy="761662"/>
          </a:xfrm>
          <a:prstGeom prst="rect">
            <a:avLst/>
          </a:prstGeom>
          <a:solidFill>
            <a:srgbClr val="F09438"/>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rPr>
              <a:t>Enhance Compliance and Security</a:t>
            </a:r>
          </a:p>
        </p:txBody>
      </p:sp>
      <p:sp>
        <p:nvSpPr>
          <p:cNvPr id="25" name="Rectangle 24">
            <a:extLst>
              <a:ext uri="{FF2B5EF4-FFF2-40B4-BE49-F238E27FC236}">
                <a16:creationId xmlns:a16="http://schemas.microsoft.com/office/drawing/2014/main" id="{36213A30-650F-4F05-B193-5B9CAF3BCE9D}"/>
              </a:ext>
            </a:extLst>
          </p:cNvPr>
          <p:cNvSpPr/>
          <p:nvPr/>
        </p:nvSpPr>
        <p:spPr>
          <a:xfrm>
            <a:off x="2842503" y="1797962"/>
            <a:ext cx="8606158" cy="742992"/>
          </a:xfrm>
          <a:prstGeom prst="rect">
            <a:avLst/>
          </a:prstGeom>
          <a:solidFill>
            <a:schemeClr val="accent2">
              <a:lumMod val="20000"/>
              <a:lumOff val="8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endParaRPr>
          </a:p>
        </p:txBody>
      </p:sp>
      <p:sp>
        <p:nvSpPr>
          <p:cNvPr id="26" name="Rectangle 25">
            <a:extLst>
              <a:ext uri="{FF2B5EF4-FFF2-40B4-BE49-F238E27FC236}">
                <a16:creationId xmlns:a16="http://schemas.microsoft.com/office/drawing/2014/main" id="{87009B07-8037-4C6A-9828-E3E78D3F2324}"/>
              </a:ext>
            </a:extLst>
          </p:cNvPr>
          <p:cNvSpPr/>
          <p:nvPr/>
        </p:nvSpPr>
        <p:spPr>
          <a:xfrm>
            <a:off x="464803" y="2633606"/>
            <a:ext cx="2274320" cy="761662"/>
          </a:xfrm>
          <a:prstGeom prst="rect">
            <a:avLst/>
          </a:prstGeom>
          <a:solidFill>
            <a:schemeClr val="tx2">
              <a:lumMod val="50000"/>
              <a:lumOff val="5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rPr>
              <a:t>Improve Flexibility and Agility</a:t>
            </a:r>
          </a:p>
        </p:txBody>
      </p:sp>
      <p:sp>
        <p:nvSpPr>
          <p:cNvPr id="27" name="Rectangle 26">
            <a:extLst>
              <a:ext uri="{FF2B5EF4-FFF2-40B4-BE49-F238E27FC236}">
                <a16:creationId xmlns:a16="http://schemas.microsoft.com/office/drawing/2014/main" id="{76CC7A14-586D-46B6-BB08-E9823846D70E}"/>
              </a:ext>
            </a:extLst>
          </p:cNvPr>
          <p:cNvSpPr/>
          <p:nvPr/>
        </p:nvSpPr>
        <p:spPr>
          <a:xfrm>
            <a:off x="2842503" y="2633606"/>
            <a:ext cx="8606158" cy="761662"/>
          </a:xfrm>
          <a:prstGeom prst="rect">
            <a:avLst/>
          </a:prstGeom>
          <a:solidFill>
            <a:schemeClr val="tx2">
              <a:lumMod val="10000"/>
              <a:lumOff val="9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endParaRPr>
          </a:p>
        </p:txBody>
      </p:sp>
      <p:sp>
        <p:nvSpPr>
          <p:cNvPr id="28" name="Rectangle 27">
            <a:extLst>
              <a:ext uri="{FF2B5EF4-FFF2-40B4-BE49-F238E27FC236}">
                <a16:creationId xmlns:a16="http://schemas.microsoft.com/office/drawing/2014/main" id="{9F039CED-3852-4D56-9A9B-2775AE011421}"/>
              </a:ext>
            </a:extLst>
          </p:cNvPr>
          <p:cNvSpPr/>
          <p:nvPr/>
        </p:nvSpPr>
        <p:spPr>
          <a:xfrm>
            <a:off x="464803" y="3478596"/>
            <a:ext cx="2274320" cy="761662"/>
          </a:xfrm>
          <a:prstGeom prst="rect">
            <a:avLst/>
          </a:prstGeom>
          <a:solidFill>
            <a:srgbClr val="C72C26"/>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rPr>
              <a:t>Collaboration and Innovation</a:t>
            </a:r>
          </a:p>
        </p:txBody>
      </p:sp>
      <p:sp>
        <p:nvSpPr>
          <p:cNvPr id="29" name="Rectangle 28">
            <a:extLst>
              <a:ext uri="{FF2B5EF4-FFF2-40B4-BE49-F238E27FC236}">
                <a16:creationId xmlns:a16="http://schemas.microsoft.com/office/drawing/2014/main" id="{7E2575AA-931C-4372-B2FF-B4C87A98B6ED}"/>
              </a:ext>
            </a:extLst>
          </p:cNvPr>
          <p:cNvSpPr/>
          <p:nvPr/>
        </p:nvSpPr>
        <p:spPr>
          <a:xfrm>
            <a:off x="2842503" y="3478596"/>
            <a:ext cx="8606158" cy="761662"/>
          </a:xfrm>
          <a:prstGeom prst="rect">
            <a:avLst/>
          </a:prstGeom>
          <a:solidFill>
            <a:srgbClr val="C72C26">
              <a:lumMod val="20000"/>
              <a:lumOff val="8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endParaRPr>
          </a:p>
        </p:txBody>
      </p:sp>
      <p:sp>
        <p:nvSpPr>
          <p:cNvPr id="30" name="Rectangle 29">
            <a:extLst>
              <a:ext uri="{FF2B5EF4-FFF2-40B4-BE49-F238E27FC236}">
                <a16:creationId xmlns:a16="http://schemas.microsoft.com/office/drawing/2014/main" id="{5A3609D9-1EBB-46DD-AFF2-58126A7EA13F}"/>
              </a:ext>
            </a:extLst>
          </p:cNvPr>
          <p:cNvSpPr/>
          <p:nvPr/>
        </p:nvSpPr>
        <p:spPr>
          <a:xfrm>
            <a:off x="464803" y="4295589"/>
            <a:ext cx="2274320" cy="761662"/>
          </a:xfrm>
          <a:prstGeom prst="rect">
            <a:avLst/>
          </a:prstGeom>
          <a:solidFill>
            <a:srgbClr val="8CBE0C"/>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rPr>
              <a:t>Improve Data Management and Analytics</a:t>
            </a:r>
          </a:p>
        </p:txBody>
      </p:sp>
      <p:sp>
        <p:nvSpPr>
          <p:cNvPr id="31" name="Rectangle 30">
            <a:extLst>
              <a:ext uri="{FF2B5EF4-FFF2-40B4-BE49-F238E27FC236}">
                <a16:creationId xmlns:a16="http://schemas.microsoft.com/office/drawing/2014/main" id="{0FF44D8E-5BE3-4661-8241-CDB12E6094D7}"/>
              </a:ext>
            </a:extLst>
          </p:cNvPr>
          <p:cNvSpPr/>
          <p:nvPr/>
        </p:nvSpPr>
        <p:spPr>
          <a:xfrm>
            <a:off x="2842503" y="4295589"/>
            <a:ext cx="8606158" cy="761662"/>
          </a:xfrm>
          <a:prstGeom prst="rect">
            <a:avLst/>
          </a:prstGeom>
          <a:solidFill>
            <a:srgbClr val="8CBE0C">
              <a:lumMod val="20000"/>
              <a:lumOff val="8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endParaRPr>
          </a:p>
        </p:txBody>
      </p:sp>
      <p:sp>
        <p:nvSpPr>
          <p:cNvPr id="32" name="Rectangle 31">
            <a:extLst>
              <a:ext uri="{FF2B5EF4-FFF2-40B4-BE49-F238E27FC236}">
                <a16:creationId xmlns:a16="http://schemas.microsoft.com/office/drawing/2014/main" id="{DB387E9D-D4D8-4BDD-98D1-764DC1CDEA2B}"/>
              </a:ext>
            </a:extLst>
          </p:cNvPr>
          <p:cNvSpPr/>
          <p:nvPr/>
        </p:nvSpPr>
        <p:spPr>
          <a:xfrm>
            <a:off x="2859451" y="1833148"/>
            <a:ext cx="8499848" cy="67839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263238"/>
                </a:solidFill>
                <a:effectLst/>
                <a:uLnTx/>
                <a:uFillTx/>
                <a:latin typeface="Poppins" panose="00000500000000000000" pitchFamily="2" charset="0"/>
                <a:cs typeface="Poppins" panose="00000500000000000000" pitchFamily="2" charset="0"/>
              </a:rPr>
              <a:t>Data security has always been a top priority for banks. Cloud service providers are making substantial investments in advanced security measures to address these concerns. Cloud platforms offer real-time monitoring tools to ensure regulatory compliance and reduce the risk of penalties.</a:t>
            </a:r>
            <a:endParaRPr kumimoji="0" lang="en-US" sz="1000" b="0" i="0" u="none" strike="noStrike" kern="1200" cap="none" spc="0" normalizeH="0" baseline="0" noProof="0" dirty="0">
              <a:ln>
                <a:noFill/>
              </a:ln>
              <a:solidFill>
                <a:sysClr val="windowText" lastClr="000000"/>
              </a:solidFill>
              <a:effectLst/>
              <a:uLnTx/>
              <a:uFillTx/>
              <a:latin typeface="Poppins" panose="00000500000000000000" pitchFamily="2" charset="0"/>
              <a:cs typeface="Poppins" panose="00000500000000000000" pitchFamily="2" charset="0"/>
            </a:endParaRPr>
          </a:p>
        </p:txBody>
      </p:sp>
      <p:sp>
        <p:nvSpPr>
          <p:cNvPr id="33" name="Rectangle 32">
            <a:extLst>
              <a:ext uri="{FF2B5EF4-FFF2-40B4-BE49-F238E27FC236}">
                <a16:creationId xmlns:a16="http://schemas.microsoft.com/office/drawing/2014/main" id="{4257E983-EF1A-4201-A42A-6BCDB1A5A575}"/>
              </a:ext>
            </a:extLst>
          </p:cNvPr>
          <p:cNvSpPr/>
          <p:nvPr/>
        </p:nvSpPr>
        <p:spPr>
          <a:xfrm>
            <a:off x="2842503" y="2675105"/>
            <a:ext cx="8516796" cy="67839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263238"/>
                </a:solidFill>
                <a:effectLst/>
                <a:uLnTx/>
                <a:uFillTx/>
                <a:latin typeface="Poppins" panose="00000500000000000000" pitchFamily="2" charset="0"/>
                <a:cs typeface="Poppins" panose="00000500000000000000" pitchFamily="2" charset="0"/>
              </a:rPr>
              <a:t>Cloud computing enables banks to quickly adapt to market shifts and customer needs. Unlike traditional on-premises infrastructure, cloud services offer rapid deployment, allowing banks to quickly launch products, adapt to regulations, and scale operations efficiently</a:t>
            </a:r>
            <a:endParaRPr kumimoji="0" lang="en-US" sz="1000" b="0" i="0" u="none" strike="noStrike" kern="1200" cap="none" spc="0" normalizeH="0" baseline="0" noProof="0" dirty="0">
              <a:ln>
                <a:noFill/>
              </a:ln>
              <a:solidFill>
                <a:sysClr val="windowText" lastClr="000000"/>
              </a:solidFill>
              <a:effectLst/>
              <a:uLnTx/>
              <a:uFillTx/>
              <a:latin typeface="Poppins" panose="00000500000000000000" pitchFamily="2" charset="0"/>
              <a:cs typeface="Poppins" panose="00000500000000000000" pitchFamily="2" charset="0"/>
            </a:endParaRPr>
          </a:p>
        </p:txBody>
      </p:sp>
      <p:sp>
        <p:nvSpPr>
          <p:cNvPr id="34" name="Rectangle 33">
            <a:extLst>
              <a:ext uri="{FF2B5EF4-FFF2-40B4-BE49-F238E27FC236}">
                <a16:creationId xmlns:a16="http://schemas.microsoft.com/office/drawing/2014/main" id="{43D06144-68C7-4DE0-8D75-253FA036A199}"/>
              </a:ext>
            </a:extLst>
          </p:cNvPr>
          <p:cNvSpPr/>
          <p:nvPr/>
        </p:nvSpPr>
        <p:spPr>
          <a:xfrm>
            <a:off x="2842503" y="3513780"/>
            <a:ext cx="8516796" cy="67839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263238"/>
                </a:solidFill>
                <a:effectLst/>
                <a:uLnTx/>
                <a:uFillTx/>
                <a:latin typeface="Poppins" panose="00000500000000000000" pitchFamily="2" charset="0"/>
                <a:cs typeface="Poppins" panose="00000500000000000000" pitchFamily="2" charset="0"/>
              </a:rPr>
              <a:t>Cloud computing enhances collaboration and innovation both within and beyond the bank. Utilizing cloud-based solutions, banks can collaborate with fintech companies and other service providers to offer an expanded range of services, including mobile payments, peer-to-peer (P2P) transfers, and lending platforms</a:t>
            </a:r>
            <a:endParaRPr kumimoji="0" lang="en-US" sz="1000" b="0" i="0" u="none" strike="noStrike" kern="1200" cap="none" spc="0" normalizeH="0" baseline="0" noProof="0" dirty="0">
              <a:ln>
                <a:noFill/>
              </a:ln>
              <a:solidFill>
                <a:sysClr val="windowText" lastClr="000000"/>
              </a:solidFill>
              <a:effectLst/>
              <a:uLnTx/>
              <a:uFillTx/>
              <a:latin typeface="Poppins" panose="00000500000000000000" pitchFamily="2" charset="0"/>
              <a:cs typeface="Poppins" panose="00000500000000000000" pitchFamily="2" charset="0"/>
            </a:endParaRPr>
          </a:p>
        </p:txBody>
      </p:sp>
      <p:sp>
        <p:nvSpPr>
          <p:cNvPr id="35" name="Rectangle 34">
            <a:extLst>
              <a:ext uri="{FF2B5EF4-FFF2-40B4-BE49-F238E27FC236}">
                <a16:creationId xmlns:a16="http://schemas.microsoft.com/office/drawing/2014/main" id="{2D80AE22-254C-4F84-9FB6-32714056D174}"/>
              </a:ext>
            </a:extLst>
          </p:cNvPr>
          <p:cNvSpPr/>
          <p:nvPr/>
        </p:nvSpPr>
        <p:spPr>
          <a:xfrm>
            <a:off x="2859451" y="4340761"/>
            <a:ext cx="8499848" cy="67839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263238"/>
                </a:solidFill>
                <a:effectLst/>
                <a:uLnTx/>
                <a:uFillTx/>
                <a:latin typeface="Poppins" panose="00000500000000000000" pitchFamily="2" charset="0"/>
                <a:cs typeface="Poppins" panose="00000500000000000000" pitchFamily="2" charset="0"/>
              </a:rPr>
              <a:t>Cloud platforms offer powerful data storage and processing solutions, allowing banks to efficiently manage large volumes of data. These platforms also provide advanced analytics tools for real-time data analysis, enabling banks to derive actionable insights into customer preferences, market dynamics, and operational performance</a:t>
            </a:r>
            <a:endParaRPr kumimoji="0" lang="en-US" sz="1000" b="0" i="0" u="none" strike="noStrike" kern="1200" cap="none" spc="0" normalizeH="0" baseline="0" noProof="0" dirty="0">
              <a:ln>
                <a:noFill/>
              </a:ln>
              <a:solidFill>
                <a:sysClr val="windowText" lastClr="000000"/>
              </a:solidFill>
              <a:effectLst/>
              <a:uLnTx/>
              <a:uFillTx/>
              <a:latin typeface="Poppins" panose="00000500000000000000" pitchFamily="2" charset="0"/>
              <a:cs typeface="Poppins" panose="00000500000000000000" pitchFamily="2" charset="0"/>
            </a:endParaRPr>
          </a:p>
        </p:txBody>
      </p:sp>
      <p:sp>
        <p:nvSpPr>
          <p:cNvPr id="37" name="Rectangle 36">
            <a:extLst>
              <a:ext uri="{FF2B5EF4-FFF2-40B4-BE49-F238E27FC236}">
                <a16:creationId xmlns:a16="http://schemas.microsoft.com/office/drawing/2014/main" id="{B280BB71-7215-3A6C-75C9-A11990F1DDB0}"/>
              </a:ext>
            </a:extLst>
          </p:cNvPr>
          <p:cNvSpPr/>
          <p:nvPr/>
        </p:nvSpPr>
        <p:spPr>
          <a:xfrm>
            <a:off x="464803" y="5119151"/>
            <a:ext cx="2274320" cy="761662"/>
          </a:xfrm>
          <a:prstGeom prst="rect">
            <a:avLst/>
          </a:prstGeom>
          <a:solidFill>
            <a:schemeClr val="accent5">
              <a:lumMod val="75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rPr>
              <a:t>Enhance Customer Experience &amp; Personalization</a:t>
            </a:r>
          </a:p>
        </p:txBody>
      </p:sp>
      <p:sp>
        <p:nvSpPr>
          <p:cNvPr id="38" name="Rectangle 37">
            <a:extLst>
              <a:ext uri="{FF2B5EF4-FFF2-40B4-BE49-F238E27FC236}">
                <a16:creationId xmlns:a16="http://schemas.microsoft.com/office/drawing/2014/main" id="{8D990CAC-8544-BAB2-4183-C3E6807BF496}"/>
              </a:ext>
            </a:extLst>
          </p:cNvPr>
          <p:cNvSpPr/>
          <p:nvPr/>
        </p:nvSpPr>
        <p:spPr>
          <a:xfrm>
            <a:off x="2842503" y="5119151"/>
            <a:ext cx="8606158" cy="761662"/>
          </a:xfrm>
          <a:prstGeom prst="rect">
            <a:avLst/>
          </a:prstGeom>
          <a:solidFill>
            <a:schemeClr val="accent5">
              <a:lumMod val="40000"/>
              <a:lumOff val="6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endParaRPr>
          </a:p>
        </p:txBody>
      </p:sp>
      <p:sp>
        <p:nvSpPr>
          <p:cNvPr id="39" name="Rectangle 38">
            <a:extLst>
              <a:ext uri="{FF2B5EF4-FFF2-40B4-BE49-F238E27FC236}">
                <a16:creationId xmlns:a16="http://schemas.microsoft.com/office/drawing/2014/main" id="{D5DD05F1-6199-3D2F-737A-1615FE440CBE}"/>
              </a:ext>
            </a:extLst>
          </p:cNvPr>
          <p:cNvSpPr/>
          <p:nvPr/>
        </p:nvSpPr>
        <p:spPr>
          <a:xfrm>
            <a:off x="2842502" y="5155916"/>
            <a:ext cx="8516795" cy="67839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263238"/>
                </a:solidFill>
                <a:effectLst/>
                <a:uLnTx/>
                <a:uFillTx/>
                <a:latin typeface="Poppins" panose="00000500000000000000" pitchFamily="2" charset="0"/>
                <a:cs typeface="Poppins" panose="00000500000000000000" pitchFamily="2" charset="0"/>
              </a:rPr>
              <a:t>Cloud computing is essential for banks to provide personalized services tailored to individual customer needs. Utilizing cloud-based tools such as customer relationship management (CRM) systems, banks can efficiently access and analyze large datasets in real time, enabling them to better understand customer behavior and deliver customized products and services</a:t>
            </a:r>
            <a:endParaRPr kumimoji="0" lang="en-US" sz="1000" b="0" i="0" u="none" strike="noStrike" kern="1200" cap="none" spc="0" normalizeH="0" baseline="0" noProof="0" dirty="0">
              <a:ln>
                <a:noFill/>
              </a:ln>
              <a:solidFill>
                <a:sysClr val="windowText" lastClr="000000"/>
              </a:solidFill>
              <a:effectLst/>
              <a:uLnTx/>
              <a:uFillTx/>
              <a:latin typeface="Poppins" panose="00000500000000000000" pitchFamily="2" charset="0"/>
              <a:cs typeface="Poppins" panose="00000500000000000000" pitchFamily="2" charset="0"/>
            </a:endParaRPr>
          </a:p>
        </p:txBody>
      </p:sp>
      <p:sp>
        <p:nvSpPr>
          <p:cNvPr id="40" name="Rectangle 39">
            <a:extLst>
              <a:ext uri="{FF2B5EF4-FFF2-40B4-BE49-F238E27FC236}">
                <a16:creationId xmlns:a16="http://schemas.microsoft.com/office/drawing/2014/main" id="{051645B4-B24B-6C2A-A15B-42A0D0B3C7F7}"/>
              </a:ext>
            </a:extLst>
          </p:cNvPr>
          <p:cNvSpPr/>
          <p:nvPr/>
        </p:nvSpPr>
        <p:spPr>
          <a:xfrm>
            <a:off x="464803" y="5956387"/>
            <a:ext cx="2274320" cy="761662"/>
          </a:xfrm>
          <a:prstGeom prst="rect">
            <a:avLst/>
          </a:prstGeom>
          <a:solidFill>
            <a:schemeClr val="accent3">
              <a:lumMod val="75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rPr>
              <a:t>Cost Efficiency and Scalability</a:t>
            </a:r>
          </a:p>
        </p:txBody>
      </p:sp>
      <p:sp>
        <p:nvSpPr>
          <p:cNvPr id="41" name="Rectangle 40">
            <a:extLst>
              <a:ext uri="{FF2B5EF4-FFF2-40B4-BE49-F238E27FC236}">
                <a16:creationId xmlns:a16="http://schemas.microsoft.com/office/drawing/2014/main" id="{1270E293-9516-D35E-2D01-2DE3A7195861}"/>
              </a:ext>
            </a:extLst>
          </p:cNvPr>
          <p:cNvSpPr/>
          <p:nvPr/>
        </p:nvSpPr>
        <p:spPr>
          <a:xfrm>
            <a:off x="2842503" y="5956387"/>
            <a:ext cx="8606158" cy="761662"/>
          </a:xfrm>
          <a:prstGeom prst="rect">
            <a:avLst/>
          </a:prstGeom>
          <a:solidFill>
            <a:schemeClr val="accent3">
              <a:lumMod val="40000"/>
              <a:lumOff val="6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endParaRPr>
          </a:p>
        </p:txBody>
      </p:sp>
      <p:sp>
        <p:nvSpPr>
          <p:cNvPr id="42" name="Rectangle 41">
            <a:extLst>
              <a:ext uri="{FF2B5EF4-FFF2-40B4-BE49-F238E27FC236}">
                <a16:creationId xmlns:a16="http://schemas.microsoft.com/office/drawing/2014/main" id="{B8A19CF5-163F-3EB5-4FA7-30561772DF18}"/>
              </a:ext>
            </a:extLst>
          </p:cNvPr>
          <p:cNvSpPr/>
          <p:nvPr/>
        </p:nvSpPr>
        <p:spPr>
          <a:xfrm>
            <a:off x="2842501" y="5991568"/>
            <a:ext cx="8516795" cy="67839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263238"/>
                </a:solidFill>
                <a:effectLst/>
                <a:uLnTx/>
                <a:uFillTx/>
                <a:latin typeface="Poppins" panose="00000500000000000000" pitchFamily="2" charset="0"/>
                <a:cs typeface="Poppins" panose="00000500000000000000" pitchFamily="2" charset="0"/>
              </a:rPr>
              <a:t>Embracing cloud technology allows banks to achieve substantial cost savings by eliminating the need for maintaining and upgrading physical data centers. Additionally, cloud platforms provide unparalleled scalability, giving banks the flexibility to adjust resources rapidly in response to fluctuating demand</a:t>
            </a:r>
            <a:endParaRPr kumimoji="0" lang="en-US" sz="1000" b="0" i="0" u="none" strike="noStrike" kern="1200" cap="none" spc="0" normalizeH="0" baseline="0" noProof="0" dirty="0">
              <a:ln>
                <a:noFill/>
              </a:ln>
              <a:solidFill>
                <a:sysClr val="windowText" lastClr="000000"/>
              </a:solidFill>
              <a:effectLst/>
              <a:uLnTx/>
              <a:uFillTx/>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09208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1000" fill="hold"/>
                                        <p:tgtEl>
                                          <p:spTgt spid="24"/>
                                        </p:tgtEl>
                                        <p:attrNameLst>
                                          <p:attrName>ppt_x</p:attrName>
                                        </p:attrNameLst>
                                      </p:cBhvr>
                                      <p:tavLst>
                                        <p:tav tm="0">
                                          <p:val>
                                            <p:strVal val="0-#ppt_w/2"/>
                                          </p:val>
                                        </p:tav>
                                        <p:tav tm="100000">
                                          <p:val>
                                            <p:strVal val="#ppt_x"/>
                                          </p:val>
                                        </p:tav>
                                      </p:tavLst>
                                    </p:anim>
                                    <p:anim calcmode="lin" valueType="num">
                                      <p:cBhvr additive="base">
                                        <p:cTn id="14" dur="1000" fill="hold"/>
                                        <p:tgtEl>
                                          <p:spTgt spid="2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1000" fill="hold"/>
                                        <p:tgtEl>
                                          <p:spTgt spid="32"/>
                                        </p:tgtEl>
                                        <p:attrNameLst>
                                          <p:attrName>ppt_x</p:attrName>
                                        </p:attrNameLst>
                                      </p:cBhvr>
                                      <p:tavLst>
                                        <p:tav tm="0">
                                          <p:val>
                                            <p:strVal val="0-#ppt_w/2"/>
                                          </p:val>
                                        </p:tav>
                                        <p:tav tm="100000">
                                          <p:val>
                                            <p:strVal val="#ppt_x"/>
                                          </p:val>
                                        </p:tav>
                                      </p:tavLst>
                                    </p:anim>
                                    <p:anim calcmode="lin" valueType="num">
                                      <p:cBhvr additive="base">
                                        <p:cTn id="18" dur="1000" fill="hold"/>
                                        <p:tgtEl>
                                          <p:spTgt spid="32"/>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1000" fill="hold"/>
                                        <p:tgtEl>
                                          <p:spTgt spid="25"/>
                                        </p:tgtEl>
                                        <p:attrNameLst>
                                          <p:attrName>ppt_x</p:attrName>
                                        </p:attrNameLst>
                                      </p:cBhvr>
                                      <p:tavLst>
                                        <p:tav tm="0">
                                          <p:val>
                                            <p:strVal val="0-#ppt_w/2"/>
                                          </p:val>
                                        </p:tav>
                                        <p:tav tm="100000">
                                          <p:val>
                                            <p:strVal val="#ppt_x"/>
                                          </p:val>
                                        </p:tav>
                                      </p:tavLst>
                                    </p:anim>
                                    <p:anim calcmode="lin" valueType="num">
                                      <p:cBhvr additive="base">
                                        <p:cTn id="22" dur="10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000" fill="hold"/>
                                        <p:tgtEl>
                                          <p:spTgt spid="26"/>
                                        </p:tgtEl>
                                        <p:attrNameLst>
                                          <p:attrName>ppt_x</p:attrName>
                                        </p:attrNameLst>
                                      </p:cBhvr>
                                      <p:tavLst>
                                        <p:tav tm="0">
                                          <p:val>
                                            <p:strVal val="1+#ppt_w/2"/>
                                          </p:val>
                                        </p:tav>
                                        <p:tav tm="100000">
                                          <p:val>
                                            <p:strVal val="#ppt_x"/>
                                          </p:val>
                                        </p:tav>
                                      </p:tavLst>
                                    </p:anim>
                                    <p:anim calcmode="lin" valueType="num">
                                      <p:cBhvr additive="base">
                                        <p:cTn id="28" dur="1000" fill="hold"/>
                                        <p:tgtEl>
                                          <p:spTgt spid="2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1000" fill="hold"/>
                                        <p:tgtEl>
                                          <p:spTgt spid="33"/>
                                        </p:tgtEl>
                                        <p:attrNameLst>
                                          <p:attrName>ppt_x</p:attrName>
                                        </p:attrNameLst>
                                      </p:cBhvr>
                                      <p:tavLst>
                                        <p:tav tm="0">
                                          <p:val>
                                            <p:strVal val="1+#ppt_w/2"/>
                                          </p:val>
                                        </p:tav>
                                        <p:tav tm="100000">
                                          <p:val>
                                            <p:strVal val="#ppt_x"/>
                                          </p:val>
                                        </p:tav>
                                      </p:tavLst>
                                    </p:anim>
                                    <p:anim calcmode="lin" valueType="num">
                                      <p:cBhvr additive="base">
                                        <p:cTn id="32" dur="1000" fill="hold"/>
                                        <p:tgtEl>
                                          <p:spTgt spid="3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1000" fill="hold"/>
                                        <p:tgtEl>
                                          <p:spTgt spid="27"/>
                                        </p:tgtEl>
                                        <p:attrNameLst>
                                          <p:attrName>ppt_x</p:attrName>
                                        </p:attrNameLst>
                                      </p:cBhvr>
                                      <p:tavLst>
                                        <p:tav tm="0">
                                          <p:val>
                                            <p:strVal val="1+#ppt_w/2"/>
                                          </p:val>
                                        </p:tav>
                                        <p:tav tm="100000">
                                          <p:val>
                                            <p:strVal val="#ppt_x"/>
                                          </p:val>
                                        </p:tav>
                                      </p:tavLst>
                                    </p:anim>
                                    <p:anim calcmode="lin" valueType="num">
                                      <p:cBhvr additive="base">
                                        <p:cTn id="36" dur="10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1000" fill="hold"/>
                                        <p:tgtEl>
                                          <p:spTgt spid="28"/>
                                        </p:tgtEl>
                                        <p:attrNameLst>
                                          <p:attrName>ppt_x</p:attrName>
                                        </p:attrNameLst>
                                      </p:cBhvr>
                                      <p:tavLst>
                                        <p:tav tm="0">
                                          <p:val>
                                            <p:strVal val="0-#ppt_w/2"/>
                                          </p:val>
                                        </p:tav>
                                        <p:tav tm="100000">
                                          <p:val>
                                            <p:strVal val="#ppt_x"/>
                                          </p:val>
                                        </p:tav>
                                      </p:tavLst>
                                    </p:anim>
                                    <p:anim calcmode="lin" valueType="num">
                                      <p:cBhvr additive="base">
                                        <p:cTn id="42" dur="1000" fill="hold"/>
                                        <p:tgtEl>
                                          <p:spTgt spid="28"/>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1000" fill="hold"/>
                                        <p:tgtEl>
                                          <p:spTgt spid="34"/>
                                        </p:tgtEl>
                                        <p:attrNameLst>
                                          <p:attrName>ppt_x</p:attrName>
                                        </p:attrNameLst>
                                      </p:cBhvr>
                                      <p:tavLst>
                                        <p:tav tm="0">
                                          <p:val>
                                            <p:strVal val="0-#ppt_w/2"/>
                                          </p:val>
                                        </p:tav>
                                        <p:tav tm="100000">
                                          <p:val>
                                            <p:strVal val="#ppt_x"/>
                                          </p:val>
                                        </p:tav>
                                      </p:tavLst>
                                    </p:anim>
                                    <p:anim calcmode="lin" valueType="num">
                                      <p:cBhvr additive="base">
                                        <p:cTn id="46" dur="1000" fill="hold"/>
                                        <p:tgtEl>
                                          <p:spTgt spid="34"/>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1000" fill="hold"/>
                                        <p:tgtEl>
                                          <p:spTgt spid="29"/>
                                        </p:tgtEl>
                                        <p:attrNameLst>
                                          <p:attrName>ppt_x</p:attrName>
                                        </p:attrNameLst>
                                      </p:cBhvr>
                                      <p:tavLst>
                                        <p:tav tm="0">
                                          <p:val>
                                            <p:strVal val="0-#ppt_w/2"/>
                                          </p:val>
                                        </p:tav>
                                        <p:tav tm="100000">
                                          <p:val>
                                            <p:strVal val="#ppt_x"/>
                                          </p:val>
                                        </p:tav>
                                      </p:tavLst>
                                    </p:anim>
                                    <p:anim calcmode="lin" valueType="num">
                                      <p:cBhvr additive="base">
                                        <p:cTn id="50"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1000" fill="hold"/>
                                        <p:tgtEl>
                                          <p:spTgt spid="30"/>
                                        </p:tgtEl>
                                        <p:attrNameLst>
                                          <p:attrName>ppt_x</p:attrName>
                                        </p:attrNameLst>
                                      </p:cBhvr>
                                      <p:tavLst>
                                        <p:tav tm="0">
                                          <p:val>
                                            <p:strVal val="1+#ppt_w/2"/>
                                          </p:val>
                                        </p:tav>
                                        <p:tav tm="100000">
                                          <p:val>
                                            <p:strVal val="#ppt_x"/>
                                          </p:val>
                                        </p:tav>
                                      </p:tavLst>
                                    </p:anim>
                                    <p:anim calcmode="lin" valueType="num">
                                      <p:cBhvr additive="base">
                                        <p:cTn id="56" dur="1000" fill="hold"/>
                                        <p:tgtEl>
                                          <p:spTgt spid="30"/>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additive="base">
                                        <p:cTn id="59" dur="1000" fill="hold"/>
                                        <p:tgtEl>
                                          <p:spTgt spid="35"/>
                                        </p:tgtEl>
                                        <p:attrNameLst>
                                          <p:attrName>ppt_x</p:attrName>
                                        </p:attrNameLst>
                                      </p:cBhvr>
                                      <p:tavLst>
                                        <p:tav tm="0">
                                          <p:val>
                                            <p:strVal val="1+#ppt_w/2"/>
                                          </p:val>
                                        </p:tav>
                                        <p:tav tm="100000">
                                          <p:val>
                                            <p:strVal val="#ppt_x"/>
                                          </p:val>
                                        </p:tav>
                                      </p:tavLst>
                                    </p:anim>
                                    <p:anim calcmode="lin" valueType="num">
                                      <p:cBhvr additive="base">
                                        <p:cTn id="60" dur="1000" fill="hold"/>
                                        <p:tgtEl>
                                          <p:spTgt spid="35"/>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1000" fill="hold"/>
                                        <p:tgtEl>
                                          <p:spTgt spid="31"/>
                                        </p:tgtEl>
                                        <p:attrNameLst>
                                          <p:attrName>ppt_x</p:attrName>
                                        </p:attrNameLst>
                                      </p:cBhvr>
                                      <p:tavLst>
                                        <p:tav tm="0">
                                          <p:val>
                                            <p:strVal val="1+#ppt_w/2"/>
                                          </p:val>
                                        </p:tav>
                                        <p:tav tm="100000">
                                          <p:val>
                                            <p:strVal val="#ppt_x"/>
                                          </p:val>
                                        </p:tav>
                                      </p:tavLst>
                                    </p:anim>
                                    <p:anim calcmode="lin" valueType="num">
                                      <p:cBhvr additive="base">
                                        <p:cTn id="64" dur="10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1000" fill="hold"/>
                                        <p:tgtEl>
                                          <p:spTgt spid="37"/>
                                        </p:tgtEl>
                                        <p:attrNameLst>
                                          <p:attrName>ppt_x</p:attrName>
                                        </p:attrNameLst>
                                      </p:cBhvr>
                                      <p:tavLst>
                                        <p:tav tm="0">
                                          <p:val>
                                            <p:strVal val="0-#ppt_w/2"/>
                                          </p:val>
                                        </p:tav>
                                        <p:tav tm="100000">
                                          <p:val>
                                            <p:strVal val="#ppt_x"/>
                                          </p:val>
                                        </p:tav>
                                      </p:tavLst>
                                    </p:anim>
                                    <p:anim calcmode="lin" valueType="num">
                                      <p:cBhvr additive="base">
                                        <p:cTn id="70" dur="1000" fill="hold"/>
                                        <p:tgtEl>
                                          <p:spTgt spid="37"/>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anim calcmode="lin" valueType="num">
                                      <p:cBhvr additive="base">
                                        <p:cTn id="73" dur="1000" fill="hold"/>
                                        <p:tgtEl>
                                          <p:spTgt spid="39"/>
                                        </p:tgtEl>
                                        <p:attrNameLst>
                                          <p:attrName>ppt_x</p:attrName>
                                        </p:attrNameLst>
                                      </p:cBhvr>
                                      <p:tavLst>
                                        <p:tav tm="0">
                                          <p:val>
                                            <p:strVal val="0-#ppt_w/2"/>
                                          </p:val>
                                        </p:tav>
                                        <p:tav tm="100000">
                                          <p:val>
                                            <p:strVal val="#ppt_x"/>
                                          </p:val>
                                        </p:tav>
                                      </p:tavLst>
                                    </p:anim>
                                    <p:anim calcmode="lin" valueType="num">
                                      <p:cBhvr additive="base">
                                        <p:cTn id="74" dur="1000" fill="hold"/>
                                        <p:tgtEl>
                                          <p:spTgt spid="39"/>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additive="base">
                                        <p:cTn id="77" dur="1000" fill="hold"/>
                                        <p:tgtEl>
                                          <p:spTgt spid="38"/>
                                        </p:tgtEl>
                                        <p:attrNameLst>
                                          <p:attrName>ppt_x</p:attrName>
                                        </p:attrNameLst>
                                      </p:cBhvr>
                                      <p:tavLst>
                                        <p:tav tm="0">
                                          <p:val>
                                            <p:strVal val="0-#ppt_w/2"/>
                                          </p:val>
                                        </p:tav>
                                        <p:tav tm="100000">
                                          <p:val>
                                            <p:strVal val="#ppt_x"/>
                                          </p:val>
                                        </p:tav>
                                      </p:tavLst>
                                    </p:anim>
                                    <p:anim calcmode="lin" valueType="num">
                                      <p:cBhvr additive="base">
                                        <p:cTn id="78" dur="10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2" fill="hold" grpId="0" nodeType="clickEffect">
                                  <p:stCondLst>
                                    <p:cond delay="0"/>
                                  </p:stCondLst>
                                  <p:childTnLst>
                                    <p:set>
                                      <p:cBhvr>
                                        <p:cTn id="82" dur="1" fill="hold">
                                          <p:stCondLst>
                                            <p:cond delay="0"/>
                                          </p:stCondLst>
                                        </p:cTn>
                                        <p:tgtEl>
                                          <p:spTgt spid="40"/>
                                        </p:tgtEl>
                                        <p:attrNameLst>
                                          <p:attrName>style.visibility</p:attrName>
                                        </p:attrNameLst>
                                      </p:cBhvr>
                                      <p:to>
                                        <p:strVal val="visible"/>
                                      </p:to>
                                    </p:set>
                                    <p:anim calcmode="lin" valueType="num">
                                      <p:cBhvr additive="base">
                                        <p:cTn id="83" dur="1000" fill="hold"/>
                                        <p:tgtEl>
                                          <p:spTgt spid="40"/>
                                        </p:tgtEl>
                                        <p:attrNameLst>
                                          <p:attrName>ppt_x</p:attrName>
                                        </p:attrNameLst>
                                      </p:cBhvr>
                                      <p:tavLst>
                                        <p:tav tm="0">
                                          <p:val>
                                            <p:strVal val="1+#ppt_w/2"/>
                                          </p:val>
                                        </p:tav>
                                        <p:tav tm="100000">
                                          <p:val>
                                            <p:strVal val="#ppt_x"/>
                                          </p:val>
                                        </p:tav>
                                      </p:tavLst>
                                    </p:anim>
                                    <p:anim calcmode="lin" valueType="num">
                                      <p:cBhvr additive="base">
                                        <p:cTn id="84" dur="1000" fill="hold"/>
                                        <p:tgtEl>
                                          <p:spTgt spid="40"/>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additive="base">
                                        <p:cTn id="87" dur="1000" fill="hold"/>
                                        <p:tgtEl>
                                          <p:spTgt spid="42"/>
                                        </p:tgtEl>
                                        <p:attrNameLst>
                                          <p:attrName>ppt_x</p:attrName>
                                        </p:attrNameLst>
                                      </p:cBhvr>
                                      <p:tavLst>
                                        <p:tav tm="0">
                                          <p:val>
                                            <p:strVal val="1+#ppt_w/2"/>
                                          </p:val>
                                        </p:tav>
                                        <p:tav tm="100000">
                                          <p:val>
                                            <p:strVal val="#ppt_x"/>
                                          </p:val>
                                        </p:tav>
                                      </p:tavLst>
                                    </p:anim>
                                    <p:anim calcmode="lin" valueType="num">
                                      <p:cBhvr additive="base">
                                        <p:cTn id="88" dur="1000" fill="hold"/>
                                        <p:tgtEl>
                                          <p:spTgt spid="42"/>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additive="base">
                                        <p:cTn id="91" dur="1000" fill="hold"/>
                                        <p:tgtEl>
                                          <p:spTgt spid="41"/>
                                        </p:tgtEl>
                                        <p:attrNameLst>
                                          <p:attrName>ppt_x</p:attrName>
                                        </p:attrNameLst>
                                      </p:cBhvr>
                                      <p:tavLst>
                                        <p:tav tm="0">
                                          <p:val>
                                            <p:strVal val="1+#ppt_w/2"/>
                                          </p:val>
                                        </p:tav>
                                        <p:tav tm="100000">
                                          <p:val>
                                            <p:strVal val="#ppt_x"/>
                                          </p:val>
                                        </p:tav>
                                      </p:tavLst>
                                    </p:anim>
                                    <p:anim calcmode="lin" valueType="num">
                                      <p:cBhvr additive="base">
                                        <p:cTn id="92" dur="10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4" grpId="0" animBg="1"/>
      <p:bldP spid="25" grpId="0" animBg="1"/>
      <p:bldP spid="26" grpId="0" animBg="1"/>
      <p:bldP spid="27" grpId="0" animBg="1"/>
      <p:bldP spid="28" grpId="0" animBg="1"/>
      <p:bldP spid="29" grpId="0" animBg="1"/>
      <p:bldP spid="30" grpId="0" animBg="1"/>
      <p:bldP spid="31" grpId="0" animBg="1"/>
      <p:bldP spid="32" grpId="0"/>
      <p:bldP spid="33" grpId="0"/>
      <p:bldP spid="34" grpId="0"/>
      <p:bldP spid="35" grpId="0"/>
      <p:bldP spid="37" grpId="0" animBg="1"/>
      <p:bldP spid="38" grpId="0" animBg="1"/>
      <p:bldP spid="39" grpId="0"/>
      <p:bldP spid="40" grpId="0" animBg="1"/>
      <p:bldP spid="41" grpId="0" animBg="1"/>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7287E-4340-1E16-1969-A1EE4044575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4161ABF-F12D-209A-0107-D500F276B82A}"/>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OPPORTUNITIES FOR IT PROVIDERS IN CLOUD ADOPTION WITHIN THE BANKING INDUSTRY</a:t>
            </a:r>
          </a:p>
        </p:txBody>
      </p:sp>
      <p:cxnSp>
        <p:nvCxnSpPr>
          <p:cNvPr id="3" name="Straight Connector 2">
            <a:extLst>
              <a:ext uri="{FF2B5EF4-FFF2-40B4-BE49-F238E27FC236}">
                <a16:creationId xmlns:a16="http://schemas.microsoft.com/office/drawing/2014/main" id="{CC24A8C8-7198-7996-F892-8AA083C5570A}"/>
              </a:ext>
            </a:extLst>
          </p:cNvPr>
          <p:cNvCxnSpPr>
            <a:cxnSpLocks/>
          </p:cNvCxnSpPr>
          <p:nvPr/>
        </p:nvCxnSpPr>
        <p:spPr>
          <a:xfrm>
            <a:off x="0" y="519792"/>
            <a:ext cx="12192000"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311E0C4C-D661-026E-17D1-320FECB80F75}"/>
              </a:ext>
            </a:extLst>
          </p:cNvPr>
          <p:cNvCxnSpPr>
            <a:cxnSpLocks/>
          </p:cNvCxnSpPr>
          <p:nvPr/>
        </p:nvCxnSpPr>
        <p:spPr>
          <a:xfrm>
            <a:off x="0" y="586090"/>
            <a:ext cx="12192000" cy="0"/>
          </a:xfrm>
          <a:prstGeom prst="line">
            <a:avLst/>
          </a:prstGeom>
          <a:ln>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grpSp>
        <p:nvGrpSpPr>
          <p:cNvPr id="359" name="Group 358">
            <a:extLst>
              <a:ext uri="{FF2B5EF4-FFF2-40B4-BE49-F238E27FC236}">
                <a16:creationId xmlns:a16="http://schemas.microsoft.com/office/drawing/2014/main" id="{F02231A0-55E6-02C4-75F4-57C29D7AD1D8}"/>
              </a:ext>
            </a:extLst>
          </p:cNvPr>
          <p:cNvGrpSpPr/>
          <p:nvPr/>
        </p:nvGrpSpPr>
        <p:grpSpPr>
          <a:xfrm>
            <a:off x="2220854" y="942594"/>
            <a:ext cx="2554186" cy="713065"/>
            <a:chOff x="-135495" y="3545955"/>
            <a:chExt cx="1927448" cy="1380376"/>
          </a:xfrm>
        </p:grpSpPr>
        <p:sp>
          <p:nvSpPr>
            <p:cNvPr id="375" name="Rectangle 374">
              <a:extLst>
                <a:ext uri="{FF2B5EF4-FFF2-40B4-BE49-F238E27FC236}">
                  <a16:creationId xmlns:a16="http://schemas.microsoft.com/office/drawing/2014/main" id="{7B7F6B49-DFA3-9EAD-B2F4-C57283A1CCC9}"/>
                </a:ext>
              </a:extLst>
            </p:cNvPr>
            <p:cNvSpPr/>
            <p:nvPr/>
          </p:nvSpPr>
          <p:spPr>
            <a:xfrm>
              <a:off x="-71960" y="4032626"/>
              <a:ext cx="1855346" cy="893705"/>
            </a:xfrm>
            <a:prstGeom prst="rect">
              <a:avLst/>
            </a:prstGeom>
          </p:spPr>
          <p:txBody>
            <a:bodyPr wrap="square" lIns="0" tIns="0" rIns="0" bIns="0" anchor="ctr">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Infrastructure as a Service (IaaS)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Platform as a Service (PaaS)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Software as a Service (SaaS)</a:t>
              </a:r>
            </a:p>
          </p:txBody>
        </p:sp>
        <p:sp>
          <p:nvSpPr>
            <p:cNvPr id="376" name="Rectangle 375">
              <a:extLst>
                <a:ext uri="{FF2B5EF4-FFF2-40B4-BE49-F238E27FC236}">
                  <a16:creationId xmlns:a16="http://schemas.microsoft.com/office/drawing/2014/main" id="{7DB2A79D-9E16-A3F4-AE09-CE95694E5104}"/>
                </a:ext>
              </a:extLst>
            </p:cNvPr>
            <p:cNvSpPr/>
            <p:nvPr/>
          </p:nvSpPr>
          <p:spPr>
            <a:xfrm>
              <a:off x="-135495" y="3545955"/>
              <a:ext cx="1927448" cy="357483"/>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66CC"/>
                  </a:solidFill>
                  <a:effectLst/>
                  <a:uLnTx/>
                  <a:uFillTx/>
                  <a:latin typeface="Poppins" panose="00000500000000000000" pitchFamily="2" charset="0"/>
                  <a:ea typeface="Cambria" panose="02040503050406030204" pitchFamily="18" charset="0"/>
                  <a:cs typeface="Poppins" panose="00000500000000000000" pitchFamily="2" charset="0"/>
                </a:rPr>
                <a:t>Digital Transformation Services</a:t>
              </a:r>
            </a:p>
          </p:txBody>
        </p:sp>
      </p:grpSp>
      <p:grpSp>
        <p:nvGrpSpPr>
          <p:cNvPr id="360" name="Group 359">
            <a:extLst>
              <a:ext uri="{FF2B5EF4-FFF2-40B4-BE49-F238E27FC236}">
                <a16:creationId xmlns:a16="http://schemas.microsoft.com/office/drawing/2014/main" id="{D794848B-88F1-A8AE-05DF-26B45D1BFA91}"/>
              </a:ext>
            </a:extLst>
          </p:cNvPr>
          <p:cNvGrpSpPr/>
          <p:nvPr/>
        </p:nvGrpSpPr>
        <p:grpSpPr>
          <a:xfrm>
            <a:off x="2227367" y="2338464"/>
            <a:ext cx="2616460" cy="728629"/>
            <a:chOff x="-130581" y="3628919"/>
            <a:chExt cx="1974442" cy="1410498"/>
          </a:xfrm>
        </p:grpSpPr>
        <p:sp>
          <p:nvSpPr>
            <p:cNvPr id="373" name="Rectangle 372">
              <a:extLst>
                <a:ext uri="{FF2B5EF4-FFF2-40B4-BE49-F238E27FC236}">
                  <a16:creationId xmlns:a16="http://schemas.microsoft.com/office/drawing/2014/main" id="{56E51AE2-BDEB-984C-2938-4C10933442DF}"/>
                </a:ext>
              </a:extLst>
            </p:cNvPr>
            <p:cNvSpPr/>
            <p:nvPr/>
          </p:nvSpPr>
          <p:spPr>
            <a:xfrm>
              <a:off x="-71960" y="4145716"/>
              <a:ext cx="1855346" cy="893701"/>
            </a:xfrm>
            <a:prstGeom prst="rect">
              <a:avLst/>
            </a:prstGeom>
          </p:spPr>
          <p:txBody>
            <a:bodyPr wrap="square" lIns="0" tIns="0" rIns="0" bIns="0" anchor="ctr">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Fraud detection systems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Customer insights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Risk management platforms.</a:t>
              </a:r>
              <a:r>
                <a:rPr kumimoji="0" lang="en-IN"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 </a:t>
              </a:r>
              <a:endPar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endParaRPr>
            </a:p>
          </p:txBody>
        </p:sp>
        <p:sp>
          <p:nvSpPr>
            <p:cNvPr id="374" name="Rectangle 373">
              <a:extLst>
                <a:ext uri="{FF2B5EF4-FFF2-40B4-BE49-F238E27FC236}">
                  <a16:creationId xmlns:a16="http://schemas.microsoft.com/office/drawing/2014/main" id="{8B941455-7B1A-1586-053E-6C81B100C61D}"/>
                </a:ext>
              </a:extLst>
            </p:cNvPr>
            <p:cNvSpPr/>
            <p:nvPr/>
          </p:nvSpPr>
          <p:spPr>
            <a:xfrm>
              <a:off x="-130581" y="3628919"/>
              <a:ext cx="1974442" cy="357473"/>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66CC"/>
                  </a:solidFill>
                  <a:effectLst/>
                  <a:uLnTx/>
                  <a:uFillTx/>
                  <a:latin typeface="Poppins" panose="00000500000000000000" pitchFamily="2" charset="0"/>
                  <a:ea typeface="Cambria" panose="02040503050406030204" pitchFamily="18" charset="0"/>
                  <a:cs typeface="Poppins" panose="00000500000000000000" pitchFamily="2" charset="0"/>
                </a:rPr>
                <a:t>AI and Analytics Platforms</a:t>
              </a:r>
            </a:p>
          </p:txBody>
        </p:sp>
      </p:grpSp>
      <p:grpSp>
        <p:nvGrpSpPr>
          <p:cNvPr id="361" name="Group 360">
            <a:extLst>
              <a:ext uri="{FF2B5EF4-FFF2-40B4-BE49-F238E27FC236}">
                <a16:creationId xmlns:a16="http://schemas.microsoft.com/office/drawing/2014/main" id="{AADBF84E-3E52-9896-D1D7-81637F1A93F2}"/>
              </a:ext>
            </a:extLst>
          </p:cNvPr>
          <p:cNvGrpSpPr/>
          <p:nvPr/>
        </p:nvGrpSpPr>
        <p:grpSpPr>
          <a:xfrm>
            <a:off x="2228736" y="3585762"/>
            <a:ext cx="2554187" cy="1107959"/>
            <a:chOff x="-129547" y="3424307"/>
            <a:chExt cx="1927448" cy="2144824"/>
          </a:xfrm>
        </p:grpSpPr>
        <p:sp>
          <p:nvSpPr>
            <p:cNvPr id="371" name="Rectangle 370">
              <a:extLst>
                <a:ext uri="{FF2B5EF4-FFF2-40B4-BE49-F238E27FC236}">
                  <a16:creationId xmlns:a16="http://schemas.microsoft.com/office/drawing/2014/main" id="{4499E318-EC77-F21B-7A0F-65722B9A65B8}"/>
                </a:ext>
              </a:extLst>
            </p:cNvPr>
            <p:cNvSpPr/>
            <p:nvPr/>
          </p:nvSpPr>
          <p:spPr>
            <a:xfrm>
              <a:off x="-71484" y="4377523"/>
              <a:ext cx="1863938" cy="1191608"/>
            </a:xfrm>
            <a:prstGeom prst="rect">
              <a:avLst/>
            </a:prstGeom>
          </p:spPr>
          <p:txBody>
            <a:bodyPr wrap="square" lIns="0" tIns="0" rIns="0" bIns="0" anchor="ctr">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Microservices Architecture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Containerization and Orchestration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Continuous Integration/Continuous Deployment (CI/CD)</a:t>
              </a:r>
              <a:r>
                <a:rPr kumimoji="0" lang="en-IN"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 </a:t>
              </a:r>
              <a:endPar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endParaRPr>
            </a:p>
          </p:txBody>
        </p:sp>
        <p:sp>
          <p:nvSpPr>
            <p:cNvPr id="372" name="Rectangle 371">
              <a:extLst>
                <a:ext uri="{FF2B5EF4-FFF2-40B4-BE49-F238E27FC236}">
                  <a16:creationId xmlns:a16="http://schemas.microsoft.com/office/drawing/2014/main" id="{A5773BD6-245C-A57D-9038-C49A5D3F435D}"/>
                </a:ext>
              </a:extLst>
            </p:cNvPr>
            <p:cNvSpPr/>
            <p:nvPr/>
          </p:nvSpPr>
          <p:spPr>
            <a:xfrm>
              <a:off x="-129547" y="3424307"/>
              <a:ext cx="1927448" cy="714965"/>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66CC"/>
                  </a:solidFill>
                  <a:effectLst/>
                  <a:uLnTx/>
                  <a:uFillTx/>
                  <a:latin typeface="Poppins" panose="00000500000000000000" pitchFamily="2" charset="0"/>
                  <a:ea typeface="Cambria" panose="02040503050406030204" pitchFamily="18" charset="0"/>
                  <a:cs typeface="Poppins" panose="00000500000000000000" pitchFamily="2" charset="0"/>
                </a:rPr>
                <a:t>Cloud-Native Application Development</a:t>
              </a:r>
            </a:p>
          </p:txBody>
        </p:sp>
      </p:grpSp>
      <p:grpSp>
        <p:nvGrpSpPr>
          <p:cNvPr id="362" name="Group 361">
            <a:extLst>
              <a:ext uri="{FF2B5EF4-FFF2-40B4-BE49-F238E27FC236}">
                <a16:creationId xmlns:a16="http://schemas.microsoft.com/office/drawing/2014/main" id="{9FD75A2C-23C6-111E-2338-60A9C7FF8F3A}"/>
              </a:ext>
            </a:extLst>
          </p:cNvPr>
          <p:cNvGrpSpPr/>
          <p:nvPr/>
        </p:nvGrpSpPr>
        <p:grpSpPr>
          <a:xfrm>
            <a:off x="7375160" y="1633327"/>
            <a:ext cx="2844697" cy="703852"/>
            <a:chOff x="529380" y="3582520"/>
            <a:chExt cx="2146674" cy="1362535"/>
          </a:xfrm>
        </p:grpSpPr>
        <p:sp>
          <p:nvSpPr>
            <p:cNvPr id="369" name="Rectangle 368">
              <a:extLst>
                <a:ext uri="{FF2B5EF4-FFF2-40B4-BE49-F238E27FC236}">
                  <a16:creationId xmlns:a16="http://schemas.microsoft.com/office/drawing/2014/main" id="{4F4B84C6-63F0-47C1-49E0-411A4AAE3168}"/>
                </a:ext>
              </a:extLst>
            </p:cNvPr>
            <p:cNvSpPr/>
            <p:nvPr/>
          </p:nvSpPr>
          <p:spPr>
            <a:xfrm>
              <a:off x="594129" y="4051354"/>
              <a:ext cx="1879774" cy="893701"/>
            </a:xfrm>
            <a:prstGeom prst="rect">
              <a:avLst/>
            </a:prstGeom>
          </p:spPr>
          <p:txBody>
            <a:bodyPr wrap="square" lIns="0" tIns="0" rIns="0" bIns="0" anchor="ctr">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Regulatory compliance tools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Advanced cybersecurity solutions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Data sovereignty capabilities</a:t>
              </a:r>
              <a:r>
                <a:rPr kumimoji="0" lang="en-IN"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 </a:t>
              </a:r>
              <a:endPar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endParaRPr>
            </a:p>
          </p:txBody>
        </p:sp>
        <p:sp>
          <p:nvSpPr>
            <p:cNvPr id="370" name="Rectangle 369">
              <a:extLst>
                <a:ext uri="{FF2B5EF4-FFF2-40B4-BE49-F238E27FC236}">
                  <a16:creationId xmlns:a16="http://schemas.microsoft.com/office/drawing/2014/main" id="{79066CE9-B4FD-6FC6-212A-228A9F471C87}"/>
                </a:ext>
              </a:extLst>
            </p:cNvPr>
            <p:cNvSpPr/>
            <p:nvPr/>
          </p:nvSpPr>
          <p:spPr>
            <a:xfrm>
              <a:off x="529380" y="3582520"/>
              <a:ext cx="2146674" cy="357481"/>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66CC"/>
                  </a:solidFill>
                  <a:effectLst/>
                  <a:uLnTx/>
                  <a:uFillTx/>
                  <a:latin typeface="Poppins" panose="00000500000000000000" pitchFamily="2" charset="0"/>
                  <a:ea typeface="Cambria" panose="02040503050406030204" pitchFamily="18" charset="0"/>
                  <a:cs typeface="Poppins" panose="00000500000000000000" pitchFamily="2" charset="0"/>
                </a:rPr>
                <a:t>Security and Compliance Solutions</a:t>
              </a:r>
            </a:p>
          </p:txBody>
        </p:sp>
      </p:grpSp>
      <p:grpSp>
        <p:nvGrpSpPr>
          <p:cNvPr id="363" name="Group 362">
            <a:extLst>
              <a:ext uri="{FF2B5EF4-FFF2-40B4-BE49-F238E27FC236}">
                <a16:creationId xmlns:a16="http://schemas.microsoft.com/office/drawing/2014/main" id="{4354293D-2A00-3E1F-016C-2E9E742B1730}"/>
              </a:ext>
            </a:extLst>
          </p:cNvPr>
          <p:cNvGrpSpPr/>
          <p:nvPr/>
        </p:nvGrpSpPr>
        <p:grpSpPr>
          <a:xfrm>
            <a:off x="7395939" y="2977496"/>
            <a:ext cx="3033936" cy="725618"/>
            <a:chOff x="545060" y="3565423"/>
            <a:chExt cx="2289478" cy="1404672"/>
          </a:xfrm>
        </p:grpSpPr>
        <p:sp>
          <p:nvSpPr>
            <p:cNvPr id="367" name="Rectangle 366">
              <a:extLst>
                <a:ext uri="{FF2B5EF4-FFF2-40B4-BE49-F238E27FC236}">
                  <a16:creationId xmlns:a16="http://schemas.microsoft.com/office/drawing/2014/main" id="{F76239BA-01EB-F0D4-4942-39191B3D7CDC}"/>
                </a:ext>
              </a:extLst>
            </p:cNvPr>
            <p:cNvSpPr/>
            <p:nvPr/>
          </p:nvSpPr>
          <p:spPr>
            <a:xfrm>
              <a:off x="594129" y="4076393"/>
              <a:ext cx="1895100" cy="893702"/>
            </a:xfrm>
            <a:prstGeom prst="rect">
              <a:avLst/>
            </a:prstGeom>
          </p:spPr>
          <p:txBody>
            <a:bodyPr wrap="square" lIns="0" tIns="0" rIns="0" bIns="0" anchor="ctr">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Core banking systems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Process automation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Open banking platforms</a:t>
              </a:r>
            </a:p>
          </p:txBody>
        </p:sp>
        <p:sp>
          <p:nvSpPr>
            <p:cNvPr id="368" name="Rectangle 367">
              <a:extLst>
                <a:ext uri="{FF2B5EF4-FFF2-40B4-BE49-F238E27FC236}">
                  <a16:creationId xmlns:a16="http://schemas.microsoft.com/office/drawing/2014/main" id="{DB4F5054-D2F5-78F3-3CCB-99C294F286A4}"/>
                </a:ext>
              </a:extLst>
            </p:cNvPr>
            <p:cNvSpPr/>
            <p:nvPr/>
          </p:nvSpPr>
          <p:spPr>
            <a:xfrm>
              <a:off x="545060" y="3565423"/>
              <a:ext cx="2289478" cy="357481"/>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66CC"/>
                  </a:solidFill>
                  <a:effectLst/>
                  <a:uLnTx/>
                  <a:uFillTx/>
                  <a:latin typeface="Poppins" panose="00000500000000000000" pitchFamily="2" charset="0"/>
                  <a:ea typeface="Cambria" panose="02040503050406030204" pitchFamily="18" charset="0"/>
                  <a:cs typeface="Poppins" panose="00000500000000000000" pitchFamily="2" charset="0"/>
                </a:rPr>
                <a:t>Business Process as a Service (BPaaS)</a:t>
              </a:r>
            </a:p>
          </p:txBody>
        </p:sp>
      </p:grpSp>
      <p:grpSp>
        <p:nvGrpSpPr>
          <p:cNvPr id="364" name="Group 363">
            <a:extLst>
              <a:ext uri="{FF2B5EF4-FFF2-40B4-BE49-F238E27FC236}">
                <a16:creationId xmlns:a16="http://schemas.microsoft.com/office/drawing/2014/main" id="{673DBD20-FE5F-F95B-4882-818BF4A69E5E}"/>
              </a:ext>
            </a:extLst>
          </p:cNvPr>
          <p:cNvGrpSpPr/>
          <p:nvPr/>
        </p:nvGrpSpPr>
        <p:grpSpPr>
          <a:xfrm>
            <a:off x="7395938" y="4229331"/>
            <a:ext cx="3140186" cy="765463"/>
            <a:chOff x="545059" y="3369581"/>
            <a:chExt cx="2369658" cy="1481803"/>
          </a:xfrm>
        </p:grpSpPr>
        <p:sp>
          <p:nvSpPr>
            <p:cNvPr id="365" name="Rectangle 364">
              <a:extLst>
                <a:ext uri="{FF2B5EF4-FFF2-40B4-BE49-F238E27FC236}">
                  <a16:creationId xmlns:a16="http://schemas.microsoft.com/office/drawing/2014/main" id="{67115C86-192B-1F33-33FF-9A143147CD57}"/>
                </a:ext>
              </a:extLst>
            </p:cNvPr>
            <p:cNvSpPr/>
            <p:nvPr/>
          </p:nvSpPr>
          <p:spPr>
            <a:xfrm>
              <a:off x="609912" y="3957679"/>
              <a:ext cx="2304805" cy="893705"/>
            </a:xfrm>
            <a:prstGeom prst="rect">
              <a:avLst/>
            </a:prstGeom>
          </p:spPr>
          <p:txBody>
            <a:bodyPr wrap="square" lIns="0" tIns="0" rIns="0" bIns="0" anchor="ctr">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API-Based Integration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Hybrid Cloud Solutions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Data Migration</a:t>
              </a:r>
              <a:r>
                <a:rPr kumimoji="0" lang="en-IN"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 </a:t>
              </a:r>
              <a:endPar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endParaRPr>
            </a:p>
          </p:txBody>
        </p:sp>
        <p:sp>
          <p:nvSpPr>
            <p:cNvPr id="366" name="Rectangle 365">
              <a:extLst>
                <a:ext uri="{FF2B5EF4-FFF2-40B4-BE49-F238E27FC236}">
                  <a16:creationId xmlns:a16="http://schemas.microsoft.com/office/drawing/2014/main" id="{21FCAE6A-7CC1-FE7E-9EA0-8F27855D726E}"/>
                </a:ext>
              </a:extLst>
            </p:cNvPr>
            <p:cNvSpPr/>
            <p:nvPr/>
          </p:nvSpPr>
          <p:spPr>
            <a:xfrm>
              <a:off x="545059" y="3369581"/>
              <a:ext cx="2353875" cy="357481"/>
            </a:xfrm>
            <a:prstGeom prst="rect">
              <a:avLst/>
            </a:prstGeom>
          </p:spPr>
          <p:txBody>
            <a:bodyPr wrap="square" lIns="0" tIns="0" rIns="0" bIns="0">
              <a:spAutoFit/>
            </a:bodyPr>
            <a:lstStyle/>
            <a:p>
              <a:r>
                <a:rPr kumimoji="0" lang="en-US" sz="1200" b="1" i="0" u="none" strike="noStrike" kern="0" cap="none" spc="0" normalizeH="0" baseline="0" noProof="0" dirty="0">
                  <a:ln>
                    <a:noFill/>
                  </a:ln>
                  <a:solidFill>
                    <a:srgbClr val="0066CC"/>
                  </a:solidFill>
                  <a:effectLst/>
                  <a:uLnTx/>
                  <a:uFillTx/>
                  <a:latin typeface="Poppins" panose="00000500000000000000" pitchFamily="2" charset="0"/>
                  <a:ea typeface="Cambria" panose="02040503050406030204" pitchFamily="18" charset="0"/>
                  <a:cs typeface="Poppins" panose="00000500000000000000" pitchFamily="2" charset="0"/>
                </a:rPr>
                <a:t>Cloud Integration with Legacy Systems</a:t>
              </a:r>
            </a:p>
          </p:txBody>
        </p:sp>
      </p:grpSp>
      <p:grpSp>
        <p:nvGrpSpPr>
          <p:cNvPr id="398" name="Group 397">
            <a:extLst>
              <a:ext uri="{FF2B5EF4-FFF2-40B4-BE49-F238E27FC236}">
                <a16:creationId xmlns:a16="http://schemas.microsoft.com/office/drawing/2014/main" id="{A7EA5863-B75D-6D09-03FE-952DAC7E941B}"/>
              </a:ext>
            </a:extLst>
          </p:cNvPr>
          <p:cNvGrpSpPr/>
          <p:nvPr/>
        </p:nvGrpSpPr>
        <p:grpSpPr>
          <a:xfrm>
            <a:off x="2220854" y="5166295"/>
            <a:ext cx="2554189" cy="759231"/>
            <a:chOff x="2220854" y="5166295"/>
            <a:chExt cx="2554189" cy="759231"/>
          </a:xfrm>
        </p:grpSpPr>
        <p:sp>
          <p:nvSpPr>
            <p:cNvPr id="380" name="Rectangle 379">
              <a:extLst>
                <a:ext uri="{FF2B5EF4-FFF2-40B4-BE49-F238E27FC236}">
                  <a16:creationId xmlns:a16="http://schemas.microsoft.com/office/drawing/2014/main" id="{6A85FE50-1AC0-6FBD-A42F-678761F6F7AA}"/>
                </a:ext>
              </a:extLst>
            </p:cNvPr>
            <p:cNvSpPr/>
            <p:nvPr/>
          </p:nvSpPr>
          <p:spPr>
            <a:xfrm>
              <a:off x="2305048" y="5463861"/>
              <a:ext cx="2466597" cy="461665"/>
            </a:xfrm>
            <a:prstGeom prst="rect">
              <a:avLst/>
            </a:prstGeom>
          </p:spPr>
          <p:txBody>
            <a:bodyPr wrap="square" lIns="0" tIns="0" rIns="0" bIns="0" anchor="ctr">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Payment Gateway Integration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Real-Time Payments (RTP)</a:t>
              </a:r>
              <a:endParaRPr lang="en-US" sz="1000" kern="0" dirty="0">
                <a:solidFill>
                  <a:prstClr val="black">
                    <a:lumMod val="65000"/>
                    <a:lumOff val="35000"/>
                  </a:prstClr>
                </a:solidFill>
                <a:latin typeface="Poppins" panose="00000500000000000000" pitchFamily="2" charset="0"/>
                <a:ea typeface="Cambria" panose="02040503050406030204" pitchFamily="18" charset="0"/>
                <a:cs typeface="Poppins" panose="00000500000000000000" pitchFamily="2"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Cross-Border Payments </a:t>
              </a:r>
              <a:endPar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endParaRPr>
            </a:p>
          </p:txBody>
        </p:sp>
        <p:sp>
          <p:nvSpPr>
            <p:cNvPr id="381" name="Rectangle 380">
              <a:extLst>
                <a:ext uri="{FF2B5EF4-FFF2-40B4-BE49-F238E27FC236}">
                  <a16:creationId xmlns:a16="http://schemas.microsoft.com/office/drawing/2014/main" id="{FC24BDFC-24D4-A29E-E1AB-0172784DDA34}"/>
                </a:ext>
              </a:extLst>
            </p:cNvPr>
            <p:cNvSpPr/>
            <p:nvPr/>
          </p:nvSpPr>
          <p:spPr>
            <a:xfrm>
              <a:off x="2220854" y="5166295"/>
              <a:ext cx="2554189" cy="184666"/>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66CC"/>
                  </a:solidFill>
                  <a:effectLst/>
                  <a:uLnTx/>
                  <a:uFillTx/>
                  <a:latin typeface="Poppins" panose="00000500000000000000" pitchFamily="2" charset="0"/>
                  <a:ea typeface="Cambria" panose="02040503050406030204" pitchFamily="18" charset="0"/>
                  <a:cs typeface="Poppins" panose="00000500000000000000" pitchFamily="2" charset="0"/>
                </a:rPr>
                <a:t>Cloud-Based Payment Solutions</a:t>
              </a:r>
            </a:p>
          </p:txBody>
        </p:sp>
      </p:grpSp>
      <p:grpSp>
        <p:nvGrpSpPr>
          <p:cNvPr id="399" name="Group 398">
            <a:extLst>
              <a:ext uri="{FF2B5EF4-FFF2-40B4-BE49-F238E27FC236}">
                <a16:creationId xmlns:a16="http://schemas.microsoft.com/office/drawing/2014/main" id="{3B085EFB-9BA0-6B38-3076-79D88990FD74}"/>
              </a:ext>
            </a:extLst>
          </p:cNvPr>
          <p:cNvGrpSpPr/>
          <p:nvPr/>
        </p:nvGrpSpPr>
        <p:grpSpPr>
          <a:xfrm>
            <a:off x="7395937" y="5595359"/>
            <a:ext cx="3319687" cy="907383"/>
            <a:chOff x="7395937" y="5595359"/>
            <a:chExt cx="3319687" cy="907383"/>
          </a:xfrm>
        </p:grpSpPr>
        <p:sp>
          <p:nvSpPr>
            <p:cNvPr id="386" name="Rectangle 385">
              <a:extLst>
                <a:ext uri="{FF2B5EF4-FFF2-40B4-BE49-F238E27FC236}">
                  <a16:creationId xmlns:a16="http://schemas.microsoft.com/office/drawing/2014/main" id="{F96710EB-9A73-3E6A-08C9-EE60AADF6C87}"/>
                </a:ext>
              </a:extLst>
            </p:cNvPr>
            <p:cNvSpPr/>
            <p:nvPr/>
          </p:nvSpPr>
          <p:spPr>
            <a:xfrm>
              <a:off x="7461355" y="6041077"/>
              <a:ext cx="2968521" cy="461665"/>
            </a:xfrm>
            <a:prstGeom prst="rect">
              <a:avLst/>
            </a:prstGeom>
          </p:spPr>
          <p:txBody>
            <a:bodyPr wrap="square" lIns="0" tIns="0" rIns="0" bIns="0" anchor="ctr">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Real-time data processing</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Predictive Analytics</a:t>
              </a:r>
              <a:endParaRPr lang="en-US" sz="1000" kern="0" dirty="0">
                <a:solidFill>
                  <a:prstClr val="black">
                    <a:lumMod val="65000"/>
                    <a:lumOff val="35000"/>
                  </a:prstClr>
                </a:solidFill>
                <a:latin typeface="Poppins" panose="00000500000000000000" pitchFamily="2" charset="0"/>
                <a:ea typeface="Cambria" panose="02040503050406030204" pitchFamily="18" charset="0"/>
                <a:cs typeface="Poppins" panose="00000500000000000000" pitchFamily="2"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Data Lakes and Warehousing</a:t>
              </a:r>
            </a:p>
          </p:txBody>
        </p:sp>
        <p:sp>
          <p:nvSpPr>
            <p:cNvPr id="387" name="Rectangle 386">
              <a:extLst>
                <a:ext uri="{FF2B5EF4-FFF2-40B4-BE49-F238E27FC236}">
                  <a16:creationId xmlns:a16="http://schemas.microsoft.com/office/drawing/2014/main" id="{3B70210E-684F-308D-DAEF-7BC5D1286049}"/>
                </a:ext>
              </a:extLst>
            </p:cNvPr>
            <p:cNvSpPr/>
            <p:nvPr/>
          </p:nvSpPr>
          <p:spPr>
            <a:xfrm>
              <a:off x="7395937" y="5595359"/>
              <a:ext cx="3319687" cy="369332"/>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66CC"/>
                  </a:solidFill>
                  <a:effectLst/>
                  <a:uLnTx/>
                  <a:uFillTx/>
                  <a:latin typeface="Poppins" panose="00000500000000000000" pitchFamily="2" charset="0"/>
                  <a:ea typeface="Cambria" panose="02040503050406030204" pitchFamily="18" charset="0"/>
                  <a:cs typeface="Poppins" panose="00000500000000000000" pitchFamily="2" charset="0"/>
                </a:rPr>
                <a:t>Data Analytics and Business Intelligence (BI) Services</a:t>
              </a:r>
            </a:p>
          </p:txBody>
        </p:sp>
      </p:grpSp>
      <p:grpSp>
        <p:nvGrpSpPr>
          <p:cNvPr id="389" name="Group 388">
            <a:extLst>
              <a:ext uri="{FF2B5EF4-FFF2-40B4-BE49-F238E27FC236}">
                <a16:creationId xmlns:a16="http://schemas.microsoft.com/office/drawing/2014/main" id="{A450BE4C-5F8C-1B4A-43CB-17B0E68E62B6}"/>
              </a:ext>
            </a:extLst>
          </p:cNvPr>
          <p:cNvGrpSpPr/>
          <p:nvPr/>
        </p:nvGrpSpPr>
        <p:grpSpPr>
          <a:xfrm>
            <a:off x="4942719" y="806951"/>
            <a:ext cx="1145444" cy="1125127"/>
            <a:chOff x="4942719" y="806951"/>
            <a:chExt cx="1145444" cy="1125127"/>
          </a:xfrm>
        </p:grpSpPr>
        <p:sp>
          <p:nvSpPr>
            <p:cNvPr id="341" name="Arc 340">
              <a:extLst>
                <a:ext uri="{FF2B5EF4-FFF2-40B4-BE49-F238E27FC236}">
                  <a16:creationId xmlns:a16="http://schemas.microsoft.com/office/drawing/2014/main" id="{C8DDCA2F-65F5-7C7E-18E0-5119B7DA562A}"/>
                </a:ext>
              </a:extLst>
            </p:cNvPr>
            <p:cNvSpPr/>
            <p:nvPr/>
          </p:nvSpPr>
          <p:spPr>
            <a:xfrm>
              <a:off x="4942719" y="806951"/>
              <a:ext cx="1145444" cy="1125127"/>
            </a:xfrm>
            <a:prstGeom prst="arc">
              <a:avLst>
                <a:gd name="adj1" fmla="val 4659655"/>
                <a:gd name="adj2" fmla="val 1995848"/>
              </a:avLst>
            </a:prstGeom>
            <a:noFill/>
            <a:ln w="53975" cap="flat" cmpd="sng" algn="ctr">
              <a:solidFill>
                <a:srgbClr val="4169E1"/>
              </a:solidFill>
              <a:prstDash val="solid"/>
              <a:miter lim="800000"/>
              <a:headEnd type="oval" w="sm" len="sm"/>
              <a:tailEnd type="stealt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sp>
          <p:nvSpPr>
            <p:cNvPr id="342" name="Oval 341">
              <a:extLst>
                <a:ext uri="{FF2B5EF4-FFF2-40B4-BE49-F238E27FC236}">
                  <a16:creationId xmlns:a16="http://schemas.microsoft.com/office/drawing/2014/main" id="{BD022480-951E-6397-B0ED-AABF49006525}"/>
                </a:ext>
              </a:extLst>
            </p:cNvPr>
            <p:cNvSpPr/>
            <p:nvPr/>
          </p:nvSpPr>
          <p:spPr>
            <a:xfrm>
              <a:off x="5110397" y="971655"/>
              <a:ext cx="810088" cy="795719"/>
            </a:xfrm>
            <a:prstGeom prst="ellipse">
              <a:avLst/>
            </a:prstGeom>
            <a:solidFill>
              <a:srgbClr val="4169E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pic>
          <p:nvPicPr>
            <p:cNvPr id="13314" name="Picture 2" descr="Solution icon">
              <a:extLst>
                <a:ext uri="{FF2B5EF4-FFF2-40B4-BE49-F238E27FC236}">
                  <a16:creationId xmlns:a16="http://schemas.microsoft.com/office/drawing/2014/main" id="{5486B41D-6345-5B8F-3663-B945853379C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49443" y="1133333"/>
              <a:ext cx="531994" cy="4402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0" name="Group 389">
            <a:extLst>
              <a:ext uri="{FF2B5EF4-FFF2-40B4-BE49-F238E27FC236}">
                <a16:creationId xmlns:a16="http://schemas.microsoft.com/office/drawing/2014/main" id="{CF79D4A0-4163-CC0E-46F2-DC31F21333C0}"/>
              </a:ext>
            </a:extLst>
          </p:cNvPr>
          <p:cNvGrpSpPr/>
          <p:nvPr/>
        </p:nvGrpSpPr>
        <p:grpSpPr>
          <a:xfrm>
            <a:off x="6063141" y="1478787"/>
            <a:ext cx="1145444" cy="1125127"/>
            <a:chOff x="6063141" y="1478787"/>
            <a:chExt cx="1145444" cy="1125127"/>
          </a:xfrm>
        </p:grpSpPr>
        <p:sp>
          <p:nvSpPr>
            <p:cNvPr id="345" name="Arc 344">
              <a:extLst>
                <a:ext uri="{FF2B5EF4-FFF2-40B4-BE49-F238E27FC236}">
                  <a16:creationId xmlns:a16="http://schemas.microsoft.com/office/drawing/2014/main" id="{E97AC254-9CB7-42AB-A15C-0EC0A052ECBA}"/>
                </a:ext>
              </a:extLst>
            </p:cNvPr>
            <p:cNvSpPr/>
            <p:nvPr/>
          </p:nvSpPr>
          <p:spPr>
            <a:xfrm rot="10254520" flipV="1">
              <a:off x="6063141" y="1478787"/>
              <a:ext cx="1145444" cy="1125127"/>
            </a:xfrm>
            <a:prstGeom prst="arc">
              <a:avLst>
                <a:gd name="adj1" fmla="val 4659655"/>
                <a:gd name="adj2" fmla="val 2051735"/>
              </a:avLst>
            </a:prstGeom>
            <a:noFill/>
            <a:ln w="53975" cap="flat" cmpd="sng" algn="ctr">
              <a:solidFill>
                <a:srgbClr val="0487D9"/>
              </a:solidFill>
              <a:prstDash val="solid"/>
              <a:miter lim="800000"/>
              <a:headEnd type="oval" w="sm" len="sm"/>
              <a:tailEnd type="stealt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sp>
          <p:nvSpPr>
            <p:cNvPr id="346" name="Oval 345">
              <a:extLst>
                <a:ext uri="{FF2B5EF4-FFF2-40B4-BE49-F238E27FC236}">
                  <a16:creationId xmlns:a16="http://schemas.microsoft.com/office/drawing/2014/main" id="{691944A2-01BF-62D2-E17B-E9A9A6655DB4}"/>
                </a:ext>
              </a:extLst>
            </p:cNvPr>
            <p:cNvSpPr/>
            <p:nvPr/>
          </p:nvSpPr>
          <p:spPr>
            <a:xfrm rot="10254520" flipV="1">
              <a:off x="6230819" y="1643490"/>
              <a:ext cx="810088" cy="795719"/>
            </a:xfrm>
            <a:prstGeom prst="ellipse">
              <a:avLst/>
            </a:prstGeom>
            <a:solidFill>
              <a:srgbClr val="0487D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pic>
          <p:nvPicPr>
            <p:cNvPr id="13316" name="Picture 4" descr="Lockout icon">
              <a:extLst>
                <a:ext uri="{FF2B5EF4-FFF2-40B4-BE49-F238E27FC236}">
                  <a16:creationId xmlns:a16="http://schemas.microsoft.com/office/drawing/2014/main" id="{64DFBA77-609D-C9E2-CBA5-9CA0F8385D5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398147" y="1817993"/>
              <a:ext cx="475432" cy="4597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1" name="Group 390">
            <a:extLst>
              <a:ext uri="{FF2B5EF4-FFF2-40B4-BE49-F238E27FC236}">
                <a16:creationId xmlns:a16="http://schemas.microsoft.com/office/drawing/2014/main" id="{1F70D4BB-5E5C-B4CC-98E6-6DBA61D558EB}"/>
              </a:ext>
            </a:extLst>
          </p:cNvPr>
          <p:cNvGrpSpPr/>
          <p:nvPr/>
        </p:nvGrpSpPr>
        <p:grpSpPr>
          <a:xfrm>
            <a:off x="4942719" y="2159953"/>
            <a:ext cx="1145444" cy="1125127"/>
            <a:chOff x="4942719" y="2159953"/>
            <a:chExt cx="1145444" cy="1125127"/>
          </a:xfrm>
        </p:grpSpPr>
        <p:sp>
          <p:nvSpPr>
            <p:cNvPr id="343" name="Arc 342">
              <a:extLst>
                <a:ext uri="{FF2B5EF4-FFF2-40B4-BE49-F238E27FC236}">
                  <a16:creationId xmlns:a16="http://schemas.microsoft.com/office/drawing/2014/main" id="{92C7A880-266A-F50D-2054-937830ADAD40}"/>
                </a:ext>
              </a:extLst>
            </p:cNvPr>
            <p:cNvSpPr/>
            <p:nvPr/>
          </p:nvSpPr>
          <p:spPr>
            <a:xfrm>
              <a:off x="4942719" y="2159953"/>
              <a:ext cx="1145444" cy="1125127"/>
            </a:xfrm>
            <a:prstGeom prst="arc">
              <a:avLst>
                <a:gd name="adj1" fmla="val 4659655"/>
                <a:gd name="adj2" fmla="val 1803536"/>
              </a:avLst>
            </a:prstGeom>
            <a:noFill/>
            <a:ln w="53975" cap="flat" cmpd="sng" algn="ctr">
              <a:solidFill>
                <a:srgbClr val="4169E1"/>
              </a:solidFill>
              <a:prstDash val="solid"/>
              <a:miter lim="800000"/>
              <a:headEnd type="oval" w="sm" len="sm"/>
              <a:tailEnd type="stealt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sp>
          <p:nvSpPr>
            <p:cNvPr id="344" name="Oval 343">
              <a:extLst>
                <a:ext uri="{FF2B5EF4-FFF2-40B4-BE49-F238E27FC236}">
                  <a16:creationId xmlns:a16="http://schemas.microsoft.com/office/drawing/2014/main" id="{DE09336C-6830-7A68-D71B-EF3DF720402F}"/>
                </a:ext>
              </a:extLst>
            </p:cNvPr>
            <p:cNvSpPr/>
            <p:nvPr/>
          </p:nvSpPr>
          <p:spPr>
            <a:xfrm>
              <a:off x="5110397" y="2324656"/>
              <a:ext cx="810088" cy="795719"/>
            </a:xfrm>
            <a:prstGeom prst="ellipse">
              <a:avLst/>
            </a:prstGeom>
            <a:solidFill>
              <a:srgbClr val="4169E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pic>
          <p:nvPicPr>
            <p:cNvPr id="13318" name="Picture 6" descr="Cloud storage icon">
              <a:extLst>
                <a:ext uri="{FF2B5EF4-FFF2-40B4-BE49-F238E27FC236}">
                  <a16:creationId xmlns:a16="http://schemas.microsoft.com/office/drawing/2014/main" id="{41D4E5DE-DD7B-E455-3D58-41C5A16FBF3E}"/>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99658" y="2488283"/>
              <a:ext cx="431564" cy="4492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2" name="Group 391">
            <a:extLst>
              <a:ext uri="{FF2B5EF4-FFF2-40B4-BE49-F238E27FC236}">
                <a16:creationId xmlns:a16="http://schemas.microsoft.com/office/drawing/2014/main" id="{5EEEDC77-76EF-6C1A-4F7B-0EA993FC1A49}"/>
              </a:ext>
            </a:extLst>
          </p:cNvPr>
          <p:cNvGrpSpPr/>
          <p:nvPr/>
        </p:nvGrpSpPr>
        <p:grpSpPr>
          <a:xfrm>
            <a:off x="6063141" y="2831789"/>
            <a:ext cx="1145444" cy="1125127"/>
            <a:chOff x="6063141" y="2831789"/>
            <a:chExt cx="1145444" cy="1125127"/>
          </a:xfrm>
        </p:grpSpPr>
        <p:sp>
          <p:nvSpPr>
            <p:cNvPr id="347" name="Arc 346">
              <a:extLst>
                <a:ext uri="{FF2B5EF4-FFF2-40B4-BE49-F238E27FC236}">
                  <a16:creationId xmlns:a16="http://schemas.microsoft.com/office/drawing/2014/main" id="{9D490ACA-1B74-1FF2-9320-019EAED39BC3}"/>
                </a:ext>
              </a:extLst>
            </p:cNvPr>
            <p:cNvSpPr/>
            <p:nvPr/>
          </p:nvSpPr>
          <p:spPr>
            <a:xfrm rot="10254520" flipV="1">
              <a:off x="6063141" y="2831789"/>
              <a:ext cx="1145444" cy="1125127"/>
            </a:xfrm>
            <a:prstGeom prst="arc">
              <a:avLst>
                <a:gd name="adj1" fmla="val 4659655"/>
                <a:gd name="adj2" fmla="val 1600763"/>
              </a:avLst>
            </a:prstGeom>
            <a:noFill/>
            <a:ln w="53975" cap="flat" cmpd="sng" algn="ctr">
              <a:solidFill>
                <a:srgbClr val="0487D9"/>
              </a:solidFill>
              <a:prstDash val="solid"/>
              <a:miter lim="800000"/>
              <a:headEnd type="oval" w="sm" len="sm"/>
              <a:tailEnd type="stealt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sp>
          <p:nvSpPr>
            <p:cNvPr id="348" name="Oval 347">
              <a:extLst>
                <a:ext uri="{FF2B5EF4-FFF2-40B4-BE49-F238E27FC236}">
                  <a16:creationId xmlns:a16="http://schemas.microsoft.com/office/drawing/2014/main" id="{CFCDBA13-C740-EA15-9A07-5DE293FB0EAD}"/>
                </a:ext>
              </a:extLst>
            </p:cNvPr>
            <p:cNvSpPr/>
            <p:nvPr/>
          </p:nvSpPr>
          <p:spPr>
            <a:xfrm rot="10254520" flipV="1">
              <a:off x="6230820" y="2996492"/>
              <a:ext cx="810088" cy="795719"/>
            </a:xfrm>
            <a:prstGeom prst="ellipse">
              <a:avLst/>
            </a:prstGeom>
            <a:solidFill>
              <a:srgbClr val="0487D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pic>
          <p:nvPicPr>
            <p:cNvPr id="13320" name="Picture 8" descr="Supply chain icon">
              <a:extLst>
                <a:ext uri="{FF2B5EF4-FFF2-40B4-BE49-F238E27FC236}">
                  <a16:creationId xmlns:a16="http://schemas.microsoft.com/office/drawing/2014/main" id="{8E314C76-2902-6F8B-A933-32324FAB8507}"/>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398147" y="3147951"/>
              <a:ext cx="475432" cy="47307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7" name="Group 396">
            <a:extLst>
              <a:ext uri="{FF2B5EF4-FFF2-40B4-BE49-F238E27FC236}">
                <a16:creationId xmlns:a16="http://schemas.microsoft.com/office/drawing/2014/main" id="{51690C58-5E61-6D8C-F563-A30D8DC6F854}"/>
              </a:ext>
            </a:extLst>
          </p:cNvPr>
          <p:cNvGrpSpPr/>
          <p:nvPr/>
        </p:nvGrpSpPr>
        <p:grpSpPr>
          <a:xfrm>
            <a:off x="4942719" y="3512955"/>
            <a:ext cx="1145444" cy="1125127"/>
            <a:chOff x="4942719" y="3512955"/>
            <a:chExt cx="1145444" cy="1125127"/>
          </a:xfrm>
        </p:grpSpPr>
        <p:sp>
          <p:nvSpPr>
            <p:cNvPr id="349" name="Arc 348">
              <a:extLst>
                <a:ext uri="{FF2B5EF4-FFF2-40B4-BE49-F238E27FC236}">
                  <a16:creationId xmlns:a16="http://schemas.microsoft.com/office/drawing/2014/main" id="{2066B0B7-105E-7950-0034-4E327B6B08A6}"/>
                </a:ext>
              </a:extLst>
            </p:cNvPr>
            <p:cNvSpPr/>
            <p:nvPr/>
          </p:nvSpPr>
          <p:spPr>
            <a:xfrm>
              <a:off x="4942719" y="3512955"/>
              <a:ext cx="1145444" cy="1125127"/>
            </a:xfrm>
            <a:prstGeom prst="arc">
              <a:avLst>
                <a:gd name="adj1" fmla="val 4659655"/>
                <a:gd name="adj2" fmla="val 1553821"/>
              </a:avLst>
            </a:prstGeom>
            <a:noFill/>
            <a:ln w="53975" cap="flat" cmpd="sng" algn="ctr">
              <a:solidFill>
                <a:srgbClr val="4169E1"/>
              </a:solidFill>
              <a:prstDash val="solid"/>
              <a:miter lim="800000"/>
              <a:headEnd type="oval" w="sm" len="sm"/>
              <a:tailEnd type="stealt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grpSp>
          <p:nvGrpSpPr>
            <p:cNvPr id="393" name="Group 392">
              <a:extLst>
                <a:ext uri="{FF2B5EF4-FFF2-40B4-BE49-F238E27FC236}">
                  <a16:creationId xmlns:a16="http://schemas.microsoft.com/office/drawing/2014/main" id="{F98EEDCE-8B7E-A22C-DE86-AF7DAD38011E}"/>
                </a:ext>
              </a:extLst>
            </p:cNvPr>
            <p:cNvGrpSpPr/>
            <p:nvPr/>
          </p:nvGrpSpPr>
          <p:grpSpPr>
            <a:xfrm>
              <a:off x="5110397" y="3677658"/>
              <a:ext cx="810088" cy="795719"/>
              <a:chOff x="5110397" y="3677658"/>
              <a:chExt cx="810088" cy="795719"/>
            </a:xfrm>
          </p:grpSpPr>
          <p:sp>
            <p:nvSpPr>
              <p:cNvPr id="350" name="Oval 349">
                <a:extLst>
                  <a:ext uri="{FF2B5EF4-FFF2-40B4-BE49-F238E27FC236}">
                    <a16:creationId xmlns:a16="http://schemas.microsoft.com/office/drawing/2014/main" id="{09407033-0DCD-7AFC-2867-9323A7CE2380}"/>
                  </a:ext>
                </a:extLst>
              </p:cNvPr>
              <p:cNvSpPr/>
              <p:nvPr/>
            </p:nvSpPr>
            <p:spPr>
              <a:xfrm>
                <a:off x="5110397" y="3677658"/>
                <a:ext cx="810088" cy="795719"/>
              </a:xfrm>
              <a:prstGeom prst="ellipse">
                <a:avLst/>
              </a:prstGeom>
              <a:solidFill>
                <a:srgbClr val="4169E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pic>
            <p:nvPicPr>
              <p:cNvPr id="13322" name="Picture 10" descr="Cloud icon">
                <a:extLst>
                  <a:ext uri="{FF2B5EF4-FFF2-40B4-BE49-F238E27FC236}">
                    <a16:creationId xmlns:a16="http://schemas.microsoft.com/office/drawing/2014/main" id="{97D4183F-6E6A-61AB-559E-499BF45A7674}"/>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99658" y="3821384"/>
                <a:ext cx="425216" cy="46910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94" name="Group 393">
            <a:extLst>
              <a:ext uri="{FF2B5EF4-FFF2-40B4-BE49-F238E27FC236}">
                <a16:creationId xmlns:a16="http://schemas.microsoft.com/office/drawing/2014/main" id="{B6EBF374-80E2-63F7-A9A8-2A86CD59367E}"/>
              </a:ext>
            </a:extLst>
          </p:cNvPr>
          <p:cNvGrpSpPr/>
          <p:nvPr/>
        </p:nvGrpSpPr>
        <p:grpSpPr>
          <a:xfrm>
            <a:off x="6063141" y="4184791"/>
            <a:ext cx="1145444" cy="1125127"/>
            <a:chOff x="6063141" y="4184791"/>
            <a:chExt cx="1145444" cy="1125127"/>
          </a:xfrm>
        </p:grpSpPr>
        <p:sp>
          <p:nvSpPr>
            <p:cNvPr id="351" name="Arc 350">
              <a:extLst>
                <a:ext uri="{FF2B5EF4-FFF2-40B4-BE49-F238E27FC236}">
                  <a16:creationId xmlns:a16="http://schemas.microsoft.com/office/drawing/2014/main" id="{2909B3FD-29BB-2C5D-EC94-C0F55AE0C489}"/>
                </a:ext>
              </a:extLst>
            </p:cNvPr>
            <p:cNvSpPr/>
            <p:nvPr/>
          </p:nvSpPr>
          <p:spPr>
            <a:xfrm rot="10254520" flipV="1">
              <a:off x="6063141" y="4184791"/>
              <a:ext cx="1145444" cy="1125127"/>
            </a:xfrm>
            <a:prstGeom prst="arc">
              <a:avLst>
                <a:gd name="adj1" fmla="val 4659655"/>
                <a:gd name="adj2" fmla="val 485924"/>
              </a:avLst>
            </a:prstGeom>
            <a:noFill/>
            <a:ln w="53975" cap="flat" cmpd="sng" algn="ctr">
              <a:solidFill>
                <a:srgbClr val="0487D9"/>
              </a:solidFill>
              <a:prstDash val="solid"/>
              <a:miter lim="800000"/>
              <a:headEnd type="oval" w="sm" len="sm"/>
              <a:tailEnd type="stealt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sp>
          <p:nvSpPr>
            <p:cNvPr id="352" name="Oval 351">
              <a:extLst>
                <a:ext uri="{FF2B5EF4-FFF2-40B4-BE49-F238E27FC236}">
                  <a16:creationId xmlns:a16="http://schemas.microsoft.com/office/drawing/2014/main" id="{E7AC3334-FAA8-8943-B415-D59E13DCB1C0}"/>
                </a:ext>
              </a:extLst>
            </p:cNvPr>
            <p:cNvSpPr/>
            <p:nvPr/>
          </p:nvSpPr>
          <p:spPr>
            <a:xfrm rot="10254520" flipV="1">
              <a:off x="6230820" y="4349495"/>
              <a:ext cx="810088" cy="795719"/>
            </a:xfrm>
            <a:prstGeom prst="ellipse">
              <a:avLst/>
            </a:prstGeom>
            <a:solidFill>
              <a:srgbClr val="0487D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pic>
          <p:nvPicPr>
            <p:cNvPr id="13324" name="Picture 12" descr="Download icon">
              <a:extLst>
                <a:ext uri="{FF2B5EF4-FFF2-40B4-BE49-F238E27FC236}">
                  <a16:creationId xmlns:a16="http://schemas.microsoft.com/office/drawing/2014/main" id="{5F3C1495-9B1A-A0DB-3A81-B7351136886A}"/>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401023" y="4473377"/>
              <a:ext cx="473075" cy="473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5" name="Group 394">
            <a:extLst>
              <a:ext uri="{FF2B5EF4-FFF2-40B4-BE49-F238E27FC236}">
                <a16:creationId xmlns:a16="http://schemas.microsoft.com/office/drawing/2014/main" id="{D712AC7A-4E0B-FF68-CF1F-F4C8C5B14289}"/>
              </a:ext>
            </a:extLst>
          </p:cNvPr>
          <p:cNvGrpSpPr/>
          <p:nvPr/>
        </p:nvGrpSpPr>
        <p:grpSpPr>
          <a:xfrm>
            <a:off x="4942720" y="4868714"/>
            <a:ext cx="1145444" cy="1125128"/>
            <a:chOff x="4942720" y="4868714"/>
            <a:chExt cx="1145444" cy="1125128"/>
          </a:xfrm>
        </p:grpSpPr>
        <p:sp>
          <p:nvSpPr>
            <p:cNvPr id="377" name="Arc 376">
              <a:extLst>
                <a:ext uri="{FF2B5EF4-FFF2-40B4-BE49-F238E27FC236}">
                  <a16:creationId xmlns:a16="http://schemas.microsoft.com/office/drawing/2014/main" id="{661F7AEF-B66E-4301-E3BE-8FE7784A5362}"/>
                </a:ext>
              </a:extLst>
            </p:cNvPr>
            <p:cNvSpPr/>
            <p:nvPr/>
          </p:nvSpPr>
          <p:spPr>
            <a:xfrm>
              <a:off x="4942720" y="4868714"/>
              <a:ext cx="1145444" cy="1125128"/>
            </a:xfrm>
            <a:prstGeom prst="arc">
              <a:avLst>
                <a:gd name="adj1" fmla="val 4659655"/>
                <a:gd name="adj2" fmla="val 1553821"/>
              </a:avLst>
            </a:prstGeom>
            <a:noFill/>
            <a:ln w="53975" cap="flat" cmpd="sng" algn="ctr">
              <a:solidFill>
                <a:srgbClr val="4169E1"/>
              </a:solidFill>
              <a:prstDash val="solid"/>
              <a:miter lim="800000"/>
              <a:headEnd type="oval" w="sm" len="sm"/>
              <a:tailEnd type="stealt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sp>
          <p:nvSpPr>
            <p:cNvPr id="378" name="Oval 377">
              <a:extLst>
                <a:ext uri="{FF2B5EF4-FFF2-40B4-BE49-F238E27FC236}">
                  <a16:creationId xmlns:a16="http://schemas.microsoft.com/office/drawing/2014/main" id="{8894C4D5-9E0B-3110-3254-D3EAC5499ED1}"/>
                </a:ext>
              </a:extLst>
            </p:cNvPr>
            <p:cNvSpPr/>
            <p:nvPr/>
          </p:nvSpPr>
          <p:spPr>
            <a:xfrm>
              <a:off x="5110398" y="5033419"/>
              <a:ext cx="810088" cy="795719"/>
            </a:xfrm>
            <a:prstGeom prst="ellipse">
              <a:avLst/>
            </a:prstGeom>
            <a:solidFill>
              <a:srgbClr val="4169E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pic>
          <p:nvPicPr>
            <p:cNvPr id="13326" name="Picture 14" descr="Cloud money icon">
              <a:extLst>
                <a:ext uri="{FF2B5EF4-FFF2-40B4-BE49-F238E27FC236}">
                  <a16:creationId xmlns:a16="http://schemas.microsoft.com/office/drawing/2014/main" id="{06FF0FDF-41DF-C56F-FE58-227984D1C85C}"/>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99658" y="5212255"/>
              <a:ext cx="425216" cy="4407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6" name="Group 395">
            <a:extLst>
              <a:ext uri="{FF2B5EF4-FFF2-40B4-BE49-F238E27FC236}">
                <a16:creationId xmlns:a16="http://schemas.microsoft.com/office/drawing/2014/main" id="{E0DCE3B3-85F1-318F-E4C8-CEDF74F990FA}"/>
              </a:ext>
            </a:extLst>
          </p:cNvPr>
          <p:cNvGrpSpPr/>
          <p:nvPr/>
        </p:nvGrpSpPr>
        <p:grpSpPr>
          <a:xfrm>
            <a:off x="6063141" y="5537794"/>
            <a:ext cx="1145444" cy="1125128"/>
            <a:chOff x="6063141" y="5537794"/>
            <a:chExt cx="1145444" cy="1125128"/>
          </a:xfrm>
        </p:grpSpPr>
        <p:sp>
          <p:nvSpPr>
            <p:cNvPr id="383" name="Arc 382">
              <a:extLst>
                <a:ext uri="{FF2B5EF4-FFF2-40B4-BE49-F238E27FC236}">
                  <a16:creationId xmlns:a16="http://schemas.microsoft.com/office/drawing/2014/main" id="{46F96C9C-6683-2A67-34F8-B1B84A30D306}"/>
                </a:ext>
              </a:extLst>
            </p:cNvPr>
            <p:cNvSpPr/>
            <p:nvPr/>
          </p:nvSpPr>
          <p:spPr>
            <a:xfrm rot="10254520" flipV="1">
              <a:off x="6063141" y="5537794"/>
              <a:ext cx="1145444" cy="1125128"/>
            </a:xfrm>
            <a:prstGeom prst="arc">
              <a:avLst>
                <a:gd name="adj1" fmla="val 4659655"/>
                <a:gd name="adj2" fmla="val 485924"/>
              </a:avLst>
            </a:prstGeom>
            <a:noFill/>
            <a:ln w="53975" cap="flat" cmpd="sng" algn="ctr">
              <a:solidFill>
                <a:srgbClr val="0487D9"/>
              </a:solidFill>
              <a:prstDash val="solid"/>
              <a:miter lim="800000"/>
              <a:headEnd type="oval" w="sm" len="sm"/>
              <a:tailEnd type="stealt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sp>
          <p:nvSpPr>
            <p:cNvPr id="384" name="Oval 383">
              <a:extLst>
                <a:ext uri="{FF2B5EF4-FFF2-40B4-BE49-F238E27FC236}">
                  <a16:creationId xmlns:a16="http://schemas.microsoft.com/office/drawing/2014/main" id="{6B5C825C-2388-0CB2-663C-1187A8B98F0E}"/>
                </a:ext>
              </a:extLst>
            </p:cNvPr>
            <p:cNvSpPr/>
            <p:nvPr/>
          </p:nvSpPr>
          <p:spPr>
            <a:xfrm rot="10254520" flipV="1">
              <a:off x="6230820" y="5702499"/>
              <a:ext cx="810088" cy="795719"/>
            </a:xfrm>
            <a:prstGeom prst="ellipse">
              <a:avLst/>
            </a:prstGeom>
            <a:solidFill>
              <a:srgbClr val="0487D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pic>
          <p:nvPicPr>
            <p:cNvPr id="13328" name="Picture 16" descr="People icon">
              <a:extLst>
                <a:ext uri="{FF2B5EF4-FFF2-40B4-BE49-F238E27FC236}">
                  <a16:creationId xmlns:a16="http://schemas.microsoft.com/office/drawing/2014/main" id="{FCAE9CBB-B529-F4D6-1D77-F994736788DC}"/>
                </a:ext>
              </a:extLst>
            </p:cNvPr>
            <p:cNvPicPr>
              <a:picLocks noChangeAspect="1" noChangeArrowheads="1"/>
            </p:cNvPicPr>
            <p:nvPr/>
          </p:nvPicPr>
          <p:blipFill>
            <a:blip r:embed="rId16">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398148" y="5882688"/>
              <a:ext cx="475432" cy="39126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774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anim calcmode="lin" valueType="num">
                                      <p:cBhvr>
                                        <p:cTn id="7" dur="1000" fill="hold"/>
                                        <p:tgtEl>
                                          <p:spTgt spid="389"/>
                                        </p:tgtEl>
                                        <p:attrNameLst>
                                          <p:attrName>ppt_w</p:attrName>
                                        </p:attrNameLst>
                                      </p:cBhvr>
                                      <p:tavLst>
                                        <p:tav tm="0">
                                          <p:val>
                                            <p:fltVal val="0"/>
                                          </p:val>
                                        </p:tav>
                                        <p:tav tm="100000">
                                          <p:val>
                                            <p:strVal val="#ppt_w"/>
                                          </p:val>
                                        </p:tav>
                                      </p:tavLst>
                                    </p:anim>
                                    <p:anim calcmode="lin" valueType="num">
                                      <p:cBhvr>
                                        <p:cTn id="8" dur="1000" fill="hold"/>
                                        <p:tgtEl>
                                          <p:spTgt spid="389"/>
                                        </p:tgtEl>
                                        <p:attrNameLst>
                                          <p:attrName>ppt_h</p:attrName>
                                        </p:attrNameLst>
                                      </p:cBhvr>
                                      <p:tavLst>
                                        <p:tav tm="0">
                                          <p:val>
                                            <p:fltVal val="0"/>
                                          </p:val>
                                        </p:tav>
                                        <p:tav tm="100000">
                                          <p:val>
                                            <p:strVal val="#ppt_h"/>
                                          </p:val>
                                        </p:tav>
                                      </p:tavLst>
                                    </p:anim>
                                    <p:animEffect transition="in" filter="fade">
                                      <p:cBhvr>
                                        <p:cTn id="9" dur="1000"/>
                                        <p:tgtEl>
                                          <p:spTgt spid="389"/>
                                        </p:tgtEl>
                                      </p:cBhvr>
                                    </p:animEffect>
                                    <p:anim calcmode="lin" valueType="num">
                                      <p:cBhvr>
                                        <p:cTn id="10" dur="1000" fill="hold"/>
                                        <p:tgtEl>
                                          <p:spTgt spid="389"/>
                                        </p:tgtEl>
                                        <p:attrNameLst>
                                          <p:attrName>ppt_x</p:attrName>
                                        </p:attrNameLst>
                                      </p:cBhvr>
                                      <p:tavLst>
                                        <p:tav tm="0">
                                          <p:val>
                                            <p:fltVal val="0.5"/>
                                          </p:val>
                                        </p:tav>
                                        <p:tav tm="100000">
                                          <p:val>
                                            <p:strVal val="#ppt_x"/>
                                          </p:val>
                                        </p:tav>
                                      </p:tavLst>
                                    </p:anim>
                                    <p:anim calcmode="lin" valueType="num">
                                      <p:cBhvr>
                                        <p:cTn id="11" dur="1000" fill="hold"/>
                                        <p:tgtEl>
                                          <p:spTgt spid="389"/>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0"/>
                                  </p:stCondLst>
                                  <p:childTnLst>
                                    <p:set>
                                      <p:cBhvr>
                                        <p:cTn id="13" dur="1" fill="hold">
                                          <p:stCondLst>
                                            <p:cond delay="0"/>
                                          </p:stCondLst>
                                        </p:cTn>
                                        <p:tgtEl>
                                          <p:spTgt spid="359"/>
                                        </p:tgtEl>
                                        <p:attrNameLst>
                                          <p:attrName>style.visibility</p:attrName>
                                        </p:attrNameLst>
                                      </p:cBhvr>
                                      <p:to>
                                        <p:strVal val="visible"/>
                                      </p:to>
                                    </p:set>
                                    <p:anim calcmode="lin" valueType="num">
                                      <p:cBhvr>
                                        <p:cTn id="14" dur="1000" fill="hold"/>
                                        <p:tgtEl>
                                          <p:spTgt spid="359"/>
                                        </p:tgtEl>
                                        <p:attrNameLst>
                                          <p:attrName>ppt_w</p:attrName>
                                        </p:attrNameLst>
                                      </p:cBhvr>
                                      <p:tavLst>
                                        <p:tav tm="0">
                                          <p:val>
                                            <p:fltVal val="0"/>
                                          </p:val>
                                        </p:tav>
                                        <p:tav tm="100000">
                                          <p:val>
                                            <p:strVal val="#ppt_w"/>
                                          </p:val>
                                        </p:tav>
                                      </p:tavLst>
                                    </p:anim>
                                    <p:anim calcmode="lin" valueType="num">
                                      <p:cBhvr>
                                        <p:cTn id="15" dur="1000" fill="hold"/>
                                        <p:tgtEl>
                                          <p:spTgt spid="359"/>
                                        </p:tgtEl>
                                        <p:attrNameLst>
                                          <p:attrName>ppt_h</p:attrName>
                                        </p:attrNameLst>
                                      </p:cBhvr>
                                      <p:tavLst>
                                        <p:tav tm="0">
                                          <p:val>
                                            <p:fltVal val="0"/>
                                          </p:val>
                                        </p:tav>
                                        <p:tav tm="100000">
                                          <p:val>
                                            <p:strVal val="#ppt_h"/>
                                          </p:val>
                                        </p:tav>
                                      </p:tavLst>
                                    </p:anim>
                                    <p:animEffect transition="in" filter="fade">
                                      <p:cBhvr>
                                        <p:cTn id="16" dur="1000"/>
                                        <p:tgtEl>
                                          <p:spTgt spid="359"/>
                                        </p:tgtEl>
                                      </p:cBhvr>
                                    </p:animEffect>
                                    <p:anim calcmode="lin" valueType="num">
                                      <p:cBhvr>
                                        <p:cTn id="17" dur="1000" fill="hold"/>
                                        <p:tgtEl>
                                          <p:spTgt spid="359"/>
                                        </p:tgtEl>
                                        <p:attrNameLst>
                                          <p:attrName>ppt_x</p:attrName>
                                        </p:attrNameLst>
                                      </p:cBhvr>
                                      <p:tavLst>
                                        <p:tav tm="0">
                                          <p:val>
                                            <p:fltVal val="0.5"/>
                                          </p:val>
                                        </p:tav>
                                        <p:tav tm="100000">
                                          <p:val>
                                            <p:strVal val="#ppt_x"/>
                                          </p:val>
                                        </p:tav>
                                      </p:tavLst>
                                    </p:anim>
                                    <p:anim calcmode="lin" valueType="num">
                                      <p:cBhvr>
                                        <p:cTn id="18" dur="1000" fill="hold"/>
                                        <p:tgtEl>
                                          <p:spTgt spid="359"/>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528" fill="hold" nodeType="clickEffect">
                                  <p:stCondLst>
                                    <p:cond delay="0"/>
                                  </p:stCondLst>
                                  <p:childTnLst>
                                    <p:set>
                                      <p:cBhvr>
                                        <p:cTn id="22" dur="1" fill="hold">
                                          <p:stCondLst>
                                            <p:cond delay="0"/>
                                          </p:stCondLst>
                                        </p:cTn>
                                        <p:tgtEl>
                                          <p:spTgt spid="390"/>
                                        </p:tgtEl>
                                        <p:attrNameLst>
                                          <p:attrName>style.visibility</p:attrName>
                                        </p:attrNameLst>
                                      </p:cBhvr>
                                      <p:to>
                                        <p:strVal val="visible"/>
                                      </p:to>
                                    </p:set>
                                    <p:anim calcmode="lin" valueType="num">
                                      <p:cBhvr>
                                        <p:cTn id="23" dur="1000" fill="hold"/>
                                        <p:tgtEl>
                                          <p:spTgt spid="390"/>
                                        </p:tgtEl>
                                        <p:attrNameLst>
                                          <p:attrName>ppt_w</p:attrName>
                                        </p:attrNameLst>
                                      </p:cBhvr>
                                      <p:tavLst>
                                        <p:tav tm="0">
                                          <p:val>
                                            <p:fltVal val="0"/>
                                          </p:val>
                                        </p:tav>
                                        <p:tav tm="100000">
                                          <p:val>
                                            <p:strVal val="#ppt_w"/>
                                          </p:val>
                                        </p:tav>
                                      </p:tavLst>
                                    </p:anim>
                                    <p:anim calcmode="lin" valueType="num">
                                      <p:cBhvr>
                                        <p:cTn id="24" dur="1000" fill="hold"/>
                                        <p:tgtEl>
                                          <p:spTgt spid="390"/>
                                        </p:tgtEl>
                                        <p:attrNameLst>
                                          <p:attrName>ppt_h</p:attrName>
                                        </p:attrNameLst>
                                      </p:cBhvr>
                                      <p:tavLst>
                                        <p:tav tm="0">
                                          <p:val>
                                            <p:fltVal val="0"/>
                                          </p:val>
                                        </p:tav>
                                        <p:tav tm="100000">
                                          <p:val>
                                            <p:strVal val="#ppt_h"/>
                                          </p:val>
                                        </p:tav>
                                      </p:tavLst>
                                    </p:anim>
                                    <p:animEffect transition="in" filter="fade">
                                      <p:cBhvr>
                                        <p:cTn id="25" dur="1000"/>
                                        <p:tgtEl>
                                          <p:spTgt spid="390"/>
                                        </p:tgtEl>
                                      </p:cBhvr>
                                    </p:animEffect>
                                    <p:anim calcmode="lin" valueType="num">
                                      <p:cBhvr>
                                        <p:cTn id="26" dur="1000" fill="hold"/>
                                        <p:tgtEl>
                                          <p:spTgt spid="390"/>
                                        </p:tgtEl>
                                        <p:attrNameLst>
                                          <p:attrName>ppt_x</p:attrName>
                                        </p:attrNameLst>
                                      </p:cBhvr>
                                      <p:tavLst>
                                        <p:tav tm="0">
                                          <p:val>
                                            <p:fltVal val="0.5"/>
                                          </p:val>
                                        </p:tav>
                                        <p:tav tm="100000">
                                          <p:val>
                                            <p:strVal val="#ppt_x"/>
                                          </p:val>
                                        </p:tav>
                                      </p:tavLst>
                                    </p:anim>
                                    <p:anim calcmode="lin" valueType="num">
                                      <p:cBhvr>
                                        <p:cTn id="27" dur="1000" fill="hold"/>
                                        <p:tgtEl>
                                          <p:spTgt spid="390"/>
                                        </p:tgtEl>
                                        <p:attrNameLst>
                                          <p:attrName>ppt_y</p:attrName>
                                        </p:attrNameLst>
                                      </p:cBhvr>
                                      <p:tavLst>
                                        <p:tav tm="0">
                                          <p:val>
                                            <p:fltVal val="0.5"/>
                                          </p:val>
                                        </p:tav>
                                        <p:tav tm="100000">
                                          <p:val>
                                            <p:strVal val="#ppt_y"/>
                                          </p:val>
                                        </p:tav>
                                      </p:tavLst>
                                    </p:anim>
                                  </p:childTnLst>
                                </p:cTn>
                              </p:par>
                              <p:par>
                                <p:cTn id="28" presetID="53" presetClass="entr" presetSubtype="528" fill="hold" nodeType="withEffect">
                                  <p:stCondLst>
                                    <p:cond delay="0"/>
                                  </p:stCondLst>
                                  <p:childTnLst>
                                    <p:set>
                                      <p:cBhvr>
                                        <p:cTn id="29" dur="1" fill="hold">
                                          <p:stCondLst>
                                            <p:cond delay="0"/>
                                          </p:stCondLst>
                                        </p:cTn>
                                        <p:tgtEl>
                                          <p:spTgt spid="362"/>
                                        </p:tgtEl>
                                        <p:attrNameLst>
                                          <p:attrName>style.visibility</p:attrName>
                                        </p:attrNameLst>
                                      </p:cBhvr>
                                      <p:to>
                                        <p:strVal val="visible"/>
                                      </p:to>
                                    </p:set>
                                    <p:anim calcmode="lin" valueType="num">
                                      <p:cBhvr>
                                        <p:cTn id="30" dur="1000" fill="hold"/>
                                        <p:tgtEl>
                                          <p:spTgt spid="362"/>
                                        </p:tgtEl>
                                        <p:attrNameLst>
                                          <p:attrName>ppt_w</p:attrName>
                                        </p:attrNameLst>
                                      </p:cBhvr>
                                      <p:tavLst>
                                        <p:tav tm="0">
                                          <p:val>
                                            <p:fltVal val="0"/>
                                          </p:val>
                                        </p:tav>
                                        <p:tav tm="100000">
                                          <p:val>
                                            <p:strVal val="#ppt_w"/>
                                          </p:val>
                                        </p:tav>
                                      </p:tavLst>
                                    </p:anim>
                                    <p:anim calcmode="lin" valueType="num">
                                      <p:cBhvr>
                                        <p:cTn id="31" dur="1000" fill="hold"/>
                                        <p:tgtEl>
                                          <p:spTgt spid="362"/>
                                        </p:tgtEl>
                                        <p:attrNameLst>
                                          <p:attrName>ppt_h</p:attrName>
                                        </p:attrNameLst>
                                      </p:cBhvr>
                                      <p:tavLst>
                                        <p:tav tm="0">
                                          <p:val>
                                            <p:fltVal val="0"/>
                                          </p:val>
                                        </p:tav>
                                        <p:tav tm="100000">
                                          <p:val>
                                            <p:strVal val="#ppt_h"/>
                                          </p:val>
                                        </p:tav>
                                      </p:tavLst>
                                    </p:anim>
                                    <p:animEffect transition="in" filter="fade">
                                      <p:cBhvr>
                                        <p:cTn id="32" dur="1000"/>
                                        <p:tgtEl>
                                          <p:spTgt spid="362"/>
                                        </p:tgtEl>
                                      </p:cBhvr>
                                    </p:animEffect>
                                    <p:anim calcmode="lin" valueType="num">
                                      <p:cBhvr>
                                        <p:cTn id="33" dur="1000" fill="hold"/>
                                        <p:tgtEl>
                                          <p:spTgt spid="362"/>
                                        </p:tgtEl>
                                        <p:attrNameLst>
                                          <p:attrName>ppt_x</p:attrName>
                                        </p:attrNameLst>
                                      </p:cBhvr>
                                      <p:tavLst>
                                        <p:tav tm="0">
                                          <p:val>
                                            <p:fltVal val="0.5"/>
                                          </p:val>
                                        </p:tav>
                                        <p:tav tm="100000">
                                          <p:val>
                                            <p:strVal val="#ppt_x"/>
                                          </p:val>
                                        </p:tav>
                                      </p:tavLst>
                                    </p:anim>
                                    <p:anim calcmode="lin" valueType="num">
                                      <p:cBhvr>
                                        <p:cTn id="34" dur="1000" fill="hold"/>
                                        <p:tgtEl>
                                          <p:spTgt spid="362"/>
                                        </p:tgtEl>
                                        <p:attrNameLst>
                                          <p:attrName>ppt_y</p:attrName>
                                        </p:attrNameLst>
                                      </p:cBhvr>
                                      <p:tavLst>
                                        <p:tav tm="0">
                                          <p:val>
                                            <p:fltVal val="0.5"/>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528" fill="hold" nodeType="clickEffect">
                                  <p:stCondLst>
                                    <p:cond delay="0"/>
                                  </p:stCondLst>
                                  <p:childTnLst>
                                    <p:set>
                                      <p:cBhvr>
                                        <p:cTn id="38" dur="1" fill="hold">
                                          <p:stCondLst>
                                            <p:cond delay="0"/>
                                          </p:stCondLst>
                                        </p:cTn>
                                        <p:tgtEl>
                                          <p:spTgt spid="360"/>
                                        </p:tgtEl>
                                        <p:attrNameLst>
                                          <p:attrName>style.visibility</p:attrName>
                                        </p:attrNameLst>
                                      </p:cBhvr>
                                      <p:to>
                                        <p:strVal val="visible"/>
                                      </p:to>
                                    </p:set>
                                    <p:anim calcmode="lin" valueType="num">
                                      <p:cBhvr>
                                        <p:cTn id="39" dur="1000" fill="hold"/>
                                        <p:tgtEl>
                                          <p:spTgt spid="360"/>
                                        </p:tgtEl>
                                        <p:attrNameLst>
                                          <p:attrName>ppt_w</p:attrName>
                                        </p:attrNameLst>
                                      </p:cBhvr>
                                      <p:tavLst>
                                        <p:tav tm="0">
                                          <p:val>
                                            <p:fltVal val="0"/>
                                          </p:val>
                                        </p:tav>
                                        <p:tav tm="100000">
                                          <p:val>
                                            <p:strVal val="#ppt_w"/>
                                          </p:val>
                                        </p:tav>
                                      </p:tavLst>
                                    </p:anim>
                                    <p:anim calcmode="lin" valueType="num">
                                      <p:cBhvr>
                                        <p:cTn id="40" dur="1000" fill="hold"/>
                                        <p:tgtEl>
                                          <p:spTgt spid="360"/>
                                        </p:tgtEl>
                                        <p:attrNameLst>
                                          <p:attrName>ppt_h</p:attrName>
                                        </p:attrNameLst>
                                      </p:cBhvr>
                                      <p:tavLst>
                                        <p:tav tm="0">
                                          <p:val>
                                            <p:fltVal val="0"/>
                                          </p:val>
                                        </p:tav>
                                        <p:tav tm="100000">
                                          <p:val>
                                            <p:strVal val="#ppt_h"/>
                                          </p:val>
                                        </p:tav>
                                      </p:tavLst>
                                    </p:anim>
                                    <p:animEffect transition="in" filter="fade">
                                      <p:cBhvr>
                                        <p:cTn id="41" dur="1000"/>
                                        <p:tgtEl>
                                          <p:spTgt spid="360"/>
                                        </p:tgtEl>
                                      </p:cBhvr>
                                    </p:animEffect>
                                    <p:anim calcmode="lin" valueType="num">
                                      <p:cBhvr>
                                        <p:cTn id="42" dur="1000" fill="hold"/>
                                        <p:tgtEl>
                                          <p:spTgt spid="360"/>
                                        </p:tgtEl>
                                        <p:attrNameLst>
                                          <p:attrName>ppt_x</p:attrName>
                                        </p:attrNameLst>
                                      </p:cBhvr>
                                      <p:tavLst>
                                        <p:tav tm="0">
                                          <p:val>
                                            <p:fltVal val="0.5"/>
                                          </p:val>
                                        </p:tav>
                                        <p:tav tm="100000">
                                          <p:val>
                                            <p:strVal val="#ppt_x"/>
                                          </p:val>
                                        </p:tav>
                                      </p:tavLst>
                                    </p:anim>
                                    <p:anim calcmode="lin" valueType="num">
                                      <p:cBhvr>
                                        <p:cTn id="43" dur="1000" fill="hold"/>
                                        <p:tgtEl>
                                          <p:spTgt spid="360"/>
                                        </p:tgtEl>
                                        <p:attrNameLst>
                                          <p:attrName>ppt_y</p:attrName>
                                        </p:attrNameLst>
                                      </p:cBhvr>
                                      <p:tavLst>
                                        <p:tav tm="0">
                                          <p:val>
                                            <p:fltVal val="0.5"/>
                                          </p:val>
                                        </p:tav>
                                        <p:tav tm="100000">
                                          <p:val>
                                            <p:strVal val="#ppt_y"/>
                                          </p:val>
                                        </p:tav>
                                      </p:tavLst>
                                    </p:anim>
                                  </p:childTnLst>
                                </p:cTn>
                              </p:par>
                              <p:par>
                                <p:cTn id="44" presetID="53" presetClass="entr" presetSubtype="528" fill="hold" nodeType="withEffect">
                                  <p:stCondLst>
                                    <p:cond delay="0"/>
                                  </p:stCondLst>
                                  <p:childTnLst>
                                    <p:set>
                                      <p:cBhvr>
                                        <p:cTn id="45" dur="1" fill="hold">
                                          <p:stCondLst>
                                            <p:cond delay="0"/>
                                          </p:stCondLst>
                                        </p:cTn>
                                        <p:tgtEl>
                                          <p:spTgt spid="391"/>
                                        </p:tgtEl>
                                        <p:attrNameLst>
                                          <p:attrName>style.visibility</p:attrName>
                                        </p:attrNameLst>
                                      </p:cBhvr>
                                      <p:to>
                                        <p:strVal val="visible"/>
                                      </p:to>
                                    </p:set>
                                    <p:anim calcmode="lin" valueType="num">
                                      <p:cBhvr>
                                        <p:cTn id="46" dur="1000" fill="hold"/>
                                        <p:tgtEl>
                                          <p:spTgt spid="391"/>
                                        </p:tgtEl>
                                        <p:attrNameLst>
                                          <p:attrName>ppt_w</p:attrName>
                                        </p:attrNameLst>
                                      </p:cBhvr>
                                      <p:tavLst>
                                        <p:tav tm="0">
                                          <p:val>
                                            <p:fltVal val="0"/>
                                          </p:val>
                                        </p:tav>
                                        <p:tav tm="100000">
                                          <p:val>
                                            <p:strVal val="#ppt_w"/>
                                          </p:val>
                                        </p:tav>
                                      </p:tavLst>
                                    </p:anim>
                                    <p:anim calcmode="lin" valueType="num">
                                      <p:cBhvr>
                                        <p:cTn id="47" dur="1000" fill="hold"/>
                                        <p:tgtEl>
                                          <p:spTgt spid="391"/>
                                        </p:tgtEl>
                                        <p:attrNameLst>
                                          <p:attrName>ppt_h</p:attrName>
                                        </p:attrNameLst>
                                      </p:cBhvr>
                                      <p:tavLst>
                                        <p:tav tm="0">
                                          <p:val>
                                            <p:fltVal val="0"/>
                                          </p:val>
                                        </p:tav>
                                        <p:tav tm="100000">
                                          <p:val>
                                            <p:strVal val="#ppt_h"/>
                                          </p:val>
                                        </p:tav>
                                      </p:tavLst>
                                    </p:anim>
                                    <p:animEffect transition="in" filter="fade">
                                      <p:cBhvr>
                                        <p:cTn id="48" dur="1000"/>
                                        <p:tgtEl>
                                          <p:spTgt spid="391"/>
                                        </p:tgtEl>
                                      </p:cBhvr>
                                    </p:animEffect>
                                    <p:anim calcmode="lin" valueType="num">
                                      <p:cBhvr>
                                        <p:cTn id="49" dur="1000" fill="hold"/>
                                        <p:tgtEl>
                                          <p:spTgt spid="391"/>
                                        </p:tgtEl>
                                        <p:attrNameLst>
                                          <p:attrName>ppt_x</p:attrName>
                                        </p:attrNameLst>
                                      </p:cBhvr>
                                      <p:tavLst>
                                        <p:tav tm="0">
                                          <p:val>
                                            <p:fltVal val="0.5"/>
                                          </p:val>
                                        </p:tav>
                                        <p:tav tm="100000">
                                          <p:val>
                                            <p:strVal val="#ppt_x"/>
                                          </p:val>
                                        </p:tav>
                                      </p:tavLst>
                                    </p:anim>
                                    <p:anim calcmode="lin" valueType="num">
                                      <p:cBhvr>
                                        <p:cTn id="50" dur="1000" fill="hold"/>
                                        <p:tgtEl>
                                          <p:spTgt spid="391"/>
                                        </p:tgtEl>
                                        <p:attrNameLst>
                                          <p:attrName>ppt_y</p:attrName>
                                        </p:attrNameLst>
                                      </p:cBhvr>
                                      <p:tavLst>
                                        <p:tav tm="0">
                                          <p:val>
                                            <p:fltVal val="0.5"/>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3" presetClass="entr" presetSubtype="528" fill="hold" nodeType="clickEffect">
                                  <p:stCondLst>
                                    <p:cond delay="0"/>
                                  </p:stCondLst>
                                  <p:childTnLst>
                                    <p:set>
                                      <p:cBhvr>
                                        <p:cTn id="54" dur="1" fill="hold">
                                          <p:stCondLst>
                                            <p:cond delay="0"/>
                                          </p:stCondLst>
                                        </p:cTn>
                                        <p:tgtEl>
                                          <p:spTgt spid="392"/>
                                        </p:tgtEl>
                                        <p:attrNameLst>
                                          <p:attrName>style.visibility</p:attrName>
                                        </p:attrNameLst>
                                      </p:cBhvr>
                                      <p:to>
                                        <p:strVal val="visible"/>
                                      </p:to>
                                    </p:set>
                                    <p:anim calcmode="lin" valueType="num">
                                      <p:cBhvr>
                                        <p:cTn id="55" dur="1000" fill="hold"/>
                                        <p:tgtEl>
                                          <p:spTgt spid="392"/>
                                        </p:tgtEl>
                                        <p:attrNameLst>
                                          <p:attrName>ppt_w</p:attrName>
                                        </p:attrNameLst>
                                      </p:cBhvr>
                                      <p:tavLst>
                                        <p:tav tm="0">
                                          <p:val>
                                            <p:fltVal val="0"/>
                                          </p:val>
                                        </p:tav>
                                        <p:tav tm="100000">
                                          <p:val>
                                            <p:strVal val="#ppt_w"/>
                                          </p:val>
                                        </p:tav>
                                      </p:tavLst>
                                    </p:anim>
                                    <p:anim calcmode="lin" valueType="num">
                                      <p:cBhvr>
                                        <p:cTn id="56" dur="1000" fill="hold"/>
                                        <p:tgtEl>
                                          <p:spTgt spid="392"/>
                                        </p:tgtEl>
                                        <p:attrNameLst>
                                          <p:attrName>ppt_h</p:attrName>
                                        </p:attrNameLst>
                                      </p:cBhvr>
                                      <p:tavLst>
                                        <p:tav tm="0">
                                          <p:val>
                                            <p:fltVal val="0"/>
                                          </p:val>
                                        </p:tav>
                                        <p:tav tm="100000">
                                          <p:val>
                                            <p:strVal val="#ppt_h"/>
                                          </p:val>
                                        </p:tav>
                                      </p:tavLst>
                                    </p:anim>
                                    <p:animEffect transition="in" filter="fade">
                                      <p:cBhvr>
                                        <p:cTn id="57" dur="1000"/>
                                        <p:tgtEl>
                                          <p:spTgt spid="392"/>
                                        </p:tgtEl>
                                      </p:cBhvr>
                                    </p:animEffect>
                                    <p:anim calcmode="lin" valueType="num">
                                      <p:cBhvr>
                                        <p:cTn id="58" dur="1000" fill="hold"/>
                                        <p:tgtEl>
                                          <p:spTgt spid="392"/>
                                        </p:tgtEl>
                                        <p:attrNameLst>
                                          <p:attrName>ppt_x</p:attrName>
                                        </p:attrNameLst>
                                      </p:cBhvr>
                                      <p:tavLst>
                                        <p:tav tm="0">
                                          <p:val>
                                            <p:fltVal val="0.5"/>
                                          </p:val>
                                        </p:tav>
                                        <p:tav tm="100000">
                                          <p:val>
                                            <p:strVal val="#ppt_x"/>
                                          </p:val>
                                        </p:tav>
                                      </p:tavLst>
                                    </p:anim>
                                    <p:anim calcmode="lin" valueType="num">
                                      <p:cBhvr>
                                        <p:cTn id="59" dur="1000" fill="hold"/>
                                        <p:tgtEl>
                                          <p:spTgt spid="392"/>
                                        </p:tgtEl>
                                        <p:attrNameLst>
                                          <p:attrName>ppt_y</p:attrName>
                                        </p:attrNameLst>
                                      </p:cBhvr>
                                      <p:tavLst>
                                        <p:tav tm="0">
                                          <p:val>
                                            <p:fltVal val="0.5"/>
                                          </p:val>
                                        </p:tav>
                                        <p:tav tm="100000">
                                          <p:val>
                                            <p:strVal val="#ppt_y"/>
                                          </p:val>
                                        </p:tav>
                                      </p:tavLst>
                                    </p:anim>
                                  </p:childTnLst>
                                </p:cTn>
                              </p:par>
                              <p:par>
                                <p:cTn id="60" presetID="53" presetClass="entr" presetSubtype="528" fill="hold" nodeType="withEffect">
                                  <p:stCondLst>
                                    <p:cond delay="0"/>
                                  </p:stCondLst>
                                  <p:childTnLst>
                                    <p:set>
                                      <p:cBhvr>
                                        <p:cTn id="61" dur="1" fill="hold">
                                          <p:stCondLst>
                                            <p:cond delay="0"/>
                                          </p:stCondLst>
                                        </p:cTn>
                                        <p:tgtEl>
                                          <p:spTgt spid="363"/>
                                        </p:tgtEl>
                                        <p:attrNameLst>
                                          <p:attrName>style.visibility</p:attrName>
                                        </p:attrNameLst>
                                      </p:cBhvr>
                                      <p:to>
                                        <p:strVal val="visible"/>
                                      </p:to>
                                    </p:set>
                                    <p:anim calcmode="lin" valueType="num">
                                      <p:cBhvr>
                                        <p:cTn id="62" dur="1000" fill="hold"/>
                                        <p:tgtEl>
                                          <p:spTgt spid="363"/>
                                        </p:tgtEl>
                                        <p:attrNameLst>
                                          <p:attrName>ppt_w</p:attrName>
                                        </p:attrNameLst>
                                      </p:cBhvr>
                                      <p:tavLst>
                                        <p:tav tm="0">
                                          <p:val>
                                            <p:fltVal val="0"/>
                                          </p:val>
                                        </p:tav>
                                        <p:tav tm="100000">
                                          <p:val>
                                            <p:strVal val="#ppt_w"/>
                                          </p:val>
                                        </p:tav>
                                      </p:tavLst>
                                    </p:anim>
                                    <p:anim calcmode="lin" valueType="num">
                                      <p:cBhvr>
                                        <p:cTn id="63" dur="1000" fill="hold"/>
                                        <p:tgtEl>
                                          <p:spTgt spid="363"/>
                                        </p:tgtEl>
                                        <p:attrNameLst>
                                          <p:attrName>ppt_h</p:attrName>
                                        </p:attrNameLst>
                                      </p:cBhvr>
                                      <p:tavLst>
                                        <p:tav tm="0">
                                          <p:val>
                                            <p:fltVal val="0"/>
                                          </p:val>
                                        </p:tav>
                                        <p:tav tm="100000">
                                          <p:val>
                                            <p:strVal val="#ppt_h"/>
                                          </p:val>
                                        </p:tav>
                                      </p:tavLst>
                                    </p:anim>
                                    <p:animEffect transition="in" filter="fade">
                                      <p:cBhvr>
                                        <p:cTn id="64" dur="1000"/>
                                        <p:tgtEl>
                                          <p:spTgt spid="363"/>
                                        </p:tgtEl>
                                      </p:cBhvr>
                                    </p:animEffect>
                                    <p:anim calcmode="lin" valueType="num">
                                      <p:cBhvr>
                                        <p:cTn id="65" dur="1000" fill="hold"/>
                                        <p:tgtEl>
                                          <p:spTgt spid="363"/>
                                        </p:tgtEl>
                                        <p:attrNameLst>
                                          <p:attrName>ppt_x</p:attrName>
                                        </p:attrNameLst>
                                      </p:cBhvr>
                                      <p:tavLst>
                                        <p:tav tm="0">
                                          <p:val>
                                            <p:fltVal val="0.5"/>
                                          </p:val>
                                        </p:tav>
                                        <p:tav tm="100000">
                                          <p:val>
                                            <p:strVal val="#ppt_x"/>
                                          </p:val>
                                        </p:tav>
                                      </p:tavLst>
                                    </p:anim>
                                    <p:anim calcmode="lin" valueType="num">
                                      <p:cBhvr>
                                        <p:cTn id="66" dur="1000" fill="hold"/>
                                        <p:tgtEl>
                                          <p:spTgt spid="363"/>
                                        </p:tgtEl>
                                        <p:attrNameLst>
                                          <p:attrName>ppt_y</p:attrName>
                                        </p:attrNameLst>
                                      </p:cBhvr>
                                      <p:tavLst>
                                        <p:tav tm="0">
                                          <p:val>
                                            <p:fltVal val="0.5"/>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53" presetClass="entr" presetSubtype="528" fill="hold" nodeType="clickEffect">
                                  <p:stCondLst>
                                    <p:cond delay="0"/>
                                  </p:stCondLst>
                                  <p:childTnLst>
                                    <p:set>
                                      <p:cBhvr>
                                        <p:cTn id="70" dur="1" fill="hold">
                                          <p:stCondLst>
                                            <p:cond delay="0"/>
                                          </p:stCondLst>
                                        </p:cTn>
                                        <p:tgtEl>
                                          <p:spTgt spid="397"/>
                                        </p:tgtEl>
                                        <p:attrNameLst>
                                          <p:attrName>style.visibility</p:attrName>
                                        </p:attrNameLst>
                                      </p:cBhvr>
                                      <p:to>
                                        <p:strVal val="visible"/>
                                      </p:to>
                                    </p:set>
                                    <p:anim calcmode="lin" valueType="num">
                                      <p:cBhvr>
                                        <p:cTn id="71" dur="1000" fill="hold"/>
                                        <p:tgtEl>
                                          <p:spTgt spid="397"/>
                                        </p:tgtEl>
                                        <p:attrNameLst>
                                          <p:attrName>ppt_w</p:attrName>
                                        </p:attrNameLst>
                                      </p:cBhvr>
                                      <p:tavLst>
                                        <p:tav tm="0">
                                          <p:val>
                                            <p:fltVal val="0"/>
                                          </p:val>
                                        </p:tav>
                                        <p:tav tm="100000">
                                          <p:val>
                                            <p:strVal val="#ppt_w"/>
                                          </p:val>
                                        </p:tav>
                                      </p:tavLst>
                                    </p:anim>
                                    <p:anim calcmode="lin" valueType="num">
                                      <p:cBhvr>
                                        <p:cTn id="72" dur="1000" fill="hold"/>
                                        <p:tgtEl>
                                          <p:spTgt spid="397"/>
                                        </p:tgtEl>
                                        <p:attrNameLst>
                                          <p:attrName>ppt_h</p:attrName>
                                        </p:attrNameLst>
                                      </p:cBhvr>
                                      <p:tavLst>
                                        <p:tav tm="0">
                                          <p:val>
                                            <p:fltVal val="0"/>
                                          </p:val>
                                        </p:tav>
                                        <p:tav tm="100000">
                                          <p:val>
                                            <p:strVal val="#ppt_h"/>
                                          </p:val>
                                        </p:tav>
                                      </p:tavLst>
                                    </p:anim>
                                    <p:animEffect transition="in" filter="fade">
                                      <p:cBhvr>
                                        <p:cTn id="73" dur="1000"/>
                                        <p:tgtEl>
                                          <p:spTgt spid="397"/>
                                        </p:tgtEl>
                                      </p:cBhvr>
                                    </p:animEffect>
                                    <p:anim calcmode="lin" valueType="num">
                                      <p:cBhvr>
                                        <p:cTn id="74" dur="1000" fill="hold"/>
                                        <p:tgtEl>
                                          <p:spTgt spid="397"/>
                                        </p:tgtEl>
                                        <p:attrNameLst>
                                          <p:attrName>ppt_x</p:attrName>
                                        </p:attrNameLst>
                                      </p:cBhvr>
                                      <p:tavLst>
                                        <p:tav tm="0">
                                          <p:val>
                                            <p:fltVal val="0.5"/>
                                          </p:val>
                                        </p:tav>
                                        <p:tav tm="100000">
                                          <p:val>
                                            <p:strVal val="#ppt_x"/>
                                          </p:val>
                                        </p:tav>
                                      </p:tavLst>
                                    </p:anim>
                                    <p:anim calcmode="lin" valueType="num">
                                      <p:cBhvr>
                                        <p:cTn id="75" dur="1000" fill="hold"/>
                                        <p:tgtEl>
                                          <p:spTgt spid="397"/>
                                        </p:tgtEl>
                                        <p:attrNameLst>
                                          <p:attrName>ppt_y</p:attrName>
                                        </p:attrNameLst>
                                      </p:cBhvr>
                                      <p:tavLst>
                                        <p:tav tm="0">
                                          <p:val>
                                            <p:fltVal val="0.5"/>
                                          </p:val>
                                        </p:tav>
                                        <p:tav tm="100000">
                                          <p:val>
                                            <p:strVal val="#ppt_y"/>
                                          </p:val>
                                        </p:tav>
                                      </p:tavLst>
                                    </p:anim>
                                  </p:childTnLst>
                                </p:cTn>
                              </p:par>
                              <p:par>
                                <p:cTn id="76" presetID="53" presetClass="entr" presetSubtype="528" fill="hold" nodeType="withEffect">
                                  <p:stCondLst>
                                    <p:cond delay="0"/>
                                  </p:stCondLst>
                                  <p:childTnLst>
                                    <p:set>
                                      <p:cBhvr>
                                        <p:cTn id="77" dur="1" fill="hold">
                                          <p:stCondLst>
                                            <p:cond delay="0"/>
                                          </p:stCondLst>
                                        </p:cTn>
                                        <p:tgtEl>
                                          <p:spTgt spid="361"/>
                                        </p:tgtEl>
                                        <p:attrNameLst>
                                          <p:attrName>style.visibility</p:attrName>
                                        </p:attrNameLst>
                                      </p:cBhvr>
                                      <p:to>
                                        <p:strVal val="visible"/>
                                      </p:to>
                                    </p:set>
                                    <p:anim calcmode="lin" valueType="num">
                                      <p:cBhvr>
                                        <p:cTn id="78" dur="1000" fill="hold"/>
                                        <p:tgtEl>
                                          <p:spTgt spid="361"/>
                                        </p:tgtEl>
                                        <p:attrNameLst>
                                          <p:attrName>ppt_w</p:attrName>
                                        </p:attrNameLst>
                                      </p:cBhvr>
                                      <p:tavLst>
                                        <p:tav tm="0">
                                          <p:val>
                                            <p:fltVal val="0"/>
                                          </p:val>
                                        </p:tav>
                                        <p:tav tm="100000">
                                          <p:val>
                                            <p:strVal val="#ppt_w"/>
                                          </p:val>
                                        </p:tav>
                                      </p:tavLst>
                                    </p:anim>
                                    <p:anim calcmode="lin" valueType="num">
                                      <p:cBhvr>
                                        <p:cTn id="79" dur="1000" fill="hold"/>
                                        <p:tgtEl>
                                          <p:spTgt spid="361"/>
                                        </p:tgtEl>
                                        <p:attrNameLst>
                                          <p:attrName>ppt_h</p:attrName>
                                        </p:attrNameLst>
                                      </p:cBhvr>
                                      <p:tavLst>
                                        <p:tav tm="0">
                                          <p:val>
                                            <p:fltVal val="0"/>
                                          </p:val>
                                        </p:tav>
                                        <p:tav tm="100000">
                                          <p:val>
                                            <p:strVal val="#ppt_h"/>
                                          </p:val>
                                        </p:tav>
                                      </p:tavLst>
                                    </p:anim>
                                    <p:animEffect transition="in" filter="fade">
                                      <p:cBhvr>
                                        <p:cTn id="80" dur="1000"/>
                                        <p:tgtEl>
                                          <p:spTgt spid="361"/>
                                        </p:tgtEl>
                                      </p:cBhvr>
                                    </p:animEffect>
                                    <p:anim calcmode="lin" valueType="num">
                                      <p:cBhvr>
                                        <p:cTn id="81" dur="1000" fill="hold"/>
                                        <p:tgtEl>
                                          <p:spTgt spid="361"/>
                                        </p:tgtEl>
                                        <p:attrNameLst>
                                          <p:attrName>ppt_x</p:attrName>
                                        </p:attrNameLst>
                                      </p:cBhvr>
                                      <p:tavLst>
                                        <p:tav tm="0">
                                          <p:val>
                                            <p:fltVal val="0.5"/>
                                          </p:val>
                                        </p:tav>
                                        <p:tav tm="100000">
                                          <p:val>
                                            <p:strVal val="#ppt_x"/>
                                          </p:val>
                                        </p:tav>
                                      </p:tavLst>
                                    </p:anim>
                                    <p:anim calcmode="lin" valueType="num">
                                      <p:cBhvr>
                                        <p:cTn id="82" dur="1000" fill="hold"/>
                                        <p:tgtEl>
                                          <p:spTgt spid="361"/>
                                        </p:tgtEl>
                                        <p:attrNameLst>
                                          <p:attrName>ppt_y</p:attrName>
                                        </p:attrNameLst>
                                      </p:cBhvr>
                                      <p:tavLst>
                                        <p:tav tm="0">
                                          <p:val>
                                            <p:fltVal val="0.5"/>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53" presetClass="entr" presetSubtype="528" fill="hold" nodeType="clickEffect">
                                  <p:stCondLst>
                                    <p:cond delay="0"/>
                                  </p:stCondLst>
                                  <p:childTnLst>
                                    <p:set>
                                      <p:cBhvr>
                                        <p:cTn id="86" dur="1" fill="hold">
                                          <p:stCondLst>
                                            <p:cond delay="0"/>
                                          </p:stCondLst>
                                        </p:cTn>
                                        <p:tgtEl>
                                          <p:spTgt spid="364"/>
                                        </p:tgtEl>
                                        <p:attrNameLst>
                                          <p:attrName>style.visibility</p:attrName>
                                        </p:attrNameLst>
                                      </p:cBhvr>
                                      <p:to>
                                        <p:strVal val="visible"/>
                                      </p:to>
                                    </p:set>
                                    <p:anim calcmode="lin" valueType="num">
                                      <p:cBhvr>
                                        <p:cTn id="87" dur="1000" fill="hold"/>
                                        <p:tgtEl>
                                          <p:spTgt spid="364"/>
                                        </p:tgtEl>
                                        <p:attrNameLst>
                                          <p:attrName>ppt_w</p:attrName>
                                        </p:attrNameLst>
                                      </p:cBhvr>
                                      <p:tavLst>
                                        <p:tav tm="0">
                                          <p:val>
                                            <p:fltVal val="0"/>
                                          </p:val>
                                        </p:tav>
                                        <p:tav tm="100000">
                                          <p:val>
                                            <p:strVal val="#ppt_w"/>
                                          </p:val>
                                        </p:tav>
                                      </p:tavLst>
                                    </p:anim>
                                    <p:anim calcmode="lin" valueType="num">
                                      <p:cBhvr>
                                        <p:cTn id="88" dur="1000" fill="hold"/>
                                        <p:tgtEl>
                                          <p:spTgt spid="364"/>
                                        </p:tgtEl>
                                        <p:attrNameLst>
                                          <p:attrName>ppt_h</p:attrName>
                                        </p:attrNameLst>
                                      </p:cBhvr>
                                      <p:tavLst>
                                        <p:tav tm="0">
                                          <p:val>
                                            <p:fltVal val="0"/>
                                          </p:val>
                                        </p:tav>
                                        <p:tav tm="100000">
                                          <p:val>
                                            <p:strVal val="#ppt_h"/>
                                          </p:val>
                                        </p:tav>
                                      </p:tavLst>
                                    </p:anim>
                                    <p:animEffect transition="in" filter="fade">
                                      <p:cBhvr>
                                        <p:cTn id="89" dur="1000"/>
                                        <p:tgtEl>
                                          <p:spTgt spid="364"/>
                                        </p:tgtEl>
                                      </p:cBhvr>
                                    </p:animEffect>
                                    <p:anim calcmode="lin" valueType="num">
                                      <p:cBhvr>
                                        <p:cTn id="90" dur="1000" fill="hold"/>
                                        <p:tgtEl>
                                          <p:spTgt spid="364"/>
                                        </p:tgtEl>
                                        <p:attrNameLst>
                                          <p:attrName>ppt_x</p:attrName>
                                        </p:attrNameLst>
                                      </p:cBhvr>
                                      <p:tavLst>
                                        <p:tav tm="0">
                                          <p:val>
                                            <p:fltVal val="0.5"/>
                                          </p:val>
                                        </p:tav>
                                        <p:tav tm="100000">
                                          <p:val>
                                            <p:strVal val="#ppt_x"/>
                                          </p:val>
                                        </p:tav>
                                      </p:tavLst>
                                    </p:anim>
                                    <p:anim calcmode="lin" valueType="num">
                                      <p:cBhvr>
                                        <p:cTn id="91" dur="1000" fill="hold"/>
                                        <p:tgtEl>
                                          <p:spTgt spid="364"/>
                                        </p:tgtEl>
                                        <p:attrNameLst>
                                          <p:attrName>ppt_y</p:attrName>
                                        </p:attrNameLst>
                                      </p:cBhvr>
                                      <p:tavLst>
                                        <p:tav tm="0">
                                          <p:val>
                                            <p:fltVal val="0.5"/>
                                          </p:val>
                                        </p:tav>
                                        <p:tav tm="100000">
                                          <p:val>
                                            <p:strVal val="#ppt_y"/>
                                          </p:val>
                                        </p:tav>
                                      </p:tavLst>
                                    </p:anim>
                                  </p:childTnLst>
                                </p:cTn>
                              </p:par>
                              <p:par>
                                <p:cTn id="92" presetID="53" presetClass="entr" presetSubtype="528" fill="hold" nodeType="withEffect">
                                  <p:stCondLst>
                                    <p:cond delay="0"/>
                                  </p:stCondLst>
                                  <p:childTnLst>
                                    <p:set>
                                      <p:cBhvr>
                                        <p:cTn id="93" dur="1" fill="hold">
                                          <p:stCondLst>
                                            <p:cond delay="0"/>
                                          </p:stCondLst>
                                        </p:cTn>
                                        <p:tgtEl>
                                          <p:spTgt spid="394"/>
                                        </p:tgtEl>
                                        <p:attrNameLst>
                                          <p:attrName>style.visibility</p:attrName>
                                        </p:attrNameLst>
                                      </p:cBhvr>
                                      <p:to>
                                        <p:strVal val="visible"/>
                                      </p:to>
                                    </p:set>
                                    <p:anim calcmode="lin" valueType="num">
                                      <p:cBhvr>
                                        <p:cTn id="94" dur="1000" fill="hold"/>
                                        <p:tgtEl>
                                          <p:spTgt spid="394"/>
                                        </p:tgtEl>
                                        <p:attrNameLst>
                                          <p:attrName>ppt_w</p:attrName>
                                        </p:attrNameLst>
                                      </p:cBhvr>
                                      <p:tavLst>
                                        <p:tav tm="0">
                                          <p:val>
                                            <p:fltVal val="0"/>
                                          </p:val>
                                        </p:tav>
                                        <p:tav tm="100000">
                                          <p:val>
                                            <p:strVal val="#ppt_w"/>
                                          </p:val>
                                        </p:tav>
                                      </p:tavLst>
                                    </p:anim>
                                    <p:anim calcmode="lin" valueType="num">
                                      <p:cBhvr>
                                        <p:cTn id="95" dur="1000" fill="hold"/>
                                        <p:tgtEl>
                                          <p:spTgt spid="394"/>
                                        </p:tgtEl>
                                        <p:attrNameLst>
                                          <p:attrName>ppt_h</p:attrName>
                                        </p:attrNameLst>
                                      </p:cBhvr>
                                      <p:tavLst>
                                        <p:tav tm="0">
                                          <p:val>
                                            <p:fltVal val="0"/>
                                          </p:val>
                                        </p:tav>
                                        <p:tav tm="100000">
                                          <p:val>
                                            <p:strVal val="#ppt_h"/>
                                          </p:val>
                                        </p:tav>
                                      </p:tavLst>
                                    </p:anim>
                                    <p:animEffect transition="in" filter="fade">
                                      <p:cBhvr>
                                        <p:cTn id="96" dur="1000"/>
                                        <p:tgtEl>
                                          <p:spTgt spid="394"/>
                                        </p:tgtEl>
                                      </p:cBhvr>
                                    </p:animEffect>
                                    <p:anim calcmode="lin" valueType="num">
                                      <p:cBhvr>
                                        <p:cTn id="97" dur="1000" fill="hold"/>
                                        <p:tgtEl>
                                          <p:spTgt spid="394"/>
                                        </p:tgtEl>
                                        <p:attrNameLst>
                                          <p:attrName>ppt_x</p:attrName>
                                        </p:attrNameLst>
                                      </p:cBhvr>
                                      <p:tavLst>
                                        <p:tav tm="0">
                                          <p:val>
                                            <p:fltVal val="0.5"/>
                                          </p:val>
                                        </p:tav>
                                        <p:tav tm="100000">
                                          <p:val>
                                            <p:strVal val="#ppt_x"/>
                                          </p:val>
                                        </p:tav>
                                      </p:tavLst>
                                    </p:anim>
                                    <p:anim calcmode="lin" valueType="num">
                                      <p:cBhvr>
                                        <p:cTn id="98" dur="1000" fill="hold"/>
                                        <p:tgtEl>
                                          <p:spTgt spid="394"/>
                                        </p:tgtEl>
                                        <p:attrNameLst>
                                          <p:attrName>ppt_y</p:attrName>
                                        </p:attrNameLst>
                                      </p:cBhvr>
                                      <p:tavLst>
                                        <p:tav tm="0">
                                          <p:val>
                                            <p:fltVal val="0.5"/>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53" presetClass="entr" presetSubtype="528" fill="hold" nodeType="clickEffect">
                                  <p:stCondLst>
                                    <p:cond delay="0"/>
                                  </p:stCondLst>
                                  <p:childTnLst>
                                    <p:set>
                                      <p:cBhvr>
                                        <p:cTn id="102" dur="1" fill="hold">
                                          <p:stCondLst>
                                            <p:cond delay="0"/>
                                          </p:stCondLst>
                                        </p:cTn>
                                        <p:tgtEl>
                                          <p:spTgt spid="398"/>
                                        </p:tgtEl>
                                        <p:attrNameLst>
                                          <p:attrName>style.visibility</p:attrName>
                                        </p:attrNameLst>
                                      </p:cBhvr>
                                      <p:to>
                                        <p:strVal val="visible"/>
                                      </p:to>
                                    </p:set>
                                    <p:anim calcmode="lin" valueType="num">
                                      <p:cBhvr>
                                        <p:cTn id="103" dur="1000" fill="hold"/>
                                        <p:tgtEl>
                                          <p:spTgt spid="398"/>
                                        </p:tgtEl>
                                        <p:attrNameLst>
                                          <p:attrName>ppt_w</p:attrName>
                                        </p:attrNameLst>
                                      </p:cBhvr>
                                      <p:tavLst>
                                        <p:tav tm="0">
                                          <p:val>
                                            <p:fltVal val="0"/>
                                          </p:val>
                                        </p:tav>
                                        <p:tav tm="100000">
                                          <p:val>
                                            <p:strVal val="#ppt_w"/>
                                          </p:val>
                                        </p:tav>
                                      </p:tavLst>
                                    </p:anim>
                                    <p:anim calcmode="lin" valueType="num">
                                      <p:cBhvr>
                                        <p:cTn id="104" dur="1000" fill="hold"/>
                                        <p:tgtEl>
                                          <p:spTgt spid="398"/>
                                        </p:tgtEl>
                                        <p:attrNameLst>
                                          <p:attrName>ppt_h</p:attrName>
                                        </p:attrNameLst>
                                      </p:cBhvr>
                                      <p:tavLst>
                                        <p:tav tm="0">
                                          <p:val>
                                            <p:fltVal val="0"/>
                                          </p:val>
                                        </p:tav>
                                        <p:tav tm="100000">
                                          <p:val>
                                            <p:strVal val="#ppt_h"/>
                                          </p:val>
                                        </p:tav>
                                      </p:tavLst>
                                    </p:anim>
                                    <p:animEffect transition="in" filter="fade">
                                      <p:cBhvr>
                                        <p:cTn id="105" dur="1000"/>
                                        <p:tgtEl>
                                          <p:spTgt spid="398"/>
                                        </p:tgtEl>
                                      </p:cBhvr>
                                    </p:animEffect>
                                    <p:anim calcmode="lin" valueType="num">
                                      <p:cBhvr>
                                        <p:cTn id="106" dur="1000" fill="hold"/>
                                        <p:tgtEl>
                                          <p:spTgt spid="398"/>
                                        </p:tgtEl>
                                        <p:attrNameLst>
                                          <p:attrName>ppt_x</p:attrName>
                                        </p:attrNameLst>
                                      </p:cBhvr>
                                      <p:tavLst>
                                        <p:tav tm="0">
                                          <p:val>
                                            <p:fltVal val="0.5"/>
                                          </p:val>
                                        </p:tav>
                                        <p:tav tm="100000">
                                          <p:val>
                                            <p:strVal val="#ppt_x"/>
                                          </p:val>
                                        </p:tav>
                                      </p:tavLst>
                                    </p:anim>
                                    <p:anim calcmode="lin" valueType="num">
                                      <p:cBhvr>
                                        <p:cTn id="107" dur="1000" fill="hold"/>
                                        <p:tgtEl>
                                          <p:spTgt spid="398"/>
                                        </p:tgtEl>
                                        <p:attrNameLst>
                                          <p:attrName>ppt_y</p:attrName>
                                        </p:attrNameLst>
                                      </p:cBhvr>
                                      <p:tavLst>
                                        <p:tav tm="0">
                                          <p:val>
                                            <p:fltVal val="0.5"/>
                                          </p:val>
                                        </p:tav>
                                        <p:tav tm="100000">
                                          <p:val>
                                            <p:strVal val="#ppt_y"/>
                                          </p:val>
                                        </p:tav>
                                      </p:tavLst>
                                    </p:anim>
                                  </p:childTnLst>
                                </p:cTn>
                              </p:par>
                              <p:par>
                                <p:cTn id="108" presetID="53" presetClass="entr" presetSubtype="528" fill="hold" nodeType="withEffect">
                                  <p:stCondLst>
                                    <p:cond delay="0"/>
                                  </p:stCondLst>
                                  <p:childTnLst>
                                    <p:set>
                                      <p:cBhvr>
                                        <p:cTn id="109" dur="1" fill="hold">
                                          <p:stCondLst>
                                            <p:cond delay="0"/>
                                          </p:stCondLst>
                                        </p:cTn>
                                        <p:tgtEl>
                                          <p:spTgt spid="395"/>
                                        </p:tgtEl>
                                        <p:attrNameLst>
                                          <p:attrName>style.visibility</p:attrName>
                                        </p:attrNameLst>
                                      </p:cBhvr>
                                      <p:to>
                                        <p:strVal val="visible"/>
                                      </p:to>
                                    </p:set>
                                    <p:anim calcmode="lin" valueType="num">
                                      <p:cBhvr>
                                        <p:cTn id="110" dur="1000" fill="hold"/>
                                        <p:tgtEl>
                                          <p:spTgt spid="395"/>
                                        </p:tgtEl>
                                        <p:attrNameLst>
                                          <p:attrName>ppt_w</p:attrName>
                                        </p:attrNameLst>
                                      </p:cBhvr>
                                      <p:tavLst>
                                        <p:tav tm="0">
                                          <p:val>
                                            <p:fltVal val="0"/>
                                          </p:val>
                                        </p:tav>
                                        <p:tav tm="100000">
                                          <p:val>
                                            <p:strVal val="#ppt_w"/>
                                          </p:val>
                                        </p:tav>
                                      </p:tavLst>
                                    </p:anim>
                                    <p:anim calcmode="lin" valueType="num">
                                      <p:cBhvr>
                                        <p:cTn id="111" dur="1000" fill="hold"/>
                                        <p:tgtEl>
                                          <p:spTgt spid="395"/>
                                        </p:tgtEl>
                                        <p:attrNameLst>
                                          <p:attrName>ppt_h</p:attrName>
                                        </p:attrNameLst>
                                      </p:cBhvr>
                                      <p:tavLst>
                                        <p:tav tm="0">
                                          <p:val>
                                            <p:fltVal val="0"/>
                                          </p:val>
                                        </p:tav>
                                        <p:tav tm="100000">
                                          <p:val>
                                            <p:strVal val="#ppt_h"/>
                                          </p:val>
                                        </p:tav>
                                      </p:tavLst>
                                    </p:anim>
                                    <p:animEffect transition="in" filter="fade">
                                      <p:cBhvr>
                                        <p:cTn id="112" dur="1000"/>
                                        <p:tgtEl>
                                          <p:spTgt spid="395"/>
                                        </p:tgtEl>
                                      </p:cBhvr>
                                    </p:animEffect>
                                    <p:anim calcmode="lin" valueType="num">
                                      <p:cBhvr>
                                        <p:cTn id="113" dur="1000" fill="hold"/>
                                        <p:tgtEl>
                                          <p:spTgt spid="395"/>
                                        </p:tgtEl>
                                        <p:attrNameLst>
                                          <p:attrName>ppt_x</p:attrName>
                                        </p:attrNameLst>
                                      </p:cBhvr>
                                      <p:tavLst>
                                        <p:tav tm="0">
                                          <p:val>
                                            <p:fltVal val="0.5"/>
                                          </p:val>
                                        </p:tav>
                                        <p:tav tm="100000">
                                          <p:val>
                                            <p:strVal val="#ppt_x"/>
                                          </p:val>
                                        </p:tav>
                                      </p:tavLst>
                                    </p:anim>
                                    <p:anim calcmode="lin" valueType="num">
                                      <p:cBhvr>
                                        <p:cTn id="114" dur="1000" fill="hold"/>
                                        <p:tgtEl>
                                          <p:spTgt spid="395"/>
                                        </p:tgtEl>
                                        <p:attrNameLst>
                                          <p:attrName>ppt_y</p:attrName>
                                        </p:attrNameLst>
                                      </p:cBhvr>
                                      <p:tavLst>
                                        <p:tav tm="0">
                                          <p:val>
                                            <p:fltVal val="0.5"/>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53" presetClass="entr" presetSubtype="528" fill="hold" nodeType="clickEffect">
                                  <p:stCondLst>
                                    <p:cond delay="0"/>
                                  </p:stCondLst>
                                  <p:childTnLst>
                                    <p:set>
                                      <p:cBhvr>
                                        <p:cTn id="118" dur="1" fill="hold">
                                          <p:stCondLst>
                                            <p:cond delay="0"/>
                                          </p:stCondLst>
                                        </p:cTn>
                                        <p:tgtEl>
                                          <p:spTgt spid="399"/>
                                        </p:tgtEl>
                                        <p:attrNameLst>
                                          <p:attrName>style.visibility</p:attrName>
                                        </p:attrNameLst>
                                      </p:cBhvr>
                                      <p:to>
                                        <p:strVal val="visible"/>
                                      </p:to>
                                    </p:set>
                                    <p:anim calcmode="lin" valueType="num">
                                      <p:cBhvr>
                                        <p:cTn id="119" dur="1000" fill="hold"/>
                                        <p:tgtEl>
                                          <p:spTgt spid="399"/>
                                        </p:tgtEl>
                                        <p:attrNameLst>
                                          <p:attrName>ppt_w</p:attrName>
                                        </p:attrNameLst>
                                      </p:cBhvr>
                                      <p:tavLst>
                                        <p:tav tm="0">
                                          <p:val>
                                            <p:fltVal val="0"/>
                                          </p:val>
                                        </p:tav>
                                        <p:tav tm="100000">
                                          <p:val>
                                            <p:strVal val="#ppt_w"/>
                                          </p:val>
                                        </p:tav>
                                      </p:tavLst>
                                    </p:anim>
                                    <p:anim calcmode="lin" valueType="num">
                                      <p:cBhvr>
                                        <p:cTn id="120" dur="1000" fill="hold"/>
                                        <p:tgtEl>
                                          <p:spTgt spid="399"/>
                                        </p:tgtEl>
                                        <p:attrNameLst>
                                          <p:attrName>ppt_h</p:attrName>
                                        </p:attrNameLst>
                                      </p:cBhvr>
                                      <p:tavLst>
                                        <p:tav tm="0">
                                          <p:val>
                                            <p:fltVal val="0"/>
                                          </p:val>
                                        </p:tav>
                                        <p:tav tm="100000">
                                          <p:val>
                                            <p:strVal val="#ppt_h"/>
                                          </p:val>
                                        </p:tav>
                                      </p:tavLst>
                                    </p:anim>
                                    <p:animEffect transition="in" filter="fade">
                                      <p:cBhvr>
                                        <p:cTn id="121" dur="1000"/>
                                        <p:tgtEl>
                                          <p:spTgt spid="399"/>
                                        </p:tgtEl>
                                      </p:cBhvr>
                                    </p:animEffect>
                                    <p:anim calcmode="lin" valueType="num">
                                      <p:cBhvr>
                                        <p:cTn id="122" dur="1000" fill="hold"/>
                                        <p:tgtEl>
                                          <p:spTgt spid="399"/>
                                        </p:tgtEl>
                                        <p:attrNameLst>
                                          <p:attrName>ppt_x</p:attrName>
                                        </p:attrNameLst>
                                      </p:cBhvr>
                                      <p:tavLst>
                                        <p:tav tm="0">
                                          <p:val>
                                            <p:fltVal val="0.5"/>
                                          </p:val>
                                        </p:tav>
                                        <p:tav tm="100000">
                                          <p:val>
                                            <p:strVal val="#ppt_x"/>
                                          </p:val>
                                        </p:tav>
                                      </p:tavLst>
                                    </p:anim>
                                    <p:anim calcmode="lin" valueType="num">
                                      <p:cBhvr>
                                        <p:cTn id="123" dur="1000" fill="hold"/>
                                        <p:tgtEl>
                                          <p:spTgt spid="399"/>
                                        </p:tgtEl>
                                        <p:attrNameLst>
                                          <p:attrName>ppt_y</p:attrName>
                                        </p:attrNameLst>
                                      </p:cBhvr>
                                      <p:tavLst>
                                        <p:tav tm="0">
                                          <p:val>
                                            <p:fltVal val="0.5"/>
                                          </p:val>
                                        </p:tav>
                                        <p:tav tm="100000">
                                          <p:val>
                                            <p:strVal val="#ppt_y"/>
                                          </p:val>
                                        </p:tav>
                                      </p:tavLst>
                                    </p:anim>
                                  </p:childTnLst>
                                </p:cTn>
                              </p:par>
                              <p:par>
                                <p:cTn id="124" presetID="53" presetClass="entr" presetSubtype="528" fill="hold" nodeType="withEffect">
                                  <p:stCondLst>
                                    <p:cond delay="0"/>
                                  </p:stCondLst>
                                  <p:childTnLst>
                                    <p:set>
                                      <p:cBhvr>
                                        <p:cTn id="125" dur="1" fill="hold">
                                          <p:stCondLst>
                                            <p:cond delay="0"/>
                                          </p:stCondLst>
                                        </p:cTn>
                                        <p:tgtEl>
                                          <p:spTgt spid="396"/>
                                        </p:tgtEl>
                                        <p:attrNameLst>
                                          <p:attrName>style.visibility</p:attrName>
                                        </p:attrNameLst>
                                      </p:cBhvr>
                                      <p:to>
                                        <p:strVal val="visible"/>
                                      </p:to>
                                    </p:set>
                                    <p:anim calcmode="lin" valueType="num">
                                      <p:cBhvr>
                                        <p:cTn id="126" dur="1000" fill="hold"/>
                                        <p:tgtEl>
                                          <p:spTgt spid="396"/>
                                        </p:tgtEl>
                                        <p:attrNameLst>
                                          <p:attrName>ppt_w</p:attrName>
                                        </p:attrNameLst>
                                      </p:cBhvr>
                                      <p:tavLst>
                                        <p:tav tm="0">
                                          <p:val>
                                            <p:fltVal val="0"/>
                                          </p:val>
                                        </p:tav>
                                        <p:tav tm="100000">
                                          <p:val>
                                            <p:strVal val="#ppt_w"/>
                                          </p:val>
                                        </p:tav>
                                      </p:tavLst>
                                    </p:anim>
                                    <p:anim calcmode="lin" valueType="num">
                                      <p:cBhvr>
                                        <p:cTn id="127" dur="1000" fill="hold"/>
                                        <p:tgtEl>
                                          <p:spTgt spid="396"/>
                                        </p:tgtEl>
                                        <p:attrNameLst>
                                          <p:attrName>ppt_h</p:attrName>
                                        </p:attrNameLst>
                                      </p:cBhvr>
                                      <p:tavLst>
                                        <p:tav tm="0">
                                          <p:val>
                                            <p:fltVal val="0"/>
                                          </p:val>
                                        </p:tav>
                                        <p:tav tm="100000">
                                          <p:val>
                                            <p:strVal val="#ppt_h"/>
                                          </p:val>
                                        </p:tav>
                                      </p:tavLst>
                                    </p:anim>
                                    <p:animEffect transition="in" filter="fade">
                                      <p:cBhvr>
                                        <p:cTn id="128" dur="1000"/>
                                        <p:tgtEl>
                                          <p:spTgt spid="396"/>
                                        </p:tgtEl>
                                      </p:cBhvr>
                                    </p:animEffect>
                                    <p:anim calcmode="lin" valueType="num">
                                      <p:cBhvr>
                                        <p:cTn id="129" dur="1000" fill="hold"/>
                                        <p:tgtEl>
                                          <p:spTgt spid="396"/>
                                        </p:tgtEl>
                                        <p:attrNameLst>
                                          <p:attrName>ppt_x</p:attrName>
                                        </p:attrNameLst>
                                      </p:cBhvr>
                                      <p:tavLst>
                                        <p:tav tm="0">
                                          <p:val>
                                            <p:fltVal val="0.5"/>
                                          </p:val>
                                        </p:tav>
                                        <p:tav tm="100000">
                                          <p:val>
                                            <p:strVal val="#ppt_x"/>
                                          </p:val>
                                        </p:tav>
                                      </p:tavLst>
                                    </p:anim>
                                    <p:anim calcmode="lin" valueType="num">
                                      <p:cBhvr>
                                        <p:cTn id="130" dur="1000" fill="hold"/>
                                        <p:tgtEl>
                                          <p:spTgt spid="39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214CB-ACC8-297E-E488-FDE0F0B9AEA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02B183D-D3A4-FA2E-6AE7-419C8B9B346F}"/>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REASONS FOR CLOUD ADOPTION IN BANKING</a:t>
            </a:r>
          </a:p>
        </p:txBody>
      </p:sp>
      <p:cxnSp>
        <p:nvCxnSpPr>
          <p:cNvPr id="3" name="Straight Connector 2">
            <a:extLst>
              <a:ext uri="{FF2B5EF4-FFF2-40B4-BE49-F238E27FC236}">
                <a16:creationId xmlns:a16="http://schemas.microsoft.com/office/drawing/2014/main" id="{8098411F-089A-8797-223A-820B408047CF}"/>
              </a:ext>
            </a:extLst>
          </p:cNvPr>
          <p:cNvCxnSpPr>
            <a:cxnSpLocks/>
          </p:cNvCxnSpPr>
          <p:nvPr/>
        </p:nvCxnSpPr>
        <p:spPr>
          <a:xfrm>
            <a:off x="0" y="519792"/>
            <a:ext cx="12192000"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6A2072ED-7827-714F-4D9A-5F84B9845C05}"/>
              </a:ext>
            </a:extLst>
          </p:cNvPr>
          <p:cNvCxnSpPr>
            <a:cxnSpLocks/>
          </p:cNvCxnSpPr>
          <p:nvPr/>
        </p:nvCxnSpPr>
        <p:spPr>
          <a:xfrm>
            <a:off x="0" y="586090"/>
            <a:ext cx="12192000" cy="0"/>
          </a:xfrm>
          <a:prstGeom prst="line">
            <a:avLst/>
          </a:prstGeom>
          <a:ln>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grpSp>
        <p:nvGrpSpPr>
          <p:cNvPr id="13392" name="Group 13391">
            <a:extLst>
              <a:ext uri="{FF2B5EF4-FFF2-40B4-BE49-F238E27FC236}">
                <a16:creationId xmlns:a16="http://schemas.microsoft.com/office/drawing/2014/main" id="{A0BD759B-BB58-F2E3-CD4A-3F8E31C79044}"/>
              </a:ext>
            </a:extLst>
          </p:cNvPr>
          <p:cNvGrpSpPr/>
          <p:nvPr/>
        </p:nvGrpSpPr>
        <p:grpSpPr>
          <a:xfrm>
            <a:off x="28937" y="2433176"/>
            <a:ext cx="2632211" cy="2997233"/>
            <a:chOff x="856343" y="1449608"/>
            <a:chExt cx="4985604" cy="5408392"/>
          </a:xfrm>
        </p:grpSpPr>
        <p:sp>
          <p:nvSpPr>
            <p:cNvPr id="13393" name="Freeform: Shape 13392">
              <a:extLst>
                <a:ext uri="{FF2B5EF4-FFF2-40B4-BE49-F238E27FC236}">
                  <a16:creationId xmlns:a16="http://schemas.microsoft.com/office/drawing/2014/main" id="{D20D712A-A1D6-1378-C6CF-B4C7EA4282ED}"/>
                </a:ext>
              </a:extLst>
            </p:cNvPr>
            <p:cNvSpPr/>
            <p:nvPr/>
          </p:nvSpPr>
          <p:spPr>
            <a:xfrm>
              <a:off x="1134421" y="2245972"/>
              <a:ext cx="4707526" cy="2323991"/>
            </a:xfrm>
            <a:custGeom>
              <a:avLst/>
              <a:gdLst>
                <a:gd name="connsiteX0" fmla="*/ 4542092 w 5100364"/>
                <a:gd name="connsiteY0" fmla="*/ 1361553 h 2517925"/>
                <a:gd name="connsiteX1" fmla="*/ 4312285 w 5100364"/>
                <a:gd name="connsiteY1" fmla="*/ 1409749 h 2517925"/>
                <a:gd name="connsiteX2" fmla="*/ 3910941 w 5100364"/>
                <a:gd name="connsiteY2" fmla="*/ 742753 h 2517925"/>
                <a:gd name="connsiteX3" fmla="*/ 3602609 w 5100364"/>
                <a:gd name="connsiteY3" fmla="*/ 755255 h 2517925"/>
                <a:gd name="connsiteX4" fmla="*/ 2779155 w 5100364"/>
                <a:gd name="connsiteY4" fmla="*/ 209588 h 2517925"/>
                <a:gd name="connsiteX5" fmla="*/ 2259394 w 5100364"/>
                <a:gd name="connsiteY5" fmla="*/ 661657 h 2517925"/>
                <a:gd name="connsiteX6" fmla="*/ 1139118 w 5100364"/>
                <a:gd name="connsiteY6" fmla="*/ 33915 h 2517925"/>
                <a:gd name="connsiteX7" fmla="*/ 511348 w 5100364"/>
                <a:gd name="connsiteY7" fmla="*/ 1154169 h 2517925"/>
                <a:gd name="connsiteX8" fmla="*/ 573215 w 5100364"/>
                <a:gd name="connsiteY8" fmla="*/ 1314055 h 2517925"/>
                <a:gd name="connsiteX9" fmla="*/ 682 w 5100364"/>
                <a:gd name="connsiteY9" fmla="*/ 1944383 h 2517925"/>
                <a:gd name="connsiteX10" fmla="*/ 604647 w 5100364"/>
                <a:gd name="connsiteY10" fmla="*/ 2517572 h 2517925"/>
                <a:gd name="connsiteX11" fmla="*/ 4542092 w 5100364"/>
                <a:gd name="connsiteY11" fmla="*/ 2517572 h 2517925"/>
                <a:gd name="connsiteX12" fmla="*/ 5099984 w 5100364"/>
                <a:gd name="connsiteY12" fmla="*/ 1919445 h 2517925"/>
                <a:gd name="connsiteX13" fmla="*/ 4542092 w 5100364"/>
                <a:gd name="connsiteY13" fmla="*/ 1361553 h 2517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00364" h="2517925">
                  <a:moveTo>
                    <a:pt x="4542092" y="1361553"/>
                  </a:moveTo>
                  <a:cubicBezTo>
                    <a:pt x="4462987" y="1361623"/>
                    <a:pt x="4384741" y="1378039"/>
                    <a:pt x="4312285" y="1409749"/>
                  </a:cubicBezTo>
                  <a:cubicBezTo>
                    <a:pt x="4385635" y="1114773"/>
                    <a:pt x="4205946" y="816165"/>
                    <a:pt x="3910941" y="742753"/>
                  </a:cubicBezTo>
                  <a:cubicBezTo>
                    <a:pt x="3809079" y="717467"/>
                    <a:pt x="3702097" y="721797"/>
                    <a:pt x="3602609" y="755255"/>
                  </a:cubicBezTo>
                  <a:cubicBezTo>
                    <a:pt x="3525893" y="377158"/>
                    <a:pt x="3157218" y="132892"/>
                    <a:pt x="2779155" y="209588"/>
                  </a:cubicBezTo>
                  <a:cubicBezTo>
                    <a:pt x="2538479" y="258482"/>
                    <a:pt x="2341139" y="430104"/>
                    <a:pt x="2259394" y="661657"/>
                  </a:cubicBezTo>
                  <a:cubicBezTo>
                    <a:pt x="2123396" y="178922"/>
                    <a:pt x="1621831" y="-102083"/>
                    <a:pt x="1139118" y="33915"/>
                  </a:cubicBezTo>
                  <a:cubicBezTo>
                    <a:pt x="656413" y="169912"/>
                    <a:pt x="375351" y="671437"/>
                    <a:pt x="511348" y="1154169"/>
                  </a:cubicBezTo>
                  <a:cubicBezTo>
                    <a:pt x="526883" y="1209280"/>
                    <a:pt x="547594" y="1262855"/>
                    <a:pt x="573215" y="1314055"/>
                  </a:cubicBezTo>
                  <a:cubicBezTo>
                    <a:pt x="241064" y="1329981"/>
                    <a:pt x="-15272" y="1612175"/>
                    <a:pt x="682" y="1944383"/>
                  </a:cubicBezTo>
                  <a:cubicBezTo>
                    <a:pt x="16140" y="2266252"/>
                    <a:pt x="282359" y="2518968"/>
                    <a:pt x="604647" y="2517572"/>
                  </a:cubicBezTo>
                  <a:lnTo>
                    <a:pt x="4542092" y="2517572"/>
                  </a:lnTo>
                  <a:cubicBezTo>
                    <a:pt x="4861320" y="2506466"/>
                    <a:pt x="5111090" y="2238660"/>
                    <a:pt x="5099984" y="1919445"/>
                  </a:cubicBezTo>
                  <a:cubicBezTo>
                    <a:pt x="5089437" y="1615808"/>
                    <a:pt x="4845737" y="1372100"/>
                    <a:pt x="4542092" y="1361553"/>
                  </a:cubicBezTo>
                  <a:close/>
                </a:path>
              </a:pathLst>
            </a:custGeom>
            <a:solidFill>
              <a:srgbClr val="01BBC2"/>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394" name="Freeform: Shape 13393">
              <a:extLst>
                <a:ext uri="{FF2B5EF4-FFF2-40B4-BE49-F238E27FC236}">
                  <a16:creationId xmlns:a16="http://schemas.microsoft.com/office/drawing/2014/main" id="{E97B7E5F-9DE6-9BD7-318B-57B4AD159A57}"/>
                </a:ext>
              </a:extLst>
            </p:cNvPr>
            <p:cNvSpPr/>
            <p:nvPr/>
          </p:nvSpPr>
          <p:spPr>
            <a:xfrm>
              <a:off x="2897464" y="3179984"/>
              <a:ext cx="1399644" cy="1393843"/>
            </a:xfrm>
            <a:custGeom>
              <a:avLst/>
              <a:gdLst>
                <a:gd name="connsiteX0" fmla="*/ 438658 w 1516443"/>
                <a:gd name="connsiteY0" fmla="*/ 1510157 h 1510157"/>
                <a:gd name="connsiteX1" fmla="*/ 1078484 w 1516443"/>
                <a:gd name="connsiteY1" fmla="*/ 1510157 h 1510157"/>
                <a:gd name="connsiteX2" fmla="*/ 1078484 w 1516443"/>
                <a:gd name="connsiteY2" fmla="*/ 778828 h 1510157"/>
                <a:gd name="connsiteX3" fmla="*/ 1516443 w 1516443"/>
                <a:gd name="connsiteY3" fmla="*/ 778828 h 1510157"/>
                <a:gd name="connsiteX4" fmla="*/ 758571 w 1516443"/>
                <a:gd name="connsiteY4" fmla="*/ 0 h 1510157"/>
                <a:gd name="connsiteX5" fmla="*/ 0 w 1516443"/>
                <a:gd name="connsiteY5" fmla="*/ 778828 h 1510157"/>
                <a:gd name="connsiteX6" fmla="*/ 438658 w 1516443"/>
                <a:gd name="connsiteY6" fmla="*/ 778828 h 1510157"/>
                <a:gd name="connsiteX7" fmla="*/ 438658 w 1516443"/>
                <a:gd name="connsiteY7" fmla="*/ 1510157 h 151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6443" h="1510157">
                  <a:moveTo>
                    <a:pt x="438658" y="1510157"/>
                  </a:moveTo>
                  <a:lnTo>
                    <a:pt x="1078484" y="1510157"/>
                  </a:lnTo>
                  <a:lnTo>
                    <a:pt x="1078484" y="778828"/>
                  </a:lnTo>
                  <a:lnTo>
                    <a:pt x="1516443" y="778828"/>
                  </a:lnTo>
                  <a:lnTo>
                    <a:pt x="758571" y="0"/>
                  </a:lnTo>
                  <a:lnTo>
                    <a:pt x="0" y="778828"/>
                  </a:lnTo>
                  <a:lnTo>
                    <a:pt x="438658" y="778828"/>
                  </a:lnTo>
                  <a:lnTo>
                    <a:pt x="438658" y="1510157"/>
                  </a:lnTo>
                  <a:close/>
                </a:path>
              </a:pathLst>
            </a:custGeom>
            <a:solidFill>
              <a:srgbClr val="C1C1C1">
                <a:alpha val="50000"/>
              </a:srgbClr>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395" name="Freeform: Shape 13394">
              <a:extLst>
                <a:ext uri="{FF2B5EF4-FFF2-40B4-BE49-F238E27FC236}">
                  <a16:creationId xmlns:a16="http://schemas.microsoft.com/office/drawing/2014/main" id="{D7B58E84-B2D0-E45C-F8E2-60ADA003B371}"/>
                </a:ext>
              </a:extLst>
            </p:cNvPr>
            <p:cNvSpPr/>
            <p:nvPr/>
          </p:nvSpPr>
          <p:spPr>
            <a:xfrm>
              <a:off x="2598968" y="3179984"/>
              <a:ext cx="1399644" cy="1669129"/>
            </a:xfrm>
            <a:custGeom>
              <a:avLst/>
              <a:gdLst>
                <a:gd name="connsiteX0" fmla="*/ 1516444 w 1516443"/>
                <a:gd name="connsiteY0" fmla="*/ 778828 h 1808416"/>
                <a:gd name="connsiteX1" fmla="*/ 757873 w 1516443"/>
                <a:gd name="connsiteY1" fmla="*/ 0 h 1808416"/>
                <a:gd name="connsiteX2" fmla="*/ 0 w 1516443"/>
                <a:gd name="connsiteY2" fmla="*/ 778828 h 1808416"/>
                <a:gd name="connsiteX3" fmla="*/ 437959 w 1516443"/>
                <a:gd name="connsiteY3" fmla="*/ 778828 h 1808416"/>
                <a:gd name="connsiteX4" fmla="*/ 437959 w 1516443"/>
                <a:gd name="connsiteY4" fmla="*/ 1808417 h 1808416"/>
                <a:gd name="connsiteX5" fmla="*/ 1078484 w 1516443"/>
                <a:gd name="connsiteY5" fmla="*/ 1808417 h 1808416"/>
                <a:gd name="connsiteX6" fmla="*/ 1078484 w 1516443"/>
                <a:gd name="connsiteY6" fmla="*/ 778828 h 1808416"/>
                <a:gd name="connsiteX7" fmla="*/ 1516444 w 1516443"/>
                <a:gd name="connsiteY7" fmla="*/ 778828 h 1808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6443" h="1808416">
                  <a:moveTo>
                    <a:pt x="1516444" y="778828"/>
                  </a:moveTo>
                  <a:lnTo>
                    <a:pt x="757873" y="0"/>
                  </a:lnTo>
                  <a:lnTo>
                    <a:pt x="0" y="778828"/>
                  </a:lnTo>
                  <a:lnTo>
                    <a:pt x="437959" y="778828"/>
                  </a:lnTo>
                  <a:lnTo>
                    <a:pt x="437959" y="1808417"/>
                  </a:lnTo>
                  <a:lnTo>
                    <a:pt x="1078484" y="1808417"/>
                  </a:lnTo>
                  <a:lnTo>
                    <a:pt x="1078484" y="778828"/>
                  </a:lnTo>
                  <a:lnTo>
                    <a:pt x="1516444" y="778828"/>
                  </a:lnTo>
                  <a:close/>
                </a:path>
              </a:pathLst>
            </a:custGeom>
            <a:solidFill>
              <a:srgbClr val="F9F9F9"/>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396" name="Freeform: Shape 13395">
              <a:extLst>
                <a:ext uri="{FF2B5EF4-FFF2-40B4-BE49-F238E27FC236}">
                  <a16:creationId xmlns:a16="http://schemas.microsoft.com/office/drawing/2014/main" id="{5D659827-BE31-E662-0EE8-DDA46A2ED5C3}"/>
                </a:ext>
              </a:extLst>
            </p:cNvPr>
            <p:cNvSpPr/>
            <p:nvPr/>
          </p:nvSpPr>
          <p:spPr>
            <a:xfrm>
              <a:off x="4237151" y="3642879"/>
              <a:ext cx="926434" cy="922566"/>
            </a:xfrm>
            <a:custGeom>
              <a:avLst/>
              <a:gdLst>
                <a:gd name="connsiteX0" fmla="*/ 289878 w 1003744"/>
                <a:gd name="connsiteY0" fmla="*/ 999554 h 999553"/>
                <a:gd name="connsiteX1" fmla="*/ 713867 w 1003744"/>
                <a:gd name="connsiteY1" fmla="*/ 999554 h 999553"/>
                <a:gd name="connsiteX2" fmla="*/ 713867 w 1003744"/>
                <a:gd name="connsiteY2" fmla="*/ 515493 h 999553"/>
                <a:gd name="connsiteX3" fmla="*/ 1003744 w 1003744"/>
                <a:gd name="connsiteY3" fmla="*/ 515493 h 999553"/>
                <a:gd name="connsiteX4" fmla="*/ 501523 w 1003744"/>
                <a:gd name="connsiteY4" fmla="*/ 0 h 999553"/>
                <a:gd name="connsiteX5" fmla="*/ 0 w 1003744"/>
                <a:gd name="connsiteY5" fmla="*/ 515493 h 999553"/>
                <a:gd name="connsiteX6" fmla="*/ 289878 w 1003744"/>
                <a:gd name="connsiteY6" fmla="*/ 515493 h 999553"/>
                <a:gd name="connsiteX7" fmla="*/ 289878 w 1003744"/>
                <a:gd name="connsiteY7" fmla="*/ 999554 h 99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3744" h="999553">
                  <a:moveTo>
                    <a:pt x="289878" y="999554"/>
                  </a:moveTo>
                  <a:lnTo>
                    <a:pt x="713867" y="999554"/>
                  </a:lnTo>
                  <a:lnTo>
                    <a:pt x="713867" y="515493"/>
                  </a:lnTo>
                  <a:lnTo>
                    <a:pt x="1003744" y="515493"/>
                  </a:lnTo>
                  <a:lnTo>
                    <a:pt x="501523" y="0"/>
                  </a:lnTo>
                  <a:lnTo>
                    <a:pt x="0" y="515493"/>
                  </a:lnTo>
                  <a:lnTo>
                    <a:pt x="289878" y="515493"/>
                  </a:lnTo>
                  <a:lnTo>
                    <a:pt x="289878" y="999554"/>
                  </a:lnTo>
                  <a:close/>
                </a:path>
              </a:pathLst>
            </a:custGeom>
            <a:solidFill>
              <a:srgbClr val="C1C1C1">
                <a:alpha val="50000"/>
              </a:srgbClr>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397" name="Freeform: Shape 13396">
              <a:extLst>
                <a:ext uri="{FF2B5EF4-FFF2-40B4-BE49-F238E27FC236}">
                  <a16:creationId xmlns:a16="http://schemas.microsoft.com/office/drawing/2014/main" id="{9E33E3C4-38B1-F605-9D50-B478898A17BD}"/>
                </a:ext>
              </a:extLst>
            </p:cNvPr>
            <p:cNvSpPr/>
            <p:nvPr/>
          </p:nvSpPr>
          <p:spPr>
            <a:xfrm>
              <a:off x="4039229" y="3642879"/>
              <a:ext cx="926434" cy="1105016"/>
            </a:xfrm>
            <a:custGeom>
              <a:avLst/>
              <a:gdLst>
                <a:gd name="connsiteX0" fmla="*/ 1003745 w 1003744"/>
                <a:gd name="connsiteY0" fmla="*/ 515493 h 1197228"/>
                <a:gd name="connsiteX1" fmla="*/ 502222 w 1003744"/>
                <a:gd name="connsiteY1" fmla="*/ 0 h 1197228"/>
                <a:gd name="connsiteX2" fmla="*/ 0 w 1003744"/>
                <a:gd name="connsiteY2" fmla="*/ 515493 h 1197228"/>
                <a:gd name="connsiteX3" fmla="*/ 289878 w 1003744"/>
                <a:gd name="connsiteY3" fmla="*/ 515493 h 1197228"/>
                <a:gd name="connsiteX4" fmla="*/ 289878 w 1003744"/>
                <a:gd name="connsiteY4" fmla="*/ 1197229 h 1197228"/>
                <a:gd name="connsiteX5" fmla="*/ 713867 w 1003744"/>
                <a:gd name="connsiteY5" fmla="*/ 1197229 h 1197228"/>
                <a:gd name="connsiteX6" fmla="*/ 713867 w 1003744"/>
                <a:gd name="connsiteY6" fmla="*/ 515493 h 1197228"/>
                <a:gd name="connsiteX7" fmla="*/ 1003745 w 1003744"/>
                <a:gd name="connsiteY7" fmla="*/ 515493 h 119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3744" h="1197228">
                  <a:moveTo>
                    <a:pt x="1003745" y="515493"/>
                  </a:moveTo>
                  <a:lnTo>
                    <a:pt x="502222" y="0"/>
                  </a:lnTo>
                  <a:lnTo>
                    <a:pt x="0" y="515493"/>
                  </a:lnTo>
                  <a:lnTo>
                    <a:pt x="289878" y="515493"/>
                  </a:lnTo>
                  <a:lnTo>
                    <a:pt x="289878" y="1197229"/>
                  </a:lnTo>
                  <a:lnTo>
                    <a:pt x="713867" y="1197229"/>
                  </a:lnTo>
                  <a:lnTo>
                    <a:pt x="713867" y="515493"/>
                  </a:lnTo>
                  <a:lnTo>
                    <a:pt x="1003745" y="515493"/>
                  </a:lnTo>
                  <a:close/>
                </a:path>
              </a:pathLst>
            </a:custGeom>
            <a:solidFill>
              <a:srgbClr val="F9F9F9"/>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398" name="Freeform: Shape 13397">
              <a:extLst>
                <a:ext uri="{FF2B5EF4-FFF2-40B4-BE49-F238E27FC236}">
                  <a16:creationId xmlns:a16="http://schemas.microsoft.com/office/drawing/2014/main" id="{52F1D543-AEC2-9AEF-AD8B-D5427C1F14E0}"/>
                </a:ext>
              </a:extLst>
            </p:cNvPr>
            <p:cNvSpPr/>
            <p:nvPr/>
          </p:nvSpPr>
          <p:spPr>
            <a:xfrm>
              <a:off x="1708637" y="3642879"/>
              <a:ext cx="926434" cy="922566"/>
            </a:xfrm>
            <a:custGeom>
              <a:avLst/>
              <a:gdLst>
                <a:gd name="connsiteX0" fmla="*/ 289878 w 1003744"/>
                <a:gd name="connsiteY0" fmla="*/ 999554 h 999553"/>
                <a:gd name="connsiteX1" fmla="*/ 713867 w 1003744"/>
                <a:gd name="connsiteY1" fmla="*/ 999554 h 999553"/>
                <a:gd name="connsiteX2" fmla="*/ 713867 w 1003744"/>
                <a:gd name="connsiteY2" fmla="*/ 515493 h 999553"/>
                <a:gd name="connsiteX3" fmla="*/ 1003745 w 1003744"/>
                <a:gd name="connsiteY3" fmla="*/ 515493 h 999553"/>
                <a:gd name="connsiteX4" fmla="*/ 502221 w 1003744"/>
                <a:gd name="connsiteY4" fmla="*/ 0 h 999553"/>
                <a:gd name="connsiteX5" fmla="*/ 0 w 1003744"/>
                <a:gd name="connsiteY5" fmla="*/ 515493 h 999553"/>
                <a:gd name="connsiteX6" fmla="*/ 289878 w 1003744"/>
                <a:gd name="connsiteY6" fmla="*/ 515493 h 999553"/>
                <a:gd name="connsiteX7" fmla="*/ 289878 w 1003744"/>
                <a:gd name="connsiteY7" fmla="*/ 999554 h 99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3744" h="999553">
                  <a:moveTo>
                    <a:pt x="289878" y="999554"/>
                  </a:moveTo>
                  <a:lnTo>
                    <a:pt x="713867" y="999554"/>
                  </a:lnTo>
                  <a:lnTo>
                    <a:pt x="713867" y="515493"/>
                  </a:lnTo>
                  <a:lnTo>
                    <a:pt x="1003745" y="515493"/>
                  </a:lnTo>
                  <a:lnTo>
                    <a:pt x="502221" y="0"/>
                  </a:lnTo>
                  <a:lnTo>
                    <a:pt x="0" y="515493"/>
                  </a:lnTo>
                  <a:lnTo>
                    <a:pt x="289878" y="515493"/>
                  </a:lnTo>
                  <a:lnTo>
                    <a:pt x="289878" y="999554"/>
                  </a:lnTo>
                  <a:close/>
                </a:path>
              </a:pathLst>
            </a:custGeom>
            <a:solidFill>
              <a:srgbClr val="C1C1C1">
                <a:alpha val="50000"/>
              </a:srgbClr>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399" name="Freeform: Shape 13398">
              <a:extLst>
                <a:ext uri="{FF2B5EF4-FFF2-40B4-BE49-F238E27FC236}">
                  <a16:creationId xmlns:a16="http://schemas.microsoft.com/office/drawing/2014/main" id="{869A74C3-3227-8892-3DE4-75BE2759EC4E}"/>
                </a:ext>
              </a:extLst>
            </p:cNvPr>
            <p:cNvSpPr/>
            <p:nvPr/>
          </p:nvSpPr>
          <p:spPr>
            <a:xfrm>
              <a:off x="1510714" y="3642879"/>
              <a:ext cx="926434" cy="1105016"/>
            </a:xfrm>
            <a:custGeom>
              <a:avLst/>
              <a:gdLst>
                <a:gd name="connsiteX0" fmla="*/ 1003745 w 1003744"/>
                <a:gd name="connsiteY0" fmla="*/ 515493 h 1197228"/>
                <a:gd name="connsiteX1" fmla="*/ 502222 w 1003744"/>
                <a:gd name="connsiteY1" fmla="*/ 0 h 1197228"/>
                <a:gd name="connsiteX2" fmla="*/ 0 w 1003744"/>
                <a:gd name="connsiteY2" fmla="*/ 515493 h 1197228"/>
                <a:gd name="connsiteX3" fmla="*/ 290576 w 1003744"/>
                <a:gd name="connsiteY3" fmla="*/ 515493 h 1197228"/>
                <a:gd name="connsiteX4" fmla="*/ 290576 w 1003744"/>
                <a:gd name="connsiteY4" fmla="*/ 1197229 h 1197228"/>
                <a:gd name="connsiteX5" fmla="*/ 713867 w 1003744"/>
                <a:gd name="connsiteY5" fmla="*/ 1197229 h 1197228"/>
                <a:gd name="connsiteX6" fmla="*/ 713867 w 1003744"/>
                <a:gd name="connsiteY6" fmla="*/ 515493 h 1197228"/>
                <a:gd name="connsiteX7" fmla="*/ 1003745 w 1003744"/>
                <a:gd name="connsiteY7" fmla="*/ 515493 h 119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3744" h="1197228">
                  <a:moveTo>
                    <a:pt x="1003745" y="515493"/>
                  </a:moveTo>
                  <a:lnTo>
                    <a:pt x="502222" y="0"/>
                  </a:lnTo>
                  <a:lnTo>
                    <a:pt x="0" y="515493"/>
                  </a:lnTo>
                  <a:lnTo>
                    <a:pt x="290576" y="515493"/>
                  </a:lnTo>
                  <a:lnTo>
                    <a:pt x="290576" y="1197229"/>
                  </a:lnTo>
                  <a:lnTo>
                    <a:pt x="713867" y="1197229"/>
                  </a:lnTo>
                  <a:lnTo>
                    <a:pt x="713867" y="515493"/>
                  </a:lnTo>
                  <a:lnTo>
                    <a:pt x="1003745" y="515493"/>
                  </a:lnTo>
                  <a:close/>
                </a:path>
              </a:pathLst>
            </a:custGeom>
            <a:solidFill>
              <a:srgbClr val="F9F9F9"/>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00" name="Freeform: Shape 13399">
              <a:extLst>
                <a:ext uri="{FF2B5EF4-FFF2-40B4-BE49-F238E27FC236}">
                  <a16:creationId xmlns:a16="http://schemas.microsoft.com/office/drawing/2014/main" id="{305190D9-06D0-EF62-3C5F-15DFF839A785}"/>
                </a:ext>
              </a:extLst>
            </p:cNvPr>
            <p:cNvSpPr/>
            <p:nvPr/>
          </p:nvSpPr>
          <p:spPr>
            <a:xfrm>
              <a:off x="2078050" y="5070245"/>
              <a:ext cx="1450576" cy="1787110"/>
            </a:xfrm>
            <a:custGeom>
              <a:avLst/>
              <a:gdLst>
                <a:gd name="connsiteX0" fmla="*/ 1446569 w 1571625"/>
                <a:gd name="connsiteY0" fmla="*/ 1328900 h 1936242"/>
                <a:gd name="connsiteX1" fmla="*/ 968097 w 1571625"/>
                <a:gd name="connsiteY1" fmla="*/ 1124238 h 1936242"/>
                <a:gd name="connsiteX2" fmla="*/ 936664 w 1571625"/>
                <a:gd name="connsiteY2" fmla="*/ 1104680 h 1936242"/>
                <a:gd name="connsiteX3" fmla="*/ 927584 w 1571625"/>
                <a:gd name="connsiteY3" fmla="*/ 1029243 h 1936242"/>
                <a:gd name="connsiteX4" fmla="*/ 927584 w 1571625"/>
                <a:gd name="connsiteY4" fmla="*/ 1029243 h 1936242"/>
                <a:gd name="connsiteX5" fmla="*/ 927584 w 1571625"/>
                <a:gd name="connsiteY5" fmla="*/ 975457 h 1936242"/>
                <a:gd name="connsiteX6" fmla="*/ 1049123 w 1571625"/>
                <a:gd name="connsiteY6" fmla="*/ 830170 h 1936242"/>
                <a:gd name="connsiteX7" fmla="*/ 1093827 w 1571625"/>
                <a:gd name="connsiteY7" fmla="*/ 697455 h 1936242"/>
                <a:gd name="connsiteX8" fmla="*/ 1152501 w 1571625"/>
                <a:gd name="connsiteY8" fmla="*/ 667420 h 1936242"/>
                <a:gd name="connsiteX9" fmla="*/ 1170662 w 1571625"/>
                <a:gd name="connsiteY9" fmla="*/ 471140 h 1936242"/>
                <a:gd name="connsiteX10" fmla="*/ 1158788 w 1571625"/>
                <a:gd name="connsiteY10" fmla="*/ 456472 h 1936242"/>
                <a:gd name="connsiteX11" fmla="*/ 981368 w 1571625"/>
                <a:gd name="connsiteY11" fmla="*/ 37372 h 1936242"/>
                <a:gd name="connsiteX12" fmla="*/ 782994 w 1571625"/>
                <a:gd name="connsiteY12" fmla="*/ -348 h 1936242"/>
                <a:gd name="connsiteX13" fmla="*/ 584620 w 1571625"/>
                <a:gd name="connsiteY13" fmla="*/ 37372 h 1936242"/>
                <a:gd name="connsiteX14" fmla="*/ 407202 w 1571625"/>
                <a:gd name="connsiteY14" fmla="*/ 466949 h 1936242"/>
                <a:gd name="connsiteX15" fmla="*/ 407202 w 1571625"/>
                <a:gd name="connsiteY15" fmla="*/ 474633 h 1936242"/>
                <a:gd name="connsiteX16" fmla="*/ 425362 w 1571625"/>
                <a:gd name="connsiteY16" fmla="*/ 670912 h 1936242"/>
                <a:gd name="connsiteX17" fmla="*/ 481941 w 1571625"/>
                <a:gd name="connsiteY17" fmla="*/ 701646 h 1936242"/>
                <a:gd name="connsiteX18" fmla="*/ 527343 w 1571625"/>
                <a:gd name="connsiteY18" fmla="*/ 833661 h 1936242"/>
                <a:gd name="connsiteX19" fmla="*/ 647486 w 1571625"/>
                <a:gd name="connsiteY19" fmla="*/ 979650 h 1936242"/>
                <a:gd name="connsiteX20" fmla="*/ 639802 w 1571625"/>
                <a:gd name="connsiteY20" fmla="*/ 1107474 h 1936242"/>
                <a:gd name="connsiteX21" fmla="*/ 613958 w 1571625"/>
                <a:gd name="connsiteY21" fmla="*/ 1125636 h 1936242"/>
                <a:gd name="connsiteX22" fmla="*/ 613958 w 1571625"/>
                <a:gd name="connsiteY22" fmla="*/ 1125636 h 1936242"/>
                <a:gd name="connsiteX23" fmla="*/ 125008 w 1571625"/>
                <a:gd name="connsiteY23" fmla="*/ 1335186 h 1936242"/>
                <a:gd name="connsiteX24" fmla="*/ -24 w 1571625"/>
                <a:gd name="connsiteY24" fmla="*/ 1935894 h 1936242"/>
                <a:gd name="connsiteX25" fmla="*/ 1571601 w 1571625"/>
                <a:gd name="connsiteY25" fmla="*/ 1935894 h 1936242"/>
                <a:gd name="connsiteX26" fmla="*/ 1446569 w 1571625"/>
                <a:gd name="connsiteY26" fmla="*/ 1328900 h 1936242"/>
                <a:gd name="connsiteX27" fmla="*/ 783693 w 1571625"/>
                <a:gd name="connsiteY27" fmla="*/ 1772445 h 1936242"/>
                <a:gd name="connsiteX28" fmla="*/ 789980 w 1571625"/>
                <a:gd name="connsiteY28" fmla="*/ 1772445 h 1936242"/>
                <a:gd name="connsiteX29" fmla="*/ 789980 w 1571625"/>
                <a:gd name="connsiteY29" fmla="*/ 1779431 h 1936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71625" h="1936242">
                  <a:moveTo>
                    <a:pt x="1446569" y="1328900"/>
                  </a:moveTo>
                  <a:cubicBezTo>
                    <a:pt x="1394881" y="1235299"/>
                    <a:pt x="1033756" y="1141003"/>
                    <a:pt x="968097" y="1124238"/>
                  </a:cubicBezTo>
                  <a:lnTo>
                    <a:pt x="936664" y="1104680"/>
                  </a:lnTo>
                  <a:cubicBezTo>
                    <a:pt x="932285" y="1079744"/>
                    <a:pt x="929254" y="1054528"/>
                    <a:pt x="927584" y="1029243"/>
                  </a:cubicBezTo>
                  <a:lnTo>
                    <a:pt x="927584" y="1029243"/>
                  </a:lnTo>
                  <a:cubicBezTo>
                    <a:pt x="927584" y="1006890"/>
                    <a:pt x="927584" y="988728"/>
                    <a:pt x="927584" y="975457"/>
                  </a:cubicBezTo>
                  <a:cubicBezTo>
                    <a:pt x="978952" y="937249"/>
                    <a:pt x="1020596" y="887447"/>
                    <a:pt x="1049123" y="830170"/>
                  </a:cubicBezTo>
                  <a:cubicBezTo>
                    <a:pt x="1069205" y="787841"/>
                    <a:pt x="1084216" y="743277"/>
                    <a:pt x="1093827" y="697455"/>
                  </a:cubicBezTo>
                  <a:cubicBezTo>
                    <a:pt x="1118275" y="711424"/>
                    <a:pt x="1158788" y="717712"/>
                    <a:pt x="1152501" y="667420"/>
                  </a:cubicBezTo>
                  <a:cubicBezTo>
                    <a:pt x="1143420" y="597570"/>
                    <a:pt x="1190918" y="523527"/>
                    <a:pt x="1170662" y="471140"/>
                  </a:cubicBezTo>
                  <a:cubicBezTo>
                    <a:pt x="1168902" y="464853"/>
                    <a:pt x="1164599" y="459546"/>
                    <a:pt x="1158788" y="456472"/>
                  </a:cubicBezTo>
                  <a:cubicBezTo>
                    <a:pt x="1158788" y="246922"/>
                    <a:pt x="1148310" y="107222"/>
                    <a:pt x="981368" y="37372"/>
                  </a:cubicBezTo>
                  <a:cubicBezTo>
                    <a:pt x="917239" y="15927"/>
                    <a:pt x="850512" y="3284"/>
                    <a:pt x="782994" y="-348"/>
                  </a:cubicBezTo>
                  <a:cubicBezTo>
                    <a:pt x="715478" y="3284"/>
                    <a:pt x="648750" y="15927"/>
                    <a:pt x="584620" y="37372"/>
                  </a:cubicBezTo>
                  <a:cubicBezTo>
                    <a:pt x="415584" y="107222"/>
                    <a:pt x="407900" y="251112"/>
                    <a:pt x="407202" y="466949"/>
                  </a:cubicBezTo>
                  <a:cubicBezTo>
                    <a:pt x="406692" y="469464"/>
                    <a:pt x="406692" y="472118"/>
                    <a:pt x="407202" y="474633"/>
                  </a:cubicBezTo>
                  <a:cubicBezTo>
                    <a:pt x="386945" y="527021"/>
                    <a:pt x="434443" y="598267"/>
                    <a:pt x="425362" y="670912"/>
                  </a:cubicBezTo>
                  <a:cubicBezTo>
                    <a:pt x="419076" y="720505"/>
                    <a:pt x="457493" y="715615"/>
                    <a:pt x="481941" y="701646"/>
                  </a:cubicBezTo>
                  <a:cubicBezTo>
                    <a:pt x="493550" y="746769"/>
                    <a:pt x="508729" y="790913"/>
                    <a:pt x="527343" y="833661"/>
                  </a:cubicBezTo>
                  <a:cubicBezTo>
                    <a:pt x="554753" y="891497"/>
                    <a:pt x="596027" y="941651"/>
                    <a:pt x="647486" y="979650"/>
                  </a:cubicBezTo>
                  <a:cubicBezTo>
                    <a:pt x="650161" y="1022398"/>
                    <a:pt x="647583" y="1065355"/>
                    <a:pt x="639802" y="1107474"/>
                  </a:cubicBezTo>
                  <a:lnTo>
                    <a:pt x="613958" y="1125636"/>
                  </a:lnTo>
                  <a:lnTo>
                    <a:pt x="613958" y="1125636"/>
                  </a:lnTo>
                  <a:cubicBezTo>
                    <a:pt x="613958" y="1125636"/>
                    <a:pt x="181586" y="1230411"/>
                    <a:pt x="125008" y="1335186"/>
                  </a:cubicBezTo>
                  <a:cubicBezTo>
                    <a:pt x="104751" y="1372903"/>
                    <a:pt x="42585" y="1736823"/>
                    <a:pt x="-24" y="1935894"/>
                  </a:cubicBezTo>
                  <a:lnTo>
                    <a:pt x="1571601" y="1935894"/>
                  </a:lnTo>
                  <a:cubicBezTo>
                    <a:pt x="1529691" y="1731933"/>
                    <a:pt x="1468223" y="1366617"/>
                    <a:pt x="1446569" y="1328900"/>
                  </a:cubicBezTo>
                  <a:close/>
                  <a:moveTo>
                    <a:pt x="783693" y="1772445"/>
                  </a:moveTo>
                  <a:lnTo>
                    <a:pt x="789980" y="1772445"/>
                  </a:lnTo>
                  <a:lnTo>
                    <a:pt x="789980" y="1779431"/>
                  </a:lnTo>
                  <a:close/>
                </a:path>
              </a:pathLst>
            </a:custGeom>
            <a:solidFill>
              <a:srgbClr val="91909A"/>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01" name="Freeform: Shape 13400">
              <a:extLst>
                <a:ext uri="{FF2B5EF4-FFF2-40B4-BE49-F238E27FC236}">
                  <a16:creationId xmlns:a16="http://schemas.microsoft.com/office/drawing/2014/main" id="{680BE076-A3A6-4892-F776-4AD1D4853541}"/>
                </a:ext>
              </a:extLst>
            </p:cNvPr>
            <p:cNvSpPr/>
            <p:nvPr/>
          </p:nvSpPr>
          <p:spPr>
            <a:xfrm>
              <a:off x="3568597" y="5070890"/>
              <a:ext cx="1456378" cy="1787110"/>
            </a:xfrm>
            <a:custGeom>
              <a:avLst/>
              <a:gdLst>
                <a:gd name="connsiteX0" fmla="*/ 1452158 w 1577911"/>
                <a:gd name="connsiteY0" fmla="*/ 1328200 h 1936242"/>
                <a:gd name="connsiteX1" fmla="*/ 973685 w 1577911"/>
                <a:gd name="connsiteY1" fmla="*/ 1123538 h 1936242"/>
                <a:gd name="connsiteX2" fmla="*/ 942252 w 1577911"/>
                <a:gd name="connsiteY2" fmla="*/ 1103980 h 1936242"/>
                <a:gd name="connsiteX3" fmla="*/ 933871 w 1577911"/>
                <a:gd name="connsiteY3" fmla="*/ 1028543 h 1936242"/>
                <a:gd name="connsiteX4" fmla="*/ 933871 w 1577911"/>
                <a:gd name="connsiteY4" fmla="*/ 1028543 h 1936242"/>
                <a:gd name="connsiteX5" fmla="*/ 933871 w 1577911"/>
                <a:gd name="connsiteY5" fmla="*/ 974757 h 1936242"/>
                <a:gd name="connsiteX6" fmla="*/ 1052616 w 1577911"/>
                <a:gd name="connsiteY6" fmla="*/ 830170 h 1936242"/>
                <a:gd name="connsiteX7" fmla="*/ 1098018 w 1577911"/>
                <a:gd name="connsiteY7" fmla="*/ 697453 h 1936242"/>
                <a:gd name="connsiteX8" fmla="*/ 1155994 w 1577911"/>
                <a:gd name="connsiteY8" fmla="*/ 667418 h 1936242"/>
                <a:gd name="connsiteX9" fmla="*/ 1174155 w 1577911"/>
                <a:gd name="connsiteY9" fmla="*/ 471140 h 1936242"/>
                <a:gd name="connsiteX10" fmla="*/ 1162280 w 1577911"/>
                <a:gd name="connsiteY10" fmla="*/ 456472 h 1936242"/>
                <a:gd name="connsiteX11" fmla="*/ 985560 w 1577911"/>
                <a:gd name="connsiteY11" fmla="*/ 37372 h 1936242"/>
                <a:gd name="connsiteX12" fmla="*/ 786487 w 1577911"/>
                <a:gd name="connsiteY12" fmla="*/ -348 h 1936242"/>
                <a:gd name="connsiteX13" fmla="*/ 588113 w 1577911"/>
                <a:gd name="connsiteY13" fmla="*/ 37372 h 1936242"/>
                <a:gd name="connsiteX14" fmla="*/ 411392 w 1577911"/>
                <a:gd name="connsiteY14" fmla="*/ 466949 h 1936242"/>
                <a:gd name="connsiteX15" fmla="*/ 407202 w 1577911"/>
                <a:gd name="connsiteY15" fmla="*/ 474633 h 1936242"/>
                <a:gd name="connsiteX16" fmla="*/ 425363 w 1577911"/>
                <a:gd name="connsiteY16" fmla="*/ 670912 h 1936242"/>
                <a:gd name="connsiteX17" fmla="*/ 482640 w 1577911"/>
                <a:gd name="connsiteY17" fmla="*/ 701646 h 1936242"/>
                <a:gd name="connsiteX18" fmla="*/ 527344 w 1577911"/>
                <a:gd name="connsiteY18" fmla="*/ 833661 h 1936242"/>
                <a:gd name="connsiteX19" fmla="*/ 648184 w 1577911"/>
                <a:gd name="connsiteY19" fmla="*/ 979648 h 1936242"/>
                <a:gd name="connsiteX20" fmla="*/ 640500 w 1577911"/>
                <a:gd name="connsiteY20" fmla="*/ 1107474 h 1936242"/>
                <a:gd name="connsiteX21" fmla="*/ 614656 w 1577911"/>
                <a:gd name="connsiteY21" fmla="*/ 1125634 h 1936242"/>
                <a:gd name="connsiteX22" fmla="*/ 614656 w 1577911"/>
                <a:gd name="connsiteY22" fmla="*/ 1125634 h 1936242"/>
                <a:gd name="connsiteX23" fmla="*/ 125706 w 1577911"/>
                <a:gd name="connsiteY23" fmla="*/ 1335184 h 1936242"/>
                <a:gd name="connsiteX24" fmla="*/ -24 w 1577911"/>
                <a:gd name="connsiteY24" fmla="*/ 1935894 h 1936242"/>
                <a:gd name="connsiteX25" fmla="*/ 1577888 w 1577911"/>
                <a:gd name="connsiteY25" fmla="*/ 1935894 h 1936242"/>
                <a:gd name="connsiteX26" fmla="*/ 1452158 w 1577911"/>
                <a:gd name="connsiteY26" fmla="*/ 1328200 h 1936242"/>
                <a:gd name="connsiteX27" fmla="*/ 789281 w 1577911"/>
                <a:gd name="connsiteY27" fmla="*/ 1771746 h 1936242"/>
                <a:gd name="connsiteX28" fmla="*/ 795567 w 1577911"/>
                <a:gd name="connsiteY28" fmla="*/ 1771746 h 1936242"/>
                <a:gd name="connsiteX29" fmla="*/ 795567 w 1577911"/>
                <a:gd name="connsiteY29" fmla="*/ 1778732 h 1936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77911" h="1936242">
                  <a:moveTo>
                    <a:pt x="1452158" y="1328200"/>
                  </a:moveTo>
                  <a:cubicBezTo>
                    <a:pt x="1400469" y="1234600"/>
                    <a:pt x="1040042" y="1140304"/>
                    <a:pt x="973685" y="1123538"/>
                  </a:cubicBezTo>
                  <a:lnTo>
                    <a:pt x="942252" y="1103980"/>
                  </a:lnTo>
                  <a:cubicBezTo>
                    <a:pt x="937733" y="1079044"/>
                    <a:pt x="934932" y="1053829"/>
                    <a:pt x="933871" y="1028543"/>
                  </a:cubicBezTo>
                  <a:lnTo>
                    <a:pt x="933871" y="1028543"/>
                  </a:lnTo>
                  <a:cubicBezTo>
                    <a:pt x="932390" y="1010661"/>
                    <a:pt x="932390" y="992640"/>
                    <a:pt x="933871" y="974757"/>
                  </a:cubicBezTo>
                  <a:cubicBezTo>
                    <a:pt x="983995" y="936271"/>
                    <a:pt x="1024620" y="886818"/>
                    <a:pt x="1052616" y="830170"/>
                  </a:cubicBezTo>
                  <a:cubicBezTo>
                    <a:pt x="1072586" y="787771"/>
                    <a:pt x="1087813" y="743207"/>
                    <a:pt x="1098018" y="697453"/>
                  </a:cubicBezTo>
                  <a:cubicBezTo>
                    <a:pt x="1122466" y="711424"/>
                    <a:pt x="1162280" y="717710"/>
                    <a:pt x="1155994" y="667418"/>
                  </a:cubicBezTo>
                  <a:cubicBezTo>
                    <a:pt x="1146913" y="597568"/>
                    <a:pt x="1194411" y="523527"/>
                    <a:pt x="1174155" y="471140"/>
                  </a:cubicBezTo>
                  <a:cubicBezTo>
                    <a:pt x="1172395" y="464853"/>
                    <a:pt x="1168091" y="459546"/>
                    <a:pt x="1162280" y="456472"/>
                  </a:cubicBezTo>
                  <a:cubicBezTo>
                    <a:pt x="1162280" y="246922"/>
                    <a:pt x="1151802" y="107222"/>
                    <a:pt x="985560" y="37372"/>
                  </a:cubicBezTo>
                  <a:cubicBezTo>
                    <a:pt x="921207" y="15857"/>
                    <a:pt x="854242" y="3214"/>
                    <a:pt x="786487" y="-348"/>
                  </a:cubicBezTo>
                  <a:cubicBezTo>
                    <a:pt x="718970" y="3284"/>
                    <a:pt x="652243" y="15927"/>
                    <a:pt x="588113" y="37372"/>
                  </a:cubicBezTo>
                  <a:cubicBezTo>
                    <a:pt x="419775" y="107222"/>
                    <a:pt x="411392" y="251112"/>
                    <a:pt x="411392" y="466949"/>
                  </a:cubicBezTo>
                  <a:cubicBezTo>
                    <a:pt x="409702" y="469323"/>
                    <a:pt x="408298" y="471909"/>
                    <a:pt x="407202" y="474633"/>
                  </a:cubicBezTo>
                  <a:cubicBezTo>
                    <a:pt x="386945" y="527021"/>
                    <a:pt x="434443" y="598267"/>
                    <a:pt x="425363" y="670912"/>
                  </a:cubicBezTo>
                  <a:cubicBezTo>
                    <a:pt x="419076" y="720505"/>
                    <a:pt x="458192" y="715615"/>
                    <a:pt x="482640" y="701646"/>
                  </a:cubicBezTo>
                  <a:cubicBezTo>
                    <a:pt x="493969" y="746769"/>
                    <a:pt x="508917" y="790913"/>
                    <a:pt x="527344" y="833661"/>
                  </a:cubicBezTo>
                  <a:cubicBezTo>
                    <a:pt x="554774" y="891638"/>
                    <a:pt x="596328" y="941860"/>
                    <a:pt x="648184" y="979648"/>
                  </a:cubicBezTo>
                  <a:cubicBezTo>
                    <a:pt x="650496" y="1022396"/>
                    <a:pt x="647919" y="1065285"/>
                    <a:pt x="640500" y="1107474"/>
                  </a:cubicBezTo>
                  <a:lnTo>
                    <a:pt x="614656" y="1125634"/>
                  </a:lnTo>
                  <a:lnTo>
                    <a:pt x="614656" y="1125634"/>
                  </a:lnTo>
                  <a:cubicBezTo>
                    <a:pt x="614656" y="1125634"/>
                    <a:pt x="181586" y="1230409"/>
                    <a:pt x="125706" y="1335184"/>
                  </a:cubicBezTo>
                  <a:cubicBezTo>
                    <a:pt x="104751" y="1372903"/>
                    <a:pt x="42585" y="1736821"/>
                    <a:pt x="-24" y="1935894"/>
                  </a:cubicBezTo>
                  <a:lnTo>
                    <a:pt x="1577888" y="1935894"/>
                  </a:lnTo>
                  <a:cubicBezTo>
                    <a:pt x="1535279" y="1731234"/>
                    <a:pt x="1472414" y="1365918"/>
                    <a:pt x="1452158" y="1328200"/>
                  </a:cubicBezTo>
                  <a:close/>
                  <a:moveTo>
                    <a:pt x="789281" y="1771746"/>
                  </a:moveTo>
                  <a:lnTo>
                    <a:pt x="795567" y="1771746"/>
                  </a:lnTo>
                  <a:lnTo>
                    <a:pt x="795567" y="1778732"/>
                  </a:lnTo>
                  <a:close/>
                </a:path>
              </a:pathLst>
            </a:custGeom>
            <a:solidFill>
              <a:srgbClr val="91909A"/>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02" name="Freeform: Shape 13401">
              <a:extLst>
                <a:ext uri="{FF2B5EF4-FFF2-40B4-BE49-F238E27FC236}">
                  <a16:creationId xmlns:a16="http://schemas.microsoft.com/office/drawing/2014/main" id="{8781EE64-A945-F8E6-0FFB-888DCF8451BC}"/>
                </a:ext>
              </a:extLst>
            </p:cNvPr>
            <p:cNvSpPr/>
            <p:nvPr/>
          </p:nvSpPr>
          <p:spPr>
            <a:xfrm>
              <a:off x="1617090" y="4888441"/>
              <a:ext cx="762680" cy="499643"/>
            </a:xfrm>
            <a:custGeom>
              <a:avLst/>
              <a:gdLst>
                <a:gd name="connsiteX0" fmla="*/ 631420 w 826325"/>
                <a:gd name="connsiteY0" fmla="*/ 41562 h 541337"/>
                <a:gd name="connsiteX1" fmla="*/ 413488 w 826325"/>
                <a:gd name="connsiteY1" fmla="*/ -348 h 541337"/>
                <a:gd name="connsiteX2" fmla="*/ 194857 w 826325"/>
                <a:gd name="connsiteY2" fmla="*/ 41562 h 541337"/>
                <a:gd name="connsiteX3" fmla="*/ -24 w 826325"/>
                <a:gd name="connsiteY3" fmla="*/ 540990 h 541337"/>
                <a:gd name="connsiteX4" fmla="*/ 826301 w 826325"/>
                <a:gd name="connsiteY4" fmla="*/ 540990 h 541337"/>
                <a:gd name="connsiteX5" fmla="*/ 631420 w 826325"/>
                <a:gd name="connsiteY5" fmla="*/ 41562 h 54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6325" h="541337">
                  <a:moveTo>
                    <a:pt x="631420" y="41562"/>
                  </a:moveTo>
                  <a:cubicBezTo>
                    <a:pt x="560969" y="17952"/>
                    <a:pt x="487676" y="3843"/>
                    <a:pt x="413488" y="-348"/>
                  </a:cubicBezTo>
                  <a:cubicBezTo>
                    <a:pt x="339063" y="3773"/>
                    <a:pt x="265525" y="17882"/>
                    <a:pt x="194857" y="41562"/>
                  </a:cubicBezTo>
                  <a:cubicBezTo>
                    <a:pt x="2770" y="125381"/>
                    <a:pt x="-24" y="288133"/>
                    <a:pt x="-24" y="540990"/>
                  </a:cubicBezTo>
                  <a:lnTo>
                    <a:pt x="826301" y="540990"/>
                  </a:lnTo>
                  <a:cubicBezTo>
                    <a:pt x="826301" y="288133"/>
                    <a:pt x="824206" y="125381"/>
                    <a:pt x="631420" y="41562"/>
                  </a:cubicBezTo>
                  <a:close/>
                </a:path>
              </a:pathLst>
            </a:custGeom>
            <a:solidFill>
              <a:sysClr val="windowText" lastClr="000000"/>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03" name="Freeform: Shape 13402">
              <a:extLst>
                <a:ext uri="{FF2B5EF4-FFF2-40B4-BE49-F238E27FC236}">
                  <a16:creationId xmlns:a16="http://schemas.microsoft.com/office/drawing/2014/main" id="{11B989CE-3122-DAA1-270E-B260FE238F69}"/>
                </a:ext>
              </a:extLst>
            </p:cNvPr>
            <p:cNvSpPr/>
            <p:nvPr/>
          </p:nvSpPr>
          <p:spPr>
            <a:xfrm>
              <a:off x="1684783" y="5856135"/>
              <a:ext cx="633740" cy="836176"/>
            </a:xfrm>
            <a:custGeom>
              <a:avLst/>
              <a:gdLst>
                <a:gd name="connsiteX0" fmla="*/ 504293 w 686625"/>
                <a:gd name="connsiteY0" fmla="*/ -348 h 905954"/>
                <a:gd name="connsiteX1" fmla="*/ 184380 w 686625"/>
                <a:gd name="connsiteY1" fmla="*/ -348 h 905954"/>
                <a:gd name="connsiteX2" fmla="*/ -24 w 686625"/>
                <a:gd name="connsiteY2" fmla="*/ 508160 h 905954"/>
                <a:gd name="connsiteX3" fmla="*/ 328969 w 686625"/>
                <a:gd name="connsiteY3" fmla="*/ 905607 h 905954"/>
                <a:gd name="connsiteX4" fmla="*/ 357608 w 686625"/>
                <a:gd name="connsiteY4" fmla="*/ 905607 h 905954"/>
                <a:gd name="connsiteX5" fmla="*/ 686601 w 686625"/>
                <a:gd name="connsiteY5" fmla="*/ 508160 h 905954"/>
                <a:gd name="connsiteX6" fmla="*/ 504293 w 686625"/>
                <a:gd name="connsiteY6" fmla="*/ -348 h 905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625" h="905954">
                  <a:moveTo>
                    <a:pt x="504293" y="-348"/>
                  </a:moveTo>
                  <a:lnTo>
                    <a:pt x="184380" y="-348"/>
                  </a:lnTo>
                  <a:cubicBezTo>
                    <a:pt x="205125" y="188598"/>
                    <a:pt x="137001" y="376424"/>
                    <a:pt x="-24" y="508160"/>
                  </a:cubicBezTo>
                  <a:lnTo>
                    <a:pt x="328969" y="905607"/>
                  </a:lnTo>
                  <a:lnTo>
                    <a:pt x="357608" y="905607"/>
                  </a:lnTo>
                  <a:lnTo>
                    <a:pt x="686601" y="508160"/>
                  </a:lnTo>
                  <a:cubicBezTo>
                    <a:pt x="550338" y="376074"/>
                    <a:pt x="483010" y="188248"/>
                    <a:pt x="504293" y="-348"/>
                  </a:cubicBezTo>
                  <a:close/>
                </a:path>
              </a:pathLst>
            </a:custGeom>
            <a:solidFill>
              <a:srgbClr val="FCC083"/>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04" name="Freeform: Shape 13403">
              <a:extLst>
                <a:ext uri="{FF2B5EF4-FFF2-40B4-BE49-F238E27FC236}">
                  <a16:creationId xmlns:a16="http://schemas.microsoft.com/office/drawing/2014/main" id="{2C2B981F-EA46-5DA8-2492-59488EEB63D6}"/>
                </a:ext>
              </a:extLst>
            </p:cNvPr>
            <p:cNvSpPr/>
            <p:nvPr/>
          </p:nvSpPr>
          <p:spPr>
            <a:xfrm>
              <a:off x="1854984" y="5856135"/>
              <a:ext cx="333310" cy="272709"/>
            </a:xfrm>
            <a:custGeom>
              <a:avLst/>
              <a:gdLst>
                <a:gd name="connsiteX0" fmla="*/ -24 w 361124"/>
                <a:gd name="connsiteY0" fmla="*/ -348 h 295466"/>
                <a:gd name="connsiteX1" fmla="*/ 319889 w 361124"/>
                <a:gd name="connsiteY1" fmla="*/ -348 h 295466"/>
                <a:gd name="connsiteX2" fmla="*/ 361100 w 361124"/>
                <a:gd name="connsiteY2" fmla="*/ 295118 h 295466"/>
                <a:gd name="connsiteX3" fmla="*/ 3468 w 361124"/>
                <a:gd name="connsiteY3" fmla="*/ 31785 h 295466"/>
                <a:gd name="connsiteX4" fmla="*/ -24 w 361124"/>
                <a:gd name="connsiteY4" fmla="*/ -348 h 295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124" h="295466">
                  <a:moveTo>
                    <a:pt x="-24" y="-348"/>
                  </a:moveTo>
                  <a:lnTo>
                    <a:pt x="319889" y="-348"/>
                  </a:lnTo>
                  <a:cubicBezTo>
                    <a:pt x="308070" y="100027"/>
                    <a:pt x="322257" y="201799"/>
                    <a:pt x="361100" y="295118"/>
                  </a:cubicBezTo>
                  <a:cubicBezTo>
                    <a:pt x="227687" y="243430"/>
                    <a:pt x="120816" y="133066"/>
                    <a:pt x="3468" y="31785"/>
                  </a:cubicBezTo>
                  <a:cubicBezTo>
                    <a:pt x="2071" y="11527"/>
                    <a:pt x="-24" y="-348"/>
                    <a:pt x="-24" y="-348"/>
                  </a:cubicBezTo>
                  <a:close/>
                </a:path>
              </a:pathLst>
            </a:custGeom>
            <a:solidFill>
              <a:srgbClr val="E8AA63"/>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05" name="Freeform: Shape 13404">
              <a:extLst>
                <a:ext uri="{FF2B5EF4-FFF2-40B4-BE49-F238E27FC236}">
                  <a16:creationId xmlns:a16="http://schemas.microsoft.com/office/drawing/2014/main" id="{7409715F-4204-AE7B-AD3E-CCF1433F922B}"/>
                </a:ext>
              </a:extLst>
            </p:cNvPr>
            <p:cNvSpPr/>
            <p:nvPr/>
          </p:nvSpPr>
          <p:spPr>
            <a:xfrm>
              <a:off x="1684783" y="6063729"/>
              <a:ext cx="633740" cy="628583"/>
            </a:xfrm>
            <a:custGeom>
              <a:avLst/>
              <a:gdLst>
                <a:gd name="connsiteX0" fmla="*/ 166917 w 686625"/>
                <a:gd name="connsiteY0" fmla="*/ -348 h 681037"/>
                <a:gd name="connsiteX1" fmla="*/ -24 w 686625"/>
                <a:gd name="connsiteY1" fmla="*/ 283243 h 681037"/>
                <a:gd name="connsiteX2" fmla="*/ 328969 w 686625"/>
                <a:gd name="connsiteY2" fmla="*/ 680690 h 681037"/>
                <a:gd name="connsiteX3" fmla="*/ 357608 w 686625"/>
                <a:gd name="connsiteY3" fmla="*/ 680690 h 681037"/>
                <a:gd name="connsiteX4" fmla="*/ 686601 w 686625"/>
                <a:gd name="connsiteY4" fmla="*/ 283243 h 681037"/>
                <a:gd name="connsiteX5" fmla="*/ 519660 w 686625"/>
                <a:gd name="connsiteY5" fmla="*/ -348 h 681037"/>
                <a:gd name="connsiteX6" fmla="*/ 343638 w 686625"/>
                <a:gd name="connsiteY6" fmla="*/ 96745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625" h="681037">
                  <a:moveTo>
                    <a:pt x="166917" y="-348"/>
                  </a:moveTo>
                  <a:cubicBezTo>
                    <a:pt x="137720" y="107431"/>
                    <a:pt x="80059" y="205431"/>
                    <a:pt x="-24" y="283243"/>
                  </a:cubicBezTo>
                  <a:lnTo>
                    <a:pt x="328969" y="680690"/>
                  </a:lnTo>
                  <a:lnTo>
                    <a:pt x="357608" y="680690"/>
                  </a:lnTo>
                  <a:lnTo>
                    <a:pt x="686601" y="283243"/>
                  </a:lnTo>
                  <a:cubicBezTo>
                    <a:pt x="606518" y="205431"/>
                    <a:pt x="548857" y="107431"/>
                    <a:pt x="519660" y="-348"/>
                  </a:cubicBezTo>
                  <a:lnTo>
                    <a:pt x="343638" y="96745"/>
                  </a:lnTo>
                  <a:close/>
                </a:path>
              </a:pathLst>
            </a:custGeom>
            <a:solidFill>
              <a:srgbClr val="E5E5E5"/>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06" name="Freeform: Shape 13405">
              <a:extLst>
                <a:ext uri="{FF2B5EF4-FFF2-40B4-BE49-F238E27FC236}">
                  <a16:creationId xmlns:a16="http://schemas.microsoft.com/office/drawing/2014/main" id="{E27E6D92-3EA6-6FA2-D5C9-57602EC83FC8}"/>
                </a:ext>
              </a:extLst>
            </p:cNvPr>
            <p:cNvSpPr/>
            <p:nvPr/>
          </p:nvSpPr>
          <p:spPr>
            <a:xfrm>
              <a:off x="1609338" y="5031565"/>
              <a:ext cx="787860" cy="914185"/>
            </a:xfrm>
            <a:custGeom>
              <a:avLst/>
              <a:gdLst>
                <a:gd name="connsiteX0" fmla="*/ 847971 w 853606"/>
                <a:gd name="connsiteY0" fmla="*/ 367062 h 990472"/>
                <a:gd name="connsiteX1" fmla="*/ 796980 w 853606"/>
                <a:gd name="connsiteY1" fmla="*/ 372651 h 990472"/>
                <a:gd name="connsiteX2" fmla="*/ 671250 w 853606"/>
                <a:gd name="connsiteY2" fmla="*/ -348 h 990472"/>
                <a:gd name="connsiteX3" fmla="*/ 182300 w 853606"/>
                <a:gd name="connsiteY3" fmla="*/ -348 h 990472"/>
                <a:gd name="connsiteX4" fmla="*/ 54475 w 853606"/>
                <a:gd name="connsiteY4" fmla="*/ 371252 h 990472"/>
                <a:gd name="connsiteX5" fmla="*/ 5580 w 853606"/>
                <a:gd name="connsiteY5" fmla="*/ 367062 h 990472"/>
                <a:gd name="connsiteX6" fmla="*/ 25837 w 853606"/>
                <a:gd name="connsiteY6" fmla="*/ 583597 h 990472"/>
                <a:gd name="connsiteX7" fmla="*/ 88701 w 853606"/>
                <a:gd name="connsiteY7" fmla="*/ 617126 h 990472"/>
                <a:gd name="connsiteX8" fmla="*/ 137596 w 853606"/>
                <a:gd name="connsiteY8" fmla="*/ 762413 h 990472"/>
                <a:gd name="connsiteX9" fmla="*/ 426775 w 853606"/>
                <a:gd name="connsiteY9" fmla="*/ 990125 h 990472"/>
                <a:gd name="connsiteX10" fmla="*/ 715256 w 853606"/>
                <a:gd name="connsiteY10" fmla="*/ 762413 h 990472"/>
                <a:gd name="connsiteX11" fmla="*/ 764849 w 853606"/>
                <a:gd name="connsiteY11" fmla="*/ 616427 h 990472"/>
                <a:gd name="connsiteX12" fmla="*/ 829112 w 853606"/>
                <a:gd name="connsiteY12" fmla="*/ 583597 h 990472"/>
                <a:gd name="connsiteX13" fmla="*/ 847971 w 853606"/>
                <a:gd name="connsiteY13" fmla="*/ 367062 h 990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3606" h="990472">
                  <a:moveTo>
                    <a:pt x="847971" y="367062"/>
                  </a:moveTo>
                  <a:cubicBezTo>
                    <a:pt x="835398" y="335630"/>
                    <a:pt x="813745" y="351695"/>
                    <a:pt x="796980" y="372651"/>
                  </a:cubicBezTo>
                  <a:cubicBezTo>
                    <a:pt x="805677" y="236653"/>
                    <a:pt x="760512" y="102679"/>
                    <a:pt x="671250" y="-348"/>
                  </a:cubicBezTo>
                  <a:lnTo>
                    <a:pt x="182300" y="-348"/>
                  </a:lnTo>
                  <a:cubicBezTo>
                    <a:pt x="92432" y="101841"/>
                    <a:pt x="46498" y="235396"/>
                    <a:pt x="54475" y="371252"/>
                  </a:cubicBezTo>
                  <a:cubicBezTo>
                    <a:pt x="38409" y="350997"/>
                    <a:pt x="17454" y="336327"/>
                    <a:pt x="5580" y="367062"/>
                  </a:cubicBezTo>
                  <a:cubicBezTo>
                    <a:pt x="-16772" y="425038"/>
                    <a:pt x="35616" y="506762"/>
                    <a:pt x="25837" y="583597"/>
                  </a:cubicBezTo>
                  <a:cubicBezTo>
                    <a:pt x="18851" y="637383"/>
                    <a:pt x="61460" y="631794"/>
                    <a:pt x="88701" y="617126"/>
                  </a:cubicBezTo>
                  <a:cubicBezTo>
                    <a:pt x="101093" y="666789"/>
                    <a:pt x="117445" y="715404"/>
                    <a:pt x="137596" y="762413"/>
                  </a:cubicBezTo>
                  <a:cubicBezTo>
                    <a:pt x="189285" y="881858"/>
                    <a:pt x="336669" y="990125"/>
                    <a:pt x="426775" y="990125"/>
                  </a:cubicBezTo>
                  <a:cubicBezTo>
                    <a:pt x="516882" y="990125"/>
                    <a:pt x="662170" y="880460"/>
                    <a:pt x="715256" y="762413"/>
                  </a:cubicBezTo>
                  <a:cubicBezTo>
                    <a:pt x="737678" y="715964"/>
                    <a:pt x="754330" y="666928"/>
                    <a:pt x="764849" y="616427"/>
                  </a:cubicBezTo>
                  <a:cubicBezTo>
                    <a:pt x="792091" y="631794"/>
                    <a:pt x="834699" y="638080"/>
                    <a:pt x="829112" y="583597"/>
                  </a:cubicBezTo>
                  <a:cubicBezTo>
                    <a:pt x="817935" y="503270"/>
                    <a:pt x="870323" y="425038"/>
                    <a:pt x="847971" y="367062"/>
                  </a:cubicBezTo>
                  <a:close/>
                </a:path>
              </a:pathLst>
            </a:custGeom>
            <a:solidFill>
              <a:srgbClr val="FCC083"/>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07" name="Freeform: Shape 13406">
              <a:extLst>
                <a:ext uri="{FF2B5EF4-FFF2-40B4-BE49-F238E27FC236}">
                  <a16:creationId xmlns:a16="http://schemas.microsoft.com/office/drawing/2014/main" id="{E138336B-2983-8C29-6A43-D450F3B477BC}"/>
                </a:ext>
              </a:extLst>
            </p:cNvPr>
            <p:cNvSpPr/>
            <p:nvPr/>
          </p:nvSpPr>
          <p:spPr>
            <a:xfrm>
              <a:off x="2004554" y="6013443"/>
              <a:ext cx="230802" cy="261103"/>
            </a:xfrm>
            <a:custGeom>
              <a:avLst/>
              <a:gdLst>
                <a:gd name="connsiteX0" fmla="*/ 0 w 250062"/>
                <a:gd name="connsiteY0" fmla="*/ 151574 h 282892"/>
                <a:gd name="connsiteX1" fmla="*/ 95695 w 250062"/>
                <a:gd name="connsiteY1" fmla="*/ 282892 h 282892"/>
                <a:gd name="connsiteX2" fmla="*/ 250063 w 250062"/>
                <a:gd name="connsiteY2" fmla="*/ 54483 h 282892"/>
                <a:gd name="connsiteX3" fmla="*/ 163449 w 250062"/>
                <a:gd name="connsiteY3" fmla="*/ 0 h 282892"/>
                <a:gd name="connsiteX4" fmla="*/ 0 w 250062"/>
                <a:gd name="connsiteY4" fmla="*/ 151574 h 282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62" h="282892">
                  <a:moveTo>
                    <a:pt x="0" y="151574"/>
                  </a:moveTo>
                  <a:lnTo>
                    <a:pt x="95695" y="282892"/>
                  </a:lnTo>
                  <a:lnTo>
                    <a:pt x="250063" y="54483"/>
                  </a:lnTo>
                  <a:lnTo>
                    <a:pt x="163449" y="0"/>
                  </a:lnTo>
                  <a:lnTo>
                    <a:pt x="0" y="151574"/>
                  </a:lnTo>
                  <a:close/>
                </a:path>
              </a:pathLst>
            </a:custGeom>
            <a:solidFill>
              <a:srgbClr val="FFFFFF"/>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08" name="Freeform: Shape 13407">
              <a:extLst>
                <a:ext uri="{FF2B5EF4-FFF2-40B4-BE49-F238E27FC236}">
                  <a16:creationId xmlns:a16="http://schemas.microsoft.com/office/drawing/2014/main" id="{C792C044-EA4A-F364-C69B-04E5CD30B9A0}"/>
                </a:ext>
              </a:extLst>
            </p:cNvPr>
            <p:cNvSpPr/>
            <p:nvPr/>
          </p:nvSpPr>
          <p:spPr>
            <a:xfrm>
              <a:off x="1770528" y="6013443"/>
              <a:ext cx="234026" cy="261103"/>
            </a:xfrm>
            <a:custGeom>
              <a:avLst/>
              <a:gdLst>
                <a:gd name="connsiteX0" fmla="*/ 253555 w 253555"/>
                <a:gd name="connsiteY0" fmla="*/ 151574 h 282892"/>
                <a:gd name="connsiteX1" fmla="*/ 157163 w 253555"/>
                <a:gd name="connsiteY1" fmla="*/ 282892 h 282892"/>
                <a:gd name="connsiteX2" fmla="*/ 0 w 253555"/>
                <a:gd name="connsiteY2" fmla="*/ 60071 h 282892"/>
                <a:gd name="connsiteX3" fmla="*/ 86614 w 253555"/>
                <a:gd name="connsiteY3" fmla="*/ 0 h 282892"/>
                <a:gd name="connsiteX4" fmla="*/ 253555 w 253555"/>
                <a:gd name="connsiteY4" fmla="*/ 151574 h 282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55" h="282892">
                  <a:moveTo>
                    <a:pt x="253555" y="151574"/>
                  </a:moveTo>
                  <a:lnTo>
                    <a:pt x="157163" y="282892"/>
                  </a:lnTo>
                  <a:lnTo>
                    <a:pt x="0" y="60071"/>
                  </a:lnTo>
                  <a:lnTo>
                    <a:pt x="86614" y="0"/>
                  </a:lnTo>
                  <a:lnTo>
                    <a:pt x="253555" y="151574"/>
                  </a:lnTo>
                  <a:close/>
                </a:path>
              </a:pathLst>
            </a:custGeom>
            <a:solidFill>
              <a:srgbClr val="FFFFFF"/>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09" name="Freeform: Shape 13408">
              <a:extLst>
                <a:ext uri="{FF2B5EF4-FFF2-40B4-BE49-F238E27FC236}">
                  <a16:creationId xmlns:a16="http://schemas.microsoft.com/office/drawing/2014/main" id="{D2DEA173-D780-64AF-CFD9-E15BFEC43FE3}"/>
                </a:ext>
              </a:extLst>
            </p:cNvPr>
            <p:cNvSpPr/>
            <p:nvPr/>
          </p:nvSpPr>
          <p:spPr>
            <a:xfrm>
              <a:off x="1195455" y="6030205"/>
              <a:ext cx="1605303" cy="821348"/>
            </a:xfrm>
            <a:custGeom>
              <a:avLst/>
              <a:gdLst>
                <a:gd name="connsiteX0" fmla="*/ 1739241 w 1739264"/>
                <a:gd name="connsiteY0" fmla="*/ 889540 h 889888"/>
                <a:gd name="connsiteX1" fmla="*/ 1599541 w 1739264"/>
                <a:gd name="connsiteY1" fmla="*/ 228760 h 889888"/>
                <a:gd name="connsiteX2" fmla="*/ 1060997 w 1739264"/>
                <a:gd name="connsiteY2" fmla="*/ 1048 h 889888"/>
                <a:gd name="connsiteX3" fmla="*/ 1060997 w 1739264"/>
                <a:gd name="connsiteY3" fmla="*/ 1048 h 889888"/>
                <a:gd name="connsiteX4" fmla="*/ 1054711 w 1739264"/>
                <a:gd name="connsiteY4" fmla="*/ 1048 h 889888"/>
                <a:gd name="connsiteX5" fmla="*/ 997434 w 1739264"/>
                <a:gd name="connsiteY5" fmla="*/ 383128 h 889888"/>
                <a:gd name="connsiteX6" fmla="*/ 921996 w 1739264"/>
                <a:gd name="connsiteY6" fmla="*/ 596172 h 889888"/>
                <a:gd name="connsiteX7" fmla="*/ 873799 w 1739264"/>
                <a:gd name="connsiteY7" fmla="*/ 724695 h 889888"/>
                <a:gd name="connsiteX8" fmla="*/ 817221 w 1739264"/>
                <a:gd name="connsiteY8" fmla="*/ 596172 h 889888"/>
                <a:gd name="connsiteX9" fmla="*/ 741783 w 1739264"/>
                <a:gd name="connsiteY9" fmla="*/ 383128 h 889888"/>
                <a:gd name="connsiteX10" fmla="*/ 684506 w 1739264"/>
                <a:gd name="connsiteY10" fmla="*/ 1048 h 889888"/>
                <a:gd name="connsiteX11" fmla="*/ 678219 w 1739264"/>
                <a:gd name="connsiteY11" fmla="*/ -348 h 889888"/>
                <a:gd name="connsiteX12" fmla="*/ 678219 w 1739264"/>
                <a:gd name="connsiteY12" fmla="*/ -348 h 889888"/>
                <a:gd name="connsiteX13" fmla="*/ 139676 w 1739264"/>
                <a:gd name="connsiteY13" fmla="*/ 227364 h 889888"/>
                <a:gd name="connsiteX14" fmla="*/ -24 w 1739264"/>
                <a:gd name="connsiteY14" fmla="*/ 888144 h 8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39264" h="889888">
                  <a:moveTo>
                    <a:pt x="1739241" y="889540"/>
                  </a:moveTo>
                  <a:cubicBezTo>
                    <a:pt x="1692442" y="672308"/>
                    <a:pt x="1623989" y="269971"/>
                    <a:pt x="1599541" y="228760"/>
                  </a:cubicBezTo>
                  <a:cubicBezTo>
                    <a:pt x="1536676" y="115603"/>
                    <a:pt x="1060997" y="1048"/>
                    <a:pt x="1060997" y="1048"/>
                  </a:cubicBezTo>
                  <a:lnTo>
                    <a:pt x="1060997" y="1048"/>
                  </a:lnTo>
                  <a:lnTo>
                    <a:pt x="1054711" y="1048"/>
                  </a:lnTo>
                  <a:cubicBezTo>
                    <a:pt x="1060173" y="130900"/>
                    <a:pt x="1040727" y="260611"/>
                    <a:pt x="997434" y="383128"/>
                  </a:cubicBezTo>
                  <a:cubicBezTo>
                    <a:pt x="972987" y="457868"/>
                    <a:pt x="945745" y="533307"/>
                    <a:pt x="921996" y="596172"/>
                  </a:cubicBezTo>
                  <a:cubicBezTo>
                    <a:pt x="912217" y="621317"/>
                    <a:pt x="873799" y="724695"/>
                    <a:pt x="873799" y="724695"/>
                  </a:cubicBezTo>
                  <a:cubicBezTo>
                    <a:pt x="873799" y="724695"/>
                    <a:pt x="827000" y="621317"/>
                    <a:pt x="817221" y="596172"/>
                  </a:cubicBezTo>
                  <a:cubicBezTo>
                    <a:pt x="793472" y="533307"/>
                    <a:pt x="766230" y="456472"/>
                    <a:pt x="741783" y="383128"/>
                  </a:cubicBezTo>
                  <a:cubicBezTo>
                    <a:pt x="698483" y="260611"/>
                    <a:pt x="679044" y="130900"/>
                    <a:pt x="684506" y="1048"/>
                  </a:cubicBezTo>
                  <a:lnTo>
                    <a:pt x="678219" y="-348"/>
                  </a:lnTo>
                  <a:lnTo>
                    <a:pt x="678219" y="-348"/>
                  </a:lnTo>
                  <a:cubicBezTo>
                    <a:pt x="678219" y="-348"/>
                    <a:pt x="202541" y="114207"/>
                    <a:pt x="139676" y="227364"/>
                  </a:cubicBezTo>
                  <a:cubicBezTo>
                    <a:pt x="117324" y="268575"/>
                    <a:pt x="48871" y="668814"/>
                    <a:pt x="-24" y="888144"/>
                  </a:cubicBezTo>
                  <a:close/>
                </a:path>
              </a:pathLst>
            </a:custGeom>
            <a:solidFill>
              <a:srgbClr val="BF2424">
                <a:lumMod val="50000"/>
              </a:srgbClr>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10" name="Freeform: Shape 13409">
              <a:extLst>
                <a:ext uri="{FF2B5EF4-FFF2-40B4-BE49-F238E27FC236}">
                  <a16:creationId xmlns:a16="http://schemas.microsoft.com/office/drawing/2014/main" id="{FC7139B2-8382-9261-89E1-7BB79006EED4}"/>
                </a:ext>
              </a:extLst>
            </p:cNvPr>
            <p:cNvSpPr/>
            <p:nvPr/>
          </p:nvSpPr>
          <p:spPr>
            <a:xfrm>
              <a:off x="1711216" y="4921716"/>
              <a:ext cx="627937" cy="348747"/>
            </a:xfrm>
            <a:custGeom>
              <a:avLst/>
              <a:gdLst>
                <a:gd name="connsiteX0" fmla="*/ -24 w 680338"/>
                <a:gd name="connsiteY0" fmla="*/ 138922 h 377850"/>
                <a:gd name="connsiteX1" fmla="*/ 680315 w 680338"/>
                <a:gd name="connsiteY1" fmla="*/ 152892 h 377850"/>
                <a:gd name="connsiteX2" fmla="*/ -24 w 680338"/>
                <a:gd name="connsiteY2" fmla="*/ 138922 h 377850"/>
              </a:gdLst>
              <a:ahLst/>
              <a:cxnLst>
                <a:cxn ang="0">
                  <a:pos x="connsiteX0" y="connsiteY0"/>
                </a:cxn>
                <a:cxn ang="0">
                  <a:pos x="connsiteX1" y="connsiteY1"/>
                </a:cxn>
                <a:cxn ang="0">
                  <a:pos x="connsiteX2" y="connsiteY2"/>
                </a:cxn>
              </a:cxnLst>
              <a:rect l="l" t="t" r="r" b="b"/>
              <a:pathLst>
                <a:path w="680338" h="377850">
                  <a:moveTo>
                    <a:pt x="-24" y="138922"/>
                  </a:moveTo>
                  <a:cubicBezTo>
                    <a:pt x="-24" y="138922"/>
                    <a:pt x="252833" y="666290"/>
                    <a:pt x="680315" y="152892"/>
                  </a:cubicBezTo>
                  <a:cubicBezTo>
                    <a:pt x="678219" y="152892"/>
                    <a:pt x="328969" y="-182387"/>
                    <a:pt x="-24" y="138922"/>
                  </a:cubicBezTo>
                  <a:close/>
                </a:path>
              </a:pathLst>
            </a:custGeom>
            <a:solidFill>
              <a:sysClr val="windowText" lastClr="000000"/>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11" name="Freeform: Shape 13410">
              <a:extLst>
                <a:ext uri="{FF2B5EF4-FFF2-40B4-BE49-F238E27FC236}">
                  <a16:creationId xmlns:a16="http://schemas.microsoft.com/office/drawing/2014/main" id="{78A6F02C-11A6-5414-D358-14A876C0B0E0}"/>
                </a:ext>
              </a:extLst>
            </p:cNvPr>
            <p:cNvSpPr/>
            <p:nvPr/>
          </p:nvSpPr>
          <p:spPr>
            <a:xfrm>
              <a:off x="1642232" y="4970317"/>
              <a:ext cx="270773" cy="637610"/>
            </a:xfrm>
            <a:custGeom>
              <a:avLst/>
              <a:gdLst>
                <a:gd name="connsiteX0" fmla="*/ 97766 w 293369"/>
                <a:gd name="connsiteY0" fmla="*/ 642970 h 690818"/>
                <a:gd name="connsiteX1" fmla="*/ 293346 w 293369"/>
                <a:gd name="connsiteY1" fmla="*/ 33878 h 690818"/>
                <a:gd name="connsiteX2" fmla="*/ 223496 w 293369"/>
                <a:gd name="connsiteY2" fmla="*/ -348 h 690818"/>
                <a:gd name="connsiteX3" fmla="*/ -24 w 293369"/>
                <a:gd name="connsiteY3" fmla="*/ 357284 h 690818"/>
                <a:gd name="connsiteX4" fmla="*/ 55157 w 293369"/>
                <a:gd name="connsiteY4" fmla="*/ 690470 h 690818"/>
                <a:gd name="connsiteX5" fmla="*/ 55157 w 293369"/>
                <a:gd name="connsiteY5" fmla="*/ 690470 h 690818"/>
                <a:gd name="connsiteX6" fmla="*/ 98045 w 293369"/>
                <a:gd name="connsiteY6" fmla="*/ 648139 h 690818"/>
                <a:gd name="connsiteX7" fmla="*/ 97766 w 293369"/>
                <a:gd name="connsiteY7" fmla="*/ 642970 h 69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369" h="690818">
                  <a:moveTo>
                    <a:pt x="97766" y="642970"/>
                  </a:moveTo>
                  <a:cubicBezTo>
                    <a:pt x="79605" y="490697"/>
                    <a:pt x="64936" y="133066"/>
                    <a:pt x="293346" y="33878"/>
                  </a:cubicBezTo>
                  <a:lnTo>
                    <a:pt x="223496" y="-348"/>
                  </a:lnTo>
                  <a:cubicBezTo>
                    <a:pt x="223496" y="-348"/>
                    <a:pt x="18836" y="41562"/>
                    <a:pt x="-24" y="357284"/>
                  </a:cubicBezTo>
                  <a:lnTo>
                    <a:pt x="55157" y="690470"/>
                  </a:lnTo>
                  <a:lnTo>
                    <a:pt x="55157" y="690470"/>
                  </a:lnTo>
                  <a:cubicBezTo>
                    <a:pt x="78690" y="690608"/>
                    <a:pt x="97892" y="671679"/>
                    <a:pt x="98045" y="648139"/>
                  </a:cubicBezTo>
                  <a:cubicBezTo>
                    <a:pt x="98059" y="646393"/>
                    <a:pt x="97961" y="644718"/>
                    <a:pt x="97766" y="642970"/>
                  </a:cubicBezTo>
                  <a:close/>
                </a:path>
              </a:pathLst>
            </a:custGeom>
            <a:solidFill>
              <a:sysClr val="windowText" lastClr="000000"/>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12" name="Freeform: Shape 13411">
              <a:extLst>
                <a:ext uri="{FF2B5EF4-FFF2-40B4-BE49-F238E27FC236}">
                  <a16:creationId xmlns:a16="http://schemas.microsoft.com/office/drawing/2014/main" id="{999345B7-3854-F02D-B559-FD9C23158321}"/>
                </a:ext>
              </a:extLst>
            </p:cNvPr>
            <p:cNvSpPr/>
            <p:nvPr/>
          </p:nvSpPr>
          <p:spPr>
            <a:xfrm>
              <a:off x="2089010" y="4972251"/>
              <a:ext cx="270773" cy="635741"/>
            </a:xfrm>
            <a:custGeom>
              <a:avLst/>
              <a:gdLst>
                <a:gd name="connsiteX0" fmla="*/ 238863 w 293369"/>
                <a:gd name="connsiteY0" fmla="*/ 688374 h 688793"/>
                <a:gd name="connsiteX1" fmla="*/ 238863 w 293369"/>
                <a:gd name="connsiteY1" fmla="*/ 688374 h 688793"/>
                <a:gd name="connsiteX2" fmla="*/ 293346 w 293369"/>
                <a:gd name="connsiteY2" fmla="*/ 357284 h 688793"/>
                <a:gd name="connsiteX3" fmla="*/ 69826 w 293369"/>
                <a:gd name="connsiteY3" fmla="*/ -348 h 688793"/>
                <a:gd name="connsiteX4" fmla="*/ -24 w 293369"/>
                <a:gd name="connsiteY4" fmla="*/ 33878 h 688793"/>
                <a:gd name="connsiteX5" fmla="*/ 195556 w 293369"/>
                <a:gd name="connsiteY5" fmla="*/ 642970 h 688793"/>
                <a:gd name="connsiteX6" fmla="*/ 232290 w 293369"/>
                <a:gd name="connsiteY6" fmla="*/ 688234 h 688793"/>
                <a:gd name="connsiteX7" fmla="*/ 238863 w 293369"/>
                <a:gd name="connsiteY7" fmla="*/ 688374 h 688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369" h="688793">
                  <a:moveTo>
                    <a:pt x="238863" y="688374"/>
                  </a:moveTo>
                  <a:lnTo>
                    <a:pt x="238863" y="688374"/>
                  </a:lnTo>
                  <a:lnTo>
                    <a:pt x="293346" y="357284"/>
                  </a:lnTo>
                  <a:cubicBezTo>
                    <a:pt x="274487" y="41562"/>
                    <a:pt x="69826" y="-348"/>
                    <a:pt x="69826" y="-348"/>
                  </a:cubicBezTo>
                  <a:lnTo>
                    <a:pt x="-24" y="33878"/>
                  </a:lnTo>
                  <a:cubicBezTo>
                    <a:pt x="228385" y="133066"/>
                    <a:pt x="213717" y="489998"/>
                    <a:pt x="195556" y="642970"/>
                  </a:cubicBezTo>
                  <a:cubicBezTo>
                    <a:pt x="193202" y="665602"/>
                    <a:pt x="209651" y="685859"/>
                    <a:pt x="232290" y="688234"/>
                  </a:cubicBezTo>
                  <a:cubicBezTo>
                    <a:pt x="234476" y="688442"/>
                    <a:pt x="236670" y="688513"/>
                    <a:pt x="238863" y="688374"/>
                  </a:cubicBezTo>
                  <a:close/>
                </a:path>
              </a:pathLst>
            </a:custGeom>
            <a:solidFill>
              <a:sysClr val="windowText" lastClr="000000"/>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13" name="Freeform: Shape 13412">
              <a:extLst>
                <a:ext uri="{FF2B5EF4-FFF2-40B4-BE49-F238E27FC236}">
                  <a16:creationId xmlns:a16="http://schemas.microsoft.com/office/drawing/2014/main" id="{D423AAE2-05F1-A586-9E3E-FBE8179B0331}"/>
                </a:ext>
              </a:extLst>
            </p:cNvPr>
            <p:cNvSpPr/>
            <p:nvPr/>
          </p:nvSpPr>
          <p:spPr>
            <a:xfrm>
              <a:off x="2096102" y="6070176"/>
              <a:ext cx="704657" cy="781376"/>
            </a:xfrm>
            <a:custGeom>
              <a:avLst/>
              <a:gdLst>
                <a:gd name="connsiteX0" fmla="*/ 240260 w 763460"/>
                <a:gd name="connsiteY0" fmla="*/ -348 h 846581"/>
                <a:gd name="connsiteX1" fmla="*/ -24 w 763460"/>
                <a:gd name="connsiteY1" fmla="*/ 846234 h 846581"/>
                <a:gd name="connsiteX2" fmla="*/ 763437 w 763460"/>
                <a:gd name="connsiteY2" fmla="*/ 846234 h 846581"/>
                <a:gd name="connsiteX3" fmla="*/ 623737 w 763460"/>
                <a:gd name="connsiteY3" fmla="*/ 185453 h 846581"/>
                <a:gd name="connsiteX4" fmla="*/ 240260 w 763460"/>
                <a:gd name="connsiteY4" fmla="*/ -348 h 84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460" h="846581">
                  <a:moveTo>
                    <a:pt x="240260" y="-348"/>
                  </a:moveTo>
                  <a:cubicBezTo>
                    <a:pt x="141073" y="290928"/>
                    <a:pt x="82399" y="564738"/>
                    <a:pt x="-24" y="846234"/>
                  </a:cubicBezTo>
                  <a:lnTo>
                    <a:pt x="763437" y="846234"/>
                  </a:lnTo>
                  <a:cubicBezTo>
                    <a:pt x="716637" y="629001"/>
                    <a:pt x="648184" y="226665"/>
                    <a:pt x="623737" y="185453"/>
                  </a:cubicBezTo>
                  <a:cubicBezTo>
                    <a:pt x="586716" y="114904"/>
                    <a:pt x="385548" y="42959"/>
                    <a:pt x="240260" y="-348"/>
                  </a:cubicBezTo>
                  <a:close/>
                </a:path>
              </a:pathLst>
            </a:custGeom>
            <a:solidFill>
              <a:srgbClr val="B3AAB0">
                <a:alpha val="50000"/>
              </a:srgbClr>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14" name="Freeform: Shape 13413">
              <a:extLst>
                <a:ext uri="{FF2B5EF4-FFF2-40B4-BE49-F238E27FC236}">
                  <a16:creationId xmlns:a16="http://schemas.microsoft.com/office/drawing/2014/main" id="{9E7ECACF-6C6C-2A0E-F278-6F7093836C07}"/>
                </a:ext>
              </a:extLst>
            </p:cNvPr>
            <p:cNvSpPr/>
            <p:nvPr/>
          </p:nvSpPr>
          <p:spPr>
            <a:xfrm>
              <a:off x="4554344" y="4888441"/>
              <a:ext cx="762680" cy="499643"/>
            </a:xfrm>
            <a:custGeom>
              <a:avLst/>
              <a:gdLst>
                <a:gd name="connsiteX0" fmla="*/ 631420 w 826325"/>
                <a:gd name="connsiteY0" fmla="*/ 41562 h 541337"/>
                <a:gd name="connsiteX1" fmla="*/ 412790 w 826325"/>
                <a:gd name="connsiteY1" fmla="*/ -348 h 541337"/>
                <a:gd name="connsiteX2" fmla="*/ 194858 w 826325"/>
                <a:gd name="connsiteY2" fmla="*/ 41562 h 541337"/>
                <a:gd name="connsiteX3" fmla="*/ -24 w 826325"/>
                <a:gd name="connsiteY3" fmla="*/ 540990 h 541337"/>
                <a:gd name="connsiteX4" fmla="*/ 826302 w 826325"/>
                <a:gd name="connsiteY4" fmla="*/ 540990 h 541337"/>
                <a:gd name="connsiteX5" fmla="*/ 631420 w 826325"/>
                <a:gd name="connsiteY5" fmla="*/ 41562 h 54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6325" h="541337">
                  <a:moveTo>
                    <a:pt x="631420" y="41562"/>
                  </a:moveTo>
                  <a:cubicBezTo>
                    <a:pt x="560753" y="17882"/>
                    <a:pt x="487215" y="3773"/>
                    <a:pt x="412790" y="-348"/>
                  </a:cubicBezTo>
                  <a:cubicBezTo>
                    <a:pt x="338602" y="3843"/>
                    <a:pt x="265308" y="17952"/>
                    <a:pt x="194858" y="41562"/>
                  </a:cubicBezTo>
                  <a:cubicBezTo>
                    <a:pt x="2071" y="125381"/>
                    <a:pt x="-24" y="288133"/>
                    <a:pt x="-24" y="540990"/>
                  </a:cubicBezTo>
                  <a:lnTo>
                    <a:pt x="826302" y="540990"/>
                  </a:lnTo>
                  <a:cubicBezTo>
                    <a:pt x="826302" y="288133"/>
                    <a:pt x="823508" y="125381"/>
                    <a:pt x="631420" y="41562"/>
                  </a:cubicBezTo>
                  <a:close/>
                </a:path>
              </a:pathLst>
            </a:custGeom>
            <a:solidFill>
              <a:sysClr val="windowText" lastClr="000000"/>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15" name="Freeform: Shape 13414">
              <a:extLst>
                <a:ext uri="{FF2B5EF4-FFF2-40B4-BE49-F238E27FC236}">
                  <a16:creationId xmlns:a16="http://schemas.microsoft.com/office/drawing/2014/main" id="{817F8E3E-04D1-F6D4-4306-F5871C7B8390}"/>
                </a:ext>
              </a:extLst>
            </p:cNvPr>
            <p:cNvSpPr/>
            <p:nvPr/>
          </p:nvSpPr>
          <p:spPr>
            <a:xfrm>
              <a:off x="4622038" y="5856135"/>
              <a:ext cx="635030" cy="836176"/>
            </a:xfrm>
            <a:custGeom>
              <a:avLst/>
              <a:gdLst>
                <a:gd name="connsiteX0" fmla="*/ 504293 w 688022"/>
                <a:gd name="connsiteY0" fmla="*/ -348 h 905954"/>
                <a:gd name="connsiteX1" fmla="*/ 183681 w 688022"/>
                <a:gd name="connsiteY1" fmla="*/ -348 h 905954"/>
                <a:gd name="connsiteX2" fmla="*/ -24 w 688022"/>
                <a:gd name="connsiteY2" fmla="*/ 508160 h 905954"/>
                <a:gd name="connsiteX3" fmla="*/ 328969 w 688022"/>
                <a:gd name="connsiteY3" fmla="*/ 905607 h 905954"/>
                <a:gd name="connsiteX4" fmla="*/ 359703 w 688022"/>
                <a:gd name="connsiteY4" fmla="*/ 905607 h 905954"/>
                <a:gd name="connsiteX5" fmla="*/ 687998 w 688022"/>
                <a:gd name="connsiteY5" fmla="*/ 508160 h 905954"/>
                <a:gd name="connsiteX6" fmla="*/ 504293 w 688022"/>
                <a:gd name="connsiteY6" fmla="*/ -348 h 905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022" h="905954">
                  <a:moveTo>
                    <a:pt x="504293" y="-348"/>
                  </a:moveTo>
                  <a:lnTo>
                    <a:pt x="183681" y="-348"/>
                  </a:lnTo>
                  <a:cubicBezTo>
                    <a:pt x="204496" y="188457"/>
                    <a:pt x="136658" y="376283"/>
                    <a:pt x="-24" y="508160"/>
                  </a:cubicBezTo>
                  <a:lnTo>
                    <a:pt x="328969" y="905607"/>
                  </a:lnTo>
                  <a:lnTo>
                    <a:pt x="359703" y="905607"/>
                  </a:lnTo>
                  <a:lnTo>
                    <a:pt x="687998" y="508160"/>
                  </a:lnTo>
                  <a:cubicBezTo>
                    <a:pt x="551316" y="376283"/>
                    <a:pt x="483477" y="188457"/>
                    <a:pt x="504293" y="-348"/>
                  </a:cubicBezTo>
                  <a:close/>
                </a:path>
              </a:pathLst>
            </a:custGeom>
            <a:solidFill>
              <a:srgbClr val="FCC083"/>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16" name="Freeform: Shape 13415">
              <a:extLst>
                <a:ext uri="{FF2B5EF4-FFF2-40B4-BE49-F238E27FC236}">
                  <a16:creationId xmlns:a16="http://schemas.microsoft.com/office/drawing/2014/main" id="{0688D0BB-C251-9D46-A25D-6BBB23DD0867}"/>
                </a:ext>
              </a:extLst>
            </p:cNvPr>
            <p:cNvSpPr/>
            <p:nvPr/>
          </p:nvSpPr>
          <p:spPr>
            <a:xfrm>
              <a:off x="4791594" y="5856135"/>
              <a:ext cx="333955" cy="272709"/>
            </a:xfrm>
            <a:custGeom>
              <a:avLst/>
              <a:gdLst>
                <a:gd name="connsiteX0" fmla="*/ -24 w 361823"/>
                <a:gd name="connsiteY0" fmla="*/ -348 h 295466"/>
                <a:gd name="connsiteX1" fmla="*/ 320588 w 361823"/>
                <a:gd name="connsiteY1" fmla="*/ -348 h 295466"/>
                <a:gd name="connsiteX2" fmla="*/ 361799 w 361823"/>
                <a:gd name="connsiteY2" fmla="*/ 295118 h 295466"/>
                <a:gd name="connsiteX3" fmla="*/ 3469 w 361823"/>
                <a:gd name="connsiteY3" fmla="*/ 31785 h 295466"/>
                <a:gd name="connsiteX4" fmla="*/ -24 w 361823"/>
                <a:gd name="connsiteY4" fmla="*/ -348 h 295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823" h="295466">
                  <a:moveTo>
                    <a:pt x="-24" y="-348"/>
                  </a:moveTo>
                  <a:lnTo>
                    <a:pt x="320588" y="-348"/>
                  </a:lnTo>
                  <a:cubicBezTo>
                    <a:pt x="308769" y="100027"/>
                    <a:pt x="322955" y="201799"/>
                    <a:pt x="361799" y="295118"/>
                  </a:cubicBezTo>
                  <a:cubicBezTo>
                    <a:pt x="227687" y="243430"/>
                    <a:pt x="121515" y="133066"/>
                    <a:pt x="3469" y="31785"/>
                  </a:cubicBezTo>
                  <a:cubicBezTo>
                    <a:pt x="2071" y="11527"/>
                    <a:pt x="-24" y="-348"/>
                    <a:pt x="-24" y="-348"/>
                  </a:cubicBezTo>
                  <a:close/>
                </a:path>
              </a:pathLst>
            </a:custGeom>
            <a:solidFill>
              <a:srgbClr val="E8AA63"/>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17" name="Freeform: Shape 13416">
              <a:extLst>
                <a:ext uri="{FF2B5EF4-FFF2-40B4-BE49-F238E27FC236}">
                  <a16:creationId xmlns:a16="http://schemas.microsoft.com/office/drawing/2014/main" id="{8A5A7284-AF84-513A-D81E-BC5C9FE3AEC5}"/>
                </a:ext>
              </a:extLst>
            </p:cNvPr>
            <p:cNvSpPr/>
            <p:nvPr/>
          </p:nvSpPr>
          <p:spPr>
            <a:xfrm>
              <a:off x="4622038" y="6063729"/>
              <a:ext cx="635030" cy="628583"/>
            </a:xfrm>
            <a:custGeom>
              <a:avLst/>
              <a:gdLst>
                <a:gd name="connsiteX0" fmla="*/ 166917 w 688022"/>
                <a:gd name="connsiteY0" fmla="*/ -348 h 681037"/>
                <a:gd name="connsiteX1" fmla="*/ -24 w 688022"/>
                <a:gd name="connsiteY1" fmla="*/ 283243 h 681037"/>
                <a:gd name="connsiteX2" fmla="*/ 328969 w 688022"/>
                <a:gd name="connsiteY2" fmla="*/ 680690 h 681037"/>
                <a:gd name="connsiteX3" fmla="*/ 359703 w 688022"/>
                <a:gd name="connsiteY3" fmla="*/ 680690 h 681037"/>
                <a:gd name="connsiteX4" fmla="*/ 687998 w 688022"/>
                <a:gd name="connsiteY4" fmla="*/ 283243 h 681037"/>
                <a:gd name="connsiteX5" fmla="*/ 521756 w 688022"/>
                <a:gd name="connsiteY5" fmla="*/ -348 h 681037"/>
                <a:gd name="connsiteX6" fmla="*/ 345733 w 688022"/>
                <a:gd name="connsiteY6" fmla="*/ 96745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022" h="681037">
                  <a:moveTo>
                    <a:pt x="166917" y="-348"/>
                  </a:moveTo>
                  <a:cubicBezTo>
                    <a:pt x="137720" y="107431"/>
                    <a:pt x="80059" y="205431"/>
                    <a:pt x="-24" y="283243"/>
                  </a:cubicBezTo>
                  <a:lnTo>
                    <a:pt x="328969" y="680690"/>
                  </a:lnTo>
                  <a:lnTo>
                    <a:pt x="359703" y="680690"/>
                  </a:lnTo>
                  <a:lnTo>
                    <a:pt x="687998" y="283243"/>
                  </a:lnTo>
                  <a:cubicBezTo>
                    <a:pt x="607839" y="205570"/>
                    <a:pt x="550366" y="107501"/>
                    <a:pt x="521756" y="-348"/>
                  </a:cubicBezTo>
                  <a:lnTo>
                    <a:pt x="345733" y="96745"/>
                  </a:lnTo>
                  <a:close/>
                </a:path>
              </a:pathLst>
            </a:custGeom>
            <a:solidFill>
              <a:srgbClr val="E5E5E5"/>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18" name="Freeform: Shape 13417">
              <a:extLst>
                <a:ext uri="{FF2B5EF4-FFF2-40B4-BE49-F238E27FC236}">
                  <a16:creationId xmlns:a16="http://schemas.microsoft.com/office/drawing/2014/main" id="{87A3F59C-8F7E-FED9-44BB-A7655DFFC66E}"/>
                </a:ext>
              </a:extLst>
            </p:cNvPr>
            <p:cNvSpPr/>
            <p:nvPr/>
          </p:nvSpPr>
          <p:spPr>
            <a:xfrm>
              <a:off x="4543366" y="5031565"/>
              <a:ext cx="790937" cy="914185"/>
            </a:xfrm>
            <a:custGeom>
              <a:avLst/>
              <a:gdLst>
                <a:gd name="connsiteX0" fmla="*/ 851468 w 856940"/>
                <a:gd name="connsiteY0" fmla="*/ 367062 h 990472"/>
                <a:gd name="connsiteX1" fmla="*/ 800477 w 856940"/>
                <a:gd name="connsiteY1" fmla="*/ 372651 h 990472"/>
                <a:gd name="connsiteX2" fmla="*/ 674747 w 856940"/>
                <a:gd name="connsiteY2" fmla="*/ -348 h 990472"/>
                <a:gd name="connsiteX3" fmla="*/ 185797 w 856940"/>
                <a:gd name="connsiteY3" fmla="*/ -348 h 990472"/>
                <a:gd name="connsiteX4" fmla="*/ 54479 w 856940"/>
                <a:gd name="connsiteY4" fmla="*/ 371252 h 990472"/>
                <a:gd name="connsiteX5" fmla="*/ 5584 w 856940"/>
                <a:gd name="connsiteY5" fmla="*/ 367062 h 990472"/>
                <a:gd name="connsiteX6" fmla="*/ 25142 w 856940"/>
                <a:gd name="connsiteY6" fmla="*/ 583597 h 990472"/>
                <a:gd name="connsiteX7" fmla="*/ 88007 w 856940"/>
                <a:gd name="connsiteY7" fmla="*/ 617126 h 990472"/>
                <a:gd name="connsiteX8" fmla="*/ 137600 w 856940"/>
                <a:gd name="connsiteY8" fmla="*/ 762413 h 990472"/>
                <a:gd name="connsiteX9" fmla="*/ 426779 w 856940"/>
                <a:gd name="connsiteY9" fmla="*/ 990125 h 990472"/>
                <a:gd name="connsiteX10" fmla="*/ 715260 w 856940"/>
                <a:gd name="connsiteY10" fmla="*/ 762413 h 990472"/>
                <a:gd name="connsiteX11" fmla="*/ 764853 w 856940"/>
                <a:gd name="connsiteY11" fmla="*/ 616427 h 990472"/>
                <a:gd name="connsiteX12" fmla="*/ 829115 w 856940"/>
                <a:gd name="connsiteY12" fmla="*/ 583597 h 990472"/>
                <a:gd name="connsiteX13" fmla="*/ 851468 w 856940"/>
                <a:gd name="connsiteY13" fmla="*/ 367062 h 990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6940" h="990472">
                  <a:moveTo>
                    <a:pt x="851468" y="367062"/>
                  </a:moveTo>
                  <a:cubicBezTo>
                    <a:pt x="838895" y="335630"/>
                    <a:pt x="817241" y="351695"/>
                    <a:pt x="800477" y="372651"/>
                  </a:cubicBezTo>
                  <a:cubicBezTo>
                    <a:pt x="809173" y="236653"/>
                    <a:pt x="764008" y="102679"/>
                    <a:pt x="674747" y="-348"/>
                  </a:cubicBezTo>
                  <a:lnTo>
                    <a:pt x="185797" y="-348"/>
                  </a:lnTo>
                  <a:cubicBezTo>
                    <a:pt x="94796" y="101424"/>
                    <a:pt x="47613" y="234906"/>
                    <a:pt x="54479" y="371252"/>
                  </a:cubicBezTo>
                  <a:cubicBezTo>
                    <a:pt x="37715" y="350997"/>
                    <a:pt x="17458" y="336327"/>
                    <a:pt x="5584" y="367062"/>
                  </a:cubicBezTo>
                  <a:cubicBezTo>
                    <a:pt x="-16768" y="425038"/>
                    <a:pt x="35620" y="506762"/>
                    <a:pt x="25142" y="583597"/>
                  </a:cubicBezTo>
                  <a:cubicBezTo>
                    <a:pt x="18855" y="637383"/>
                    <a:pt x="61464" y="631794"/>
                    <a:pt x="88007" y="617126"/>
                  </a:cubicBezTo>
                  <a:cubicBezTo>
                    <a:pt x="100678" y="666789"/>
                    <a:pt x="117260" y="715404"/>
                    <a:pt x="137600" y="762413"/>
                  </a:cubicBezTo>
                  <a:cubicBezTo>
                    <a:pt x="188591" y="881858"/>
                    <a:pt x="335974" y="990125"/>
                    <a:pt x="426779" y="990125"/>
                  </a:cubicBezTo>
                  <a:cubicBezTo>
                    <a:pt x="517584" y="990125"/>
                    <a:pt x="661475" y="880460"/>
                    <a:pt x="715260" y="762413"/>
                  </a:cubicBezTo>
                  <a:cubicBezTo>
                    <a:pt x="737060" y="715683"/>
                    <a:pt x="753691" y="666719"/>
                    <a:pt x="764853" y="616427"/>
                  </a:cubicBezTo>
                  <a:cubicBezTo>
                    <a:pt x="792095" y="631794"/>
                    <a:pt x="834703" y="638080"/>
                    <a:pt x="829115" y="583597"/>
                  </a:cubicBezTo>
                  <a:cubicBezTo>
                    <a:pt x="822829" y="503270"/>
                    <a:pt x="873121" y="425038"/>
                    <a:pt x="851468" y="367062"/>
                  </a:cubicBezTo>
                  <a:close/>
                </a:path>
              </a:pathLst>
            </a:custGeom>
            <a:solidFill>
              <a:srgbClr val="FCC083"/>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19" name="Freeform: Shape 13418">
              <a:extLst>
                <a:ext uri="{FF2B5EF4-FFF2-40B4-BE49-F238E27FC236}">
                  <a16:creationId xmlns:a16="http://schemas.microsoft.com/office/drawing/2014/main" id="{80729427-03E5-A299-B37B-AA73D08D7AE1}"/>
                </a:ext>
              </a:extLst>
            </p:cNvPr>
            <p:cNvSpPr/>
            <p:nvPr/>
          </p:nvSpPr>
          <p:spPr>
            <a:xfrm>
              <a:off x="4941165" y="6013443"/>
              <a:ext cx="230803" cy="261103"/>
            </a:xfrm>
            <a:custGeom>
              <a:avLst/>
              <a:gdLst>
                <a:gd name="connsiteX0" fmla="*/ 0 w 250063"/>
                <a:gd name="connsiteY0" fmla="*/ 151574 h 282892"/>
                <a:gd name="connsiteX1" fmla="*/ 96393 w 250063"/>
                <a:gd name="connsiteY1" fmla="*/ 282892 h 282892"/>
                <a:gd name="connsiteX2" fmla="*/ 250063 w 250063"/>
                <a:gd name="connsiteY2" fmla="*/ 54483 h 282892"/>
                <a:gd name="connsiteX3" fmla="*/ 164147 w 250063"/>
                <a:gd name="connsiteY3" fmla="*/ 0 h 282892"/>
                <a:gd name="connsiteX4" fmla="*/ 0 w 250063"/>
                <a:gd name="connsiteY4" fmla="*/ 151574 h 282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63" h="282892">
                  <a:moveTo>
                    <a:pt x="0" y="151574"/>
                  </a:moveTo>
                  <a:lnTo>
                    <a:pt x="96393" y="282892"/>
                  </a:lnTo>
                  <a:lnTo>
                    <a:pt x="250063" y="54483"/>
                  </a:lnTo>
                  <a:lnTo>
                    <a:pt x="164147" y="0"/>
                  </a:lnTo>
                  <a:lnTo>
                    <a:pt x="0" y="151574"/>
                  </a:lnTo>
                  <a:close/>
                </a:path>
              </a:pathLst>
            </a:custGeom>
            <a:solidFill>
              <a:srgbClr val="FFFFFF"/>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20" name="Freeform: Shape 13419">
              <a:extLst>
                <a:ext uri="{FF2B5EF4-FFF2-40B4-BE49-F238E27FC236}">
                  <a16:creationId xmlns:a16="http://schemas.microsoft.com/office/drawing/2014/main" id="{6767B9CE-768B-25A1-88BB-53614D886A7D}"/>
                </a:ext>
              </a:extLst>
            </p:cNvPr>
            <p:cNvSpPr/>
            <p:nvPr/>
          </p:nvSpPr>
          <p:spPr>
            <a:xfrm>
              <a:off x="4707784" y="6013443"/>
              <a:ext cx="233381" cy="261103"/>
            </a:xfrm>
            <a:custGeom>
              <a:avLst/>
              <a:gdLst>
                <a:gd name="connsiteX0" fmla="*/ 252857 w 252856"/>
                <a:gd name="connsiteY0" fmla="*/ 151574 h 282892"/>
                <a:gd name="connsiteX1" fmla="*/ 156464 w 252856"/>
                <a:gd name="connsiteY1" fmla="*/ 282892 h 282892"/>
                <a:gd name="connsiteX2" fmla="*/ 0 w 252856"/>
                <a:gd name="connsiteY2" fmla="*/ 60071 h 282892"/>
                <a:gd name="connsiteX3" fmla="*/ 85915 w 252856"/>
                <a:gd name="connsiteY3" fmla="*/ 0 h 282892"/>
                <a:gd name="connsiteX4" fmla="*/ 252857 w 252856"/>
                <a:gd name="connsiteY4" fmla="*/ 151574 h 282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856" h="282892">
                  <a:moveTo>
                    <a:pt x="252857" y="151574"/>
                  </a:moveTo>
                  <a:lnTo>
                    <a:pt x="156464" y="282892"/>
                  </a:lnTo>
                  <a:lnTo>
                    <a:pt x="0" y="60071"/>
                  </a:lnTo>
                  <a:lnTo>
                    <a:pt x="85915" y="0"/>
                  </a:lnTo>
                  <a:lnTo>
                    <a:pt x="252857" y="151574"/>
                  </a:lnTo>
                  <a:close/>
                </a:path>
              </a:pathLst>
            </a:custGeom>
            <a:solidFill>
              <a:srgbClr val="FFFFFF"/>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21" name="Freeform: Shape 13420">
              <a:extLst>
                <a:ext uri="{FF2B5EF4-FFF2-40B4-BE49-F238E27FC236}">
                  <a16:creationId xmlns:a16="http://schemas.microsoft.com/office/drawing/2014/main" id="{87F9E7ED-5CED-FECD-BEA0-09E0E227D8B6}"/>
                </a:ext>
              </a:extLst>
            </p:cNvPr>
            <p:cNvSpPr/>
            <p:nvPr/>
          </p:nvSpPr>
          <p:spPr>
            <a:xfrm>
              <a:off x="4135934" y="6030205"/>
              <a:ext cx="1602080" cy="821348"/>
            </a:xfrm>
            <a:custGeom>
              <a:avLst/>
              <a:gdLst>
                <a:gd name="connsiteX0" fmla="*/ 1735748 w 1735772"/>
                <a:gd name="connsiteY0" fmla="*/ 889540 h 889888"/>
                <a:gd name="connsiteX1" fmla="*/ 1596048 w 1735772"/>
                <a:gd name="connsiteY1" fmla="*/ 228760 h 889888"/>
                <a:gd name="connsiteX2" fmla="*/ 1057505 w 1735772"/>
                <a:gd name="connsiteY2" fmla="*/ 1048 h 889888"/>
                <a:gd name="connsiteX3" fmla="*/ 1057505 w 1735772"/>
                <a:gd name="connsiteY3" fmla="*/ 1048 h 889888"/>
                <a:gd name="connsiteX4" fmla="*/ 1054711 w 1735772"/>
                <a:gd name="connsiteY4" fmla="*/ -348 h 889888"/>
                <a:gd name="connsiteX5" fmla="*/ 996735 w 1735772"/>
                <a:gd name="connsiteY5" fmla="*/ 381732 h 889888"/>
                <a:gd name="connsiteX6" fmla="*/ 921297 w 1735772"/>
                <a:gd name="connsiteY6" fmla="*/ 594773 h 889888"/>
                <a:gd name="connsiteX7" fmla="*/ 873800 w 1735772"/>
                <a:gd name="connsiteY7" fmla="*/ 723297 h 889888"/>
                <a:gd name="connsiteX8" fmla="*/ 817221 w 1735772"/>
                <a:gd name="connsiteY8" fmla="*/ 594773 h 889888"/>
                <a:gd name="connsiteX9" fmla="*/ 741783 w 1735772"/>
                <a:gd name="connsiteY9" fmla="*/ 381732 h 889888"/>
                <a:gd name="connsiteX10" fmla="*/ 684506 w 1735772"/>
                <a:gd name="connsiteY10" fmla="*/ -348 h 889888"/>
                <a:gd name="connsiteX11" fmla="*/ 678219 w 1735772"/>
                <a:gd name="connsiteY11" fmla="*/ -348 h 889888"/>
                <a:gd name="connsiteX12" fmla="*/ 678219 w 1735772"/>
                <a:gd name="connsiteY12" fmla="*/ -348 h 889888"/>
                <a:gd name="connsiteX13" fmla="*/ 139676 w 1735772"/>
                <a:gd name="connsiteY13" fmla="*/ 227364 h 889888"/>
                <a:gd name="connsiteX14" fmla="*/ -24 w 1735772"/>
                <a:gd name="connsiteY14" fmla="*/ 888144 h 8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35772" h="889888">
                  <a:moveTo>
                    <a:pt x="1735748" y="889540"/>
                  </a:moveTo>
                  <a:cubicBezTo>
                    <a:pt x="1688949" y="672308"/>
                    <a:pt x="1620496" y="269971"/>
                    <a:pt x="1596048" y="228760"/>
                  </a:cubicBezTo>
                  <a:cubicBezTo>
                    <a:pt x="1533882" y="115603"/>
                    <a:pt x="1057505" y="1048"/>
                    <a:pt x="1057505" y="1048"/>
                  </a:cubicBezTo>
                  <a:lnTo>
                    <a:pt x="1057505" y="1048"/>
                  </a:lnTo>
                  <a:lnTo>
                    <a:pt x="1054711" y="-348"/>
                  </a:lnTo>
                  <a:cubicBezTo>
                    <a:pt x="1059691" y="129504"/>
                    <a:pt x="1040022" y="259145"/>
                    <a:pt x="996735" y="381732"/>
                  </a:cubicBezTo>
                  <a:cubicBezTo>
                    <a:pt x="972288" y="456472"/>
                    <a:pt x="945046" y="531909"/>
                    <a:pt x="921297" y="594773"/>
                  </a:cubicBezTo>
                  <a:lnTo>
                    <a:pt x="873800" y="723297"/>
                  </a:lnTo>
                  <a:cubicBezTo>
                    <a:pt x="873800" y="723297"/>
                    <a:pt x="826302" y="619920"/>
                    <a:pt x="817221" y="594773"/>
                  </a:cubicBezTo>
                  <a:cubicBezTo>
                    <a:pt x="793472" y="531909"/>
                    <a:pt x="766231" y="455073"/>
                    <a:pt x="741783" y="381732"/>
                  </a:cubicBezTo>
                  <a:cubicBezTo>
                    <a:pt x="698483" y="259215"/>
                    <a:pt x="679044" y="129504"/>
                    <a:pt x="684506" y="-348"/>
                  </a:cubicBezTo>
                  <a:lnTo>
                    <a:pt x="678219" y="-348"/>
                  </a:lnTo>
                  <a:lnTo>
                    <a:pt x="678219" y="-348"/>
                  </a:lnTo>
                  <a:cubicBezTo>
                    <a:pt x="678219" y="-348"/>
                    <a:pt x="201842" y="114207"/>
                    <a:pt x="139676" y="227364"/>
                  </a:cubicBezTo>
                  <a:cubicBezTo>
                    <a:pt x="117324" y="268575"/>
                    <a:pt x="48172" y="668814"/>
                    <a:pt x="-24" y="888144"/>
                  </a:cubicBezTo>
                  <a:close/>
                </a:path>
              </a:pathLst>
            </a:custGeom>
            <a:solidFill>
              <a:srgbClr val="FD6D67">
                <a:lumMod val="50000"/>
              </a:srgbClr>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22" name="Freeform: Shape 13421">
              <a:extLst>
                <a:ext uri="{FF2B5EF4-FFF2-40B4-BE49-F238E27FC236}">
                  <a16:creationId xmlns:a16="http://schemas.microsoft.com/office/drawing/2014/main" id="{10CC1CE0-017B-B3FB-5D22-A039338BDF85}"/>
                </a:ext>
              </a:extLst>
            </p:cNvPr>
            <p:cNvSpPr/>
            <p:nvPr/>
          </p:nvSpPr>
          <p:spPr>
            <a:xfrm>
              <a:off x="4648470" y="4921716"/>
              <a:ext cx="627293" cy="348747"/>
            </a:xfrm>
            <a:custGeom>
              <a:avLst/>
              <a:gdLst>
                <a:gd name="connsiteX0" fmla="*/ -24 w 679640"/>
                <a:gd name="connsiteY0" fmla="*/ 138922 h 377850"/>
                <a:gd name="connsiteX1" fmla="*/ 679617 w 679640"/>
                <a:gd name="connsiteY1" fmla="*/ 152892 h 377850"/>
                <a:gd name="connsiteX2" fmla="*/ -24 w 679640"/>
                <a:gd name="connsiteY2" fmla="*/ 138922 h 377850"/>
              </a:gdLst>
              <a:ahLst/>
              <a:cxnLst>
                <a:cxn ang="0">
                  <a:pos x="connsiteX0" y="connsiteY0"/>
                </a:cxn>
                <a:cxn ang="0">
                  <a:pos x="connsiteX1" y="connsiteY1"/>
                </a:cxn>
                <a:cxn ang="0">
                  <a:pos x="connsiteX2" y="connsiteY2"/>
                </a:cxn>
              </a:cxnLst>
              <a:rect l="l" t="t" r="r" b="b"/>
              <a:pathLst>
                <a:path w="679640" h="377850">
                  <a:moveTo>
                    <a:pt x="-24" y="138922"/>
                  </a:moveTo>
                  <a:cubicBezTo>
                    <a:pt x="-24" y="138922"/>
                    <a:pt x="252135" y="666290"/>
                    <a:pt x="679617" y="152892"/>
                  </a:cubicBezTo>
                  <a:cubicBezTo>
                    <a:pt x="679617" y="152892"/>
                    <a:pt x="328271" y="-182387"/>
                    <a:pt x="-24" y="138922"/>
                  </a:cubicBezTo>
                  <a:close/>
                </a:path>
              </a:pathLst>
            </a:custGeom>
            <a:solidFill>
              <a:sysClr val="windowText" lastClr="000000"/>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23" name="Freeform: Shape 13422">
              <a:extLst>
                <a:ext uri="{FF2B5EF4-FFF2-40B4-BE49-F238E27FC236}">
                  <a16:creationId xmlns:a16="http://schemas.microsoft.com/office/drawing/2014/main" id="{EA09A7BD-09FE-5F26-9DAE-68B7AE4821C8}"/>
                </a:ext>
              </a:extLst>
            </p:cNvPr>
            <p:cNvSpPr/>
            <p:nvPr/>
          </p:nvSpPr>
          <p:spPr>
            <a:xfrm>
              <a:off x="4580133" y="4970317"/>
              <a:ext cx="270129" cy="637609"/>
            </a:xfrm>
            <a:custGeom>
              <a:avLst/>
              <a:gdLst>
                <a:gd name="connsiteX0" fmla="*/ 96369 w 292671"/>
                <a:gd name="connsiteY0" fmla="*/ 642970 h 690817"/>
                <a:gd name="connsiteX1" fmla="*/ 292648 w 292671"/>
                <a:gd name="connsiteY1" fmla="*/ 33878 h 690817"/>
                <a:gd name="connsiteX2" fmla="*/ 222798 w 292671"/>
                <a:gd name="connsiteY2" fmla="*/ -348 h 690817"/>
                <a:gd name="connsiteX3" fmla="*/ -24 w 292671"/>
                <a:gd name="connsiteY3" fmla="*/ 357284 h 690817"/>
                <a:gd name="connsiteX4" fmla="*/ 54459 w 292671"/>
                <a:gd name="connsiteY4" fmla="*/ 690470 h 690817"/>
                <a:gd name="connsiteX5" fmla="*/ 54459 w 292671"/>
                <a:gd name="connsiteY5" fmla="*/ 690470 h 690817"/>
                <a:gd name="connsiteX6" fmla="*/ 96649 w 292671"/>
                <a:gd name="connsiteY6" fmla="*/ 647442 h 690817"/>
                <a:gd name="connsiteX7" fmla="*/ 96369 w 292671"/>
                <a:gd name="connsiteY7" fmla="*/ 642970 h 690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671" h="690817">
                  <a:moveTo>
                    <a:pt x="96369" y="642970"/>
                  </a:moveTo>
                  <a:cubicBezTo>
                    <a:pt x="78906" y="490697"/>
                    <a:pt x="63539" y="133066"/>
                    <a:pt x="292648" y="33878"/>
                  </a:cubicBezTo>
                  <a:lnTo>
                    <a:pt x="222798" y="-348"/>
                  </a:lnTo>
                  <a:cubicBezTo>
                    <a:pt x="222798" y="-348"/>
                    <a:pt x="18835" y="41562"/>
                    <a:pt x="-24" y="357284"/>
                  </a:cubicBezTo>
                  <a:lnTo>
                    <a:pt x="54459" y="690470"/>
                  </a:lnTo>
                  <a:lnTo>
                    <a:pt x="54459" y="690470"/>
                  </a:lnTo>
                  <a:cubicBezTo>
                    <a:pt x="77991" y="690259"/>
                    <a:pt x="96879" y="670980"/>
                    <a:pt x="96649" y="647442"/>
                  </a:cubicBezTo>
                  <a:cubicBezTo>
                    <a:pt x="96634" y="645973"/>
                    <a:pt x="96544" y="644437"/>
                    <a:pt x="96369" y="642970"/>
                  </a:cubicBezTo>
                  <a:close/>
                </a:path>
              </a:pathLst>
            </a:custGeom>
            <a:solidFill>
              <a:sysClr val="windowText" lastClr="000000"/>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24" name="Freeform: Shape 13423">
              <a:extLst>
                <a:ext uri="{FF2B5EF4-FFF2-40B4-BE49-F238E27FC236}">
                  <a16:creationId xmlns:a16="http://schemas.microsoft.com/office/drawing/2014/main" id="{45B0AEC3-FE7B-631F-EA20-0C62F87EA3C1}"/>
                </a:ext>
              </a:extLst>
            </p:cNvPr>
            <p:cNvSpPr/>
            <p:nvPr/>
          </p:nvSpPr>
          <p:spPr>
            <a:xfrm>
              <a:off x="5026265" y="4972251"/>
              <a:ext cx="270129" cy="635739"/>
            </a:xfrm>
            <a:custGeom>
              <a:avLst/>
              <a:gdLst>
                <a:gd name="connsiteX0" fmla="*/ 238165 w 292671"/>
                <a:gd name="connsiteY0" fmla="*/ 688374 h 688791"/>
                <a:gd name="connsiteX1" fmla="*/ 238165 w 292671"/>
                <a:gd name="connsiteY1" fmla="*/ 688374 h 688791"/>
                <a:gd name="connsiteX2" fmla="*/ 292648 w 292671"/>
                <a:gd name="connsiteY2" fmla="*/ 357284 h 688791"/>
                <a:gd name="connsiteX3" fmla="*/ 69826 w 292671"/>
                <a:gd name="connsiteY3" fmla="*/ -348 h 688791"/>
                <a:gd name="connsiteX4" fmla="*/ -24 w 292671"/>
                <a:gd name="connsiteY4" fmla="*/ 33878 h 688791"/>
                <a:gd name="connsiteX5" fmla="*/ 195556 w 292671"/>
                <a:gd name="connsiteY5" fmla="*/ 642970 h 688791"/>
                <a:gd name="connsiteX6" fmla="*/ 230803 w 292671"/>
                <a:gd name="connsiteY6" fmla="*/ 688163 h 688791"/>
                <a:gd name="connsiteX7" fmla="*/ 238165 w 292671"/>
                <a:gd name="connsiteY7" fmla="*/ 688374 h 68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671" h="688791">
                  <a:moveTo>
                    <a:pt x="238165" y="688374"/>
                  </a:moveTo>
                  <a:lnTo>
                    <a:pt x="238165" y="688374"/>
                  </a:lnTo>
                  <a:lnTo>
                    <a:pt x="292648" y="357284"/>
                  </a:lnTo>
                  <a:cubicBezTo>
                    <a:pt x="273788" y="41562"/>
                    <a:pt x="69826" y="-348"/>
                    <a:pt x="69826" y="-348"/>
                  </a:cubicBezTo>
                  <a:lnTo>
                    <a:pt x="-24" y="33878"/>
                  </a:lnTo>
                  <a:cubicBezTo>
                    <a:pt x="228386" y="133066"/>
                    <a:pt x="213019" y="489998"/>
                    <a:pt x="195556" y="642970"/>
                  </a:cubicBezTo>
                  <a:cubicBezTo>
                    <a:pt x="192818" y="665184"/>
                    <a:pt x="208597" y="685371"/>
                    <a:pt x="230803" y="688163"/>
                  </a:cubicBezTo>
                  <a:cubicBezTo>
                    <a:pt x="233247" y="688442"/>
                    <a:pt x="235706" y="688513"/>
                    <a:pt x="238165" y="688374"/>
                  </a:cubicBezTo>
                  <a:close/>
                </a:path>
              </a:pathLst>
            </a:custGeom>
            <a:solidFill>
              <a:sysClr val="windowText" lastClr="000000"/>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25" name="Freeform: Shape 13424">
              <a:extLst>
                <a:ext uri="{FF2B5EF4-FFF2-40B4-BE49-F238E27FC236}">
                  <a16:creationId xmlns:a16="http://schemas.microsoft.com/office/drawing/2014/main" id="{C632B8DE-F18A-3A84-4806-C4B11A9752AE}"/>
                </a:ext>
              </a:extLst>
            </p:cNvPr>
            <p:cNvSpPr/>
            <p:nvPr/>
          </p:nvSpPr>
          <p:spPr>
            <a:xfrm>
              <a:off x="4134644" y="6066308"/>
              <a:ext cx="652437" cy="785244"/>
            </a:xfrm>
            <a:custGeom>
              <a:avLst/>
              <a:gdLst>
                <a:gd name="connsiteX0" fmla="*/ 537821 w 706882"/>
                <a:gd name="connsiteY0" fmla="*/ -348 h 850772"/>
                <a:gd name="connsiteX1" fmla="*/ 139676 w 706882"/>
                <a:gd name="connsiteY1" fmla="*/ 189644 h 850772"/>
                <a:gd name="connsiteX2" fmla="*/ -24 w 706882"/>
                <a:gd name="connsiteY2" fmla="*/ 850425 h 850772"/>
                <a:gd name="connsiteX3" fmla="*/ 706858 w 706882"/>
                <a:gd name="connsiteY3" fmla="*/ 850425 h 850772"/>
                <a:gd name="connsiteX4" fmla="*/ 537821 w 706882"/>
                <a:gd name="connsiteY4" fmla="*/ -348 h 850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882" h="850772">
                  <a:moveTo>
                    <a:pt x="537821" y="-348"/>
                  </a:moveTo>
                  <a:cubicBezTo>
                    <a:pt x="392533" y="42959"/>
                    <a:pt x="180189" y="116303"/>
                    <a:pt x="139676" y="189644"/>
                  </a:cubicBezTo>
                  <a:cubicBezTo>
                    <a:pt x="117324" y="230855"/>
                    <a:pt x="48173" y="631097"/>
                    <a:pt x="-24" y="850425"/>
                  </a:cubicBezTo>
                  <a:lnTo>
                    <a:pt x="706858" y="850425"/>
                  </a:lnTo>
                  <a:cubicBezTo>
                    <a:pt x="685205" y="563342"/>
                    <a:pt x="537821" y="-348"/>
                    <a:pt x="537821" y="-348"/>
                  </a:cubicBezTo>
                  <a:close/>
                </a:path>
              </a:pathLst>
            </a:custGeom>
            <a:solidFill>
              <a:srgbClr val="D1AA81">
                <a:alpha val="50000"/>
              </a:srgbClr>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26" name="Freeform: Shape 13425">
              <a:extLst>
                <a:ext uri="{FF2B5EF4-FFF2-40B4-BE49-F238E27FC236}">
                  <a16:creationId xmlns:a16="http://schemas.microsoft.com/office/drawing/2014/main" id="{1B1F83AA-065F-1A1C-2147-A02B7D4A5DE9}"/>
                </a:ext>
              </a:extLst>
            </p:cNvPr>
            <p:cNvSpPr/>
            <p:nvPr/>
          </p:nvSpPr>
          <p:spPr>
            <a:xfrm>
              <a:off x="2988367" y="4397822"/>
              <a:ext cx="952866" cy="624714"/>
            </a:xfrm>
            <a:custGeom>
              <a:avLst/>
              <a:gdLst>
                <a:gd name="connsiteX0" fmla="*/ 789281 w 1032382"/>
                <a:gd name="connsiteY0" fmla="*/ 52040 h 676846"/>
                <a:gd name="connsiteX1" fmla="*/ 516167 w 1032382"/>
                <a:gd name="connsiteY1" fmla="*/ -348 h 676846"/>
                <a:gd name="connsiteX2" fmla="*/ 243054 w 1032382"/>
                <a:gd name="connsiteY2" fmla="*/ 52040 h 676846"/>
                <a:gd name="connsiteX3" fmla="*/ -24 w 1032382"/>
                <a:gd name="connsiteY3" fmla="*/ 676499 h 676846"/>
                <a:gd name="connsiteX4" fmla="*/ 1032359 w 1032382"/>
                <a:gd name="connsiteY4" fmla="*/ 676499 h 676846"/>
                <a:gd name="connsiteX5" fmla="*/ 789281 w 1032382"/>
                <a:gd name="connsiteY5" fmla="*/ 52040 h 67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2382" h="676846">
                  <a:moveTo>
                    <a:pt x="789281" y="52040"/>
                  </a:moveTo>
                  <a:cubicBezTo>
                    <a:pt x="700956" y="22563"/>
                    <a:pt x="609124" y="4962"/>
                    <a:pt x="516167" y="-348"/>
                  </a:cubicBezTo>
                  <a:cubicBezTo>
                    <a:pt x="423211" y="4962"/>
                    <a:pt x="331380" y="22563"/>
                    <a:pt x="243054" y="52040"/>
                  </a:cubicBezTo>
                  <a:cubicBezTo>
                    <a:pt x="2770" y="156815"/>
                    <a:pt x="-24" y="360078"/>
                    <a:pt x="-24" y="676499"/>
                  </a:cubicBezTo>
                  <a:lnTo>
                    <a:pt x="1032359" y="676499"/>
                  </a:lnTo>
                  <a:cubicBezTo>
                    <a:pt x="1032359" y="360078"/>
                    <a:pt x="1029565" y="156815"/>
                    <a:pt x="789281" y="52040"/>
                  </a:cubicBezTo>
                  <a:close/>
                </a:path>
              </a:pathLst>
            </a:custGeom>
            <a:solidFill>
              <a:sysClr val="windowText" lastClr="000000"/>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27" name="Freeform: Shape 13426">
              <a:extLst>
                <a:ext uri="{FF2B5EF4-FFF2-40B4-BE49-F238E27FC236}">
                  <a16:creationId xmlns:a16="http://schemas.microsoft.com/office/drawing/2014/main" id="{89FA9675-BBE0-BFB9-4801-0F1959F3B7AA}"/>
                </a:ext>
              </a:extLst>
            </p:cNvPr>
            <p:cNvSpPr/>
            <p:nvPr/>
          </p:nvSpPr>
          <p:spPr>
            <a:xfrm>
              <a:off x="3072822" y="5607282"/>
              <a:ext cx="794271" cy="1045058"/>
            </a:xfrm>
            <a:custGeom>
              <a:avLst/>
              <a:gdLst>
                <a:gd name="connsiteX0" fmla="*/ 630023 w 860552"/>
                <a:gd name="connsiteY0" fmla="*/ -348 h 1132267"/>
                <a:gd name="connsiteX1" fmla="*/ 229783 w 860552"/>
                <a:gd name="connsiteY1" fmla="*/ -348 h 1132267"/>
                <a:gd name="connsiteX2" fmla="*/ -24 w 860552"/>
                <a:gd name="connsiteY2" fmla="*/ 635288 h 1132267"/>
                <a:gd name="connsiteX3" fmla="*/ 410694 w 860552"/>
                <a:gd name="connsiteY3" fmla="*/ 1131920 h 1132267"/>
                <a:gd name="connsiteX4" fmla="*/ 449111 w 860552"/>
                <a:gd name="connsiteY4" fmla="*/ 1131920 h 1132267"/>
                <a:gd name="connsiteX5" fmla="*/ 860528 w 860552"/>
                <a:gd name="connsiteY5" fmla="*/ 635288 h 1132267"/>
                <a:gd name="connsiteX6" fmla="*/ 630023 w 860552"/>
                <a:gd name="connsiteY6" fmla="*/ -348 h 1132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552" h="1132267">
                  <a:moveTo>
                    <a:pt x="630023" y="-348"/>
                  </a:moveTo>
                  <a:lnTo>
                    <a:pt x="229783" y="-348"/>
                  </a:lnTo>
                  <a:cubicBezTo>
                    <a:pt x="255487" y="235675"/>
                    <a:pt x="170661" y="470302"/>
                    <a:pt x="-24" y="635288"/>
                  </a:cubicBezTo>
                  <a:lnTo>
                    <a:pt x="410694" y="1131920"/>
                  </a:lnTo>
                  <a:lnTo>
                    <a:pt x="449111" y="1131920"/>
                  </a:lnTo>
                  <a:lnTo>
                    <a:pt x="860528" y="635288"/>
                  </a:lnTo>
                  <a:cubicBezTo>
                    <a:pt x="689584" y="470440"/>
                    <a:pt x="604493" y="235745"/>
                    <a:pt x="630023" y="-348"/>
                  </a:cubicBezTo>
                  <a:close/>
                </a:path>
              </a:pathLst>
            </a:custGeom>
            <a:solidFill>
              <a:srgbClr val="FCC083"/>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28" name="Freeform: Shape 13427">
              <a:extLst>
                <a:ext uri="{FF2B5EF4-FFF2-40B4-BE49-F238E27FC236}">
                  <a16:creationId xmlns:a16="http://schemas.microsoft.com/office/drawing/2014/main" id="{4ED6F7E3-05D7-2D0E-F554-AD9B394BB8CC}"/>
                </a:ext>
              </a:extLst>
            </p:cNvPr>
            <p:cNvSpPr/>
            <p:nvPr/>
          </p:nvSpPr>
          <p:spPr>
            <a:xfrm>
              <a:off x="3284929" y="5607282"/>
              <a:ext cx="417121" cy="341047"/>
            </a:xfrm>
            <a:custGeom>
              <a:avLst/>
              <a:gdLst>
                <a:gd name="connsiteX0" fmla="*/ -24 w 451929"/>
                <a:gd name="connsiteY0" fmla="*/ -348 h 369507"/>
                <a:gd name="connsiteX1" fmla="*/ 400915 w 451929"/>
                <a:gd name="connsiteY1" fmla="*/ -348 h 369507"/>
                <a:gd name="connsiteX2" fmla="*/ 451905 w 451929"/>
                <a:gd name="connsiteY2" fmla="*/ 369159 h 369507"/>
                <a:gd name="connsiteX3" fmla="*/ 4167 w 451929"/>
                <a:gd name="connsiteY3" fmla="*/ 40164 h 369507"/>
                <a:gd name="connsiteX4" fmla="*/ -24 w 451929"/>
                <a:gd name="connsiteY4" fmla="*/ -348 h 369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929" h="369507">
                  <a:moveTo>
                    <a:pt x="-24" y="-348"/>
                  </a:moveTo>
                  <a:lnTo>
                    <a:pt x="400915" y="-348"/>
                  </a:lnTo>
                  <a:cubicBezTo>
                    <a:pt x="385876" y="125172"/>
                    <a:pt x="403443" y="252438"/>
                    <a:pt x="451905" y="369159"/>
                  </a:cubicBezTo>
                  <a:cubicBezTo>
                    <a:pt x="284964" y="304197"/>
                    <a:pt x="151550" y="166592"/>
                    <a:pt x="4167" y="40164"/>
                  </a:cubicBezTo>
                  <a:cubicBezTo>
                    <a:pt x="3587" y="26613"/>
                    <a:pt x="2190" y="13062"/>
                    <a:pt x="-24" y="-348"/>
                  </a:cubicBezTo>
                  <a:close/>
                </a:path>
              </a:pathLst>
            </a:custGeom>
            <a:solidFill>
              <a:srgbClr val="E8AA63"/>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29" name="Freeform: Shape 13428">
              <a:extLst>
                <a:ext uri="{FF2B5EF4-FFF2-40B4-BE49-F238E27FC236}">
                  <a16:creationId xmlns:a16="http://schemas.microsoft.com/office/drawing/2014/main" id="{B9D59E6E-BBE8-63A9-0A77-72E56361236B}"/>
                </a:ext>
              </a:extLst>
            </p:cNvPr>
            <p:cNvSpPr/>
            <p:nvPr/>
          </p:nvSpPr>
          <p:spPr>
            <a:xfrm>
              <a:off x="3071533" y="5867096"/>
              <a:ext cx="794270" cy="785244"/>
            </a:xfrm>
            <a:custGeom>
              <a:avLst/>
              <a:gdLst>
                <a:gd name="connsiteX0" fmla="*/ 209526 w 860551"/>
                <a:gd name="connsiteY0" fmla="*/ -348 h 850772"/>
                <a:gd name="connsiteX1" fmla="*/ -24 w 860551"/>
                <a:gd name="connsiteY1" fmla="*/ 353792 h 850772"/>
                <a:gd name="connsiteX2" fmla="*/ 410694 w 860551"/>
                <a:gd name="connsiteY2" fmla="*/ 850425 h 850772"/>
                <a:gd name="connsiteX3" fmla="*/ 449112 w 860551"/>
                <a:gd name="connsiteY3" fmla="*/ 850425 h 850772"/>
                <a:gd name="connsiteX4" fmla="*/ 860528 w 860551"/>
                <a:gd name="connsiteY4" fmla="*/ 353792 h 850772"/>
                <a:gd name="connsiteX5" fmla="*/ 650978 w 860551"/>
                <a:gd name="connsiteY5" fmla="*/ -348 h 850772"/>
                <a:gd name="connsiteX6" fmla="*/ 431649 w 860551"/>
                <a:gd name="connsiteY6" fmla="*/ 121190 h 850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551" h="850772">
                  <a:moveTo>
                    <a:pt x="209526" y="-348"/>
                  </a:moveTo>
                  <a:cubicBezTo>
                    <a:pt x="172848" y="134392"/>
                    <a:pt x="100448" y="256770"/>
                    <a:pt x="-24" y="353792"/>
                  </a:cubicBezTo>
                  <a:lnTo>
                    <a:pt x="410694" y="850425"/>
                  </a:lnTo>
                  <a:lnTo>
                    <a:pt x="449112" y="850425"/>
                  </a:lnTo>
                  <a:lnTo>
                    <a:pt x="860528" y="353792"/>
                  </a:lnTo>
                  <a:cubicBezTo>
                    <a:pt x="760384" y="256491"/>
                    <a:pt x="688040" y="134253"/>
                    <a:pt x="650978" y="-348"/>
                  </a:cubicBezTo>
                  <a:lnTo>
                    <a:pt x="431649" y="121190"/>
                  </a:lnTo>
                  <a:close/>
                </a:path>
              </a:pathLst>
            </a:custGeom>
            <a:solidFill>
              <a:srgbClr val="E5E5E5"/>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30" name="Freeform: Shape 13429">
              <a:extLst>
                <a:ext uri="{FF2B5EF4-FFF2-40B4-BE49-F238E27FC236}">
                  <a16:creationId xmlns:a16="http://schemas.microsoft.com/office/drawing/2014/main" id="{B620B3C4-22DD-1D3F-0620-CB5C2C43EDE0}"/>
                </a:ext>
              </a:extLst>
            </p:cNvPr>
            <p:cNvSpPr/>
            <p:nvPr/>
          </p:nvSpPr>
          <p:spPr>
            <a:xfrm>
              <a:off x="2976756" y="4577049"/>
              <a:ext cx="986405" cy="1142409"/>
            </a:xfrm>
            <a:custGeom>
              <a:avLst/>
              <a:gdLst>
                <a:gd name="connsiteX0" fmla="*/ 1061704 w 1068719"/>
                <a:gd name="connsiteY0" fmla="*/ 456472 h 1237742"/>
                <a:gd name="connsiteX1" fmla="*/ 998140 w 1068719"/>
                <a:gd name="connsiteY1" fmla="*/ 463457 h 1237742"/>
                <a:gd name="connsiteX2" fmla="*/ 843771 w 1068719"/>
                <a:gd name="connsiteY2" fmla="*/ -348 h 1237742"/>
                <a:gd name="connsiteX3" fmla="*/ 227694 w 1068719"/>
                <a:gd name="connsiteY3" fmla="*/ -348 h 1237742"/>
                <a:gd name="connsiteX4" fmla="*/ 68436 w 1068719"/>
                <a:gd name="connsiteY4" fmla="*/ 463457 h 1237742"/>
                <a:gd name="connsiteX5" fmla="*/ 6968 w 1068719"/>
                <a:gd name="connsiteY5" fmla="*/ 458567 h 1237742"/>
                <a:gd name="connsiteX6" fmla="*/ 32114 w 1068719"/>
                <a:gd name="connsiteY6" fmla="*/ 728886 h 1237742"/>
                <a:gd name="connsiteX7" fmla="*/ 110346 w 1068719"/>
                <a:gd name="connsiteY7" fmla="*/ 770797 h 1237742"/>
                <a:gd name="connsiteX8" fmla="*/ 172513 w 1068719"/>
                <a:gd name="connsiteY8" fmla="*/ 952407 h 1237742"/>
                <a:gd name="connsiteX9" fmla="*/ 532939 w 1068719"/>
                <a:gd name="connsiteY9" fmla="*/ 1237394 h 1237742"/>
                <a:gd name="connsiteX10" fmla="*/ 894063 w 1068719"/>
                <a:gd name="connsiteY10" fmla="*/ 952407 h 1237742"/>
                <a:gd name="connsiteX11" fmla="*/ 956230 w 1068719"/>
                <a:gd name="connsiteY11" fmla="*/ 770098 h 1237742"/>
                <a:gd name="connsiteX12" fmla="*/ 1036557 w 1068719"/>
                <a:gd name="connsiteY12" fmla="*/ 728886 h 1237742"/>
                <a:gd name="connsiteX13" fmla="*/ 1061704 w 1068719"/>
                <a:gd name="connsiteY13" fmla="*/ 456472 h 123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68719" h="1237742">
                  <a:moveTo>
                    <a:pt x="1061704" y="456472"/>
                  </a:moveTo>
                  <a:cubicBezTo>
                    <a:pt x="1046336" y="416657"/>
                    <a:pt x="1019095" y="437613"/>
                    <a:pt x="998140" y="463457"/>
                  </a:cubicBezTo>
                  <a:cubicBezTo>
                    <a:pt x="1008883" y="294698"/>
                    <a:pt x="953519" y="128316"/>
                    <a:pt x="843771" y="-348"/>
                  </a:cubicBezTo>
                  <a:lnTo>
                    <a:pt x="227694" y="-348"/>
                  </a:lnTo>
                  <a:cubicBezTo>
                    <a:pt x="115725" y="127338"/>
                    <a:pt x="58511" y="293931"/>
                    <a:pt x="68436" y="463457"/>
                  </a:cubicBezTo>
                  <a:cubicBezTo>
                    <a:pt x="47481" y="438310"/>
                    <a:pt x="21637" y="420150"/>
                    <a:pt x="6968" y="458567"/>
                  </a:cubicBezTo>
                  <a:cubicBezTo>
                    <a:pt x="-20972" y="528417"/>
                    <a:pt x="44687" y="629001"/>
                    <a:pt x="32114" y="728886"/>
                  </a:cubicBezTo>
                  <a:cubicBezTo>
                    <a:pt x="23732" y="798736"/>
                    <a:pt x="76818" y="789655"/>
                    <a:pt x="110346" y="770797"/>
                  </a:cubicBezTo>
                  <a:cubicBezTo>
                    <a:pt x="125741" y="833032"/>
                    <a:pt x="146543" y="893802"/>
                    <a:pt x="172513" y="952407"/>
                  </a:cubicBezTo>
                  <a:cubicBezTo>
                    <a:pt x="236076" y="1101885"/>
                    <a:pt x="420480" y="1237394"/>
                    <a:pt x="532939" y="1237394"/>
                  </a:cubicBezTo>
                  <a:cubicBezTo>
                    <a:pt x="645398" y="1237394"/>
                    <a:pt x="827706" y="1097694"/>
                    <a:pt x="894063" y="952407"/>
                  </a:cubicBezTo>
                  <a:cubicBezTo>
                    <a:pt x="921724" y="894222"/>
                    <a:pt x="942581" y="833032"/>
                    <a:pt x="956230" y="770098"/>
                  </a:cubicBezTo>
                  <a:cubicBezTo>
                    <a:pt x="989758" y="789655"/>
                    <a:pt x="1044939" y="797340"/>
                    <a:pt x="1036557" y="728886"/>
                  </a:cubicBezTo>
                  <a:cubicBezTo>
                    <a:pt x="1023984" y="629001"/>
                    <a:pt x="1089643" y="530513"/>
                    <a:pt x="1061704" y="456472"/>
                  </a:cubicBezTo>
                  <a:close/>
                </a:path>
              </a:pathLst>
            </a:custGeom>
            <a:solidFill>
              <a:srgbClr val="FCC083"/>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31" name="Freeform: Shape 13430">
              <a:extLst>
                <a:ext uri="{FF2B5EF4-FFF2-40B4-BE49-F238E27FC236}">
                  <a16:creationId xmlns:a16="http://schemas.microsoft.com/office/drawing/2014/main" id="{018403CA-3664-6339-89E4-9481F56E245B}"/>
                </a:ext>
              </a:extLst>
            </p:cNvPr>
            <p:cNvSpPr/>
            <p:nvPr/>
          </p:nvSpPr>
          <p:spPr>
            <a:xfrm>
              <a:off x="3471892" y="5803915"/>
              <a:ext cx="288825" cy="326218"/>
            </a:xfrm>
            <a:custGeom>
              <a:avLst/>
              <a:gdLst>
                <a:gd name="connsiteX0" fmla="*/ 0 w 312927"/>
                <a:gd name="connsiteY0" fmla="*/ 189992 h 353440"/>
                <a:gd name="connsiteX1" fmla="*/ 120142 w 312927"/>
                <a:gd name="connsiteY1" fmla="*/ 353441 h 353440"/>
                <a:gd name="connsiteX2" fmla="*/ 312928 w 312927"/>
                <a:gd name="connsiteY2" fmla="*/ 68453 h 353440"/>
                <a:gd name="connsiteX3" fmla="*/ 204661 w 312927"/>
                <a:gd name="connsiteY3" fmla="*/ 0 h 353440"/>
                <a:gd name="connsiteX4" fmla="*/ 0 w 312927"/>
                <a:gd name="connsiteY4" fmla="*/ 189992 h 353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927" h="353440">
                  <a:moveTo>
                    <a:pt x="0" y="189992"/>
                  </a:moveTo>
                  <a:lnTo>
                    <a:pt x="120142" y="353441"/>
                  </a:lnTo>
                  <a:lnTo>
                    <a:pt x="312928" y="68453"/>
                  </a:lnTo>
                  <a:lnTo>
                    <a:pt x="204661" y="0"/>
                  </a:lnTo>
                  <a:lnTo>
                    <a:pt x="0" y="189992"/>
                  </a:lnTo>
                  <a:close/>
                </a:path>
              </a:pathLst>
            </a:custGeom>
            <a:solidFill>
              <a:srgbClr val="FFFFFF"/>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32" name="Freeform: Shape 13431">
              <a:extLst>
                <a:ext uri="{FF2B5EF4-FFF2-40B4-BE49-F238E27FC236}">
                  <a16:creationId xmlns:a16="http://schemas.microsoft.com/office/drawing/2014/main" id="{1C5A8E9F-3A8B-BBB1-3178-31D3DB24208E}"/>
                </a:ext>
              </a:extLst>
            </p:cNvPr>
            <p:cNvSpPr/>
            <p:nvPr/>
          </p:nvSpPr>
          <p:spPr>
            <a:xfrm>
              <a:off x="3179844" y="5803915"/>
              <a:ext cx="292049" cy="326218"/>
            </a:xfrm>
            <a:custGeom>
              <a:avLst/>
              <a:gdLst>
                <a:gd name="connsiteX0" fmla="*/ 316420 w 316420"/>
                <a:gd name="connsiteY0" fmla="*/ 189992 h 353440"/>
                <a:gd name="connsiteX1" fmla="*/ 196278 w 316420"/>
                <a:gd name="connsiteY1" fmla="*/ 353441 h 353440"/>
                <a:gd name="connsiteX2" fmla="*/ 0 w 316420"/>
                <a:gd name="connsiteY2" fmla="*/ 75438 h 353440"/>
                <a:gd name="connsiteX3" fmla="*/ 107569 w 316420"/>
                <a:gd name="connsiteY3" fmla="*/ 0 h 353440"/>
                <a:gd name="connsiteX4" fmla="*/ 316420 w 316420"/>
                <a:gd name="connsiteY4" fmla="*/ 189992 h 353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420" h="353440">
                  <a:moveTo>
                    <a:pt x="316420" y="189992"/>
                  </a:moveTo>
                  <a:lnTo>
                    <a:pt x="196278" y="353441"/>
                  </a:lnTo>
                  <a:lnTo>
                    <a:pt x="0" y="75438"/>
                  </a:lnTo>
                  <a:lnTo>
                    <a:pt x="107569" y="0"/>
                  </a:lnTo>
                  <a:lnTo>
                    <a:pt x="316420" y="189992"/>
                  </a:lnTo>
                  <a:close/>
                </a:path>
              </a:pathLst>
            </a:custGeom>
            <a:solidFill>
              <a:srgbClr val="FFFFFF"/>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33" name="Freeform: Shape 13432">
              <a:extLst>
                <a:ext uri="{FF2B5EF4-FFF2-40B4-BE49-F238E27FC236}">
                  <a16:creationId xmlns:a16="http://schemas.microsoft.com/office/drawing/2014/main" id="{44564749-0325-D851-F35B-B31B9B266FF8}"/>
                </a:ext>
              </a:extLst>
            </p:cNvPr>
            <p:cNvSpPr/>
            <p:nvPr/>
          </p:nvSpPr>
          <p:spPr>
            <a:xfrm>
              <a:off x="2467449" y="5826479"/>
              <a:ext cx="1997281" cy="1025073"/>
            </a:xfrm>
            <a:custGeom>
              <a:avLst/>
              <a:gdLst>
                <a:gd name="connsiteX0" fmla="*/ 2163929 w 2163952"/>
                <a:gd name="connsiteY0" fmla="*/ 1110267 h 1110614"/>
                <a:gd name="connsiteX1" fmla="*/ 1992098 w 2163952"/>
                <a:gd name="connsiteY1" fmla="*/ 284641 h 1110614"/>
                <a:gd name="connsiteX2" fmla="*/ 1318744 w 2163952"/>
                <a:gd name="connsiteY2" fmla="*/ -348 h 1110614"/>
                <a:gd name="connsiteX3" fmla="*/ 1318744 w 2163952"/>
                <a:gd name="connsiteY3" fmla="*/ -348 h 1110614"/>
                <a:gd name="connsiteX4" fmla="*/ 1311061 w 2163952"/>
                <a:gd name="connsiteY4" fmla="*/ -348 h 1110614"/>
                <a:gd name="connsiteX5" fmla="*/ 1241211 w 2163952"/>
                <a:gd name="connsiteY5" fmla="*/ 477426 h 1110614"/>
                <a:gd name="connsiteX6" fmla="*/ 1146913 w 2163952"/>
                <a:gd name="connsiteY6" fmla="*/ 743554 h 1110614"/>
                <a:gd name="connsiteX7" fmla="*/ 1087540 w 2163952"/>
                <a:gd name="connsiteY7" fmla="*/ 904210 h 1110614"/>
                <a:gd name="connsiteX8" fmla="*/ 1017690 w 2163952"/>
                <a:gd name="connsiteY8" fmla="*/ 743554 h 1110614"/>
                <a:gd name="connsiteX9" fmla="*/ 923393 w 2163952"/>
                <a:gd name="connsiteY9" fmla="*/ 477426 h 1110614"/>
                <a:gd name="connsiteX10" fmla="*/ 853543 w 2163952"/>
                <a:gd name="connsiteY10" fmla="*/ -348 h 1110614"/>
                <a:gd name="connsiteX11" fmla="*/ 845860 w 2163952"/>
                <a:gd name="connsiteY11" fmla="*/ -348 h 1110614"/>
                <a:gd name="connsiteX12" fmla="*/ 845860 w 2163952"/>
                <a:gd name="connsiteY12" fmla="*/ -348 h 1110614"/>
                <a:gd name="connsiteX13" fmla="*/ 172506 w 2163952"/>
                <a:gd name="connsiteY13" fmla="*/ 284641 h 1110614"/>
                <a:gd name="connsiteX14" fmla="*/ -24 w 2163952"/>
                <a:gd name="connsiteY14" fmla="*/ 1110267 h 111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63952" h="1110614">
                  <a:moveTo>
                    <a:pt x="2163929" y="1110267"/>
                  </a:moveTo>
                  <a:cubicBezTo>
                    <a:pt x="2105953" y="838551"/>
                    <a:pt x="2020038" y="336330"/>
                    <a:pt x="1992098" y="284641"/>
                  </a:cubicBezTo>
                  <a:cubicBezTo>
                    <a:pt x="1913866" y="144941"/>
                    <a:pt x="1318744" y="-348"/>
                    <a:pt x="1318744" y="-348"/>
                  </a:cubicBezTo>
                  <a:lnTo>
                    <a:pt x="1318744" y="-348"/>
                  </a:lnTo>
                  <a:lnTo>
                    <a:pt x="1311061" y="-348"/>
                  </a:lnTo>
                  <a:cubicBezTo>
                    <a:pt x="1318185" y="161913"/>
                    <a:pt x="1294485" y="324036"/>
                    <a:pt x="1241211" y="477426"/>
                  </a:cubicBezTo>
                  <a:cubicBezTo>
                    <a:pt x="1210476" y="570328"/>
                    <a:pt x="1176949" y="664623"/>
                    <a:pt x="1146913" y="743554"/>
                  </a:cubicBezTo>
                  <a:lnTo>
                    <a:pt x="1087540" y="904210"/>
                  </a:lnTo>
                  <a:cubicBezTo>
                    <a:pt x="1087540" y="904210"/>
                    <a:pt x="1028168" y="774988"/>
                    <a:pt x="1017690" y="743554"/>
                  </a:cubicBezTo>
                  <a:cubicBezTo>
                    <a:pt x="987655" y="664623"/>
                    <a:pt x="953428" y="570328"/>
                    <a:pt x="923393" y="477426"/>
                  </a:cubicBezTo>
                  <a:cubicBezTo>
                    <a:pt x="869699" y="324105"/>
                    <a:pt x="845985" y="161913"/>
                    <a:pt x="853543" y="-348"/>
                  </a:cubicBezTo>
                  <a:lnTo>
                    <a:pt x="845860" y="-348"/>
                  </a:lnTo>
                  <a:lnTo>
                    <a:pt x="845860" y="-348"/>
                  </a:lnTo>
                  <a:cubicBezTo>
                    <a:pt x="845860" y="-348"/>
                    <a:pt x="250737" y="142846"/>
                    <a:pt x="172506" y="284641"/>
                  </a:cubicBezTo>
                  <a:cubicBezTo>
                    <a:pt x="144565" y="336330"/>
                    <a:pt x="58650" y="836456"/>
                    <a:pt x="-24" y="1110267"/>
                  </a:cubicBezTo>
                  <a:close/>
                </a:path>
              </a:pathLst>
            </a:custGeom>
            <a:solidFill>
              <a:srgbClr val="44546A"/>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34" name="Freeform: Shape 13433">
              <a:extLst>
                <a:ext uri="{FF2B5EF4-FFF2-40B4-BE49-F238E27FC236}">
                  <a16:creationId xmlns:a16="http://schemas.microsoft.com/office/drawing/2014/main" id="{07812B4B-D308-B664-7B5C-6BA85797B37A}"/>
                </a:ext>
              </a:extLst>
            </p:cNvPr>
            <p:cNvSpPr/>
            <p:nvPr/>
          </p:nvSpPr>
          <p:spPr>
            <a:xfrm>
              <a:off x="3105703" y="4439381"/>
              <a:ext cx="784600" cy="435758"/>
            </a:xfrm>
            <a:custGeom>
              <a:avLst/>
              <a:gdLst>
                <a:gd name="connsiteX0" fmla="*/ -24 w 850074"/>
                <a:gd name="connsiteY0" fmla="*/ 173257 h 472121"/>
                <a:gd name="connsiteX1" fmla="*/ 850050 w 850074"/>
                <a:gd name="connsiteY1" fmla="*/ 191419 h 472121"/>
                <a:gd name="connsiteX2" fmla="*/ -24 w 850074"/>
                <a:gd name="connsiteY2" fmla="*/ 173257 h 472121"/>
              </a:gdLst>
              <a:ahLst/>
              <a:cxnLst>
                <a:cxn ang="0">
                  <a:pos x="connsiteX0" y="connsiteY0"/>
                </a:cxn>
                <a:cxn ang="0">
                  <a:pos x="connsiteX1" y="connsiteY1"/>
                </a:cxn>
                <a:cxn ang="0">
                  <a:pos x="connsiteX2" y="connsiteY2"/>
                </a:cxn>
              </a:cxnLst>
              <a:rect l="l" t="t" r="r" b="b"/>
              <a:pathLst>
                <a:path w="850074" h="472121">
                  <a:moveTo>
                    <a:pt x="-24" y="173257"/>
                  </a:moveTo>
                  <a:cubicBezTo>
                    <a:pt x="-24" y="173257"/>
                    <a:pt x="315698" y="832641"/>
                    <a:pt x="850050" y="191419"/>
                  </a:cubicBezTo>
                  <a:cubicBezTo>
                    <a:pt x="850050" y="191419"/>
                    <a:pt x="410694" y="-227681"/>
                    <a:pt x="-24" y="173257"/>
                  </a:cubicBezTo>
                  <a:close/>
                </a:path>
              </a:pathLst>
            </a:custGeom>
            <a:solidFill>
              <a:sysClr val="windowText" lastClr="000000"/>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35" name="Freeform: Shape 13434">
              <a:extLst>
                <a:ext uri="{FF2B5EF4-FFF2-40B4-BE49-F238E27FC236}">
                  <a16:creationId xmlns:a16="http://schemas.microsoft.com/office/drawing/2014/main" id="{B18983CA-7E18-33DD-24B6-0666C7DE9DC5}"/>
                </a:ext>
              </a:extLst>
            </p:cNvPr>
            <p:cNvSpPr/>
            <p:nvPr/>
          </p:nvSpPr>
          <p:spPr>
            <a:xfrm>
              <a:off x="3019313" y="4500329"/>
              <a:ext cx="338467" cy="798785"/>
            </a:xfrm>
            <a:custGeom>
              <a:avLst/>
              <a:gdLst>
                <a:gd name="connsiteX0" fmla="*/ 122213 w 366712"/>
                <a:gd name="connsiteY0" fmla="*/ 803626 h 865442"/>
                <a:gd name="connsiteX1" fmla="*/ 366688 w 366712"/>
                <a:gd name="connsiteY1" fmla="*/ 42262 h 865442"/>
                <a:gd name="connsiteX2" fmla="*/ 279376 w 366712"/>
                <a:gd name="connsiteY2" fmla="*/ -348 h 865442"/>
                <a:gd name="connsiteX3" fmla="*/ -24 w 366712"/>
                <a:gd name="connsiteY3" fmla="*/ 445995 h 865442"/>
                <a:gd name="connsiteX4" fmla="*/ 69826 w 366712"/>
                <a:gd name="connsiteY4" fmla="*/ 865095 h 865442"/>
                <a:gd name="connsiteX5" fmla="*/ 69826 w 366712"/>
                <a:gd name="connsiteY5" fmla="*/ 865095 h 865442"/>
                <a:gd name="connsiteX6" fmla="*/ 122877 w 366712"/>
                <a:gd name="connsiteY6" fmla="*/ 812008 h 865442"/>
                <a:gd name="connsiteX7" fmla="*/ 122213 w 366712"/>
                <a:gd name="connsiteY7" fmla="*/ 803626 h 86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712" h="865442">
                  <a:moveTo>
                    <a:pt x="122213" y="803626"/>
                  </a:moveTo>
                  <a:cubicBezTo>
                    <a:pt x="99861" y="612935"/>
                    <a:pt x="81002" y="166595"/>
                    <a:pt x="366688" y="42262"/>
                  </a:cubicBezTo>
                  <a:lnTo>
                    <a:pt x="279376" y="-348"/>
                  </a:lnTo>
                  <a:cubicBezTo>
                    <a:pt x="279376" y="-348"/>
                    <a:pt x="23725" y="51343"/>
                    <a:pt x="-24" y="445995"/>
                  </a:cubicBezTo>
                  <a:lnTo>
                    <a:pt x="69826" y="865095"/>
                  </a:lnTo>
                  <a:lnTo>
                    <a:pt x="69826" y="865095"/>
                  </a:lnTo>
                  <a:cubicBezTo>
                    <a:pt x="99142" y="865095"/>
                    <a:pt x="122898" y="841276"/>
                    <a:pt x="122877" y="812008"/>
                  </a:cubicBezTo>
                  <a:cubicBezTo>
                    <a:pt x="122877" y="809145"/>
                    <a:pt x="122653" y="806421"/>
                    <a:pt x="122213" y="803626"/>
                  </a:cubicBezTo>
                  <a:close/>
                </a:path>
              </a:pathLst>
            </a:custGeom>
            <a:solidFill>
              <a:sysClr val="windowText" lastClr="000000"/>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36" name="Freeform: Shape 13435">
              <a:extLst>
                <a:ext uri="{FF2B5EF4-FFF2-40B4-BE49-F238E27FC236}">
                  <a16:creationId xmlns:a16="http://schemas.microsoft.com/office/drawing/2014/main" id="{0BF203C8-C964-86A6-293E-EE41A5029A37}"/>
                </a:ext>
              </a:extLst>
            </p:cNvPr>
            <p:cNvSpPr/>
            <p:nvPr/>
          </p:nvSpPr>
          <p:spPr>
            <a:xfrm>
              <a:off x="3578913" y="4502909"/>
              <a:ext cx="338467" cy="794294"/>
            </a:xfrm>
            <a:custGeom>
              <a:avLst/>
              <a:gdLst>
                <a:gd name="connsiteX0" fmla="*/ 296838 w 366712"/>
                <a:gd name="connsiteY0" fmla="*/ 860205 h 860577"/>
                <a:gd name="connsiteX1" fmla="*/ 296838 w 366712"/>
                <a:gd name="connsiteY1" fmla="*/ 860205 h 860577"/>
                <a:gd name="connsiteX2" fmla="*/ 366688 w 366712"/>
                <a:gd name="connsiteY2" fmla="*/ 445995 h 860577"/>
                <a:gd name="connsiteX3" fmla="*/ 87288 w 366712"/>
                <a:gd name="connsiteY3" fmla="*/ -348 h 860577"/>
                <a:gd name="connsiteX4" fmla="*/ -24 w 366712"/>
                <a:gd name="connsiteY4" fmla="*/ 42262 h 860577"/>
                <a:gd name="connsiteX5" fmla="*/ 244451 w 366712"/>
                <a:gd name="connsiteY5" fmla="*/ 802927 h 860577"/>
                <a:gd name="connsiteX6" fmla="*/ 288729 w 366712"/>
                <a:gd name="connsiteY6" fmla="*/ 859855 h 860577"/>
                <a:gd name="connsiteX7" fmla="*/ 296838 w 366712"/>
                <a:gd name="connsiteY7" fmla="*/ 860205 h 860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712" h="860577">
                  <a:moveTo>
                    <a:pt x="296838" y="860205"/>
                  </a:moveTo>
                  <a:lnTo>
                    <a:pt x="296838" y="860205"/>
                  </a:lnTo>
                  <a:lnTo>
                    <a:pt x="366688" y="445995"/>
                  </a:lnTo>
                  <a:cubicBezTo>
                    <a:pt x="342939" y="51340"/>
                    <a:pt x="87288" y="-348"/>
                    <a:pt x="87288" y="-348"/>
                  </a:cubicBezTo>
                  <a:lnTo>
                    <a:pt x="-24" y="42262"/>
                  </a:lnTo>
                  <a:cubicBezTo>
                    <a:pt x="285662" y="166595"/>
                    <a:pt x="266803" y="612236"/>
                    <a:pt x="244451" y="802927"/>
                  </a:cubicBezTo>
                  <a:cubicBezTo>
                    <a:pt x="240958" y="830867"/>
                    <a:pt x="260788" y="856363"/>
                    <a:pt x="288729" y="859855"/>
                  </a:cubicBezTo>
                  <a:cubicBezTo>
                    <a:pt x="291418" y="860205"/>
                    <a:pt x="294128" y="860275"/>
                    <a:pt x="296838" y="860205"/>
                  </a:cubicBezTo>
                  <a:close/>
                </a:path>
              </a:pathLst>
            </a:custGeom>
            <a:solidFill>
              <a:sysClr val="windowText" lastClr="000000"/>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37" name="Freeform: Shape 13436">
              <a:extLst>
                <a:ext uri="{FF2B5EF4-FFF2-40B4-BE49-F238E27FC236}">
                  <a16:creationId xmlns:a16="http://schemas.microsoft.com/office/drawing/2014/main" id="{D9BE9309-0CA2-FE97-ABC8-0F8FD722E780}"/>
                </a:ext>
              </a:extLst>
            </p:cNvPr>
            <p:cNvSpPr/>
            <p:nvPr/>
          </p:nvSpPr>
          <p:spPr>
            <a:xfrm>
              <a:off x="3796176" y="1449608"/>
              <a:ext cx="1005733" cy="1510532"/>
            </a:xfrm>
            <a:custGeom>
              <a:avLst/>
              <a:gdLst>
                <a:gd name="connsiteX0" fmla="*/ 637008 w 1089660"/>
                <a:gd name="connsiteY0" fmla="*/ 271367 h 1636584"/>
                <a:gd name="connsiteX1" fmla="*/ 1056108 w 1089660"/>
                <a:gd name="connsiteY1" fmla="*/ 605950 h 1636584"/>
                <a:gd name="connsiteX2" fmla="*/ 690792 w 1089660"/>
                <a:gd name="connsiteY2" fmla="*/ 605950 h 1636584"/>
                <a:gd name="connsiteX3" fmla="*/ 551092 w 1089660"/>
                <a:gd name="connsiteY3" fmla="*/ 504666 h 1636584"/>
                <a:gd name="connsiteX4" fmla="*/ 411392 w 1089660"/>
                <a:gd name="connsiteY4" fmla="*/ 574516 h 1636584"/>
                <a:gd name="connsiteX5" fmla="*/ 1089636 w 1089660"/>
                <a:gd name="connsiteY5" fmla="*/ 993616 h 1636584"/>
                <a:gd name="connsiteX6" fmla="*/ 641898 w 1089660"/>
                <a:gd name="connsiteY6" fmla="*/ 1363123 h 1636584"/>
                <a:gd name="connsiteX7" fmla="*/ 657963 w 1089660"/>
                <a:gd name="connsiteY7" fmla="*/ 1636237 h 1636584"/>
                <a:gd name="connsiteX8" fmla="*/ 428157 w 1089660"/>
                <a:gd name="connsiteY8" fmla="*/ 1636237 h 1636584"/>
                <a:gd name="connsiteX9" fmla="*/ 442127 w 1089660"/>
                <a:gd name="connsiteY9" fmla="*/ 1361727 h 1636584"/>
                <a:gd name="connsiteX10" fmla="*/ -24 w 1089660"/>
                <a:gd name="connsiteY10" fmla="*/ 999205 h 1636584"/>
                <a:gd name="connsiteX11" fmla="*/ 368086 w 1089660"/>
                <a:gd name="connsiteY11" fmla="*/ 999205 h 1636584"/>
                <a:gd name="connsiteX12" fmla="*/ 368086 w 1089660"/>
                <a:gd name="connsiteY12" fmla="*/ 1006888 h 1636584"/>
                <a:gd name="connsiteX13" fmla="*/ 541314 w 1089660"/>
                <a:gd name="connsiteY13" fmla="*/ 1128426 h 1636584"/>
                <a:gd name="connsiteX14" fmla="*/ 706858 w 1089660"/>
                <a:gd name="connsiteY14" fmla="*/ 1050894 h 1636584"/>
                <a:gd name="connsiteX15" fmla="*/ 27916 w 1089660"/>
                <a:gd name="connsiteY15" fmla="*/ 623412 h 1636584"/>
                <a:gd name="connsiteX16" fmla="*/ 442127 w 1089660"/>
                <a:gd name="connsiteY16" fmla="*/ 274162 h 1636584"/>
                <a:gd name="connsiteX17" fmla="*/ 428157 w 1089660"/>
                <a:gd name="connsiteY17" fmla="*/ -348 h 1636584"/>
                <a:gd name="connsiteX18" fmla="*/ 654471 w 1089660"/>
                <a:gd name="connsiteY18" fmla="*/ -348 h 163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89660" h="1636584">
                  <a:moveTo>
                    <a:pt x="637008" y="271367"/>
                  </a:moveTo>
                  <a:cubicBezTo>
                    <a:pt x="857734" y="289529"/>
                    <a:pt x="1056108" y="385223"/>
                    <a:pt x="1056108" y="605950"/>
                  </a:cubicBezTo>
                  <a:lnTo>
                    <a:pt x="690792" y="605950"/>
                  </a:lnTo>
                  <a:cubicBezTo>
                    <a:pt x="690792" y="522129"/>
                    <a:pt x="603480" y="504666"/>
                    <a:pt x="551092" y="504666"/>
                  </a:cubicBezTo>
                  <a:cubicBezTo>
                    <a:pt x="516866" y="504666"/>
                    <a:pt x="411392" y="504666"/>
                    <a:pt x="411392" y="574516"/>
                  </a:cubicBezTo>
                  <a:cubicBezTo>
                    <a:pt x="411392" y="725392"/>
                    <a:pt x="1089636" y="568230"/>
                    <a:pt x="1089636" y="993616"/>
                  </a:cubicBezTo>
                  <a:cubicBezTo>
                    <a:pt x="1089636" y="1249967"/>
                    <a:pt x="888468" y="1342866"/>
                    <a:pt x="641898" y="1363123"/>
                  </a:cubicBezTo>
                  <a:lnTo>
                    <a:pt x="657963" y="1636237"/>
                  </a:lnTo>
                  <a:lnTo>
                    <a:pt x="428157" y="1636237"/>
                  </a:lnTo>
                  <a:lnTo>
                    <a:pt x="442127" y="1361727"/>
                  </a:lnTo>
                  <a:cubicBezTo>
                    <a:pt x="213019" y="1337279"/>
                    <a:pt x="-24" y="1230409"/>
                    <a:pt x="-24" y="999205"/>
                  </a:cubicBezTo>
                  <a:lnTo>
                    <a:pt x="368086" y="999205"/>
                  </a:lnTo>
                  <a:lnTo>
                    <a:pt x="368086" y="1006888"/>
                  </a:lnTo>
                  <a:cubicBezTo>
                    <a:pt x="368086" y="1108868"/>
                    <a:pt x="484037" y="1128426"/>
                    <a:pt x="541314" y="1128426"/>
                  </a:cubicBezTo>
                  <a:cubicBezTo>
                    <a:pt x="598590" y="1128426"/>
                    <a:pt x="706858" y="1124935"/>
                    <a:pt x="706858" y="1050894"/>
                  </a:cubicBezTo>
                  <a:cubicBezTo>
                    <a:pt x="706858" y="893731"/>
                    <a:pt x="27916" y="1036923"/>
                    <a:pt x="27916" y="623412"/>
                  </a:cubicBezTo>
                  <a:cubicBezTo>
                    <a:pt x="27916" y="384524"/>
                    <a:pt x="213019" y="293021"/>
                    <a:pt x="442127" y="274162"/>
                  </a:cubicBezTo>
                  <a:lnTo>
                    <a:pt x="428157" y="-348"/>
                  </a:lnTo>
                  <a:lnTo>
                    <a:pt x="654471" y="-348"/>
                  </a:lnTo>
                  <a:close/>
                </a:path>
              </a:pathLst>
            </a:custGeom>
            <a:solidFill>
              <a:srgbClr val="EAA31B"/>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38" name="Freeform: Shape 13437">
              <a:extLst>
                <a:ext uri="{FF2B5EF4-FFF2-40B4-BE49-F238E27FC236}">
                  <a16:creationId xmlns:a16="http://schemas.microsoft.com/office/drawing/2014/main" id="{81E0B9E4-1B70-5ADD-07F6-80429C62DBDC}"/>
                </a:ext>
              </a:extLst>
            </p:cNvPr>
            <p:cNvSpPr/>
            <p:nvPr/>
          </p:nvSpPr>
          <p:spPr>
            <a:xfrm>
              <a:off x="1850471" y="1599177"/>
              <a:ext cx="749141" cy="1135318"/>
            </a:xfrm>
            <a:custGeom>
              <a:avLst/>
              <a:gdLst>
                <a:gd name="connsiteX0" fmla="*/ 478448 w 811656"/>
                <a:gd name="connsiteY0" fmla="*/ 202916 h 1230059"/>
                <a:gd name="connsiteX1" fmla="*/ 794869 w 811656"/>
                <a:gd name="connsiteY1" fmla="*/ 454376 h 1230059"/>
                <a:gd name="connsiteX2" fmla="*/ 515469 w 811656"/>
                <a:gd name="connsiteY2" fmla="*/ 454376 h 1230059"/>
                <a:gd name="connsiteX3" fmla="*/ 409297 w 811656"/>
                <a:gd name="connsiteY3" fmla="*/ 378240 h 1230059"/>
                <a:gd name="connsiteX4" fmla="*/ 301728 w 811656"/>
                <a:gd name="connsiteY4" fmla="*/ 428532 h 1230059"/>
                <a:gd name="connsiteX5" fmla="*/ 811633 w 811656"/>
                <a:gd name="connsiteY5" fmla="*/ 745652 h 1230059"/>
                <a:gd name="connsiteX6" fmla="*/ 475654 w 811656"/>
                <a:gd name="connsiteY6" fmla="*/ 1025052 h 1230059"/>
                <a:gd name="connsiteX7" fmla="*/ 487529 w 811656"/>
                <a:gd name="connsiteY7" fmla="*/ 1229712 h 1230059"/>
                <a:gd name="connsiteX8" fmla="*/ 321286 w 811656"/>
                <a:gd name="connsiteY8" fmla="*/ 1229712 h 1230059"/>
                <a:gd name="connsiteX9" fmla="*/ 331763 w 811656"/>
                <a:gd name="connsiteY9" fmla="*/ 1023653 h 1230059"/>
                <a:gd name="connsiteX10" fmla="*/ -24 w 811656"/>
                <a:gd name="connsiteY10" fmla="*/ 751239 h 1230059"/>
                <a:gd name="connsiteX11" fmla="*/ 279376 w 811656"/>
                <a:gd name="connsiteY11" fmla="*/ 751239 h 1230059"/>
                <a:gd name="connsiteX12" fmla="*/ 279376 w 811656"/>
                <a:gd name="connsiteY12" fmla="*/ 757525 h 1230059"/>
                <a:gd name="connsiteX13" fmla="*/ 409297 w 811656"/>
                <a:gd name="connsiteY13" fmla="*/ 849028 h 1230059"/>
                <a:gd name="connsiteX14" fmla="*/ 532932 w 811656"/>
                <a:gd name="connsiteY14" fmla="*/ 790355 h 1230059"/>
                <a:gd name="connsiteX15" fmla="*/ 23725 w 811656"/>
                <a:gd name="connsiteY15" fmla="*/ 469044 h 1230059"/>
                <a:gd name="connsiteX16" fmla="*/ 334558 w 811656"/>
                <a:gd name="connsiteY16" fmla="*/ 205710 h 1230059"/>
                <a:gd name="connsiteX17" fmla="*/ 324080 w 811656"/>
                <a:gd name="connsiteY17" fmla="*/ -348 h 1230059"/>
                <a:gd name="connsiteX18" fmla="*/ 493117 w 811656"/>
                <a:gd name="connsiteY18" fmla="*/ -348 h 123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11656" h="1230059">
                  <a:moveTo>
                    <a:pt x="478448" y="202916"/>
                  </a:moveTo>
                  <a:cubicBezTo>
                    <a:pt x="643993" y="216187"/>
                    <a:pt x="794869" y="288133"/>
                    <a:pt x="794869" y="454376"/>
                  </a:cubicBezTo>
                  <a:lnTo>
                    <a:pt x="515469" y="454376"/>
                  </a:lnTo>
                  <a:cubicBezTo>
                    <a:pt x="515469" y="391512"/>
                    <a:pt x="449810" y="378240"/>
                    <a:pt x="409297" y="378240"/>
                  </a:cubicBezTo>
                  <a:cubicBezTo>
                    <a:pt x="384151" y="378240"/>
                    <a:pt x="301728" y="378240"/>
                    <a:pt x="301728" y="428532"/>
                  </a:cubicBezTo>
                  <a:cubicBezTo>
                    <a:pt x="301728" y="542388"/>
                    <a:pt x="811633" y="424341"/>
                    <a:pt x="811633" y="745652"/>
                  </a:cubicBezTo>
                  <a:cubicBezTo>
                    <a:pt x="811633" y="938436"/>
                    <a:pt x="660757" y="1010382"/>
                    <a:pt x="475654" y="1025052"/>
                  </a:cubicBezTo>
                  <a:lnTo>
                    <a:pt x="487529" y="1229712"/>
                  </a:lnTo>
                  <a:lnTo>
                    <a:pt x="321286" y="1229712"/>
                  </a:lnTo>
                  <a:lnTo>
                    <a:pt x="331763" y="1023653"/>
                  </a:lnTo>
                  <a:cubicBezTo>
                    <a:pt x="159933" y="1005494"/>
                    <a:pt x="-24" y="925165"/>
                    <a:pt x="-24" y="751239"/>
                  </a:cubicBezTo>
                  <a:lnTo>
                    <a:pt x="279376" y="751239"/>
                  </a:lnTo>
                  <a:lnTo>
                    <a:pt x="279376" y="757525"/>
                  </a:lnTo>
                  <a:cubicBezTo>
                    <a:pt x="279376" y="833661"/>
                    <a:pt x="365990" y="849028"/>
                    <a:pt x="409297" y="849028"/>
                  </a:cubicBezTo>
                  <a:cubicBezTo>
                    <a:pt x="452604" y="849028"/>
                    <a:pt x="532932" y="845537"/>
                    <a:pt x="532932" y="790355"/>
                  </a:cubicBezTo>
                  <a:cubicBezTo>
                    <a:pt x="532932" y="672308"/>
                    <a:pt x="23725" y="779878"/>
                    <a:pt x="23725" y="469044"/>
                  </a:cubicBezTo>
                  <a:cubicBezTo>
                    <a:pt x="23725" y="289531"/>
                    <a:pt x="163425" y="221078"/>
                    <a:pt x="334558" y="205710"/>
                  </a:cubicBezTo>
                  <a:lnTo>
                    <a:pt x="324080" y="-348"/>
                  </a:lnTo>
                  <a:lnTo>
                    <a:pt x="493117" y="-348"/>
                  </a:lnTo>
                  <a:close/>
                </a:path>
              </a:pathLst>
            </a:custGeom>
            <a:solidFill>
              <a:srgbClr val="EAA31B"/>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39" name="Freeform: Shape 13438">
              <a:extLst>
                <a:ext uri="{FF2B5EF4-FFF2-40B4-BE49-F238E27FC236}">
                  <a16:creationId xmlns:a16="http://schemas.microsoft.com/office/drawing/2014/main" id="{CCE022EB-C23D-D9DD-A754-CC955CFF5E2B}"/>
                </a:ext>
              </a:extLst>
            </p:cNvPr>
            <p:cNvSpPr/>
            <p:nvPr/>
          </p:nvSpPr>
          <p:spPr>
            <a:xfrm>
              <a:off x="856343" y="2735784"/>
              <a:ext cx="749142" cy="1138541"/>
            </a:xfrm>
            <a:custGeom>
              <a:avLst/>
              <a:gdLst>
                <a:gd name="connsiteX0" fmla="*/ 477750 w 811657"/>
                <a:gd name="connsiteY0" fmla="*/ 206407 h 1233551"/>
                <a:gd name="connsiteX1" fmla="*/ 794869 w 811657"/>
                <a:gd name="connsiteY1" fmla="*/ 457868 h 1233551"/>
                <a:gd name="connsiteX2" fmla="*/ 515469 w 811657"/>
                <a:gd name="connsiteY2" fmla="*/ 457868 h 1233551"/>
                <a:gd name="connsiteX3" fmla="*/ 409297 w 811657"/>
                <a:gd name="connsiteY3" fmla="*/ 381032 h 1233551"/>
                <a:gd name="connsiteX4" fmla="*/ 301728 w 811657"/>
                <a:gd name="connsiteY4" fmla="*/ 432024 h 1233551"/>
                <a:gd name="connsiteX5" fmla="*/ 811633 w 811657"/>
                <a:gd name="connsiteY5" fmla="*/ 749143 h 1233551"/>
                <a:gd name="connsiteX6" fmla="*/ 474956 w 811657"/>
                <a:gd name="connsiteY6" fmla="*/ 1028543 h 1233551"/>
                <a:gd name="connsiteX7" fmla="*/ 487529 w 811657"/>
                <a:gd name="connsiteY7" fmla="*/ 1233203 h 1233551"/>
                <a:gd name="connsiteX8" fmla="*/ 321286 w 811657"/>
                <a:gd name="connsiteY8" fmla="*/ 1233203 h 1233551"/>
                <a:gd name="connsiteX9" fmla="*/ 331763 w 811657"/>
                <a:gd name="connsiteY9" fmla="*/ 1023653 h 1233551"/>
                <a:gd name="connsiteX10" fmla="*/ -24 w 811657"/>
                <a:gd name="connsiteY10" fmla="*/ 751239 h 1233551"/>
                <a:gd name="connsiteX11" fmla="*/ 279376 w 811657"/>
                <a:gd name="connsiteY11" fmla="*/ 751239 h 1233551"/>
                <a:gd name="connsiteX12" fmla="*/ 279376 w 811657"/>
                <a:gd name="connsiteY12" fmla="*/ 757525 h 1233551"/>
                <a:gd name="connsiteX13" fmla="*/ 409297 w 811657"/>
                <a:gd name="connsiteY13" fmla="*/ 848329 h 1233551"/>
                <a:gd name="connsiteX14" fmla="*/ 532931 w 811657"/>
                <a:gd name="connsiteY14" fmla="*/ 790355 h 1233551"/>
                <a:gd name="connsiteX15" fmla="*/ 23725 w 811657"/>
                <a:gd name="connsiteY15" fmla="*/ 469044 h 1233551"/>
                <a:gd name="connsiteX16" fmla="*/ 334557 w 811657"/>
                <a:gd name="connsiteY16" fmla="*/ 205710 h 1233551"/>
                <a:gd name="connsiteX17" fmla="*/ 324080 w 811657"/>
                <a:gd name="connsiteY17" fmla="*/ -348 h 1233551"/>
                <a:gd name="connsiteX18" fmla="*/ 493117 w 811657"/>
                <a:gd name="connsiteY18" fmla="*/ -348 h 123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11657" h="1233551">
                  <a:moveTo>
                    <a:pt x="477750" y="206407"/>
                  </a:moveTo>
                  <a:cubicBezTo>
                    <a:pt x="643993" y="219679"/>
                    <a:pt x="794869" y="291625"/>
                    <a:pt x="794869" y="457868"/>
                  </a:cubicBezTo>
                  <a:lnTo>
                    <a:pt x="515469" y="457868"/>
                  </a:lnTo>
                  <a:cubicBezTo>
                    <a:pt x="515469" y="395003"/>
                    <a:pt x="449810" y="381032"/>
                    <a:pt x="409297" y="381032"/>
                  </a:cubicBezTo>
                  <a:cubicBezTo>
                    <a:pt x="384151" y="381032"/>
                    <a:pt x="301728" y="381032"/>
                    <a:pt x="301728" y="432024"/>
                  </a:cubicBezTo>
                  <a:cubicBezTo>
                    <a:pt x="301728" y="545880"/>
                    <a:pt x="811633" y="427833"/>
                    <a:pt x="811633" y="749143"/>
                  </a:cubicBezTo>
                  <a:cubicBezTo>
                    <a:pt x="811633" y="941930"/>
                    <a:pt x="660757" y="1013875"/>
                    <a:pt x="474956" y="1028543"/>
                  </a:cubicBezTo>
                  <a:lnTo>
                    <a:pt x="487529" y="1233203"/>
                  </a:lnTo>
                  <a:lnTo>
                    <a:pt x="321286" y="1233203"/>
                  </a:lnTo>
                  <a:lnTo>
                    <a:pt x="331763" y="1023653"/>
                  </a:lnTo>
                  <a:cubicBezTo>
                    <a:pt x="159932" y="1005492"/>
                    <a:pt x="-24" y="925165"/>
                    <a:pt x="-24" y="751239"/>
                  </a:cubicBezTo>
                  <a:lnTo>
                    <a:pt x="279376" y="751239"/>
                  </a:lnTo>
                  <a:lnTo>
                    <a:pt x="279376" y="757525"/>
                  </a:lnTo>
                  <a:cubicBezTo>
                    <a:pt x="279376" y="833661"/>
                    <a:pt x="365990" y="848329"/>
                    <a:pt x="409297" y="848329"/>
                  </a:cubicBezTo>
                  <a:cubicBezTo>
                    <a:pt x="452604" y="848329"/>
                    <a:pt x="532931" y="848329"/>
                    <a:pt x="532931" y="790355"/>
                  </a:cubicBezTo>
                  <a:cubicBezTo>
                    <a:pt x="532931" y="672308"/>
                    <a:pt x="23725" y="779878"/>
                    <a:pt x="23725" y="469044"/>
                  </a:cubicBezTo>
                  <a:cubicBezTo>
                    <a:pt x="23725" y="289529"/>
                    <a:pt x="163425" y="221078"/>
                    <a:pt x="334557" y="205710"/>
                  </a:cubicBezTo>
                  <a:lnTo>
                    <a:pt x="324080" y="-348"/>
                  </a:lnTo>
                  <a:lnTo>
                    <a:pt x="493117" y="-348"/>
                  </a:lnTo>
                  <a:close/>
                </a:path>
              </a:pathLst>
            </a:custGeom>
            <a:solidFill>
              <a:srgbClr val="EAA31B"/>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40" name="Freeform: Shape 13439">
              <a:extLst>
                <a:ext uri="{FF2B5EF4-FFF2-40B4-BE49-F238E27FC236}">
                  <a16:creationId xmlns:a16="http://schemas.microsoft.com/office/drawing/2014/main" id="{1559DB2A-8432-42C5-265E-EFAF60D5F63D}"/>
                </a:ext>
              </a:extLst>
            </p:cNvPr>
            <p:cNvSpPr/>
            <p:nvPr/>
          </p:nvSpPr>
          <p:spPr>
            <a:xfrm>
              <a:off x="5028199" y="2735784"/>
              <a:ext cx="749142" cy="1138541"/>
            </a:xfrm>
            <a:custGeom>
              <a:avLst/>
              <a:gdLst>
                <a:gd name="connsiteX0" fmla="*/ 477750 w 811657"/>
                <a:gd name="connsiteY0" fmla="*/ 206407 h 1233551"/>
                <a:gd name="connsiteX1" fmla="*/ 794869 w 811657"/>
                <a:gd name="connsiteY1" fmla="*/ 457868 h 1233551"/>
                <a:gd name="connsiteX2" fmla="*/ 515469 w 811657"/>
                <a:gd name="connsiteY2" fmla="*/ 457868 h 1233551"/>
                <a:gd name="connsiteX3" fmla="*/ 409297 w 811657"/>
                <a:gd name="connsiteY3" fmla="*/ 381032 h 1233551"/>
                <a:gd name="connsiteX4" fmla="*/ 301728 w 811657"/>
                <a:gd name="connsiteY4" fmla="*/ 432024 h 1233551"/>
                <a:gd name="connsiteX5" fmla="*/ 811633 w 811657"/>
                <a:gd name="connsiteY5" fmla="*/ 749143 h 1233551"/>
                <a:gd name="connsiteX6" fmla="*/ 474956 w 811657"/>
                <a:gd name="connsiteY6" fmla="*/ 1028543 h 1233551"/>
                <a:gd name="connsiteX7" fmla="*/ 486831 w 811657"/>
                <a:gd name="connsiteY7" fmla="*/ 1233203 h 1233551"/>
                <a:gd name="connsiteX8" fmla="*/ 321286 w 811657"/>
                <a:gd name="connsiteY8" fmla="*/ 1233203 h 1233551"/>
                <a:gd name="connsiteX9" fmla="*/ 331763 w 811657"/>
                <a:gd name="connsiteY9" fmla="*/ 1023653 h 1233551"/>
                <a:gd name="connsiteX10" fmla="*/ -24 w 811657"/>
                <a:gd name="connsiteY10" fmla="*/ 751239 h 1233551"/>
                <a:gd name="connsiteX11" fmla="*/ 279376 w 811657"/>
                <a:gd name="connsiteY11" fmla="*/ 751239 h 1233551"/>
                <a:gd name="connsiteX12" fmla="*/ 279376 w 811657"/>
                <a:gd name="connsiteY12" fmla="*/ 757525 h 1233551"/>
                <a:gd name="connsiteX13" fmla="*/ 409996 w 811657"/>
                <a:gd name="connsiteY13" fmla="*/ 848329 h 1233551"/>
                <a:gd name="connsiteX14" fmla="*/ 533630 w 811657"/>
                <a:gd name="connsiteY14" fmla="*/ 790355 h 1233551"/>
                <a:gd name="connsiteX15" fmla="*/ 24423 w 811657"/>
                <a:gd name="connsiteY15" fmla="*/ 469044 h 1233551"/>
                <a:gd name="connsiteX16" fmla="*/ 335256 w 811657"/>
                <a:gd name="connsiteY16" fmla="*/ 205710 h 1233551"/>
                <a:gd name="connsiteX17" fmla="*/ 324779 w 811657"/>
                <a:gd name="connsiteY17" fmla="*/ -348 h 1233551"/>
                <a:gd name="connsiteX18" fmla="*/ 493117 w 811657"/>
                <a:gd name="connsiteY18" fmla="*/ -348 h 123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11657" h="1233551">
                  <a:moveTo>
                    <a:pt x="477750" y="206407"/>
                  </a:moveTo>
                  <a:cubicBezTo>
                    <a:pt x="643993" y="219679"/>
                    <a:pt x="794869" y="291625"/>
                    <a:pt x="794869" y="457868"/>
                  </a:cubicBezTo>
                  <a:lnTo>
                    <a:pt x="515469" y="457868"/>
                  </a:lnTo>
                  <a:cubicBezTo>
                    <a:pt x="515469" y="395003"/>
                    <a:pt x="449810" y="381032"/>
                    <a:pt x="409297" y="381032"/>
                  </a:cubicBezTo>
                  <a:cubicBezTo>
                    <a:pt x="384151" y="381032"/>
                    <a:pt x="301728" y="381032"/>
                    <a:pt x="301728" y="432024"/>
                  </a:cubicBezTo>
                  <a:cubicBezTo>
                    <a:pt x="301728" y="545880"/>
                    <a:pt x="811633" y="427833"/>
                    <a:pt x="811633" y="749143"/>
                  </a:cubicBezTo>
                  <a:cubicBezTo>
                    <a:pt x="811633" y="941930"/>
                    <a:pt x="660757" y="1013875"/>
                    <a:pt x="474956" y="1028543"/>
                  </a:cubicBezTo>
                  <a:lnTo>
                    <a:pt x="486831" y="1233203"/>
                  </a:lnTo>
                  <a:lnTo>
                    <a:pt x="321286" y="1233203"/>
                  </a:lnTo>
                  <a:lnTo>
                    <a:pt x="331763" y="1023653"/>
                  </a:lnTo>
                  <a:cubicBezTo>
                    <a:pt x="159933" y="1005492"/>
                    <a:pt x="-24" y="925165"/>
                    <a:pt x="-24" y="751239"/>
                  </a:cubicBezTo>
                  <a:lnTo>
                    <a:pt x="279376" y="751239"/>
                  </a:lnTo>
                  <a:lnTo>
                    <a:pt x="279376" y="757525"/>
                  </a:lnTo>
                  <a:cubicBezTo>
                    <a:pt x="279376" y="833661"/>
                    <a:pt x="366688" y="848329"/>
                    <a:pt x="409996" y="848329"/>
                  </a:cubicBezTo>
                  <a:cubicBezTo>
                    <a:pt x="453303" y="848329"/>
                    <a:pt x="533630" y="848329"/>
                    <a:pt x="533630" y="790355"/>
                  </a:cubicBezTo>
                  <a:cubicBezTo>
                    <a:pt x="533630" y="672308"/>
                    <a:pt x="24423" y="779878"/>
                    <a:pt x="24423" y="469044"/>
                  </a:cubicBezTo>
                  <a:cubicBezTo>
                    <a:pt x="24423" y="289529"/>
                    <a:pt x="164123" y="221078"/>
                    <a:pt x="335256" y="205710"/>
                  </a:cubicBezTo>
                  <a:lnTo>
                    <a:pt x="324779" y="-348"/>
                  </a:lnTo>
                  <a:lnTo>
                    <a:pt x="493117" y="-348"/>
                  </a:lnTo>
                  <a:close/>
                </a:path>
              </a:pathLst>
            </a:custGeom>
            <a:solidFill>
              <a:srgbClr val="EAA31B"/>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41" name="Freeform: Shape 13440">
              <a:extLst>
                <a:ext uri="{FF2B5EF4-FFF2-40B4-BE49-F238E27FC236}">
                  <a16:creationId xmlns:a16="http://schemas.microsoft.com/office/drawing/2014/main" id="{EB7BC95C-50AE-812B-0F45-45E1D7A11CDA}"/>
                </a:ext>
              </a:extLst>
            </p:cNvPr>
            <p:cNvSpPr/>
            <p:nvPr/>
          </p:nvSpPr>
          <p:spPr>
            <a:xfrm>
              <a:off x="2976762" y="1759063"/>
              <a:ext cx="542837" cy="816836"/>
            </a:xfrm>
            <a:custGeom>
              <a:avLst/>
              <a:gdLst>
                <a:gd name="connsiteX0" fmla="*/ 345035 w 588136"/>
                <a:gd name="connsiteY0" fmla="*/ 143543 h 885000"/>
                <a:gd name="connsiteX1" fmla="*/ 574143 w 588136"/>
                <a:gd name="connsiteY1" fmla="*/ 325153 h 885000"/>
                <a:gd name="connsiteX2" fmla="*/ 374372 w 588136"/>
                <a:gd name="connsiteY2" fmla="*/ 325153 h 885000"/>
                <a:gd name="connsiteX3" fmla="*/ 297537 w 588136"/>
                <a:gd name="connsiteY3" fmla="*/ 269971 h 885000"/>
                <a:gd name="connsiteX4" fmla="*/ 220004 w 588136"/>
                <a:gd name="connsiteY4" fmla="*/ 306992 h 885000"/>
                <a:gd name="connsiteX5" fmla="*/ 588113 w 588136"/>
                <a:gd name="connsiteY5" fmla="*/ 535403 h 885000"/>
                <a:gd name="connsiteX6" fmla="*/ 345035 w 588136"/>
                <a:gd name="connsiteY6" fmla="*/ 736569 h 885000"/>
                <a:gd name="connsiteX7" fmla="*/ 354116 w 588136"/>
                <a:gd name="connsiteY7" fmla="*/ 884653 h 885000"/>
                <a:gd name="connsiteX8" fmla="*/ 231878 w 588136"/>
                <a:gd name="connsiteY8" fmla="*/ 884653 h 885000"/>
                <a:gd name="connsiteX9" fmla="*/ 239561 w 588136"/>
                <a:gd name="connsiteY9" fmla="*/ 735173 h 885000"/>
                <a:gd name="connsiteX10" fmla="*/ -24 w 588136"/>
                <a:gd name="connsiteY10" fmla="*/ 538894 h 885000"/>
                <a:gd name="connsiteX11" fmla="*/ 199747 w 588136"/>
                <a:gd name="connsiteY11" fmla="*/ 538894 h 885000"/>
                <a:gd name="connsiteX12" fmla="*/ 199747 w 588136"/>
                <a:gd name="connsiteY12" fmla="*/ 543085 h 885000"/>
                <a:gd name="connsiteX13" fmla="*/ 293346 w 588136"/>
                <a:gd name="connsiteY13" fmla="*/ 612935 h 885000"/>
                <a:gd name="connsiteX14" fmla="*/ 383453 w 588136"/>
                <a:gd name="connsiteY14" fmla="*/ 570328 h 885000"/>
                <a:gd name="connsiteX15" fmla="*/ 15343 w 588136"/>
                <a:gd name="connsiteY15" fmla="*/ 338425 h 885000"/>
                <a:gd name="connsiteX16" fmla="*/ 239561 w 588136"/>
                <a:gd name="connsiteY16" fmla="*/ 148433 h 885000"/>
                <a:gd name="connsiteX17" fmla="*/ 231878 w 588136"/>
                <a:gd name="connsiteY17" fmla="*/ -348 h 885000"/>
                <a:gd name="connsiteX18" fmla="*/ 354814 w 588136"/>
                <a:gd name="connsiteY18" fmla="*/ -348 h 88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8136" h="885000">
                  <a:moveTo>
                    <a:pt x="345035" y="143543"/>
                  </a:moveTo>
                  <a:cubicBezTo>
                    <a:pt x="465177" y="153323"/>
                    <a:pt x="574143" y="205011"/>
                    <a:pt x="574143" y="325153"/>
                  </a:cubicBezTo>
                  <a:lnTo>
                    <a:pt x="374372" y="325153"/>
                  </a:lnTo>
                  <a:cubicBezTo>
                    <a:pt x="374372" y="279751"/>
                    <a:pt x="326874" y="269971"/>
                    <a:pt x="297537" y="269971"/>
                  </a:cubicBezTo>
                  <a:cubicBezTo>
                    <a:pt x="279376" y="269971"/>
                    <a:pt x="220004" y="269971"/>
                    <a:pt x="220004" y="306992"/>
                  </a:cubicBezTo>
                  <a:cubicBezTo>
                    <a:pt x="220004" y="388717"/>
                    <a:pt x="588113" y="306992"/>
                    <a:pt x="588113" y="535403"/>
                  </a:cubicBezTo>
                  <a:cubicBezTo>
                    <a:pt x="588113" y="675103"/>
                    <a:pt x="479147" y="726791"/>
                    <a:pt x="345035" y="736569"/>
                  </a:cubicBezTo>
                  <a:lnTo>
                    <a:pt x="354116" y="884653"/>
                  </a:lnTo>
                  <a:lnTo>
                    <a:pt x="231878" y="884653"/>
                  </a:lnTo>
                  <a:lnTo>
                    <a:pt x="239561" y="735173"/>
                  </a:lnTo>
                  <a:cubicBezTo>
                    <a:pt x="115229" y="722600"/>
                    <a:pt x="-24" y="665323"/>
                    <a:pt x="-24" y="538894"/>
                  </a:cubicBezTo>
                  <a:lnTo>
                    <a:pt x="199747" y="538894"/>
                  </a:lnTo>
                  <a:lnTo>
                    <a:pt x="199747" y="543085"/>
                  </a:lnTo>
                  <a:cubicBezTo>
                    <a:pt x="199747" y="598267"/>
                    <a:pt x="261913" y="612935"/>
                    <a:pt x="293346" y="612935"/>
                  </a:cubicBezTo>
                  <a:cubicBezTo>
                    <a:pt x="324779" y="612935"/>
                    <a:pt x="383453" y="612935"/>
                    <a:pt x="383453" y="570328"/>
                  </a:cubicBezTo>
                  <a:cubicBezTo>
                    <a:pt x="383453" y="485110"/>
                    <a:pt x="15343" y="562643"/>
                    <a:pt x="15343" y="338425"/>
                  </a:cubicBezTo>
                  <a:cubicBezTo>
                    <a:pt x="15343" y="208503"/>
                    <a:pt x="115229" y="158910"/>
                    <a:pt x="239561" y="148433"/>
                  </a:cubicBezTo>
                  <a:lnTo>
                    <a:pt x="231878" y="-348"/>
                  </a:lnTo>
                  <a:lnTo>
                    <a:pt x="354814" y="-348"/>
                  </a:lnTo>
                  <a:close/>
                </a:path>
              </a:pathLst>
            </a:custGeom>
            <a:solidFill>
              <a:srgbClr val="EAA31B"/>
            </a:solidFill>
            <a:ln w="698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grpSp>
        <p:nvGrpSpPr>
          <p:cNvPr id="13482" name="Group 13481">
            <a:extLst>
              <a:ext uri="{FF2B5EF4-FFF2-40B4-BE49-F238E27FC236}">
                <a16:creationId xmlns:a16="http://schemas.microsoft.com/office/drawing/2014/main" id="{C5A38D1B-063F-3331-C91A-8484A195C420}"/>
              </a:ext>
            </a:extLst>
          </p:cNvPr>
          <p:cNvGrpSpPr/>
          <p:nvPr/>
        </p:nvGrpSpPr>
        <p:grpSpPr>
          <a:xfrm>
            <a:off x="2661150" y="666718"/>
            <a:ext cx="3053990" cy="2936413"/>
            <a:chOff x="2661150" y="666718"/>
            <a:chExt cx="3053990" cy="2936413"/>
          </a:xfrm>
        </p:grpSpPr>
        <p:grpSp>
          <p:nvGrpSpPr>
            <p:cNvPr id="13443" name="Group 13442">
              <a:extLst>
                <a:ext uri="{FF2B5EF4-FFF2-40B4-BE49-F238E27FC236}">
                  <a16:creationId xmlns:a16="http://schemas.microsoft.com/office/drawing/2014/main" id="{9A6719A6-6F62-7BB7-F36E-2587AA25D79E}"/>
                </a:ext>
              </a:extLst>
            </p:cNvPr>
            <p:cNvGrpSpPr/>
            <p:nvPr/>
          </p:nvGrpSpPr>
          <p:grpSpPr>
            <a:xfrm>
              <a:off x="3634860" y="666718"/>
              <a:ext cx="1014522" cy="861216"/>
              <a:chOff x="7016532" y="1346371"/>
              <a:chExt cx="841002" cy="841002"/>
            </a:xfrm>
          </p:grpSpPr>
          <p:grpSp>
            <p:nvGrpSpPr>
              <p:cNvPr id="13463" name="Group 13462">
                <a:extLst>
                  <a:ext uri="{FF2B5EF4-FFF2-40B4-BE49-F238E27FC236}">
                    <a16:creationId xmlns:a16="http://schemas.microsoft.com/office/drawing/2014/main" id="{6C34C329-B5F7-9171-FA1D-C1051F188042}"/>
                  </a:ext>
                </a:extLst>
              </p:cNvPr>
              <p:cNvGrpSpPr/>
              <p:nvPr/>
            </p:nvGrpSpPr>
            <p:grpSpPr>
              <a:xfrm>
                <a:off x="7016532" y="1346371"/>
                <a:ext cx="841002" cy="841002"/>
                <a:chOff x="7818597" y="-332105"/>
                <a:chExt cx="1394156" cy="1394156"/>
              </a:xfrm>
            </p:grpSpPr>
            <p:sp>
              <p:nvSpPr>
                <p:cNvPr id="13465" name="Oval 13464">
                  <a:extLst>
                    <a:ext uri="{FF2B5EF4-FFF2-40B4-BE49-F238E27FC236}">
                      <a16:creationId xmlns:a16="http://schemas.microsoft.com/office/drawing/2014/main" id="{44B16F0B-8C7F-A240-34FE-35AAE005224B}"/>
                    </a:ext>
                  </a:extLst>
                </p:cNvPr>
                <p:cNvSpPr/>
                <p:nvPr/>
              </p:nvSpPr>
              <p:spPr>
                <a:xfrm>
                  <a:off x="7912032" y="-238671"/>
                  <a:ext cx="1207287" cy="1207286"/>
                </a:xfrm>
                <a:prstGeom prst="ellipse">
                  <a:avLst/>
                </a:prstGeom>
                <a:solidFill>
                  <a:schemeClr val="tx2">
                    <a:lumMod val="50000"/>
                    <a:lumOff val="50000"/>
                  </a:schemeClr>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algn="ctr"/>
                  <a:endParaRPr lang="en-US" sz="1000" kern="0" dirty="0">
                    <a:solidFill>
                      <a:prstClr val="black"/>
                    </a:solidFill>
                    <a:latin typeface="Poppins" panose="00000500000000000000" pitchFamily="2" charset="0"/>
                    <a:cs typeface="Poppins" panose="00000500000000000000" pitchFamily="2" charset="0"/>
                  </a:endParaRPr>
                </a:p>
              </p:txBody>
            </p:sp>
            <p:sp>
              <p:nvSpPr>
                <p:cNvPr id="13466" name="Circle: Hollow 13465">
                  <a:extLst>
                    <a:ext uri="{FF2B5EF4-FFF2-40B4-BE49-F238E27FC236}">
                      <a16:creationId xmlns:a16="http://schemas.microsoft.com/office/drawing/2014/main" id="{6FC153CA-72FE-EB1C-F85D-516E398C2AFF}"/>
                    </a:ext>
                  </a:extLst>
                </p:cNvPr>
                <p:cNvSpPr/>
                <p:nvPr/>
              </p:nvSpPr>
              <p:spPr>
                <a:xfrm>
                  <a:off x="7818597" y="-332105"/>
                  <a:ext cx="1394156" cy="1394156"/>
                </a:xfrm>
                <a:prstGeom prst="donut">
                  <a:avLst>
                    <a:gd name="adj" fmla="val 7609"/>
                  </a:avLst>
                </a:prstGeom>
                <a:solidFill>
                  <a:sysClr val="window" lastClr="FFFFFF"/>
                </a:solidFill>
                <a:ln w="12700" cap="flat" cmpd="sng" algn="ctr">
                  <a:solidFill>
                    <a:schemeClr val="tx2">
                      <a:lumMod val="50000"/>
                      <a:lumOff val="50000"/>
                    </a:schemeClr>
                  </a:solidFill>
                  <a:prstDash val="solid"/>
                  <a:miter lim="800000"/>
                </a:ln>
                <a:effectLst>
                  <a:outerShdw blurRad="50800" dist="381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grpSp>
          <p:pic>
            <p:nvPicPr>
              <p:cNvPr id="13464" name="Picture 2">
                <a:extLst>
                  <a:ext uri="{FF2B5EF4-FFF2-40B4-BE49-F238E27FC236}">
                    <a16:creationId xmlns:a16="http://schemas.microsoft.com/office/drawing/2014/main" id="{0F7A4405-5E0A-C71F-EF07-A0ECCA64E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233319" y="1526895"/>
                <a:ext cx="407427" cy="479954"/>
              </a:xfrm>
              <a:prstGeom prst="rect">
                <a:avLst/>
              </a:prstGeom>
              <a:noFill/>
              <a:extLst>
                <a:ext uri="{909E8E84-426E-40DD-AFC4-6F175D3DCCD1}">
                  <a14:hiddenFill xmlns:a14="http://schemas.microsoft.com/office/drawing/2010/main">
                    <a:solidFill>
                      <a:srgbClr val="FFFFFF"/>
                    </a:solidFill>
                  </a14:hiddenFill>
                </a:ext>
              </a:extLst>
            </p:spPr>
          </p:pic>
        </p:grpSp>
        <p:sp>
          <p:nvSpPr>
            <p:cNvPr id="13445" name="TextBox 13444">
              <a:extLst>
                <a:ext uri="{FF2B5EF4-FFF2-40B4-BE49-F238E27FC236}">
                  <a16:creationId xmlns:a16="http://schemas.microsoft.com/office/drawing/2014/main" id="{F7C65D70-C351-B952-0DAC-50C01155E969}"/>
                </a:ext>
              </a:extLst>
            </p:cNvPr>
            <p:cNvSpPr txBox="1"/>
            <p:nvPr/>
          </p:nvSpPr>
          <p:spPr>
            <a:xfrm>
              <a:off x="2661150" y="1561034"/>
              <a:ext cx="3053990" cy="2042097"/>
            </a:xfrm>
            <a:prstGeom prst="rect">
              <a:avLst/>
            </a:prstGeom>
            <a:noFill/>
          </p:spPr>
          <p:txBody>
            <a:bodyPr wrap="square">
              <a:spAutoFit/>
            </a:bodyPr>
            <a:lstStyle/>
            <a:p>
              <a:pPr algn="ctr">
                <a:spcAft>
                  <a:spcPts val="1200"/>
                </a:spcAft>
              </a:pPr>
              <a:r>
                <a:rPr kumimoji="0" lang="en-IN" sz="1000" b="1"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rPr>
                <a:t>Global Reach and Expansion</a:t>
              </a:r>
            </a:p>
            <a:p>
              <a:pPr marL="171450" marR="0" lvl="0" indent="-171450" algn="just" fontAlgn="auto">
                <a:lnSpc>
                  <a:spcPct val="100000"/>
                </a:lnSpc>
                <a:spcBef>
                  <a:spcPts val="0"/>
                </a:spcBef>
                <a:spcAft>
                  <a:spcPts val="0"/>
                </a:spcAft>
                <a:buClrTx/>
                <a:buSzTx/>
                <a:buFont typeface="Arial" panose="020B0604020202020204" pitchFamily="34" charset="0"/>
                <a:buChar char="•"/>
                <a:tabLst/>
                <a:defRPr/>
              </a:pPr>
              <a:r>
                <a:rPr lang="en-US" sz="970" kern="0" dirty="0">
                  <a:solidFill>
                    <a:prstClr val="black"/>
                  </a:solidFill>
                  <a:latin typeface="Poppins" panose="00000500000000000000" pitchFamily="2" charset="0"/>
                  <a:cs typeface="Poppins" panose="00000500000000000000" pitchFamily="2" charset="0"/>
                </a:rPr>
                <a:t>Cloud computing allows banks to broaden their reach internationally without the hefty costs of establishing physical infrastructure</a:t>
              </a:r>
            </a:p>
            <a:p>
              <a:pPr marL="171450" marR="0" lvl="0" indent="-171450" algn="just" fontAlgn="auto">
                <a:lnSpc>
                  <a:spcPct val="100000"/>
                </a:lnSpc>
                <a:spcBef>
                  <a:spcPts val="0"/>
                </a:spcBef>
                <a:spcAft>
                  <a:spcPts val="0"/>
                </a:spcAft>
                <a:buClrTx/>
                <a:buSzTx/>
                <a:buFont typeface="Arial" panose="020B0604020202020204" pitchFamily="34" charset="0"/>
                <a:buChar char="•"/>
                <a:tabLst/>
                <a:defRPr/>
              </a:pPr>
              <a:r>
                <a:rPr lang="en-US" sz="970" kern="0" dirty="0">
                  <a:solidFill>
                    <a:prstClr val="black"/>
                  </a:solidFill>
                  <a:latin typeface="Poppins" panose="00000500000000000000" pitchFamily="2" charset="0"/>
                  <a:cs typeface="Poppins" panose="00000500000000000000" pitchFamily="2" charset="0"/>
                </a:rPr>
                <a:t>When entering new markets, banks can use cloud services to rapidly enter new markets, deploy digital solutions, and cater to customers in various regions</a:t>
              </a:r>
            </a:p>
            <a:p>
              <a:pPr marL="171450" marR="0" lvl="0" indent="-171450" algn="just" fontAlgn="auto">
                <a:lnSpc>
                  <a:spcPct val="100000"/>
                </a:lnSpc>
                <a:spcBef>
                  <a:spcPts val="0"/>
                </a:spcBef>
                <a:spcAft>
                  <a:spcPts val="0"/>
                </a:spcAft>
                <a:buClrTx/>
                <a:buSzTx/>
                <a:buFont typeface="Arial" panose="020B0604020202020204" pitchFamily="34" charset="0"/>
                <a:buChar char="•"/>
                <a:tabLst/>
                <a:defRPr/>
              </a:pPr>
              <a:r>
                <a:rPr lang="en-US" sz="970" kern="0" dirty="0">
                  <a:solidFill>
                    <a:prstClr val="black"/>
                  </a:solidFill>
                  <a:latin typeface="Poppins" panose="00000500000000000000" pitchFamily="2" charset="0"/>
                  <a:cs typeface="Poppins" panose="00000500000000000000" pitchFamily="2" charset="0"/>
                </a:rPr>
                <a:t>Cloud-based solutions support seamless global operations, enabling banks to scale their services to meet customer needs worldwide</a:t>
              </a:r>
            </a:p>
          </p:txBody>
        </p:sp>
      </p:grpSp>
      <p:grpSp>
        <p:nvGrpSpPr>
          <p:cNvPr id="13483" name="Group 13482">
            <a:extLst>
              <a:ext uri="{FF2B5EF4-FFF2-40B4-BE49-F238E27FC236}">
                <a16:creationId xmlns:a16="http://schemas.microsoft.com/office/drawing/2014/main" id="{E1A461A4-8E12-E07D-1805-0C1C320DA4DC}"/>
              </a:ext>
            </a:extLst>
          </p:cNvPr>
          <p:cNvGrpSpPr/>
          <p:nvPr/>
        </p:nvGrpSpPr>
        <p:grpSpPr>
          <a:xfrm>
            <a:off x="5811509" y="666718"/>
            <a:ext cx="3271091" cy="2931797"/>
            <a:chOff x="5811509" y="666718"/>
            <a:chExt cx="3271091" cy="2931797"/>
          </a:xfrm>
        </p:grpSpPr>
        <p:grpSp>
          <p:nvGrpSpPr>
            <p:cNvPr id="13444" name="Group 13443">
              <a:extLst>
                <a:ext uri="{FF2B5EF4-FFF2-40B4-BE49-F238E27FC236}">
                  <a16:creationId xmlns:a16="http://schemas.microsoft.com/office/drawing/2014/main" id="{5280BFB4-A726-48F8-8B50-5C301E496940}"/>
                </a:ext>
              </a:extLst>
            </p:cNvPr>
            <p:cNvGrpSpPr/>
            <p:nvPr/>
          </p:nvGrpSpPr>
          <p:grpSpPr>
            <a:xfrm>
              <a:off x="6914267" y="666718"/>
              <a:ext cx="1014522" cy="861216"/>
              <a:chOff x="9687484" y="1346371"/>
              <a:chExt cx="841002" cy="841002"/>
            </a:xfrm>
          </p:grpSpPr>
          <p:grpSp>
            <p:nvGrpSpPr>
              <p:cNvPr id="13459" name="Group 13458">
                <a:extLst>
                  <a:ext uri="{FF2B5EF4-FFF2-40B4-BE49-F238E27FC236}">
                    <a16:creationId xmlns:a16="http://schemas.microsoft.com/office/drawing/2014/main" id="{89E8AC48-3C8E-DF08-3AD8-F82BD9AE9B14}"/>
                  </a:ext>
                </a:extLst>
              </p:cNvPr>
              <p:cNvGrpSpPr/>
              <p:nvPr/>
            </p:nvGrpSpPr>
            <p:grpSpPr>
              <a:xfrm>
                <a:off x="9687484" y="1346371"/>
                <a:ext cx="841002" cy="841002"/>
                <a:chOff x="7923461" y="-332105"/>
                <a:chExt cx="1394156" cy="1394156"/>
              </a:xfrm>
            </p:grpSpPr>
            <p:sp>
              <p:nvSpPr>
                <p:cNvPr id="13461" name="Oval 13460">
                  <a:extLst>
                    <a:ext uri="{FF2B5EF4-FFF2-40B4-BE49-F238E27FC236}">
                      <a16:creationId xmlns:a16="http://schemas.microsoft.com/office/drawing/2014/main" id="{E391A9A9-9A4C-F775-3563-3D836C0FC3B5}"/>
                    </a:ext>
                  </a:extLst>
                </p:cNvPr>
                <p:cNvSpPr/>
                <p:nvPr/>
              </p:nvSpPr>
              <p:spPr>
                <a:xfrm>
                  <a:off x="8016896" y="-238671"/>
                  <a:ext cx="1207287" cy="1207286"/>
                </a:xfrm>
                <a:prstGeom prst="ellipse">
                  <a:avLst/>
                </a:prstGeom>
                <a:solidFill>
                  <a:schemeClr val="tx2">
                    <a:lumMod val="50000"/>
                    <a:lumOff val="50000"/>
                  </a:schemeClr>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algn="ctr"/>
                  <a:endParaRPr lang="en-US" sz="1000" kern="0" dirty="0">
                    <a:solidFill>
                      <a:prstClr val="black"/>
                    </a:solidFill>
                    <a:latin typeface="Poppins" panose="00000500000000000000" pitchFamily="2" charset="0"/>
                    <a:cs typeface="Poppins" panose="00000500000000000000" pitchFamily="2" charset="0"/>
                  </a:endParaRPr>
                </a:p>
              </p:txBody>
            </p:sp>
            <p:sp>
              <p:nvSpPr>
                <p:cNvPr id="13462" name="Circle: Hollow 13461">
                  <a:extLst>
                    <a:ext uri="{FF2B5EF4-FFF2-40B4-BE49-F238E27FC236}">
                      <a16:creationId xmlns:a16="http://schemas.microsoft.com/office/drawing/2014/main" id="{5BFB9F12-21E6-3B74-AA67-5C6770FF874F}"/>
                    </a:ext>
                  </a:extLst>
                </p:cNvPr>
                <p:cNvSpPr/>
                <p:nvPr/>
              </p:nvSpPr>
              <p:spPr>
                <a:xfrm>
                  <a:off x="7923461" y="-332105"/>
                  <a:ext cx="1394156" cy="1394156"/>
                </a:xfrm>
                <a:prstGeom prst="donut">
                  <a:avLst>
                    <a:gd name="adj" fmla="val 7609"/>
                  </a:avLst>
                </a:prstGeom>
                <a:solidFill>
                  <a:sysClr val="window" lastClr="FFFFFF"/>
                </a:solidFill>
                <a:ln w="12700" cap="flat" cmpd="sng" algn="ctr">
                  <a:solidFill>
                    <a:schemeClr val="tx2">
                      <a:lumMod val="50000"/>
                      <a:lumOff val="50000"/>
                    </a:schemeClr>
                  </a:solidFill>
                  <a:prstDash val="solid"/>
                  <a:miter lim="800000"/>
                </a:ln>
                <a:effectLst>
                  <a:outerShdw blurRad="50800" dist="38100" dir="8100000" algn="tr" rotWithShape="0">
                    <a:prstClr val="black">
                      <a:alpha val="40000"/>
                    </a:prstClr>
                  </a:outerShdw>
                </a:effectLst>
              </p:spPr>
              <p:txBody>
                <a:bodyPr rtlCol="0" anchor="ctr"/>
                <a:lstStyle/>
                <a:p>
                  <a:pPr algn="ctr"/>
                  <a:endParaRPr lang="en-US" sz="1000" kern="0" dirty="0">
                    <a:solidFill>
                      <a:prstClr val="black"/>
                    </a:solidFill>
                    <a:latin typeface="Poppins" panose="00000500000000000000" pitchFamily="2" charset="0"/>
                    <a:cs typeface="Poppins" panose="00000500000000000000" pitchFamily="2" charset="0"/>
                  </a:endParaRPr>
                </a:p>
              </p:txBody>
            </p:sp>
          </p:grpSp>
          <p:pic>
            <p:nvPicPr>
              <p:cNvPr id="13460" name="Picture 12">
                <a:extLst>
                  <a:ext uri="{FF2B5EF4-FFF2-40B4-BE49-F238E27FC236}">
                    <a16:creationId xmlns:a16="http://schemas.microsoft.com/office/drawing/2014/main" id="{27D5D6FE-320E-BFC5-7D9C-283C7794D1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9903800" y="1526340"/>
                <a:ext cx="408370" cy="481064"/>
              </a:xfrm>
              <a:prstGeom prst="rect">
                <a:avLst/>
              </a:prstGeom>
              <a:noFill/>
              <a:extLst>
                <a:ext uri="{909E8E84-426E-40DD-AFC4-6F175D3DCCD1}">
                  <a14:hiddenFill xmlns:a14="http://schemas.microsoft.com/office/drawing/2010/main">
                    <a:solidFill>
                      <a:srgbClr val="FFFFFF"/>
                    </a:solidFill>
                  </a14:hiddenFill>
                </a:ext>
              </a:extLst>
            </p:spPr>
          </p:pic>
        </p:grpSp>
        <p:sp>
          <p:nvSpPr>
            <p:cNvPr id="13446" name="TextBox 13445">
              <a:extLst>
                <a:ext uri="{FF2B5EF4-FFF2-40B4-BE49-F238E27FC236}">
                  <a16:creationId xmlns:a16="http://schemas.microsoft.com/office/drawing/2014/main" id="{ADF0FE91-CB09-3179-255E-E439B782812F}"/>
                </a:ext>
              </a:extLst>
            </p:cNvPr>
            <p:cNvSpPr txBox="1"/>
            <p:nvPr/>
          </p:nvSpPr>
          <p:spPr>
            <a:xfrm>
              <a:off x="5811509" y="1561034"/>
              <a:ext cx="3271091" cy="2037481"/>
            </a:xfrm>
            <a:prstGeom prst="rect">
              <a:avLst/>
            </a:prstGeom>
            <a:noFill/>
          </p:spPr>
          <p:txBody>
            <a:bodyPr wrap="square">
              <a:spAutoFit/>
            </a:bodyPr>
            <a:lstStyle/>
            <a:p>
              <a:pPr algn="ctr">
                <a:spcAft>
                  <a:spcPts val="1200"/>
                </a:spcAft>
              </a:pPr>
              <a:r>
                <a:rPr kumimoji="0" lang="en-IN" sz="970" b="1"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rPr>
                <a:t>Accelerate Digital Transformation &amp; Innovation</a:t>
              </a:r>
            </a:p>
            <a:p>
              <a:pPr marL="171450" indent="-171450" algn="just">
                <a:buFont typeface="Arial" panose="020B0604020202020204" pitchFamily="34" charset="0"/>
                <a:buChar char="•"/>
                <a:defRPr/>
              </a:pPr>
              <a:r>
                <a:rPr lang="en-US" sz="970" kern="0" dirty="0">
                  <a:solidFill>
                    <a:prstClr val="black"/>
                  </a:solidFill>
                  <a:latin typeface="Poppins" panose="00000500000000000000" pitchFamily="2" charset="0"/>
                  <a:cs typeface="Poppins" panose="00000500000000000000" pitchFamily="2" charset="0"/>
                </a:rPr>
                <a:t>Migrating to the cloud is a key enabler of digital transformation for banks, allowing them to modernize legacy systems and seamlessly integrate advanced technologies (AI, ML, etc.)</a:t>
              </a:r>
            </a:p>
            <a:p>
              <a:pPr marL="171450" indent="-171450" algn="just">
                <a:buFont typeface="Arial" panose="020B0604020202020204" pitchFamily="34" charset="0"/>
                <a:buChar char="•"/>
                <a:defRPr/>
              </a:pPr>
              <a:r>
                <a:rPr lang="en-US" sz="970" kern="0" dirty="0">
                  <a:solidFill>
                    <a:prstClr val="black"/>
                  </a:solidFill>
                  <a:latin typeface="Poppins" panose="00000500000000000000" pitchFamily="2" charset="0"/>
                  <a:cs typeface="Poppins" panose="00000500000000000000" pitchFamily="2" charset="0"/>
                </a:rPr>
                <a:t>Cloud platforms enable rapid development and testing of digital services such as mobile banking apps and chatbots</a:t>
              </a:r>
            </a:p>
            <a:p>
              <a:pPr marL="171450" indent="-171450" algn="just">
                <a:buFont typeface="Arial" panose="020B0604020202020204" pitchFamily="34" charset="0"/>
                <a:buChar char="•"/>
                <a:defRPr/>
              </a:pPr>
              <a:r>
                <a:rPr lang="en-US" sz="970" kern="0" dirty="0">
                  <a:solidFill>
                    <a:prstClr val="black"/>
                  </a:solidFill>
                  <a:latin typeface="Poppins" panose="00000500000000000000" pitchFamily="2" charset="0"/>
                  <a:cs typeface="Poppins" panose="00000500000000000000" pitchFamily="2" charset="0"/>
                </a:rPr>
                <a:t>This agility helps financial institutions launch new products quickly, respond to market changes in real-time, and test innovative ideas with minimal risk</a:t>
              </a:r>
            </a:p>
          </p:txBody>
        </p:sp>
      </p:grpSp>
      <p:grpSp>
        <p:nvGrpSpPr>
          <p:cNvPr id="13487" name="Group 13486">
            <a:extLst>
              <a:ext uri="{FF2B5EF4-FFF2-40B4-BE49-F238E27FC236}">
                <a16:creationId xmlns:a16="http://schemas.microsoft.com/office/drawing/2014/main" id="{9155F37D-4A84-D42E-70BF-2F180A013E19}"/>
              </a:ext>
            </a:extLst>
          </p:cNvPr>
          <p:cNvGrpSpPr/>
          <p:nvPr/>
        </p:nvGrpSpPr>
        <p:grpSpPr>
          <a:xfrm>
            <a:off x="2661150" y="3704474"/>
            <a:ext cx="3053990" cy="2928042"/>
            <a:chOff x="2661150" y="3704474"/>
            <a:chExt cx="3053990" cy="2928042"/>
          </a:xfrm>
        </p:grpSpPr>
        <p:sp>
          <p:nvSpPr>
            <p:cNvPr id="13447" name="TextBox 13446">
              <a:extLst>
                <a:ext uri="{FF2B5EF4-FFF2-40B4-BE49-F238E27FC236}">
                  <a16:creationId xmlns:a16="http://schemas.microsoft.com/office/drawing/2014/main" id="{598E98C1-53FE-F478-E068-4F7F582199D9}"/>
                </a:ext>
              </a:extLst>
            </p:cNvPr>
            <p:cNvSpPr txBox="1"/>
            <p:nvPr/>
          </p:nvSpPr>
          <p:spPr>
            <a:xfrm>
              <a:off x="2661150" y="4582724"/>
              <a:ext cx="3053990" cy="204979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120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rPr>
                <a:t>Business Continuity &amp; Disaster Recovery</a:t>
              </a:r>
              <a:endParaRPr kumimoji="0" lang="en-IN" sz="1000" b="1"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a:p>
              <a:pPr marL="171450" indent="-171450" algn="just">
                <a:buFont typeface="Arial" panose="020B0604020202020204" pitchFamily="34" charset="0"/>
                <a:buChar char="•"/>
                <a:defRPr/>
              </a:pPr>
              <a:r>
                <a:rPr lang="en-US" sz="970" kern="0" dirty="0">
                  <a:solidFill>
                    <a:prstClr val="black"/>
                  </a:solidFill>
                  <a:latin typeface="Poppins" panose="00000500000000000000" pitchFamily="2" charset="0"/>
                  <a:cs typeface="Poppins" panose="00000500000000000000" pitchFamily="2" charset="0"/>
                </a:rPr>
                <a:t>Banks must guarantee system availability and rapid recovery in the event of disruptions including natural disasters, technical failures, or cyberattacks</a:t>
              </a:r>
            </a:p>
            <a:p>
              <a:pPr marL="171450" indent="-171450" algn="just">
                <a:buFont typeface="Arial" panose="020B0604020202020204" pitchFamily="34" charset="0"/>
                <a:buChar char="•"/>
                <a:defRPr/>
              </a:pPr>
              <a:r>
                <a:rPr lang="en-US" sz="970" kern="0" dirty="0">
                  <a:solidFill>
                    <a:prstClr val="black"/>
                  </a:solidFill>
                  <a:latin typeface="Poppins" panose="00000500000000000000" pitchFamily="2" charset="0"/>
                  <a:cs typeface="Poppins" panose="00000500000000000000" pitchFamily="2" charset="0"/>
                </a:rPr>
                <a:t>Cloud service providers offer robust disaster recovery solutions, such as automated data backups, geographic replication, and failover mechanisms, ensuring business continuity and safeguarding customer confidence during unforeseen events</a:t>
              </a:r>
            </a:p>
          </p:txBody>
        </p:sp>
        <p:grpSp>
          <p:nvGrpSpPr>
            <p:cNvPr id="13449" name="Group 13448">
              <a:extLst>
                <a:ext uri="{FF2B5EF4-FFF2-40B4-BE49-F238E27FC236}">
                  <a16:creationId xmlns:a16="http://schemas.microsoft.com/office/drawing/2014/main" id="{C9310567-7C7F-57B9-CE82-571932FE3CC8}"/>
                </a:ext>
              </a:extLst>
            </p:cNvPr>
            <p:cNvGrpSpPr/>
            <p:nvPr/>
          </p:nvGrpSpPr>
          <p:grpSpPr>
            <a:xfrm>
              <a:off x="3634860" y="3704474"/>
              <a:ext cx="1014522" cy="861216"/>
              <a:chOff x="7016532" y="4312826"/>
              <a:chExt cx="841002" cy="841002"/>
            </a:xfrm>
          </p:grpSpPr>
          <p:grpSp>
            <p:nvGrpSpPr>
              <p:cNvPr id="13455" name="Group 13454">
                <a:extLst>
                  <a:ext uri="{FF2B5EF4-FFF2-40B4-BE49-F238E27FC236}">
                    <a16:creationId xmlns:a16="http://schemas.microsoft.com/office/drawing/2014/main" id="{7FB22FB7-E10B-BD49-9566-38C318B76435}"/>
                  </a:ext>
                </a:extLst>
              </p:cNvPr>
              <p:cNvGrpSpPr/>
              <p:nvPr/>
            </p:nvGrpSpPr>
            <p:grpSpPr>
              <a:xfrm>
                <a:off x="7016532" y="4312826"/>
                <a:ext cx="841002" cy="841002"/>
                <a:chOff x="7818597" y="1168262"/>
                <a:chExt cx="1394156" cy="1394156"/>
              </a:xfrm>
            </p:grpSpPr>
            <p:sp>
              <p:nvSpPr>
                <p:cNvPr id="13457" name="Oval 13456">
                  <a:extLst>
                    <a:ext uri="{FF2B5EF4-FFF2-40B4-BE49-F238E27FC236}">
                      <a16:creationId xmlns:a16="http://schemas.microsoft.com/office/drawing/2014/main" id="{5DE975DC-B785-C7E7-82CF-E30C091C43BB}"/>
                    </a:ext>
                  </a:extLst>
                </p:cNvPr>
                <p:cNvSpPr/>
                <p:nvPr/>
              </p:nvSpPr>
              <p:spPr>
                <a:xfrm>
                  <a:off x="7912032" y="1261696"/>
                  <a:ext cx="1207287" cy="1207286"/>
                </a:xfrm>
                <a:prstGeom prst="ellipse">
                  <a:avLst/>
                </a:prstGeom>
                <a:solidFill>
                  <a:schemeClr val="tx2">
                    <a:lumMod val="50000"/>
                    <a:lumOff val="50000"/>
                  </a:schemeClr>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algn="ctr"/>
                  <a:endParaRPr lang="en-US" sz="1000" kern="0" dirty="0">
                    <a:solidFill>
                      <a:prstClr val="black"/>
                    </a:solidFill>
                    <a:latin typeface="Poppins" panose="00000500000000000000" pitchFamily="2" charset="0"/>
                    <a:cs typeface="Poppins" panose="00000500000000000000" pitchFamily="2" charset="0"/>
                  </a:endParaRPr>
                </a:p>
              </p:txBody>
            </p:sp>
            <p:sp>
              <p:nvSpPr>
                <p:cNvPr id="13458" name="Circle: Hollow 13457">
                  <a:extLst>
                    <a:ext uri="{FF2B5EF4-FFF2-40B4-BE49-F238E27FC236}">
                      <a16:creationId xmlns:a16="http://schemas.microsoft.com/office/drawing/2014/main" id="{53340131-743C-69B4-22B5-0893074E15BD}"/>
                    </a:ext>
                  </a:extLst>
                </p:cNvPr>
                <p:cNvSpPr/>
                <p:nvPr/>
              </p:nvSpPr>
              <p:spPr>
                <a:xfrm>
                  <a:off x="7818597" y="1168262"/>
                  <a:ext cx="1394156" cy="1394156"/>
                </a:xfrm>
                <a:prstGeom prst="donut">
                  <a:avLst>
                    <a:gd name="adj" fmla="val 7609"/>
                  </a:avLst>
                </a:prstGeom>
                <a:solidFill>
                  <a:sysClr val="window" lastClr="FFFFFF"/>
                </a:solidFill>
                <a:ln w="12700" cap="flat" cmpd="sng" algn="ctr">
                  <a:solidFill>
                    <a:schemeClr val="tx2">
                      <a:lumMod val="50000"/>
                      <a:lumOff val="50000"/>
                    </a:schemeClr>
                  </a:solidFill>
                  <a:prstDash val="solid"/>
                  <a:miter lim="800000"/>
                </a:ln>
                <a:effectLst>
                  <a:outerShdw blurRad="50800" dist="38100" dir="8100000" algn="tr" rotWithShape="0">
                    <a:prstClr val="black">
                      <a:alpha val="40000"/>
                    </a:prstClr>
                  </a:outerShdw>
                </a:effectLst>
              </p:spPr>
              <p:txBody>
                <a:bodyPr rtlCol="0" anchor="ctr"/>
                <a:lstStyle/>
                <a:p>
                  <a:pPr algn="ctr"/>
                  <a:endParaRPr lang="en-US" sz="1000" kern="0" dirty="0">
                    <a:solidFill>
                      <a:prstClr val="black"/>
                    </a:solidFill>
                    <a:latin typeface="Poppins" panose="00000500000000000000" pitchFamily="2" charset="0"/>
                    <a:cs typeface="Poppins" panose="00000500000000000000" pitchFamily="2" charset="0"/>
                  </a:endParaRPr>
                </a:p>
              </p:txBody>
            </p:sp>
          </p:grpSp>
          <p:pic>
            <p:nvPicPr>
              <p:cNvPr id="13456" name="Picture 10">
                <a:extLst>
                  <a:ext uri="{FF2B5EF4-FFF2-40B4-BE49-F238E27FC236}">
                    <a16:creationId xmlns:a16="http://schemas.microsoft.com/office/drawing/2014/main" id="{177E1A01-61A4-6B83-DDEC-12CA01550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7232846" y="4492795"/>
                <a:ext cx="408370" cy="48106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486" name="Group 13485">
            <a:extLst>
              <a:ext uri="{FF2B5EF4-FFF2-40B4-BE49-F238E27FC236}">
                <a16:creationId xmlns:a16="http://schemas.microsoft.com/office/drawing/2014/main" id="{2779904C-4106-0FC7-54BD-9BD74F616703}"/>
              </a:ext>
            </a:extLst>
          </p:cNvPr>
          <p:cNvGrpSpPr/>
          <p:nvPr/>
        </p:nvGrpSpPr>
        <p:grpSpPr>
          <a:xfrm>
            <a:off x="5811507" y="3713345"/>
            <a:ext cx="3271091" cy="2911476"/>
            <a:chOff x="5811507" y="3713345"/>
            <a:chExt cx="3271091" cy="2911476"/>
          </a:xfrm>
        </p:grpSpPr>
        <p:sp>
          <p:nvSpPr>
            <p:cNvPr id="13448" name="TextBox 13447">
              <a:extLst>
                <a:ext uri="{FF2B5EF4-FFF2-40B4-BE49-F238E27FC236}">
                  <a16:creationId xmlns:a16="http://schemas.microsoft.com/office/drawing/2014/main" id="{E73D4B8D-155B-4A69-2A46-B168FD35872A}"/>
                </a:ext>
              </a:extLst>
            </p:cNvPr>
            <p:cNvSpPr txBox="1"/>
            <p:nvPr/>
          </p:nvSpPr>
          <p:spPr>
            <a:xfrm>
              <a:off x="5811507" y="4582724"/>
              <a:ext cx="3271091" cy="2042097"/>
            </a:xfrm>
            <a:prstGeom prst="rect">
              <a:avLst/>
            </a:prstGeom>
            <a:noFill/>
          </p:spPr>
          <p:txBody>
            <a:bodyPr wrap="square">
              <a:spAutoFit/>
            </a:bodyPr>
            <a:lstStyle/>
            <a:p>
              <a:pPr algn="ctr">
                <a:spcAft>
                  <a:spcPts val="1200"/>
                </a:spcAft>
              </a:pPr>
              <a:r>
                <a:rPr kumimoji="0" lang="en-IN" sz="1000" b="1"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rPr>
                <a:t>Enhance Customer Experience</a:t>
              </a:r>
            </a:p>
            <a:p>
              <a:pPr marL="171450" marR="0" lvl="0" indent="-171450" algn="just" fontAlgn="auto">
                <a:lnSpc>
                  <a:spcPct val="100000"/>
                </a:lnSpc>
                <a:spcBef>
                  <a:spcPts val="0"/>
                </a:spcBef>
                <a:spcAft>
                  <a:spcPts val="0"/>
                </a:spcAft>
                <a:buClrTx/>
                <a:buSzTx/>
                <a:buFont typeface="Arial" panose="020B0604020202020204" pitchFamily="34" charset="0"/>
                <a:buChar char="•"/>
                <a:tabLst/>
                <a:defRPr/>
              </a:pPr>
              <a:r>
                <a:rPr lang="en-US" sz="970" kern="0" dirty="0">
                  <a:solidFill>
                    <a:prstClr val="black"/>
                  </a:solidFill>
                  <a:latin typeface="Poppins" panose="00000500000000000000" pitchFamily="2" charset="0"/>
                  <a:cs typeface="Poppins" panose="00000500000000000000" pitchFamily="2" charset="0"/>
                </a:rPr>
                <a:t>Cloud computing is instrumental in elevating customer experience by enabling seamless, omnichannel access, allowing customers to manage their accounts and complete transactions at their convenience, from any location</a:t>
              </a:r>
            </a:p>
            <a:p>
              <a:pPr marL="171450" marR="0" lvl="0" indent="-171450" algn="just" fontAlgn="auto">
                <a:lnSpc>
                  <a:spcPct val="100000"/>
                </a:lnSpc>
                <a:spcBef>
                  <a:spcPts val="0"/>
                </a:spcBef>
                <a:spcAft>
                  <a:spcPts val="0"/>
                </a:spcAft>
                <a:buClrTx/>
                <a:buSzTx/>
                <a:buFont typeface="Arial" panose="020B0604020202020204" pitchFamily="34" charset="0"/>
                <a:buChar char="•"/>
                <a:tabLst/>
                <a:defRPr/>
              </a:pPr>
              <a:r>
                <a:rPr lang="en-US" sz="970" kern="0" dirty="0">
                  <a:solidFill>
                    <a:prstClr val="black"/>
                  </a:solidFill>
                  <a:latin typeface="Poppins" panose="00000500000000000000" pitchFamily="2" charset="0"/>
                  <a:cs typeface="Poppins" panose="00000500000000000000" pitchFamily="2" charset="0"/>
                </a:rPr>
                <a:t>Cloud-based CRM systems provide valuable customer insights for personalized services and targeted marketing, while AI-powered chatbots and virtual assistants improve customer interactions with real-time support</a:t>
              </a:r>
            </a:p>
          </p:txBody>
        </p:sp>
        <p:grpSp>
          <p:nvGrpSpPr>
            <p:cNvPr id="13450" name="Group 13449">
              <a:extLst>
                <a:ext uri="{FF2B5EF4-FFF2-40B4-BE49-F238E27FC236}">
                  <a16:creationId xmlns:a16="http://schemas.microsoft.com/office/drawing/2014/main" id="{1263C792-67D0-04DB-23FD-CF426531CEBC}"/>
                </a:ext>
              </a:extLst>
            </p:cNvPr>
            <p:cNvGrpSpPr/>
            <p:nvPr/>
          </p:nvGrpSpPr>
          <p:grpSpPr>
            <a:xfrm>
              <a:off x="6914267" y="3713345"/>
              <a:ext cx="1014522" cy="861216"/>
              <a:chOff x="9653455" y="4321489"/>
              <a:chExt cx="841002" cy="841002"/>
            </a:xfrm>
          </p:grpSpPr>
          <p:grpSp>
            <p:nvGrpSpPr>
              <p:cNvPr id="13451" name="Group 13450">
                <a:extLst>
                  <a:ext uri="{FF2B5EF4-FFF2-40B4-BE49-F238E27FC236}">
                    <a16:creationId xmlns:a16="http://schemas.microsoft.com/office/drawing/2014/main" id="{1B3E5B6A-F8C1-CB91-0B12-335DC1F2585C}"/>
                  </a:ext>
                </a:extLst>
              </p:cNvPr>
              <p:cNvGrpSpPr/>
              <p:nvPr/>
            </p:nvGrpSpPr>
            <p:grpSpPr>
              <a:xfrm>
                <a:off x="9653455" y="4321489"/>
                <a:ext cx="841002" cy="841002"/>
                <a:chOff x="7923461" y="1168262"/>
                <a:chExt cx="1394156" cy="1394156"/>
              </a:xfrm>
            </p:grpSpPr>
            <p:sp>
              <p:nvSpPr>
                <p:cNvPr id="13453" name="Oval 13452">
                  <a:extLst>
                    <a:ext uri="{FF2B5EF4-FFF2-40B4-BE49-F238E27FC236}">
                      <a16:creationId xmlns:a16="http://schemas.microsoft.com/office/drawing/2014/main" id="{EB6CCB01-5CCC-2814-7E6D-5CF32774FB53}"/>
                    </a:ext>
                  </a:extLst>
                </p:cNvPr>
                <p:cNvSpPr/>
                <p:nvPr/>
              </p:nvSpPr>
              <p:spPr>
                <a:xfrm>
                  <a:off x="8016896" y="1261697"/>
                  <a:ext cx="1207287" cy="1207286"/>
                </a:xfrm>
                <a:prstGeom prst="ellipse">
                  <a:avLst/>
                </a:prstGeom>
                <a:solidFill>
                  <a:schemeClr val="tx2">
                    <a:lumMod val="50000"/>
                    <a:lumOff val="50000"/>
                  </a:schemeClr>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algn="ctr"/>
                  <a:endParaRPr lang="en-US" sz="1000" kern="0" dirty="0">
                    <a:solidFill>
                      <a:prstClr val="black"/>
                    </a:solidFill>
                    <a:latin typeface="Poppins" panose="00000500000000000000" pitchFamily="2" charset="0"/>
                    <a:cs typeface="Poppins" panose="00000500000000000000" pitchFamily="2" charset="0"/>
                  </a:endParaRPr>
                </a:p>
              </p:txBody>
            </p:sp>
            <p:sp>
              <p:nvSpPr>
                <p:cNvPr id="13454" name="Circle: Hollow 13453">
                  <a:extLst>
                    <a:ext uri="{FF2B5EF4-FFF2-40B4-BE49-F238E27FC236}">
                      <a16:creationId xmlns:a16="http://schemas.microsoft.com/office/drawing/2014/main" id="{47947E48-6C41-8E62-04EE-90D10CBAD07F}"/>
                    </a:ext>
                  </a:extLst>
                </p:cNvPr>
                <p:cNvSpPr/>
                <p:nvPr/>
              </p:nvSpPr>
              <p:spPr>
                <a:xfrm>
                  <a:off x="7923461" y="1168262"/>
                  <a:ext cx="1394156" cy="1394156"/>
                </a:xfrm>
                <a:prstGeom prst="donut">
                  <a:avLst>
                    <a:gd name="adj" fmla="val 7609"/>
                  </a:avLst>
                </a:prstGeom>
                <a:solidFill>
                  <a:sysClr val="window" lastClr="FFFFFF"/>
                </a:solidFill>
                <a:ln w="12700" cap="flat" cmpd="sng" algn="ctr">
                  <a:solidFill>
                    <a:schemeClr val="tx2">
                      <a:lumMod val="50000"/>
                      <a:lumOff val="50000"/>
                    </a:schemeClr>
                  </a:solidFill>
                  <a:prstDash val="solid"/>
                  <a:miter lim="800000"/>
                </a:ln>
                <a:effectLst>
                  <a:outerShdw blurRad="50800" dist="38100" dir="8100000" algn="tr" rotWithShape="0">
                    <a:prstClr val="black">
                      <a:alpha val="40000"/>
                    </a:prstClr>
                  </a:outerShdw>
                </a:effectLst>
              </p:spPr>
              <p:txBody>
                <a:bodyPr rtlCol="0" anchor="ctr"/>
                <a:lstStyle/>
                <a:p>
                  <a:pPr algn="ctr"/>
                  <a:endParaRPr lang="en-US" sz="1000" kern="0" dirty="0">
                    <a:solidFill>
                      <a:prstClr val="black"/>
                    </a:solidFill>
                    <a:latin typeface="Poppins" panose="00000500000000000000" pitchFamily="2" charset="0"/>
                    <a:cs typeface="Poppins" panose="00000500000000000000" pitchFamily="2" charset="0"/>
                  </a:endParaRPr>
                </a:p>
              </p:txBody>
            </p:sp>
          </p:grpSp>
          <p:pic>
            <p:nvPicPr>
              <p:cNvPr id="13452" name="Picture 14">
                <a:extLst>
                  <a:ext uri="{FF2B5EF4-FFF2-40B4-BE49-F238E27FC236}">
                    <a16:creationId xmlns:a16="http://schemas.microsoft.com/office/drawing/2014/main" id="{F01AC10D-1A38-CD3A-5135-3FBDAE4041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9869771" y="4501458"/>
                <a:ext cx="408370" cy="48106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484" name="Group 13483">
            <a:extLst>
              <a:ext uri="{FF2B5EF4-FFF2-40B4-BE49-F238E27FC236}">
                <a16:creationId xmlns:a16="http://schemas.microsoft.com/office/drawing/2014/main" id="{93ADC958-E328-0E39-C521-C6A79836413B}"/>
              </a:ext>
            </a:extLst>
          </p:cNvPr>
          <p:cNvGrpSpPr/>
          <p:nvPr/>
        </p:nvGrpSpPr>
        <p:grpSpPr>
          <a:xfrm>
            <a:off x="9082600" y="666718"/>
            <a:ext cx="3023001" cy="2936413"/>
            <a:chOff x="9082600" y="666718"/>
            <a:chExt cx="3023001" cy="2936413"/>
          </a:xfrm>
        </p:grpSpPr>
        <p:grpSp>
          <p:nvGrpSpPr>
            <p:cNvPr id="13475" name="Group 13474">
              <a:extLst>
                <a:ext uri="{FF2B5EF4-FFF2-40B4-BE49-F238E27FC236}">
                  <a16:creationId xmlns:a16="http://schemas.microsoft.com/office/drawing/2014/main" id="{7CD48478-21E6-6620-2FE4-C6170B750614}"/>
                </a:ext>
              </a:extLst>
            </p:cNvPr>
            <p:cNvGrpSpPr/>
            <p:nvPr/>
          </p:nvGrpSpPr>
          <p:grpSpPr>
            <a:xfrm>
              <a:off x="10117368" y="666718"/>
              <a:ext cx="1014522" cy="861216"/>
              <a:chOff x="9788865" y="1058615"/>
              <a:chExt cx="841002" cy="841002"/>
            </a:xfrm>
          </p:grpSpPr>
          <p:sp>
            <p:nvSpPr>
              <p:cNvPr id="13467" name="Oval 13466">
                <a:extLst>
                  <a:ext uri="{FF2B5EF4-FFF2-40B4-BE49-F238E27FC236}">
                    <a16:creationId xmlns:a16="http://schemas.microsoft.com/office/drawing/2014/main" id="{38C23E05-FB7E-C995-B18C-E471D860D1D0}"/>
                  </a:ext>
                </a:extLst>
              </p:cNvPr>
              <p:cNvSpPr/>
              <p:nvPr/>
            </p:nvSpPr>
            <p:spPr>
              <a:xfrm>
                <a:off x="9845228" y="1114978"/>
                <a:ext cx="728276" cy="728276"/>
              </a:xfrm>
              <a:prstGeom prst="ellipse">
                <a:avLst/>
              </a:prstGeom>
              <a:solidFill>
                <a:schemeClr val="tx2">
                  <a:lumMod val="50000"/>
                  <a:lumOff val="50000"/>
                </a:schemeClr>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algn="ctr"/>
                <a:endParaRPr lang="en-US" sz="1000" kern="0" dirty="0">
                  <a:solidFill>
                    <a:prstClr val="black"/>
                  </a:solidFill>
                  <a:latin typeface="Poppins" panose="00000500000000000000" pitchFamily="2" charset="0"/>
                  <a:cs typeface="Poppins" panose="00000500000000000000" pitchFamily="2" charset="0"/>
                </a:endParaRPr>
              </a:p>
            </p:txBody>
          </p:sp>
          <p:sp>
            <p:nvSpPr>
              <p:cNvPr id="13468" name="Circle: Hollow 13467">
                <a:extLst>
                  <a:ext uri="{FF2B5EF4-FFF2-40B4-BE49-F238E27FC236}">
                    <a16:creationId xmlns:a16="http://schemas.microsoft.com/office/drawing/2014/main" id="{31B18CCF-36CE-7716-7D3C-503196AA8FD5}"/>
                  </a:ext>
                </a:extLst>
              </p:cNvPr>
              <p:cNvSpPr/>
              <p:nvPr/>
            </p:nvSpPr>
            <p:spPr>
              <a:xfrm>
                <a:off x="9788865" y="1058615"/>
                <a:ext cx="841002" cy="841002"/>
              </a:xfrm>
              <a:prstGeom prst="donut">
                <a:avLst>
                  <a:gd name="adj" fmla="val 7609"/>
                </a:avLst>
              </a:prstGeom>
              <a:solidFill>
                <a:sysClr val="window" lastClr="FFFFFF"/>
              </a:solidFill>
              <a:ln w="12700" cap="flat" cmpd="sng" algn="ctr">
                <a:solidFill>
                  <a:schemeClr val="tx2">
                    <a:lumMod val="50000"/>
                    <a:lumOff val="50000"/>
                  </a:schemeClr>
                </a:solidFill>
                <a:prstDash val="solid"/>
                <a:miter lim="800000"/>
              </a:ln>
              <a:effectLst>
                <a:outerShdw blurRad="50800" dist="38100" dir="8100000" algn="tr" rotWithShape="0">
                  <a:prstClr val="black">
                    <a:alpha val="40000"/>
                  </a:prstClr>
                </a:outerShdw>
              </a:effectLst>
            </p:spPr>
            <p:txBody>
              <a:bodyPr rtlCol="0" anchor="ctr"/>
              <a:lstStyle/>
              <a:p>
                <a:pPr algn="ctr"/>
                <a:endParaRPr lang="en-US" sz="1000" kern="0" dirty="0">
                  <a:solidFill>
                    <a:prstClr val="black"/>
                  </a:solidFill>
                  <a:latin typeface="Poppins" panose="00000500000000000000" pitchFamily="2" charset="0"/>
                  <a:cs typeface="Poppins" panose="00000500000000000000" pitchFamily="2" charset="0"/>
                </a:endParaRPr>
              </a:p>
            </p:txBody>
          </p:sp>
          <p:pic>
            <p:nvPicPr>
              <p:cNvPr id="13469" name="Picture 12">
                <a:extLst>
                  <a:ext uri="{FF2B5EF4-FFF2-40B4-BE49-F238E27FC236}">
                    <a16:creationId xmlns:a16="http://schemas.microsoft.com/office/drawing/2014/main" id="{EA803701-E49D-AE7F-406F-A3AD509164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10005181" y="1238584"/>
                <a:ext cx="408370" cy="481064"/>
              </a:xfrm>
              <a:prstGeom prst="rect">
                <a:avLst/>
              </a:prstGeom>
              <a:noFill/>
              <a:extLst>
                <a:ext uri="{909E8E84-426E-40DD-AFC4-6F175D3DCCD1}">
                  <a14:hiddenFill xmlns:a14="http://schemas.microsoft.com/office/drawing/2010/main">
                    <a:solidFill>
                      <a:srgbClr val="FFFFFF"/>
                    </a:solidFill>
                  </a14:hiddenFill>
                </a:ext>
              </a:extLst>
            </p:spPr>
          </p:pic>
        </p:grpSp>
        <p:sp>
          <p:nvSpPr>
            <p:cNvPr id="13470" name="TextBox 13469">
              <a:extLst>
                <a:ext uri="{FF2B5EF4-FFF2-40B4-BE49-F238E27FC236}">
                  <a16:creationId xmlns:a16="http://schemas.microsoft.com/office/drawing/2014/main" id="{9D71DF3D-57EF-72EA-E030-64FF01E6E56B}"/>
                </a:ext>
              </a:extLst>
            </p:cNvPr>
            <p:cNvSpPr txBox="1"/>
            <p:nvPr/>
          </p:nvSpPr>
          <p:spPr>
            <a:xfrm>
              <a:off x="9082600" y="1561034"/>
              <a:ext cx="3023001" cy="2042097"/>
            </a:xfrm>
            <a:prstGeom prst="rect">
              <a:avLst/>
            </a:prstGeom>
            <a:noFill/>
          </p:spPr>
          <p:txBody>
            <a:bodyPr wrap="square">
              <a:spAutoFit/>
            </a:bodyPr>
            <a:lstStyle/>
            <a:p>
              <a:pPr algn="ctr">
                <a:spcAft>
                  <a:spcPts val="1200"/>
                </a:spcAft>
              </a:pPr>
              <a:r>
                <a:rPr kumimoji="0" lang="en-IN" sz="1000" b="1"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rPr>
                <a:t>Collaboration and Remote Work</a:t>
              </a:r>
            </a:p>
            <a:p>
              <a:pPr marL="171450" indent="-171450" algn="just">
                <a:buFont typeface="Arial" panose="020B0604020202020204" pitchFamily="34" charset="0"/>
                <a:buChar char="•"/>
                <a:defRPr/>
              </a:pPr>
              <a:r>
                <a:rPr lang="en-US" sz="970" kern="0" dirty="0">
                  <a:solidFill>
                    <a:prstClr val="black"/>
                  </a:solidFill>
                  <a:latin typeface="Poppins" panose="00000500000000000000" pitchFamily="2" charset="0"/>
                  <a:cs typeface="Poppins" panose="00000500000000000000" pitchFamily="2" charset="0"/>
                </a:rPr>
                <a:t>Cloud adoption has become essential for banks aiming to facilitate remote work and collaboration among distributed teams</a:t>
              </a:r>
            </a:p>
            <a:p>
              <a:pPr marL="171450" indent="-171450" algn="just">
                <a:buFont typeface="Arial" panose="020B0604020202020204" pitchFamily="34" charset="0"/>
                <a:buChar char="•"/>
                <a:defRPr/>
              </a:pPr>
              <a:r>
                <a:rPr lang="en-US" sz="970" kern="0" dirty="0">
                  <a:solidFill>
                    <a:prstClr val="black"/>
                  </a:solidFill>
                  <a:latin typeface="Poppins" panose="00000500000000000000" pitchFamily="2" charset="0"/>
                  <a:cs typeface="Poppins" panose="00000500000000000000" pitchFamily="2" charset="0"/>
                </a:rPr>
                <a:t>Cloud-based tools and platforms enable employees to collaborate on projects in real-time from any location, securely accessing necessary data &amp; applications</a:t>
              </a:r>
            </a:p>
            <a:p>
              <a:pPr marL="171450" indent="-171450" algn="just">
                <a:buFont typeface="Arial" panose="020B0604020202020204" pitchFamily="34" charset="0"/>
                <a:buChar char="•"/>
                <a:defRPr/>
              </a:pPr>
              <a:r>
                <a:rPr lang="en-US" sz="970" kern="0" dirty="0">
                  <a:solidFill>
                    <a:prstClr val="black"/>
                  </a:solidFill>
                  <a:latin typeface="Poppins" panose="00000500000000000000" pitchFamily="2" charset="0"/>
                  <a:cs typeface="Poppins" panose="00000500000000000000" pitchFamily="2" charset="0"/>
                </a:rPr>
                <a:t>This capability ensures operational continuity, enhances productivity, streamlines workflows, and supports a flexible, modern workforce</a:t>
              </a:r>
            </a:p>
          </p:txBody>
        </p:sp>
      </p:grpSp>
      <p:grpSp>
        <p:nvGrpSpPr>
          <p:cNvPr id="13485" name="Group 13484">
            <a:extLst>
              <a:ext uri="{FF2B5EF4-FFF2-40B4-BE49-F238E27FC236}">
                <a16:creationId xmlns:a16="http://schemas.microsoft.com/office/drawing/2014/main" id="{80359CDC-1F6E-B6D6-7874-53764C21E2B1}"/>
              </a:ext>
            </a:extLst>
          </p:cNvPr>
          <p:cNvGrpSpPr/>
          <p:nvPr/>
        </p:nvGrpSpPr>
        <p:grpSpPr>
          <a:xfrm>
            <a:off x="9082600" y="3713345"/>
            <a:ext cx="3023001" cy="2762204"/>
            <a:chOff x="9082600" y="3713345"/>
            <a:chExt cx="3023001" cy="2762204"/>
          </a:xfrm>
        </p:grpSpPr>
        <p:sp>
          <p:nvSpPr>
            <p:cNvPr id="13471" name="TextBox 13470">
              <a:extLst>
                <a:ext uri="{FF2B5EF4-FFF2-40B4-BE49-F238E27FC236}">
                  <a16:creationId xmlns:a16="http://schemas.microsoft.com/office/drawing/2014/main" id="{62C73B69-0EF5-5327-CAE5-BBE703E4B9AD}"/>
                </a:ext>
              </a:extLst>
            </p:cNvPr>
            <p:cNvSpPr txBox="1"/>
            <p:nvPr/>
          </p:nvSpPr>
          <p:spPr>
            <a:xfrm>
              <a:off x="9082600" y="4582724"/>
              <a:ext cx="3023001" cy="1892825"/>
            </a:xfrm>
            <a:prstGeom prst="rect">
              <a:avLst/>
            </a:prstGeom>
            <a:noFill/>
          </p:spPr>
          <p:txBody>
            <a:bodyPr wrap="square">
              <a:spAutoFit/>
            </a:bodyPr>
            <a:lstStyle/>
            <a:p>
              <a:pPr algn="ctr">
                <a:spcAft>
                  <a:spcPts val="1200"/>
                </a:spcAft>
              </a:pPr>
              <a:r>
                <a:rPr kumimoji="0" lang="en-IN" sz="1000" b="1"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rPr>
                <a:t>Enhance Data Storage and Management</a:t>
              </a:r>
            </a:p>
            <a:p>
              <a:pPr marL="171450" indent="-171450" algn="just">
                <a:buFont typeface="Arial" panose="020B0604020202020204" pitchFamily="34" charset="0"/>
                <a:buChar char="•"/>
                <a:defRPr/>
              </a:pPr>
              <a:r>
                <a:rPr lang="en-US" sz="970" kern="0" dirty="0">
                  <a:solidFill>
                    <a:prstClr val="black"/>
                  </a:solidFill>
                  <a:latin typeface="Poppins" panose="00000500000000000000" pitchFamily="2" charset="0"/>
                  <a:cs typeface="Poppins" panose="00000500000000000000" pitchFamily="2" charset="0"/>
                </a:rPr>
                <a:t>Cloud platforms provide secure, scalable data storage solutions capable of handling large volumes of both structured and unstructured data</a:t>
              </a:r>
            </a:p>
            <a:p>
              <a:pPr marL="171450" indent="-171450" algn="just">
                <a:buFont typeface="Arial" panose="020B0604020202020204" pitchFamily="34" charset="0"/>
                <a:buChar char="•"/>
                <a:defRPr/>
              </a:pPr>
              <a:r>
                <a:rPr lang="en-US" sz="970" kern="0" dirty="0">
                  <a:solidFill>
                    <a:prstClr val="black"/>
                  </a:solidFill>
                  <a:latin typeface="Poppins" panose="00000500000000000000" pitchFamily="2" charset="0"/>
                  <a:cs typeface="Poppins" panose="00000500000000000000" pitchFamily="2" charset="0"/>
                </a:rPr>
                <a:t>With real-time processing capabilities, banks can efficiently manage and analyze customer data, while advanced data redundancy and backup measures ensure protection against data loss and system disruptions</a:t>
              </a:r>
            </a:p>
          </p:txBody>
        </p:sp>
        <p:grpSp>
          <p:nvGrpSpPr>
            <p:cNvPr id="13476" name="Group 13475">
              <a:extLst>
                <a:ext uri="{FF2B5EF4-FFF2-40B4-BE49-F238E27FC236}">
                  <a16:creationId xmlns:a16="http://schemas.microsoft.com/office/drawing/2014/main" id="{E9994594-B84D-0904-880E-DC7671B968E4}"/>
                </a:ext>
              </a:extLst>
            </p:cNvPr>
            <p:cNvGrpSpPr/>
            <p:nvPr/>
          </p:nvGrpSpPr>
          <p:grpSpPr>
            <a:xfrm>
              <a:off x="10117368" y="3713345"/>
              <a:ext cx="1014522" cy="861216"/>
              <a:chOff x="9788865" y="4033733"/>
              <a:chExt cx="841002" cy="841002"/>
            </a:xfrm>
          </p:grpSpPr>
          <p:sp>
            <p:nvSpPr>
              <p:cNvPr id="13472" name="Oval 13471">
                <a:extLst>
                  <a:ext uri="{FF2B5EF4-FFF2-40B4-BE49-F238E27FC236}">
                    <a16:creationId xmlns:a16="http://schemas.microsoft.com/office/drawing/2014/main" id="{AA633555-9CC7-E3F2-7CFB-C12AAF3F5A04}"/>
                  </a:ext>
                </a:extLst>
              </p:cNvPr>
              <p:cNvSpPr/>
              <p:nvPr/>
            </p:nvSpPr>
            <p:spPr>
              <a:xfrm>
                <a:off x="9845228" y="4090096"/>
                <a:ext cx="728276" cy="728276"/>
              </a:xfrm>
              <a:prstGeom prst="ellipse">
                <a:avLst/>
              </a:prstGeom>
              <a:solidFill>
                <a:schemeClr val="tx2">
                  <a:lumMod val="50000"/>
                  <a:lumOff val="50000"/>
                </a:schemeClr>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algn="ctr"/>
                <a:endParaRPr lang="en-US" sz="1000" kern="0" dirty="0">
                  <a:solidFill>
                    <a:prstClr val="black"/>
                  </a:solidFill>
                  <a:latin typeface="Poppins" panose="00000500000000000000" pitchFamily="2" charset="0"/>
                  <a:cs typeface="Poppins" panose="00000500000000000000" pitchFamily="2" charset="0"/>
                </a:endParaRPr>
              </a:p>
            </p:txBody>
          </p:sp>
          <p:sp>
            <p:nvSpPr>
              <p:cNvPr id="13473" name="Circle: Hollow 13472">
                <a:extLst>
                  <a:ext uri="{FF2B5EF4-FFF2-40B4-BE49-F238E27FC236}">
                    <a16:creationId xmlns:a16="http://schemas.microsoft.com/office/drawing/2014/main" id="{AAFBDE26-3089-1E99-2B59-D9E5557935D9}"/>
                  </a:ext>
                </a:extLst>
              </p:cNvPr>
              <p:cNvSpPr/>
              <p:nvPr/>
            </p:nvSpPr>
            <p:spPr>
              <a:xfrm>
                <a:off x="9788865" y="4033733"/>
                <a:ext cx="841002" cy="841002"/>
              </a:xfrm>
              <a:prstGeom prst="donut">
                <a:avLst>
                  <a:gd name="adj" fmla="val 7609"/>
                </a:avLst>
              </a:prstGeom>
              <a:solidFill>
                <a:sysClr val="window" lastClr="FFFFFF"/>
              </a:solidFill>
              <a:ln w="12700" cap="flat" cmpd="sng" algn="ctr">
                <a:solidFill>
                  <a:schemeClr val="tx2">
                    <a:lumMod val="50000"/>
                    <a:lumOff val="50000"/>
                  </a:schemeClr>
                </a:solidFill>
                <a:prstDash val="solid"/>
                <a:miter lim="800000"/>
              </a:ln>
              <a:effectLst>
                <a:outerShdw blurRad="50800" dist="38100" dir="8100000" algn="tr" rotWithShape="0">
                  <a:prstClr val="black">
                    <a:alpha val="40000"/>
                  </a:prstClr>
                </a:outerShdw>
              </a:effectLst>
            </p:spPr>
            <p:txBody>
              <a:bodyPr rtlCol="0" anchor="ctr"/>
              <a:lstStyle/>
              <a:p>
                <a:pPr algn="ctr"/>
                <a:endParaRPr lang="en-US" sz="1000" kern="0" dirty="0">
                  <a:solidFill>
                    <a:prstClr val="black"/>
                  </a:solidFill>
                  <a:latin typeface="Poppins" panose="00000500000000000000" pitchFamily="2" charset="0"/>
                  <a:cs typeface="Poppins" panose="00000500000000000000" pitchFamily="2" charset="0"/>
                </a:endParaRPr>
              </a:p>
            </p:txBody>
          </p:sp>
          <p:pic>
            <p:nvPicPr>
              <p:cNvPr id="13474" name="Picture 14">
                <a:extLst>
                  <a:ext uri="{FF2B5EF4-FFF2-40B4-BE49-F238E27FC236}">
                    <a16:creationId xmlns:a16="http://schemas.microsoft.com/office/drawing/2014/main" id="{0C9C8F6B-E395-3999-50A5-22C487E1D3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10005181" y="4213702"/>
                <a:ext cx="408370" cy="481064"/>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89170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92"/>
                                        </p:tgtEl>
                                        <p:attrNameLst>
                                          <p:attrName>style.visibility</p:attrName>
                                        </p:attrNameLst>
                                      </p:cBhvr>
                                      <p:to>
                                        <p:strVal val="visible"/>
                                      </p:to>
                                    </p:set>
                                    <p:animEffect transition="in" filter="fade">
                                      <p:cBhvr>
                                        <p:cTn id="7" dur="1000"/>
                                        <p:tgtEl>
                                          <p:spTgt spid="1339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13482"/>
                                        </p:tgtEl>
                                        <p:attrNameLst>
                                          <p:attrName>style.visibility</p:attrName>
                                        </p:attrNameLst>
                                      </p:cBhvr>
                                      <p:to>
                                        <p:strVal val="visible"/>
                                      </p:to>
                                    </p:set>
                                    <p:animEffect transition="in" filter="circle(out)">
                                      <p:cBhvr>
                                        <p:cTn id="12" dur="1000"/>
                                        <p:tgtEl>
                                          <p:spTgt spid="1348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nodeType="clickEffect">
                                  <p:stCondLst>
                                    <p:cond delay="0"/>
                                  </p:stCondLst>
                                  <p:childTnLst>
                                    <p:set>
                                      <p:cBhvr>
                                        <p:cTn id="16" dur="1" fill="hold">
                                          <p:stCondLst>
                                            <p:cond delay="0"/>
                                          </p:stCondLst>
                                        </p:cTn>
                                        <p:tgtEl>
                                          <p:spTgt spid="13483"/>
                                        </p:tgtEl>
                                        <p:attrNameLst>
                                          <p:attrName>style.visibility</p:attrName>
                                        </p:attrNameLst>
                                      </p:cBhvr>
                                      <p:to>
                                        <p:strVal val="visible"/>
                                      </p:to>
                                    </p:set>
                                    <p:animEffect transition="in" filter="circle(out)">
                                      <p:cBhvr>
                                        <p:cTn id="17" dur="1000"/>
                                        <p:tgtEl>
                                          <p:spTgt spid="13483"/>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32" fill="hold" nodeType="clickEffect">
                                  <p:stCondLst>
                                    <p:cond delay="0"/>
                                  </p:stCondLst>
                                  <p:childTnLst>
                                    <p:set>
                                      <p:cBhvr>
                                        <p:cTn id="21" dur="1" fill="hold">
                                          <p:stCondLst>
                                            <p:cond delay="0"/>
                                          </p:stCondLst>
                                        </p:cTn>
                                        <p:tgtEl>
                                          <p:spTgt spid="13484"/>
                                        </p:tgtEl>
                                        <p:attrNameLst>
                                          <p:attrName>style.visibility</p:attrName>
                                        </p:attrNameLst>
                                      </p:cBhvr>
                                      <p:to>
                                        <p:strVal val="visible"/>
                                      </p:to>
                                    </p:set>
                                    <p:animEffect transition="in" filter="circle(out)">
                                      <p:cBhvr>
                                        <p:cTn id="22" dur="1000"/>
                                        <p:tgtEl>
                                          <p:spTgt spid="1348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32" fill="hold" nodeType="clickEffect">
                                  <p:stCondLst>
                                    <p:cond delay="0"/>
                                  </p:stCondLst>
                                  <p:childTnLst>
                                    <p:set>
                                      <p:cBhvr>
                                        <p:cTn id="26" dur="1" fill="hold">
                                          <p:stCondLst>
                                            <p:cond delay="0"/>
                                          </p:stCondLst>
                                        </p:cTn>
                                        <p:tgtEl>
                                          <p:spTgt spid="13487"/>
                                        </p:tgtEl>
                                        <p:attrNameLst>
                                          <p:attrName>style.visibility</p:attrName>
                                        </p:attrNameLst>
                                      </p:cBhvr>
                                      <p:to>
                                        <p:strVal val="visible"/>
                                      </p:to>
                                    </p:set>
                                    <p:animEffect transition="in" filter="circle(out)">
                                      <p:cBhvr>
                                        <p:cTn id="27" dur="1000"/>
                                        <p:tgtEl>
                                          <p:spTgt spid="13487"/>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32" fill="hold" nodeType="clickEffect">
                                  <p:stCondLst>
                                    <p:cond delay="0"/>
                                  </p:stCondLst>
                                  <p:childTnLst>
                                    <p:set>
                                      <p:cBhvr>
                                        <p:cTn id="31" dur="1" fill="hold">
                                          <p:stCondLst>
                                            <p:cond delay="0"/>
                                          </p:stCondLst>
                                        </p:cTn>
                                        <p:tgtEl>
                                          <p:spTgt spid="13486"/>
                                        </p:tgtEl>
                                        <p:attrNameLst>
                                          <p:attrName>style.visibility</p:attrName>
                                        </p:attrNameLst>
                                      </p:cBhvr>
                                      <p:to>
                                        <p:strVal val="visible"/>
                                      </p:to>
                                    </p:set>
                                    <p:animEffect transition="in" filter="circle(out)">
                                      <p:cBhvr>
                                        <p:cTn id="32" dur="1000"/>
                                        <p:tgtEl>
                                          <p:spTgt spid="13486"/>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32" fill="hold" nodeType="clickEffect">
                                  <p:stCondLst>
                                    <p:cond delay="0"/>
                                  </p:stCondLst>
                                  <p:childTnLst>
                                    <p:set>
                                      <p:cBhvr>
                                        <p:cTn id="36" dur="1" fill="hold">
                                          <p:stCondLst>
                                            <p:cond delay="0"/>
                                          </p:stCondLst>
                                        </p:cTn>
                                        <p:tgtEl>
                                          <p:spTgt spid="13485"/>
                                        </p:tgtEl>
                                        <p:attrNameLst>
                                          <p:attrName>style.visibility</p:attrName>
                                        </p:attrNameLst>
                                      </p:cBhvr>
                                      <p:to>
                                        <p:strVal val="visible"/>
                                      </p:to>
                                    </p:set>
                                    <p:animEffect transition="in" filter="circle(out)">
                                      <p:cBhvr>
                                        <p:cTn id="37" dur="1000"/>
                                        <p:tgtEl>
                                          <p:spTgt spid="13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4CAF8-F333-8ED1-F929-A4AD41F5127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96FBEEE-1B82-B9E6-C7C3-08035A0E4368}"/>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CLOUD USE CASES IN BANKING INDUSTRY</a:t>
            </a:r>
          </a:p>
        </p:txBody>
      </p:sp>
      <p:cxnSp>
        <p:nvCxnSpPr>
          <p:cNvPr id="3" name="Straight Connector 2">
            <a:extLst>
              <a:ext uri="{FF2B5EF4-FFF2-40B4-BE49-F238E27FC236}">
                <a16:creationId xmlns:a16="http://schemas.microsoft.com/office/drawing/2014/main" id="{1877894A-C516-63DE-141E-C09527D3CF66}"/>
              </a:ext>
            </a:extLst>
          </p:cNvPr>
          <p:cNvCxnSpPr>
            <a:cxnSpLocks/>
          </p:cNvCxnSpPr>
          <p:nvPr/>
        </p:nvCxnSpPr>
        <p:spPr>
          <a:xfrm>
            <a:off x="0" y="519792"/>
            <a:ext cx="12192000"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D2D612BC-C7DD-1527-235B-19FF9880C3F0}"/>
              </a:ext>
            </a:extLst>
          </p:cNvPr>
          <p:cNvCxnSpPr>
            <a:cxnSpLocks/>
          </p:cNvCxnSpPr>
          <p:nvPr/>
        </p:nvCxnSpPr>
        <p:spPr>
          <a:xfrm>
            <a:off x="0" y="586090"/>
            <a:ext cx="12192000" cy="0"/>
          </a:xfrm>
          <a:prstGeom prst="line">
            <a:avLst/>
          </a:prstGeom>
          <a:ln>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grpSp>
        <p:nvGrpSpPr>
          <p:cNvPr id="36" name="Group 35">
            <a:extLst>
              <a:ext uri="{FF2B5EF4-FFF2-40B4-BE49-F238E27FC236}">
                <a16:creationId xmlns:a16="http://schemas.microsoft.com/office/drawing/2014/main" id="{7BA422E5-839D-D621-6196-1C540A824EA5}"/>
              </a:ext>
            </a:extLst>
          </p:cNvPr>
          <p:cNvGrpSpPr/>
          <p:nvPr/>
        </p:nvGrpSpPr>
        <p:grpSpPr>
          <a:xfrm>
            <a:off x="126359" y="1399597"/>
            <a:ext cx="2308935" cy="5346438"/>
            <a:chOff x="126359" y="1278296"/>
            <a:chExt cx="2444620" cy="5346438"/>
          </a:xfrm>
        </p:grpSpPr>
        <p:grpSp>
          <p:nvGrpSpPr>
            <p:cNvPr id="14" name="Group 13">
              <a:extLst>
                <a:ext uri="{FF2B5EF4-FFF2-40B4-BE49-F238E27FC236}">
                  <a16:creationId xmlns:a16="http://schemas.microsoft.com/office/drawing/2014/main" id="{DB22B54B-F9BA-F9F7-F636-20FBC9FB4CFB}"/>
                </a:ext>
              </a:extLst>
            </p:cNvPr>
            <p:cNvGrpSpPr/>
            <p:nvPr/>
          </p:nvGrpSpPr>
          <p:grpSpPr>
            <a:xfrm>
              <a:off x="126359" y="1278296"/>
              <a:ext cx="2444620" cy="5346438"/>
              <a:chOff x="578498" y="1632859"/>
              <a:chExt cx="2444620" cy="5346438"/>
            </a:xfrm>
          </p:grpSpPr>
          <p:sp>
            <p:nvSpPr>
              <p:cNvPr id="2" name="Rectangle 1">
                <a:extLst>
                  <a:ext uri="{FF2B5EF4-FFF2-40B4-BE49-F238E27FC236}">
                    <a16:creationId xmlns:a16="http://schemas.microsoft.com/office/drawing/2014/main" id="{C894C4F7-FFA6-8585-3D4F-F62552DC41B8}"/>
                  </a:ext>
                </a:extLst>
              </p:cNvPr>
              <p:cNvSpPr/>
              <p:nvPr/>
            </p:nvSpPr>
            <p:spPr>
              <a:xfrm>
                <a:off x="578498" y="2892490"/>
                <a:ext cx="2444620" cy="4086807"/>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DC76C00B-BDF0-511A-A1B2-8B53C8BB086B}"/>
                  </a:ext>
                </a:extLst>
              </p:cNvPr>
              <p:cNvSpPr/>
              <p:nvPr/>
            </p:nvSpPr>
            <p:spPr>
              <a:xfrm>
                <a:off x="578498" y="2164702"/>
                <a:ext cx="2444620" cy="661489"/>
              </a:xfrm>
              <a:prstGeom prst="rect">
                <a:avLst/>
              </a:prstGeom>
              <a:solidFill>
                <a:srgbClr val="E09B2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latin typeface="Poppins" panose="00000500000000000000" pitchFamily="2" charset="0"/>
                    <a:cs typeface="Poppins" panose="00000500000000000000" pitchFamily="2" charset="0"/>
                  </a:rPr>
                  <a:t>Digital Banking Platforms</a:t>
                </a:r>
              </a:p>
            </p:txBody>
          </p:sp>
          <p:sp>
            <p:nvSpPr>
              <p:cNvPr id="7" name="Rectangle 6">
                <a:extLst>
                  <a:ext uri="{FF2B5EF4-FFF2-40B4-BE49-F238E27FC236}">
                    <a16:creationId xmlns:a16="http://schemas.microsoft.com/office/drawing/2014/main" id="{9A67E952-88D5-AC7D-9EB3-E8D351177F55}"/>
                  </a:ext>
                </a:extLst>
              </p:cNvPr>
              <p:cNvSpPr/>
              <p:nvPr/>
            </p:nvSpPr>
            <p:spPr>
              <a:xfrm>
                <a:off x="1422824" y="1632859"/>
                <a:ext cx="755967" cy="584812"/>
              </a:xfrm>
              <a:prstGeom prst="rect">
                <a:avLst/>
              </a:prstGeom>
              <a:noFill/>
              <a:ln>
                <a:solidFill>
                  <a:srgbClr val="E09B2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a:extLst>
                  <a:ext uri="{FF2B5EF4-FFF2-40B4-BE49-F238E27FC236}">
                    <a16:creationId xmlns:a16="http://schemas.microsoft.com/office/drawing/2014/main" id="{30A66B91-2CAE-A7BB-6B60-FB17E6F7C19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572731" y="1698697"/>
                <a:ext cx="461342" cy="400168"/>
              </a:xfrm>
              <a:prstGeom prst="rect">
                <a:avLst/>
              </a:prstGeom>
            </p:spPr>
          </p:pic>
          <p:sp>
            <p:nvSpPr>
              <p:cNvPr id="10" name="Rectangle 9">
                <a:extLst>
                  <a:ext uri="{FF2B5EF4-FFF2-40B4-BE49-F238E27FC236}">
                    <a16:creationId xmlns:a16="http://schemas.microsoft.com/office/drawing/2014/main" id="{C176C976-0D39-FF49-ECF7-6E46887B2C5A}"/>
                  </a:ext>
                </a:extLst>
              </p:cNvPr>
              <p:cNvSpPr/>
              <p:nvPr/>
            </p:nvSpPr>
            <p:spPr>
              <a:xfrm>
                <a:off x="578498" y="2892490"/>
                <a:ext cx="2444620" cy="2043404"/>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355909FD-8882-CC28-1A4F-246B2AE04832}"/>
                  </a:ext>
                </a:extLst>
              </p:cNvPr>
              <p:cNvSpPr txBox="1"/>
              <p:nvPr/>
            </p:nvSpPr>
            <p:spPr>
              <a:xfrm>
                <a:off x="643813" y="3125755"/>
                <a:ext cx="2313992" cy="230832"/>
              </a:xfrm>
              <a:prstGeom prst="rect">
                <a:avLst/>
              </a:prstGeom>
              <a:noFill/>
            </p:spPr>
            <p:txBody>
              <a:bodyPr wrap="square" rtlCol="0">
                <a:spAutoFit/>
              </a:bodyPr>
              <a:lstStyle/>
              <a:p>
                <a:endParaRPr lang="en-IN" sz="900" dirty="0">
                  <a:latin typeface="Poppins" panose="00000500000000000000" pitchFamily="2" charset="0"/>
                  <a:cs typeface="Poppins" panose="00000500000000000000" pitchFamily="2" charset="0"/>
                </a:endParaRPr>
              </a:p>
            </p:txBody>
          </p:sp>
        </p:grpSp>
        <p:sp>
          <p:nvSpPr>
            <p:cNvPr id="16" name="TextBox 15">
              <a:extLst>
                <a:ext uri="{FF2B5EF4-FFF2-40B4-BE49-F238E27FC236}">
                  <a16:creationId xmlns:a16="http://schemas.microsoft.com/office/drawing/2014/main" id="{3F380D69-86C1-B3AB-6242-9B73A0F9A9DA}"/>
                </a:ext>
              </a:extLst>
            </p:cNvPr>
            <p:cNvSpPr txBox="1"/>
            <p:nvPr/>
          </p:nvSpPr>
          <p:spPr>
            <a:xfrm>
              <a:off x="126359" y="2650396"/>
              <a:ext cx="2444620" cy="1846659"/>
            </a:xfrm>
            <a:prstGeom prst="rect">
              <a:avLst/>
            </a:prstGeom>
            <a:noFill/>
          </p:spPr>
          <p:txBody>
            <a:bodyPr wrap="square">
              <a:spAutoFit/>
            </a:bodyPr>
            <a:lstStyle/>
            <a:p>
              <a:pPr marL="171450" indent="-171450" algn="just">
                <a:buFont typeface="Arial" panose="020B0604020202020204" pitchFamily="34" charset="0"/>
                <a:buChar char="•"/>
              </a:pPr>
              <a:r>
                <a:rPr lang="en-IN" sz="950" dirty="0">
                  <a:latin typeface="Poppins" panose="00000500000000000000" pitchFamily="2" charset="0"/>
                  <a:cs typeface="Poppins" panose="00000500000000000000" pitchFamily="2" charset="0"/>
                </a:rPr>
                <a:t>Cloud platforms offer the critical infrastructure required for digital banking innovations, including mobile banking applications, digital wallets, and online lending systems</a:t>
              </a:r>
            </a:p>
            <a:p>
              <a:pPr marL="171450" indent="-171450" algn="just">
                <a:buFont typeface="Arial" panose="020B0604020202020204" pitchFamily="34" charset="0"/>
                <a:buChar char="•"/>
              </a:pPr>
              <a:r>
                <a:rPr lang="en-US" sz="950" dirty="0">
                  <a:latin typeface="Poppins" panose="00000500000000000000" pitchFamily="2" charset="0"/>
                  <a:cs typeface="Poppins" panose="00000500000000000000" pitchFamily="2" charset="0"/>
                </a:rPr>
                <a:t>This empowers banks to quickly scale operations, enhance security measures, and provide a seamless, high-quality customer experience across multiple touchpoints</a:t>
              </a:r>
              <a:endParaRPr lang="en-IN" sz="950" dirty="0">
                <a:latin typeface="Poppins" panose="00000500000000000000" pitchFamily="2" charset="0"/>
                <a:cs typeface="Poppins" panose="00000500000000000000" pitchFamily="2" charset="0"/>
              </a:endParaRPr>
            </a:p>
          </p:txBody>
        </p:sp>
        <p:sp>
          <p:nvSpPr>
            <p:cNvPr id="17" name="TextBox 16">
              <a:extLst>
                <a:ext uri="{FF2B5EF4-FFF2-40B4-BE49-F238E27FC236}">
                  <a16:creationId xmlns:a16="http://schemas.microsoft.com/office/drawing/2014/main" id="{871ABCF3-9A06-A108-2304-89E304649D6D}"/>
                </a:ext>
              </a:extLst>
            </p:cNvPr>
            <p:cNvSpPr txBox="1"/>
            <p:nvPr/>
          </p:nvSpPr>
          <p:spPr>
            <a:xfrm>
              <a:off x="126359" y="4694285"/>
              <a:ext cx="2444620" cy="1408078"/>
            </a:xfrm>
            <a:prstGeom prst="rect">
              <a:avLst/>
            </a:prstGeom>
            <a:noFill/>
          </p:spPr>
          <p:txBody>
            <a:bodyPr wrap="square">
              <a:spAutoFit/>
            </a:bodyPr>
            <a:lstStyle/>
            <a:p>
              <a:pPr marL="171450" indent="-171450" algn="just">
                <a:buFont typeface="Arial" panose="020B0604020202020204" pitchFamily="34" charset="0"/>
                <a:buChar char="•"/>
              </a:pPr>
              <a:r>
                <a:rPr lang="en-US" sz="950" dirty="0">
                  <a:latin typeface="Poppins" panose="00000500000000000000" pitchFamily="2" charset="0"/>
                  <a:cs typeface="Poppins" panose="00000500000000000000" pitchFamily="2" charset="0"/>
                </a:rPr>
                <a:t>BNP Paribas has built a cloud-based platform with IBM Cloud for seamless app development and testing while maintaining stringent security standards</a:t>
              </a:r>
            </a:p>
            <a:p>
              <a:pPr marL="171450" indent="-171450" algn="just">
                <a:buFont typeface="Arial" panose="020B0604020202020204" pitchFamily="34" charset="0"/>
                <a:buChar char="•"/>
              </a:pPr>
              <a:r>
                <a:rPr lang="en-US" sz="950" dirty="0">
                  <a:latin typeface="Poppins" panose="00000500000000000000" pitchFamily="2" charset="0"/>
                  <a:cs typeface="Poppins" panose="00000500000000000000" pitchFamily="2" charset="0"/>
                </a:rPr>
                <a:t>Capital One has leveraged cloud services to deliver a seamless digital banking experience to its customers</a:t>
              </a:r>
              <a:endParaRPr lang="en-IN" sz="950" dirty="0">
                <a:latin typeface="Poppins" panose="00000500000000000000" pitchFamily="2" charset="0"/>
                <a:cs typeface="Poppins" panose="00000500000000000000" pitchFamily="2" charset="0"/>
              </a:endParaRPr>
            </a:p>
          </p:txBody>
        </p:sp>
      </p:grpSp>
      <p:grpSp>
        <p:nvGrpSpPr>
          <p:cNvPr id="37" name="Group 36">
            <a:extLst>
              <a:ext uri="{FF2B5EF4-FFF2-40B4-BE49-F238E27FC236}">
                <a16:creationId xmlns:a16="http://schemas.microsoft.com/office/drawing/2014/main" id="{B8094563-D85E-E9CC-6146-DE4FA1D2DA85}"/>
              </a:ext>
            </a:extLst>
          </p:cNvPr>
          <p:cNvGrpSpPr/>
          <p:nvPr/>
        </p:nvGrpSpPr>
        <p:grpSpPr>
          <a:xfrm>
            <a:off x="2508827" y="1399597"/>
            <a:ext cx="2309100" cy="5346438"/>
            <a:chOff x="2844678" y="1278296"/>
            <a:chExt cx="2444795" cy="5346438"/>
          </a:xfrm>
        </p:grpSpPr>
        <p:grpSp>
          <p:nvGrpSpPr>
            <p:cNvPr id="18" name="Group 17">
              <a:extLst>
                <a:ext uri="{FF2B5EF4-FFF2-40B4-BE49-F238E27FC236}">
                  <a16:creationId xmlns:a16="http://schemas.microsoft.com/office/drawing/2014/main" id="{7405FAAC-B128-D598-79F0-24DDB16D6580}"/>
                </a:ext>
              </a:extLst>
            </p:cNvPr>
            <p:cNvGrpSpPr/>
            <p:nvPr/>
          </p:nvGrpSpPr>
          <p:grpSpPr>
            <a:xfrm>
              <a:off x="2844678" y="1278296"/>
              <a:ext cx="2444620" cy="5346438"/>
              <a:chOff x="578498" y="1632859"/>
              <a:chExt cx="2444620" cy="5346438"/>
            </a:xfrm>
          </p:grpSpPr>
          <p:sp>
            <p:nvSpPr>
              <p:cNvPr id="19" name="Rectangle 18">
                <a:extLst>
                  <a:ext uri="{FF2B5EF4-FFF2-40B4-BE49-F238E27FC236}">
                    <a16:creationId xmlns:a16="http://schemas.microsoft.com/office/drawing/2014/main" id="{049DE066-8A9E-308A-2B26-CD7FD6B10044}"/>
                  </a:ext>
                </a:extLst>
              </p:cNvPr>
              <p:cNvSpPr/>
              <p:nvPr/>
            </p:nvSpPr>
            <p:spPr>
              <a:xfrm>
                <a:off x="578498" y="2892490"/>
                <a:ext cx="2444620" cy="4086807"/>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A7280F4C-B158-5438-199B-B9EBF3DFC977}"/>
                  </a:ext>
                </a:extLst>
              </p:cNvPr>
              <p:cNvSpPr/>
              <p:nvPr/>
            </p:nvSpPr>
            <p:spPr>
              <a:xfrm>
                <a:off x="578498" y="2164702"/>
                <a:ext cx="2444620" cy="661489"/>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latin typeface="Poppins" panose="00000500000000000000" pitchFamily="2" charset="0"/>
                    <a:cs typeface="Poppins" panose="00000500000000000000" pitchFamily="2" charset="0"/>
                  </a:rPr>
                  <a:t>Core Banking Modernization</a:t>
                </a:r>
              </a:p>
            </p:txBody>
          </p:sp>
          <p:sp>
            <p:nvSpPr>
              <p:cNvPr id="21" name="Rectangle 20">
                <a:extLst>
                  <a:ext uri="{FF2B5EF4-FFF2-40B4-BE49-F238E27FC236}">
                    <a16:creationId xmlns:a16="http://schemas.microsoft.com/office/drawing/2014/main" id="{1118659A-3973-2E09-403A-28DFF455301E}"/>
                  </a:ext>
                </a:extLst>
              </p:cNvPr>
              <p:cNvSpPr/>
              <p:nvPr/>
            </p:nvSpPr>
            <p:spPr>
              <a:xfrm>
                <a:off x="1422824" y="1632859"/>
                <a:ext cx="755967" cy="584812"/>
              </a:xfrm>
              <a:prstGeom prst="rect">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2" name="Picture 21">
                <a:extLst>
                  <a:ext uri="{FF2B5EF4-FFF2-40B4-BE49-F238E27FC236}">
                    <a16:creationId xmlns:a16="http://schemas.microsoft.com/office/drawing/2014/main" id="{F96FBFBC-F627-15F2-F9C7-3CD00B5E1BB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68701" y="1698697"/>
                <a:ext cx="494521" cy="400168"/>
              </a:xfrm>
              <a:prstGeom prst="rect">
                <a:avLst/>
              </a:prstGeom>
            </p:spPr>
          </p:pic>
          <p:sp>
            <p:nvSpPr>
              <p:cNvPr id="23" name="Rectangle 22">
                <a:extLst>
                  <a:ext uri="{FF2B5EF4-FFF2-40B4-BE49-F238E27FC236}">
                    <a16:creationId xmlns:a16="http://schemas.microsoft.com/office/drawing/2014/main" id="{25E278E1-A9CB-B4BF-3E90-37D615511416}"/>
                  </a:ext>
                </a:extLst>
              </p:cNvPr>
              <p:cNvSpPr/>
              <p:nvPr/>
            </p:nvSpPr>
            <p:spPr>
              <a:xfrm>
                <a:off x="578498" y="2892490"/>
                <a:ext cx="2444620" cy="2043404"/>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104A3078-85E0-566C-4FA0-17F7D625763F}"/>
                  </a:ext>
                </a:extLst>
              </p:cNvPr>
              <p:cNvSpPr txBox="1"/>
              <p:nvPr/>
            </p:nvSpPr>
            <p:spPr>
              <a:xfrm>
                <a:off x="643813" y="3125755"/>
                <a:ext cx="2313992" cy="230832"/>
              </a:xfrm>
              <a:prstGeom prst="rect">
                <a:avLst/>
              </a:prstGeom>
              <a:noFill/>
            </p:spPr>
            <p:txBody>
              <a:bodyPr wrap="square" rtlCol="0">
                <a:spAutoFit/>
              </a:bodyPr>
              <a:lstStyle/>
              <a:p>
                <a:endParaRPr lang="en-IN" sz="900" dirty="0">
                  <a:latin typeface="Poppins" panose="00000500000000000000" pitchFamily="2" charset="0"/>
                  <a:cs typeface="Poppins" panose="00000500000000000000" pitchFamily="2" charset="0"/>
                </a:endParaRPr>
              </a:p>
            </p:txBody>
          </p:sp>
        </p:grpSp>
        <p:sp>
          <p:nvSpPr>
            <p:cNvPr id="25" name="TextBox 24">
              <a:extLst>
                <a:ext uri="{FF2B5EF4-FFF2-40B4-BE49-F238E27FC236}">
                  <a16:creationId xmlns:a16="http://schemas.microsoft.com/office/drawing/2014/main" id="{FEE13E05-5DC2-9271-5A24-A2A9DFE30F61}"/>
                </a:ext>
              </a:extLst>
            </p:cNvPr>
            <p:cNvSpPr txBox="1"/>
            <p:nvPr/>
          </p:nvSpPr>
          <p:spPr>
            <a:xfrm>
              <a:off x="2844853" y="2645805"/>
              <a:ext cx="2444620" cy="1408078"/>
            </a:xfrm>
            <a:prstGeom prst="rect">
              <a:avLst/>
            </a:prstGeom>
            <a:noFill/>
          </p:spPr>
          <p:txBody>
            <a:bodyPr wrap="square">
              <a:spAutoFit/>
            </a:bodyPr>
            <a:lstStyle/>
            <a:p>
              <a:pPr marL="171450" indent="-171450" algn="just">
                <a:buFont typeface="Arial" panose="020B0604020202020204" pitchFamily="34" charset="0"/>
                <a:buChar char="•"/>
              </a:pPr>
              <a:r>
                <a:rPr lang="en-US" sz="950" dirty="0">
                  <a:latin typeface="Poppins" panose="00000500000000000000" pitchFamily="2" charset="0"/>
                  <a:cs typeface="Poppins" panose="00000500000000000000" pitchFamily="2" charset="0"/>
                </a:rPr>
                <a:t>Banks are migrating their legacy core systems to the cloud to enhance scalability and operational efficiency.</a:t>
              </a:r>
            </a:p>
            <a:p>
              <a:pPr marL="171450" indent="-171450" algn="just">
                <a:buFont typeface="Arial" panose="020B0604020202020204" pitchFamily="34" charset="0"/>
                <a:buChar char="•"/>
              </a:pPr>
              <a:r>
                <a:rPr lang="en-US" sz="950" dirty="0">
                  <a:latin typeface="Poppins" panose="00000500000000000000" pitchFamily="2" charset="0"/>
                  <a:cs typeface="Poppins" panose="00000500000000000000" pitchFamily="2" charset="0"/>
                </a:rPr>
                <a:t>Cloud technology also enables faster deployment of new products and services while optimizing overall system performance</a:t>
              </a:r>
              <a:endParaRPr lang="en-IN" sz="950" dirty="0">
                <a:latin typeface="Poppins" panose="00000500000000000000" pitchFamily="2" charset="0"/>
                <a:cs typeface="Poppins" panose="00000500000000000000" pitchFamily="2" charset="0"/>
              </a:endParaRPr>
            </a:p>
          </p:txBody>
        </p:sp>
        <p:sp>
          <p:nvSpPr>
            <p:cNvPr id="26" name="TextBox 25">
              <a:extLst>
                <a:ext uri="{FF2B5EF4-FFF2-40B4-BE49-F238E27FC236}">
                  <a16:creationId xmlns:a16="http://schemas.microsoft.com/office/drawing/2014/main" id="{14F83A6A-3B0C-A98D-2548-8EF21676F02B}"/>
                </a:ext>
              </a:extLst>
            </p:cNvPr>
            <p:cNvSpPr txBox="1"/>
            <p:nvPr/>
          </p:nvSpPr>
          <p:spPr>
            <a:xfrm>
              <a:off x="2844853" y="4689694"/>
              <a:ext cx="2444620" cy="1700466"/>
            </a:xfrm>
            <a:prstGeom prst="rect">
              <a:avLst/>
            </a:prstGeom>
            <a:noFill/>
          </p:spPr>
          <p:txBody>
            <a:bodyPr wrap="square">
              <a:spAutoFit/>
            </a:bodyPr>
            <a:lstStyle/>
            <a:p>
              <a:pPr marL="171450" indent="-171450" algn="just">
                <a:buFont typeface="Arial" panose="020B0604020202020204" pitchFamily="34" charset="0"/>
                <a:buChar char="•"/>
              </a:pPr>
              <a:r>
                <a:rPr lang="en-US" sz="950" dirty="0">
                  <a:latin typeface="Poppins" panose="00000500000000000000" pitchFamily="2" charset="0"/>
                  <a:cs typeface="Poppins" panose="00000500000000000000" pitchFamily="2" charset="0"/>
                </a:rPr>
                <a:t>HSBC has partnered with Google Cloud to modernize its data warehouse, enabling real-time analytics and driving down operational costs.</a:t>
              </a:r>
            </a:p>
            <a:p>
              <a:pPr marL="171450" indent="-171450" algn="just">
                <a:buFont typeface="Arial" panose="020B0604020202020204" pitchFamily="34" charset="0"/>
                <a:buChar char="•"/>
              </a:pPr>
              <a:r>
                <a:rPr lang="en-US" sz="950" dirty="0">
                  <a:latin typeface="Poppins" panose="00000500000000000000" pitchFamily="2" charset="0"/>
                  <a:cs typeface="Poppins" panose="00000500000000000000" pitchFamily="2" charset="0"/>
                </a:rPr>
                <a:t>Standard Chartered has transitioned its trade finance systems to Microsoft Azure, enhancing automation and improving the overall customer experience</a:t>
              </a:r>
              <a:endParaRPr lang="en-IN" sz="950" dirty="0">
                <a:latin typeface="Poppins" panose="00000500000000000000" pitchFamily="2" charset="0"/>
                <a:cs typeface="Poppins" panose="00000500000000000000" pitchFamily="2" charset="0"/>
              </a:endParaRPr>
            </a:p>
          </p:txBody>
        </p:sp>
      </p:grpSp>
      <p:grpSp>
        <p:nvGrpSpPr>
          <p:cNvPr id="38" name="Group 37">
            <a:extLst>
              <a:ext uri="{FF2B5EF4-FFF2-40B4-BE49-F238E27FC236}">
                <a16:creationId xmlns:a16="http://schemas.microsoft.com/office/drawing/2014/main" id="{AB6DD7DA-17E7-7D10-C091-B1A820868B6A}"/>
              </a:ext>
            </a:extLst>
          </p:cNvPr>
          <p:cNvGrpSpPr/>
          <p:nvPr/>
        </p:nvGrpSpPr>
        <p:grpSpPr>
          <a:xfrm>
            <a:off x="4900624" y="1405913"/>
            <a:ext cx="2308936" cy="5346438"/>
            <a:chOff x="5562995" y="1278296"/>
            <a:chExt cx="2444621" cy="5346438"/>
          </a:xfrm>
        </p:grpSpPr>
        <p:grpSp>
          <p:nvGrpSpPr>
            <p:cNvPr id="27" name="Group 26">
              <a:extLst>
                <a:ext uri="{FF2B5EF4-FFF2-40B4-BE49-F238E27FC236}">
                  <a16:creationId xmlns:a16="http://schemas.microsoft.com/office/drawing/2014/main" id="{6FCC632F-AC7E-62E1-CECF-75D46C02587F}"/>
                </a:ext>
              </a:extLst>
            </p:cNvPr>
            <p:cNvGrpSpPr/>
            <p:nvPr/>
          </p:nvGrpSpPr>
          <p:grpSpPr>
            <a:xfrm>
              <a:off x="5562996" y="1278296"/>
              <a:ext cx="2444620" cy="5346438"/>
              <a:chOff x="578498" y="1632859"/>
              <a:chExt cx="2444620" cy="5346438"/>
            </a:xfrm>
          </p:grpSpPr>
          <p:sp>
            <p:nvSpPr>
              <p:cNvPr id="28" name="Rectangle 27">
                <a:extLst>
                  <a:ext uri="{FF2B5EF4-FFF2-40B4-BE49-F238E27FC236}">
                    <a16:creationId xmlns:a16="http://schemas.microsoft.com/office/drawing/2014/main" id="{991D3827-283A-626C-1BB1-464B535BD6C3}"/>
                  </a:ext>
                </a:extLst>
              </p:cNvPr>
              <p:cNvSpPr/>
              <p:nvPr/>
            </p:nvSpPr>
            <p:spPr>
              <a:xfrm>
                <a:off x="578498" y="2892490"/>
                <a:ext cx="2444620" cy="4086807"/>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ectangle 28">
                <a:extLst>
                  <a:ext uri="{FF2B5EF4-FFF2-40B4-BE49-F238E27FC236}">
                    <a16:creationId xmlns:a16="http://schemas.microsoft.com/office/drawing/2014/main" id="{AD351DA4-432C-A103-182A-CFAED9AE7223}"/>
                  </a:ext>
                </a:extLst>
              </p:cNvPr>
              <p:cNvSpPr/>
              <p:nvPr/>
            </p:nvSpPr>
            <p:spPr>
              <a:xfrm>
                <a:off x="578498" y="2164702"/>
                <a:ext cx="2444620" cy="661489"/>
              </a:xfrm>
              <a:prstGeom prst="rect">
                <a:avLst/>
              </a:prstGeom>
              <a:solidFill>
                <a:srgbClr val="F61A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latin typeface="Poppins" panose="00000500000000000000" pitchFamily="2" charset="0"/>
                    <a:cs typeface="Poppins" panose="00000500000000000000" pitchFamily="2" charset="0"/>
                  </a:rPr>
                  <a:t>Automating Customer Support</a:t>
                </a:r>
                <a:endParaRPr lang="en-IN" sz="1100" dirty="0">
                  <a:latin typeface="Poppins" panose="00000500000000000000" pitchFamily="2" charset="0"/>
                  <a:cs typeface="Poppins" panose="00000500000000000000" pitchFamily="2" charset="0"/>
                </a:endParaRPr>
              </a:p>
            </p:txBody>
          </p:sp>
          <p:sp>
            <p:nvSpPr>
              <p:cNvPr id="30" name="Rectangle 29">
                <a:extLst>
                  <a:ext uri="{FF2B5EF4-FFF2-40B4-BE49-F238E27FC236}">
                    <a16:creationId xmlns:a16="http://schemas.microsoft.com/office/drawing/2014/main" id="{68787963-7FE1-B085-C10C-7A222445F031}"/>
                  </a:ext>
                </a:extLst>
              </p:cNvPr>
              <p:cNvSpPr/>
              <p:nvPr/>
            </p:nvSpPr>
            <p:spPr>
              <a:xfrm>
                <a:off x="1422824" y="1632859"/>
                <a:ext cx="755967" cy="584812"/>
              </a:xfrm>
              <a:prstGeom prst="rect">
                <a:avLst/>
              </a:prstGeom>
              <a:noFill/>
              <a:ln>
                <a:solidFill>
                  <a:srgbClr val="F61A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1" name="Picture 30">
                <a:extLst>
                  <a:ext uri="{FF2B5EF4-FFF2-40B4-BE49-F238E27FC236}">
                    <a16:creationId xmlns:a16="http://schemas.microsoft.com/office/drawing/2014/main" id="{03342F93-BEF5-5BB2-0FA7-96F33F904D0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68701" y="1698697"/>
                <a:ext cx="494521" cy="400168"/>
              </a:xfrm>
              <a:prstGeom prst="rect">
                <a:avLst/>
              </a:prstGeom>
            </p:spPr>
          </p:pic>
          <p:sp>
            <p:nvSpPr>
              <p:cNvPr id="32" name="Rectangle 31">
                <a:extLst>
                  <a:ext uri="{FF2B5EF4-FFF2-40B4-BE49-F238E27FC236}">
                    <a16:creationId xmlns:a16="http://schemas.microsoft.com/office/drawing/2014/main" id="{79B560BC-0FAA-9B29-BED5-FAED8D2B7872}"/>
                  </a:ext>
                </a:extLst>
              </p:cNvPr>
              <p:cNvSpPr/>
              <p:nvPr/>
            </p:nvSpPr>
            <p:spPr>
              <a:xfrm>
                <a:off x="578498" y="2892490"/>
                <a:ext cx="2444620" cy="2043404"/>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TextBox 32">
                <a:extLst>
                  <a:ext uri="{FF2B5EF4-FFF2-40B4-BE49-F238E27FC236}">
                    <a16:creationId xmlns:a16="http://schemas.microsoft.com/office/drawing/2014/main" id="{00D660EF-98CC-CA1B-1FE4-AC9AC9F50415}"/>
                  </a:ext>
                </a:extLst>
              </p:cNvPr>
              <p:cNvSpPr txBox="1"/>
              <p:nvPr/>
            </p:nvSpPr>
            <p:spPr>
              <a:xfrm>
                <a:off x="643813" y="3125755"/>
                <a:ext cx="2313992" cy="230832"/>
              </a:xfrm>
              <a:prstGeom prst="rect">
                <a:avLst/>
              </a:prstGeom>
              <a:noFill/>
            </p:spPr>
            <p:txBody>
              <a:bodyPr wrap="square" rtlCol="0">
                <a:spAutoFit/>
              </a:bodyPr>
              <a:lstStyle/>
              <a:p>
                <a:endParaRPr lang="en-IN" sz="900" dirty="0">
                  <a:latin typeface="Poppins" panose="00000500000000000000" pitchFamily="2" charset="0"/>
                  <a:cs typeface="Poppins" panose="00000500000000000000" pitchFamily="2" charset="0"/>
                </a:endParaRPr>
              </a:p>
            </p:txBody>
          </p:sp>
        </p:grpSp>
        <p:sp>
          <p:nvSpPr>
            <p:cNvPr id="34" name="TextBox 33">
              <a:extLst>
                <a:ext uri="{FF2B5EF4-FFF2-40B4-BE49-F238E27FC236}">
                  <a16:creationId xmlns:a16="http://schemas.microsoft.com/office/drawing/2014/main" id="{4A7B2764-C696-9642-4335-A6A2AE0C9334}"/>
                </a:ext>
              </a:extLst>
            </p:cNvPr>
            <p:cNvSpPr txBox="1"/>
            <p:nvPr/>
          </p:nvSpPr>
          <p:spPr>
            <a:xfrm>
              <a:off x="5562995" y="2639489"/>
              <a:ext cx="2444620" cy="1700466"/>
            </a:xfrm>
            <a:prstGeom prst="rect">
              <a:avLst/>
            </a:prstGeom>
            <a:noFill/>
          </p:spPr>
          <p:txBody>
            <a:bodyPr wrap="square">
              <a:spAutoFit/>
            </a:bodyPr>
            <a:lstStyle/>
            <a:p>
              <a:pPr marL="171450" indent="-171450" algn="just">
                <a:buFont typeface="Arial" panose="020B0604020202020204" pitchFamily="34" charset="0"/>
                <a:buChar char="•"/>
              </a:pPr>
              <a:r>
                <a:rPr lang="en-US" sz="950" dirty="0">
                  <a:latin typeface="Poppins" panose="00000500000000000000" pitchFamily="2" charset="0"/>
                  <a:cs typeface="Poppins" panose="00000500000000000000" pitchFamily="2" charset="0"/>
                </a:rPr>
                <a:t>Banks are increasingly leveraging cloud-based AI-driven chatbots and virtual assistants to enhance customer engagement</a:t>
              </a:r>
            </a:p>
            <a:p>
              <a:pPr marL="171450" indent="-171450" algn="just">
                <a:buFont typeface="Arial" panose="020B0604020202020204" pitchFamily="34" charset="0"/>
                <a:buChar char="•"/>
              </a:pPr>
              <a:r>
                <a:rPr lang="en-US" sz="950" dirty="0">
                  <a:latin typeface="Poppins" panose="00000500000000000000" pitchFamily="2" charset="0"/>
                  <a:cs typeface="Poppins" panose="00000500000000000000" pitchFamily="2" charset="0"/>
                </a:rPr>
                <a:t>These technologies provide 24/7 support, automate routine tasks, and improve overall service efficiency, resulting in a more seamless &amp; personalized customer experience</a:t>
              </a:r>
              <a:endParaRPr lang="en-IN" sz="950" dirty="0">
                <a:latin typeface="Poppins" panose="00000500000000000000" pitchFamily="2" charset="0"/>
                <a:cs typeface="Poppins" panose="00000500000000000000" pitchFamily="2" charset="0"/>
              </a:endParaRPr>
            </a:p>
          </p:txBody>
        </p:sp>
        <p:sp>
          <p:nvSpPr>
            <p:cNvPr id="35" name="TextBox 34">
              <a:extLst>
                <a:ext uri="{FF2B5EF4-FFF2-40B4-BE49-F238E27FC236}">
                  <a16:creationId xmlns:a16="http://schemas.microsoft.com/office/drawing/2014/main" id="{E819BBC7-469D-F466-5DB0-221439FABB82}"/>
                </a:ext>
              </a:extLst>
            </p:cNvPr>
            <p:cNvSpPr txBox="1"/>
            <p:nvPr/>
          </p:nvSpPr>
          <p:spPr>
            <a:xfrm>
              <a:off x="5562996" y="4683378"/>
              <a:ext cx="2444620" cy="1700466"/>
            </a:xfrm>
            <a:prstGeom prst="rect">
              <a:avLst/>
            </a:prstGeom>
            <a:noFill/>
          </p:spPr>
          <p:txBody>
            <a:bodyPr wrap="square">
              <a:spAutoFit/>
            </a:bodyPr>
            <a:lstStyle/>
            <a:p>
              <a:pPr marL="171450" indent="-171450" algn="just">
                <a:buFont typeface="Arial" panose="020B0604020202020204" pitchFamily="34" charset="0"/>
                <a:buChar char="•"/>
              </a:pPr>
              <a:r>
                <a:rPr lang="en-US" sz="950" dirty="0">
                  <a:latin typeface="Poppins" panose="00000500000000000000" pitchFamily="2" charset="0"/>
                  <a:cs typeface="Poppins" panose="00000500000000000000" pitchFamily="2" charset="0"/>
                </a:rPr>
                <a:t>Bank of America's AI assistant, Erica, assists customers with tasks such as balance checks, transfers, payments, and financial advice</a:t>
              </a:r>
            </a:p>
            <a:p>
              <a:pPr marL="171450" indent="-171450" algn="just">
                <a:buFont typeface="Arial" panose="020B0604020202020204" pitchFamily="34" charset="0"/>
                <a:buChar char="•"/>
              </a:pPr>
              <a:r>
                <a:rPr lang="en-US" sz="950" dirty="0">
                  <a:latin typeface="Poppins" panose="00000500000000000000" pitchFamily="2" charset="0"/>
                  <a:cs typeface="Poppins" panose="00000500000000000000" pitchFamily="2" charset="0"/>
                </a:rPr>
                <a:t>Swedbank utilizes its virtual assistant, Nina, to handle customer service tasks, including answering FAQs and helping users navigate digital services.</a:t>
              </a:r>
              <a:endParaRPr lang="en-IN" sz="950" dirty="0">
                <a:latin typeface="Poppins" panose="00000500000000000000" pitchFamily="2" charset="0"/>
                <a:cs typeface="Poppins" panose="00000500000000000000" pitchFamily="2" charset="0"/>
              </a:endParaRPr>
            </a:p>
          </p:txBody>
        </p:sp>
      </p:grpSp>
      <p:grpSp>
        <p:nvGrpSpPr>
          <p:cNvPr id="39" name="Group 38">
            <a:extLst>
              <a:ext uri="{FF2B5EF4-FFF2-40B4-BE49-F238E27FC236}">
                <a16:creationId xmlns:a16="http://schemas.microsoft.com/office/drawing/2014/main" id="{41465FFA-88A0-F553-1195-DA0E3C6F33AE}"/>
              </a:ext>
            </a:extLst>
          </p:cNvPr>
          <p:cNvGrpSpPr/>
          <p:nvPr/>
        </p:nvGrpSpPr>
        <p:grpSpPr>
          <a:xfrm>
            <a:off x="7298598" y="1399597"/>
            <a:ext cx="2308935" cy="5408842"/>
            <a:chOff x="5562996" y="1278296"/>
            <a:chExt cx="2444620" cy="5408842"/>
          </a:xfrm>
        </p:grpSpPr>
        <p:grpSp>
          <p:nvGrpSpPr>
            <p:cNvPr id="40" name="Group 39">
              <a:extLst>
                <a:ext uri="{FF2B5EF4-FFF2-40B4-BE49-F238E27FC236}">
                  <a16:creationId xmlns:a16="http://schemas.microsoft.com/office/drawing/2014/main" id="{A3C40992-0DC5-547B-5FEC-2AF7EABE8032}"/>
                </a:ext>
              </a:extLst>
            </p:cNvPr>
            <p:cNvGrpSpPr/>
            <p:nvPr/>
          </p:nvGrpSpPr>
          <p:grpSpPr>
            <a:xfrm>
              <a:off x="5562996" y="1278296"/>
              <a:ext cx="2444620" cy="5346438"/>
              <a:chOff x="578498" y="1632859"/>
              <a:chExt cx="2444620" cy="5346438"/>
            </a:xfrm>
          </p:grpSpPr>
          <p:sp>
            <p:nvSpPr>
              <p:cNvPr id="43" name="Rectangle 42">
                <a:extLst>
                  <a:ext uri="{FF2B5EF4-FFF2-40B4-BE49-F238E27FC236}">
                    <a16:creationId xmlns:a16="http://schemas.microsoft.com/office/drawing/2014/main" id="{C6AD24CA-255B-7EAE-7F95-42AB2E9F2CE2}"/>
                  </a:ext>
                </a:extLst>
              </p:cNvPr>
              <p:cNvSpPr/>
              <p:nvPr/>
            </p:nvSpPr>
            <p:spPr>
              <a:xfrm>
                <a:off x="578498" y="2892490"/>
                <a:ext cx="2444620" cy="4086807"/>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Rectangle 43">
                <a:extLst>
                  <a:ext uri="{FF2B5EF4-FFF2-40B4-BE49-F238E27FC236}">
                    <a16:creationId xmlns:a16="http://schemas.microsoft.com/office/drawing/2014/main" id="{697BE0B0-87A4-AB70-9B14-4A18A6804A2A}"/>
                  </a:ext>
                </a:extLst>
              </p:cNvPr>
              <p:cNvSpPr/>
              <p:nvPr/>
            </p:nvSpPr>
            <p:spPr>
              <a:xfrm>
                <a:off x="578498" y="2164702"/>
                <a:ext cx="2444620" cy="661489"/>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latin typeface="Poppins" panose="00000500000000000000" pitchFamily="2" charset="0"/>
                    <a:cs typeface="Poppins" panose="00000500000000000000" pitchFamily="2" charset="0"/>
                  </a:rPr>
                  <a:t>Managing Large Volumes of Data</a:t>
                </a:r>
                <a:endParaRPr lang="en-IN" sz="1100" dirty="0">
                  <a:latin typeface="Poppins" panose="00000500000000000000" pitchFamily="2" charset="0"/>
                  <a:cs typeface="Poppins" panose="00000500000000000000" pitchFamily="2" charset="0"/>
                </a:endParaRPr>
              </a:p>
            </p:txBody>
          </p:sp>
          <p:sp>
            <p:nvSpPr>
              <p:cNvPr id="45" name="Rectangle 44">
                <a:extLst>
                  <a:ext uri="{FF2B5EF4-FFF2-40B4-BE49-F238E27FC236}">
                    <a16:creationId xmlns:a16="http://schemas.microsoft.com/office/drawing/2014/main" id="{AC31B4CC-A4AF-169C-9947-12C4C00D4F6D}"/>
                  </a:ext>
                </a:extLst>
              </p:cNvPr>
              <p:cNvSpPr/>
              <p:nvPr/>
            </p:nvSpPr>
            <p:spPr>
              <a:xfrm>
                <a:off x="1422824" y="1632859"/>
                <a:ext cx="755967" cy="584812"/>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6" name="Picture 45">
                <a:extLst>
                  <a:ext uri="{FF2B5EF4-FFF2-40B4-BE49-F238E27FC236}">
                    <a16:creationId xmlns:a16="http://schemas.microsoft.com/office/drawing/2014/main" id="{9DC950CF-B16F-37F3-9DDD-64218C9557C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68701" y="1698697"/>
                <a:ext cx="494521" cy="400168"/>
              </a:xfrm>
              <a:prstGeom prst="rect">
                <a:avLst/>
              </a:prstGeom>
            </p:spPr>
          </p:pic>
          <p:sp>
            <p:nvSpPr>
              <p:cNvPr id="47" name="Rectangle 46">
                <a:extLst>
                  <a:ext uri="{FF2B5EF4-FFF2-40B4-BE49-F238E27FC236}">
                    <a16:creationId xmlns:a16="http://schemas.microsoft.com/office/drawing/2014/main" id="{396C7367-DFEF-3699-EB63-2F63EC08AAA9}"/>
                  </a:ext>
                </a:extLst>
              </p:cNvPr>
              <p:cNvSpPr/>
              <p:nvPr/>
            </p:nvSpPr>
            <p:spPr>
              <a:xfrm>
                <a:off x="578498" y="2892490"/>
                <a:ext cx="2444620" cy="2043404"/>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TextBox 47">
                <a:extLst>
                  <a:ext uri="{FF2B5EF4-FFF2-40B4-BE49-F238E27FC236}">
                    <a16:creationId xmlns:a16="http://schemas.microsoft.com/office/drawing/2014/main" id="{B4855973-8A81-204D-DE9C-0945D7A75086}"/>
                  </a:ext>
                </a:extLst>
              </p:cNvPr>
              <p:cNvSpPr txBox="1"/>
              <p:nvPr/>
            </p:nvSpPr>
            <p:spPr>
              <a:xfrm>
                <a:off x="643813" y="3125755"/>
                <a:ext cx="2313992" cy="230832"/>
              </a:xfrm>
              <a:prstGeom prst="rect">
                <a:avLst/>
              </a:prstGeom>
              <a:noFill/>
            </p:spPr>
            <p:txBody>
              <a:bodyPr wrap="square" rtlCol="0">
                <a:spAutoFit/>
              </a:bodyPr>
              <a:lstStyle/>
              <a:p>
                <a:endParaRPr lang="en-IN" sz="900" dirty="0">
                  <a:latin typeface="Poppins" panose="00000500000000000000" pitchFamily="2" charset="0"/>
                  <a:cs typeface="Poppins" panose="00000500000000000000" pitchFamily="2" charset="0"/>
                </a:endParaRPr>
              </a:p>
            </p:txBody>
          </p:sp>
        </p:grpSp>
        <p:sp>
          <p:nvSpPr>
            <p:cNvPr id="41" name="TextBox 40">
              <a:extLst>
                <a:ext uri="{FF2B5EF4-FFF2-40B4-BE49-F238E27FC236}">
                  <a16:creationId xmlns:a16="http://schemas.microsoft.com/office/drawing/2014/main" id="{1C15E336-BC7C-E182-EC92-52E5E2547D0E}"/>
                </a:ext>
              </a:extLst>
            </p:cNvPr>
            <p:cNvSpPr txBox="1"/>
            <p:nvPr/>
          </p:nvSpPr>
          <p:spPr>
            <a:xfrm>
              <a:off x="5562996" y="2650396"/>
              <a:ext cx="2444620" cy="1846659"/>
            </a:xfrm>
            <a:prstGeom prst="rect">
              <a:avLst/>
            </a:prstGeom>
            <a:noFill/>
          </p:spPr>
          <p:txBody>
            <a:bodyPr wrap="square">
              <a:spAutoFit/>
            </a:bodyPr>
            <a:lstStyle/>
            <a:p>
              <a:pPr marL="171450" indent="-171450" algn="just">
                <a:buFont typeface="Arial" panose="020B0604020202020204" pitchFamily="34" charset="0"/>
                <a:buChar char="•"/>
              </a:pPr>
              <a:r>
                <a:rPr lang="en-US" sz="950" dirty="0">
                  <a:latin typeface="Poppins" panose="00000500000000000000" pitchFamily="2" charset="0"/>
                  <a:cs typeface="Poppins" panose="00000500000000000000" pitchFamily="2" charset="0"/>
                </a:rPr>
                <a:t>Cloud-based analytics tools enable real-time data processing and insights, allowing financial institutions to enhance decision-making, refine product offerings, and boost customer satisfaction</a:t>
              </a:r>
            </a:p>
            <a:p>
              <a:pPr marL="171450" indent="-171450" algn="just">
                <a:buFont typeface="Arial" panose="020B0604020202020204" pitchFamily="34" charset="0"/>
                <a:buChar char="•"/>
              </a:pPr>
              <a:r>
                <a:rPr lang="en-US" sz="950" dirty="0">
                  <a:latin typeface="Poppins" panose="00000500000000000000" pitchFamily="2" charset="0"/>
                  <a:cs typeface="Poppins" panose="00000500000000000000" pitchFamily="2" charset="0"/>
                </a:rPr>
                <a:t>Cloud platforms offer scalable and secure data storage capabilities, allowing banks to efficiently manage and store large volumes of data</a:t>
              </a:r>
              <a:endParaRPr lang="en-IN" sz="950" dirty="0">
                <a:latin typeface="Poppins" panose="00000500000000000000" pitchFamily="2" charset="0"/>
                <a:cs typeface="Poppins" panose="00000500000000000000" pitchFamily="2" charset="0"/>
              </a:endParaRPr>
            </a:p>
          </p:txBody>
        </p:sp>
        <p:sp>
          <p:nvSpPr>
            <p:cNvPr id="42" name="TextBox 41">
              <a:extLst>
                <a:ext uri="{FF2B5EF4-FFF2-40B4-BE49-F238E27FC236}">
                  <a16:creationId xmlns:a16="http://schemas.microsoft.com/office/drawing/2014/main" id="{F4E80DCA-C0AC-5208-03EA-67E8ADA96D30}"/>
                </a:ext>
              </a:extLst>
            </p:cNvPr>
            <p:cNvSpPr txBox="1"/>
            <p:nvPr/>
          </p:nvSpPr>
          <p:spPr>
            <a:xfrm>
              <a:off x="5562996" y="4694285"/>
              <a:ext cx="2444620" cy="1992853"/>
            </a:xfrm>
            <a:prstGeom prst="rect">
              <a:avLst/>
            </a:prstGeom>
            <a:noFill/>
          </p:spPr>
          <p:txBody>
            <a:bodyPr wrap="square">
              <a:spAutoFit/>
            </a:bodyPr>
            <a:lstStyle/>
            <a:p>
              <a:pPr marL="171450" indent="-171450" algn="just">
                <a:buFont typeface="Arial" panose="020B0604020202020204" pitchFamily="34" charset="0"/>
                <a:buChar char="•"/>
              </a:pPr>
              <a:r>
                <a:rPr lang="en-US" sz="950" dirty="0">
                  <a:latin typeface="Poppins" panose="00000500000000000000" pitchFamily="2" charset="0"/>
                  <a:cs typeface="Poppins" panose="00000500000000000000" pitchFamily="2" charset="0"/>
                </a:rPr>
                <a:t>JP Morgan Chase has leveraged Amazon Web Services (AWS) to process large datasets in real-time, allowing for the detection of fraudulent transactions and gaining valuable insights into customer behavior</a:t>
              </a:r>
            </a:p>
            <a:p>
              <a:pPr marL="171450" indent="-171450" algn="just">
                <a:buFont typeface="Arial" panose="020B0604020202020204" pitchFamily="34" charset="0"/>
                <a:buChar char="•"/>
              </a:pPr>
              <a:r>
                <a:rPr lang="en-US" sz="950" dirty="0">
                  <a:latin typeface="Poppins" panose="00000500000000000000" pitchFamily="2" charset="0"/>
                  <a:cs typeface="Poppins" panose="00000500000000000000" pitchFamily="2" charset="0"/>
                </a:rPr>
                <a:t>Barclays has utilized Google Cloud's advanced data analytics tools to optimize customer data processing and improve strategic decision-making</a:t>
              </a:r>
              <a:endParaRPr lang="en-IN" sz="950" dirty="0">
                <a:latin typeface="Poppins" panose="00000500000000000000" pitchFamily="2" charset="0"/>
                <a:cs typeface="Poppins" panose="00000500000000000000" pitchFamily="2" charset="0"/>
              </a:endParaRPr>
            </a:p>
          </p:txBody>
        </p:sp>
      </p:grpSp>
      <p:grpSp>
        <p:nvGrpSpPr>
          <p:cNvPr id="49" name="Group 48">
            <a:extLst>
              <a:ext uri="{FF2B5EF4-FFF2-40B4-BE49-F238E27FC236}">
                <a16:creationId xmlns:a16="http://schemas.microsoft.com/office/drawing/2014/main" id="{4356FE6E-8D32-3132-79D1-EFB3247DB9CC}"/>
              </a:ext>
            </a:extLst>
          </p:cNvPr>
          <p:cNvGrpSpPr/>
          <p:nvPr/>
        </p:nvGrpSpPr>
        <p:grpSpPr>
          <a:xfrm>
            <a:off x="9690395" y="1399597"/>
            <a:ext cx="2315095" cy="5408842"/>
            <a:chOff x="5556474" y="1278296"/>
            <a:chExt cx="2451142" cy="5408842"/>
          </a:xfrm>
        </p:grpSpPr>
        <p:grpSp>
          <p:nvGrpSpPr>
            <p:cNvPr id="50" name="Group 49">
              <a:extLst>
                <a:ext uri="{FF2B5EF4-FFF2-40B4-BE49-F238E27FC236}">
                  <a16:creationId xmlns:a16="http://schemas.microsoft.com/office/drawing/2014/main" id="{7F833837-C2BE-BB19-AEFB-6097D2B42C8E}"/>
                </a:ext>
              </a:extLst>
            </p:cNvPr>
            <p:cNvGrpSpPr/>
            <p:nvPr/>
          </p:nvGrpSpPr>
          <p:grpSpPr>
            <a:xfrm>
              <a:off x="5562996" y="1278296"/>
              <a:ext cx="2444620" cy="5346438"/>
              <a:chOff x="578498" y="1632859"/>
              <a:chExt cx="2444620" cy="5346438"/>
            </a:xfrm>
          </p:grpSpPr>
          <p:sp>
            <p:nvSpPr>
              <p:cNvPr id="53" name="Rectangle 52">
                <a:extLst>
                  <a:ext uri="{FF2B5EF4-FFF2-40B4-BE49-F238E27FC236}">
                    <a16:creationId xmlns:a16="http://schemas.microsoft.com/office/drawing/2014/main" id="{7FBCCF67-F536-F316-8564-2768E496EFC1}"/>
                  </a:ext>
                </a:extLst>
              </p:cNvPr>
              <p:cNvSpPr/>
              <p:nvPr/>
            </p:nvSpPr>
            <p:spPr>
              <a:xfrm>
                <a:off x="578498" y="2892490"/>
                <a:ext cx="2444620" cy="4086807"/>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4" name="Rectangle 53">
                <a:extLst>
                  <a:ext uri="{FF2B5EF4-FFF2-40B4-BE49-F238E27FC236}">
                    <a16:creationId xmlns:a16="http://schemas.microsoft.com/office/drawing/2014/main" id="{0B99C6B3-AD76-E8FF-4A58-873A5A777BAB}"/>
                  </a:ext>
                </a:extLst>
              </p:cNvPr>
              <p:cNvSpPr/>
              <p:nvPr/>
            </p:nvSpPr>
            <p:spPr>
              <a:xfrm>
                <a:off x="578498" y="2164702"/>
                <a:ext cx="2444620" cy="661489"/>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latin typeface="Poppins" panose="00000500000000000000" pitchFamily="2" charset="0"/>
                    <a:cs typeface="Poppins" panose="00000500000000000000" pitchFamily="2" charset="0"/>
                  </a:rPr>
                  <a:t>Facilitating Open Banking Services</a:t>
                </a:r>
              </a:p>
            </p:txBody>
          </p:sp>
          <p:sp>
            <p:nvSpPr>
              <p:cNvPr id="55" name="Rectangle 54">
                <a:extLst>
                  <a:ext uri="{FF2B5EF4-FFF2-40B4-BE49-F238E27FC236}">
                    <a16:creationId xmlns:a16="http://schemas.microsoft.com/office/drawing/2014/main" id="{EB584A86-123B-4F56-0BB5-75FC882E45F6}"/>
                  </a:ext>
                </a:extLst>
              </p:cNvPr>
              <p:cNvSpPr/>
              <p:nvPr/>
            </p:nvSpPr>
            <p:spPr>
              <a:xfrm>
                <a:off x="1422824" y="1632859"/>
                <a:ext cx="755967" cy="584812"/>
              </a:xfrm>
              <a:prstGeom prst="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6" name="Picture 55">
                <a:extLst>
                  <a:ext uri="{FF2B5EF4-FFF2-40B4-BE49-F238E27FC236}">
                    <a16:creationId xmlns:a16="http://schemas.microsoft.com/office/drawing/2014/main" id="{26BE3CE7-1E1E-FB75-457E-E28FEA5B0F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68701" y="1698697"/>
                <a:ext cx="494521" cy="400168"/>
              </a:xfrm>
              <a:prstGeom prst="rect">
                <a:avLst/>
              </a:prstGeom>
            </p:spPr>
          </p:pic>
          <p:sp>
            <p:nvSpPr>
              <p:cNvPr id="57" name="Rectangle 56">
                <a:extLst>
                  <a:ext uri="{FF2B5EF4-FFF2-40B4-BE49-F238E27FC236}">
                    <a16:creationId xmlns:a16="http://schemas.microsoft.com/office/drawing/2014/main" id="{54446ED6-0925-38D1-7D2C-681AE122C760}"/>
                  </a:ext>
                </a:extLst>
              </p:cNvPr>
              <p:cNvSpPr/>
              <p:nvPr/>
            </p:nvSpPr>
            <p:spPr>
              <a:xfrm>
                <a:off x="578498" y="2892490"/>
                <a:ext cx="2444620" cy="2043404"/>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TextBox 57">
                <a:extLst>
                  <a:ext uri="{FF2B5EF4-FFF2-40B4-BE49-F238E27FC236}">
                    <a16:creationId xmlns:a16="http://schemas.microsoft.com/office/drawing/2014/main" id="{24908125-838E-2716-1E2C-0B29C0C811D4}"/>
                  </a:ext>
                </a:extLst>
              </p:cNvPr>
              <p:cNvSpPr txBox="1"/>
              <p:nvPr/>
            </p:nvSpPr>
            <p:spPr>
              <a:xfrm>
                <a:off x="643813" y="3125755"/>
                <a:ext cx="2313992" cy="230832"/>
              </a:xfrm>
              <a:prstGeom prst="rect">
                <a:avLst/>
              </a:prstGeom>
              <a:noFill/>
            </p:spPr>
            <p:txBody>
              <a:bodyPr wrap="square" rtlCol="0">
                <a:spAutoFit/>
              </a:bodyPr>
              <a:lstStyle/>
              <a:p>
                <a:endParaRPr lang="en-IN" sz="900" dirty="0">
                  <a:latin typeface="Poppins" panose="00000500000000000000" pitchFamily="2" charset="0"/>
                  <a:cs typeface="Poppins" panose="00000500000000000000" pitchFamily="2" charset="0"/>
                </a:endParaRPr>
              </a:p>
            </p:txBody>
          </p:sp>
        </p:grpSp>
        <p:sp>
          <p:nvSpPr>
            <p:cNvPr id="51" name="TextBox 50">
              <a:extLst>
                <a:ext uri="{FF2B5EF4-FFF2-40B4-BE49-F238E27FC236}">
                  <a16:creationId xmlns:a16="http://schemas.microsoft.com/office/drawing/2014/main" id="{F52E5384-9000-AE66-D658-23BF1FA8735D}"/>
                </a:ext>
              </a:extLst>
            </p:cNvPr>
            <p:cNvSpPr txBox="1"/>
            <p:nvPr/>
          </p:nvSpPr>
          <p:spPr>
            <a:xfrm>
              <a:off x="5556474" y="2650396"/>
              <a:ext cx="2444620" cy="1846659"/>
            </a:xfrm>
            <a:prstGeom prst="rect">
              <a:avLst/>
            </a:prstGeom>
            <a:noFill/>
          </p:spPr>
          <p:txBody>
            <a:bodyPr wrap="square">
              <a:spAutoFit/>
            </a:bodyPr>
            <a:lstStyle/>
            <a:p>
              <a:pPr marL="171450" indent="-171450" algn="just">
                <a:buFont typeface="Arial" panose="020B0604020202020204" pitchFamily="34" charset="0"/>
                <a:buChar char="•"/>
              </a:pPr>
              <a:r>
                <a:rPr lang="en-US" sz="950" dirty="0">
                  <a:latin typeface="Poppins" panose="00000500000000000000" pitchFamily="2" charset="0"/>
                  <a:cs typeface="Poppins" panose="00000500000000000000" pitchFamily="2" charset="0"/>
                </a:rPr>
                <a:t>Cloud computing supports open banking by offering secure and scalable platforms that facilitate seamless data sharing and collaboration with third-party providers</a:t>
              </a:r>
            </a:p>
            <a:p>
              <a:pPr marL="171450" indent="-171450" algn="just">
                <a:buFont typeface="Arial" panose="020B0604020202020204" pitchFamily="34" charset="0"/>
                <a:buChar char="•"/>
              </a:pPr>
              <a:r>
                <a:rPr lang="en-US" sz="950" dirty="0">
                  <a:latin typeface="Poppins" panose="00000500000000000000" pitchFamily="2" charset="0"/>
                  <a:cs typeface="Poppins" panose="00000500000000000000" pitchFamily="2" charset="0"/>
                </a:rPr>
                <a:t>Through cloud-based APIs, banks can integrate their services with fintech partners, fostering the development of innovative financial products and services</a:t>
              </a:r>
              <a:endParaRPr lang="en-IN" sz="950" dirty="0">
                <a:latin typeface="Poppins" panose="00000500000000000000" pitchFamily="2" charset="0"/>
                <a:cs typeface="Poppins" panose="00000500000000000000" pitchFamily="2" charset="0"/>
              </a:endParaRPr>
            </a:p>
          </p:txBody>
        </p:sp>
        <p:sp>
          <p:nvSpPr>
            <p:cNvPr id="52" name="TextBox 51">
              <a:extLst>
                <a:ext uri="{FF2B5EF4-FFF2-40B4-BE49-F238E27FC236}">
                  <a16:creationId xmlns:a16="http://schemas.microsoft.com/office/drawing/2014/main" id="{3A454984-CA55-F44C-B33C-50C0252EF7A4}"/>
                </a:ext>
              </a:extLst>
            </p:cNvPr>
            <p:cNvSpPr txBox="1"/>
            <p:nvPr/>
          </p:nvSpPr>
          <p:spPr>
            <a:xfrm>
              <a:off x="5556474" y="4694285"/>
              <a:ext cx="2444620" cy="1992853"/>
            </a:xfrm>
            <a:prstGeom prst="rect">
              <a:avLst/>
            </a:prstGeom>
            <a:noFill/>
          </p:spPr>
          <p:txBody>
            <a:bodyPr wrap="square">
              <a:spAutoFit/>
            </a:bodyPr>
            <a:lstStyle/>
            <a:p>
              <a:pPr marL="171450" indent="-171450" algn="just">
                <a:buFont typeface="Arial" panose="020B0604020202020204" pitchFamily="34" charset="0"/>
                <a:buChar char="•"/>
              </a:pPr>
              <a:r>
                <a:rPr lang="en-US" sz="950" dirty="0">
                  <a:latin typeface="Poppins" panose="00000500000000000000" pitchFamily="2" charset="0"/>
                  <a:cs typeface="Poppins" panose="00000500000000000000" pitchFamily="2" charset="0"/>
                </a:rPr>
                <a:t>Lloyds Banking Group has leveraged cloud computing to facilitate open banking, enhancing collaboration with fintech partners and offering customers more personalized financial services</a:t>
              </a:r>
            </a:p>
            <a:p>
              <a:pPr marL="171450" indent="-171450" algn="just">
                <a:buFont typeface="Arial" panose="020B0604020202020204" pitchFamily="34" charset="0"/>
                <a:buChar char="•"/>
              </a:pPr>
              <a:r>
                <a:rPr lang="en-US" sz="950" dirty="0">
                  <a:latin typeface="Poppins" panose="00000500000000000000" pitchFamily="2" charset="0"/>
                  <a:cs typeface="Poppins" panose="00000500000000000000" pitchFamily="2" charset="0"/>
                </a:rPr>
                <a:t>Monzo, a prominent UK digital bank, has utilized cloud technology to support its open banking infrastructure, improving scalability and user experience</a:t>
              </a:r>
              <a:endParaRPr lang="en-IN" sz="950" dirty="0">
                <a:latin typeface="Poppins" panose="00000500000000000000" pitchFamily="2" charset="0"/>
                <a:cs typeface="Poppins" panose="00000500000000000000" pitchFamily="2" charset="0"/>
              </a:endParaRPr>
            </a:p>
          </p:txBody>
        </p:sp>
      </p:grpSp>
      <p:sp>
        <p:nvSpPr>
          <p:cNvPr id="59" name="TextBox 58">
            <a:extLst>
              <a:ext uri="{FF2B5EF4-FFF2-40B4-BE49-F238E27FC236}">
                <a16:creationId xmlns:a16="http://schemas.microsoft.com/office/drawing/2014/main" id="{D02D48D5-EF85-7F6A-6C01-8C427A260B3C}"/>
              </a:ext>
            </a:extLst>
          </p:cNvPr>
          <p:cNvSpPr txBox="1"/>
          <p:nvPr/>
        </p:nvSpPr>
        <p:spPr>
          <a:xfrm>
            <a:off x="137720" y="717856"/>
            <a:ext cx="11870778" cy="430887"/>
          </a:xfrm>
          <a:prstGeom prst="rect">
            <a:avLst/>
          </a:prstGeom>
          <a:noFill/>
        </p:spPr>
        <p:txBody>
          <a:bodyPr wrap="square" rtlCol="0" anchor="b">
            <a:spAutoFit/>
          </a:bodyPr>
          <a:lstStyle/>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Cloud computing is revolutionizing the banking industry by providing scalable, flexible, and cost-effective solutions. Here are some key use cases of cloud technology in banking, accompanied by real-world examples:</a:t>
            </a:r>
          </a:p>
        </p:txBody>
      </p:sp>
    </p:spTree>
    <p:extLst>
      <p:ext uri="{BB962C8B-B14F-4D97-AF65-F5344CB8AC3E}">
        <p14:creationId xmlns:p14="http://schemas.microsoft.com/office/powerpoint/2010/main" val="348109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ppt_x"/>
                                          </p:val>
                                        </p:tav>
                                        <p:tav tm="100000">
                                          <p:val>
                                            <p:strVal val="#ppt_x"/>
                                          </p:val>
                                        </p:tav>
                                      </p:tavLst>
                                    </p:anim>
                                    <p:anim calcmode="lin" valueType="num">
                                      <p:cBhvr additive="base">
                                        <p:cTn id="8" dur="1000" fill="hold"/>
                                        <p:tgtEl>
                                          <p:spTgt spid="5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10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down)">
                                      <p:cBhvr>
                                        <p:cTn id="18" dur="10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up)">
                                      <p:cBhvr>
                                        <p:cTn id="23" dur="10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down)">
                                      <p:cBhvr>
                                        <p:cTn id="28" dur="1000"/>
                                        <p:tgtEl>
                                          <p:spTgt spid="3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wipe(up)">
                                      <p:cBhvr>
                                        <p:cTn id="33"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10495</TotalTime>
  <Words>3424</Words>
  <Application>Microsoft Office PowerPoint</Application>
  <PresentationFormat>Widescreen</PresentationFormat>
  <Paragraphs>285</Paragraphs>
  <Slides>13</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맑은 고딕</vt:lpstr>
      <vt:lpstr>Algerian</vt:lpstr>
      <vt:lpstr>Aptos</vt:lpstr>
      <vt:lpstr>Aptos Display</vt:lpstr>
      <vt:lpstr>Arial</vt:lpstr>
      <vt:lpstr>Berlin Sans FB</vt:lpstr>
      <vt:lpstr>Calibri</vt:lpstr>
      <vt:lpstr>Cambria</vt:lpstr>
      <vt:lpstr>Courier New</vt:lpstr>
      <vt:lpstr>Poppins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Hade</dc:creator>
  <cp:lastModifiedBy>AH</cp:lastModifiedBy>
  <cp:revision>94</cp:revision>
  <dcterms:created xsi:type="dcterms:W3CDTF">2024-09-28T05:24:27Z</dcterms:created>
  <dcterms:modified xsi:type="dcterms:W3CDTF">2024-12-22T21:08:15Z</dcterms:modified>
</cp:coreProperties>
</file>