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8" r:id="rId2"/>
    <p:sldId id="307" r:id="rId3"/>
    <p:sldId id="306" r:id="rId4"/>
    <p:sldId id="259" r:id="rId5"/>
    <p:sldId id="260" r:id="rId6"/>
    <p:sldId id="265" r:id="rId7"/>
    <p:sldId id="308" r:id="rId8"/>
    <p:sldId id="266" r:id="rId9"/>
    <p:sldId id="267" r:id="rId10"/>
    <p:sldId id="309" r:id="rId11"/>
    <p:sldId id="268" r:id="rId12"/>
    <p:sldId id="269" r:id="rId13"/>
    <p:sldId id="270" r:id="rId14"/>
    <p:sldId id="312" r:id="rId15"/>
    <p:sldId id="271" r:id="rId16"/>
    <p:sldId id="272" r:id="rId17"/>
    <p:sldId id="273" r:id="rId18"/>
    <p:sldId id="274" r:id="rId19"/>
    <p:sldId id="275" r:id="rId20"/>
    <p:sldId id="276" r:id="rId21"/>
    <p:sldId id="313" r:id="rId22"/>
    <p:sldId id="277" r:id="rId23"/>
    <p:sldId id="279" r:id="rId24"/>
    <p:sldId id="314" r:id="rId25"/>
    <p:sldId id="280" r:id="rId26"/>
    <p:sldId id="281" r:id="rId27"/>
    <p:sldId id="282" r:id="rId28"/>
    <p:sldId id="283" r:id="rId29"/>
    <p:sldId id="284" r:id="rId30"/>
    <p:sldId id="285" r:id="rId31"/>
    <p:sldId id="315" r:id="rId32"/>
    <p:sldId id="286" r:id="rId33"/>
    <p:sldId id="316" r:id="rId34"/>
    <p:sldId id="287" r:id="rId35"/>
    <p:sldId id="288" r:id="rId36"/>
    <p:sldId id="289" r:id="rId37"/>
    <p:sldId id="31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6446B-D9CE-473C-9413-8D8FCDF9F78B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4B1D2-F2AF-42EA-B122-265B4E71A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0174-28D7-44BF-9E65-21440C8E9166}" type="datetime1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57F-1D7F-4479-B06F-A690244670C0}" type="datetime1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8AD8-ADCB-4030-82B6-3BD8A4451A72}" type="datetime1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A895-9E3E-4FE0-B95E-9EA465676F1E}" type="datetime1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774C-0092-41E6-8B2F-309E4C705F69}" type="datetime1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BC2E-CEFA-4A4C-96D9-F4369E3451DB}" type="datetime1">
              <a:rPr lang="en-US" smtClean="0"/>
              <a:pPr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C8A4-CE58-490B-BD98-14C30783622F}" type="datetime1">
              <a:rPr lang="en-US" smtClean="0"/>
              <a:pPr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CE8E-BBB6-43F1-9082-CDB1C085798F}" type="datetime1">
              <a:rPr lang="en-US" smtClean="0"/>
              <a:pPr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3290-8B55-488D-B8D4-8F20EE9738A5}" type="datetime1">
              <a:rPr lang="en-US" smtClean="0"/>
              <a:pPr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884C-7FAD-4536-9E68-5F369AA8CC94}" type="datetime1">
              <a:rPr lang="en-US" smtClean="0"/>
              <a:pPr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4F1A-AC7D-4ECB-9C37-4C27D596F624}" type="datetime1">
              <a:rPr lang="en-US" smtClean="0"/>
              <a:pPr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C8435-D393-4C79-8A10-2494D85C75A6}" type="datetime1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D510A-693E-42E5-A1B9-64FCCCF5E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Lecture 2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Database System Concepts and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6800" y="4800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Dr.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Anand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Kumar M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Assistant Professor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Dept of IT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NITK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8130" name="Picture 2" descr="Image result for database sysyte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3048000" cy="21466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Schema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fig02_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7010400" cy="4486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46879F06-B6C6-4D93-B27D-892ACA38E9D2}" type="slidenum">
              <a:rPr lang="en-US">
                <a:latin typeface="Times New Roman" pitchFamily="18" charset="0"/>
              </a:rPr>
              <a:pPr/>
              <a:t>11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None/>
            </a:pPr>
            <a:r>
              <a:rPr lang="en-US" smtClean="0"/>
              <a:t>Three-Schema Architecture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Defines DBMS schemas at </a:t>
            </a:r>
            <a:r>
              <a:rPr lang="en-US" sz="2800" i="1" dirty="0" smtClean="0">
                <a:solidFill>
                  <a:srgbClr val="000000"/>
                </a:solidFill>
              </a:rPr>
              <a:t>three levels</a:t>
            </a:r>
            <a:r>
              <a:rPr lang="en-US" sz="2800" dirty="0" smtClean="0">
                <a:solidFill>
                  <a:srgbClr val="000000"/>
                </a:solidFill>
              </a:rPr>
              <a:t>:	</a:t>
            </a:r>
          </a:p>
          <a:p>
            <a:pPr lvl="1"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Internal schema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at the internal level to describe </a:t>
            </a:r>
            <a:r>
              <a:rPr lang="en-US" sz="2400" dirty="0" smtClean="0">
                <a:solidFill>
                  <a:srgbClr val="C00000"/>
                </a:solidFill>
              </a:rPr>
              <a:t>physical storage structures and access paths</a:t>
            </a:r>
            <a:r>
              <a:rPr lang="en-US" sz="2400" dirty="0" smtClean="0">
                <a:solidFill>
                  <a:srgbClr val="000000"/>
                </a:solidFill>
              </a:rPr>
              <a:t>. Typically uses a </a:t>
            </a:r>
            <a:r>
              <a:rPr lang="en-US" sz="2400" i="1" u="sng" dirty="0" smtClean="0">
                <a:solidFill>
                  <a:srgbClr val="00B0F0"/>
                </a:solidFill>
              </a:rPr>
              <a:t>physical</a:t>
            </a:r>
            <a:r>
              <a:rPr lang="en-US" sz="2400" u="sng" dirty="0" smtClean="0">
                <a:solidFill>
                  <a:srgbClr val="00B0F0"/>
                </a:solidFill>
              </a:rPr>
              <a:t> data model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  <a:p>
            <a:pPr lvl="1"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Conceptual schema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at the conceptual level to describe the </a:t>
            </a:r>
            <a:r>
              <a:rPr lang="en-US" sz="2400" dirty="0" smtClean="0">
                <a:solidFill>
                  <a:srgbClr val="C00000"/>
                </a:solidFill>
              </a:rPr>
              <a:t>structure and constraints for the </a:t>
            </a:r>
            <a:r>
              <a:rPr lang="en-US" sz="2400" i="1" dirty="0" smtClean="0">
                <a:solidFill>
                  <a:srgbClr val="C00000"/>
                </a:solidFill>
              </a:rPr>
              <a:t>whole</a:t>
            </a:r>
            <a:r>
              <a:rPr lang="en-US" sz="2400" dirty="0" smtClean="0">
                <a:solidFill>
                  <a:srgbClr val="C00000"/>
                </a:solidFill>
              </a:rPr>
              <a:t> database </a:t>
            </a:r>
            <a:r>
              <a:rPr lang="en-US" sz="2400" dirty="0" smtClean="0">
                <a:solidFill>
                  <a:srgbClr val="000000"/>
                </a:solidFill>
              </a:rPr>
              <a:t>for a community of users. Uses a </a:t>
            </a:r>
            <a:r>
              <a:rPr lang="en-US" sz="2400" i="1" u="sng" dirty="0" smtClean="0">
                <a:solidFill>
                  <a:srgbClr val="00B0F0"/>
                </a:solidFill>
              </a:rPr>
              <a:t>conceptual or an implementation data model.</a:t>
            </a:r>
          </a:p>
          <a:p>
            <a:pPr lvl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External schemas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at the external level to </a:t>
            </a:r>
            <a:r>
              <a:rPr lang="en-US" sz="2400" dirty="0" smtClean="0">
                <a:solidFill>
                  <a:srgbClr val="C00000"/>
                </a:solidFill>
              </a:rPr>
              <a:t>describe the various user views.</a:t>
            </a:r>
            <a:r>
              <a:rPr lang="en-US" sz="2400" dirty="0" smtClean="0">
                <a:solidFill>
                  <a:srgbClr val="000000"/>
                </a:solidFill>
              </a:rPr>
              <a:t> Usually uses the same data model as the conceptual level. (</a:t>
            </a:r>
            <a:r>
              <a:rPr lang="en-US" sz="2400" i="1" u="sng" dirty="0" smtClean="0">
                <a:solidFill>
                  <a:srgbClr val="00B0F0"/>
                </a:solidFill>
              </a:rPr>
              <a:t>conceptual or an implementation</a:t>
            </a:r>
            <a:r>
              <a:rPr lang="en-US" sz="2400" u="sng" dirty="0" smtClean="0">
                <a:solidFill>
                  <a:srgbClr val="00B0F0"/>
                </a:solidFill>
              </a:rPr>
              <a:t> data model)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C56A83BF-71CE-4A2E-80B9-9FD2F8B5CDCA}" type="slidenum">
              <a:rPr lang="en-US">
                <a:latin typeface="Times New Roman" pitchFamily="18" charset="0"/>
              </a:rPr>
              <a:pPr/>
              <a:t>12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None/>
            </a:pPr>
            <a:r>
              <a:rPr lang="en-US" smtClean="0"/>
              <a:t>Three-Schema Architecture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Mappings among schema </a:t>
            </a:r>
            <a:r>
              <a:rPr lang="en-US" dirty="0" smtClean="0"/>
              <a:t>levels are needed to </a:t>
            </a:r>
            <a:r>
              <a:rPr lang="en-US" dirty="0" smtClean="0">
                <a:solidFill>
                  <a:srgbClr val="C00000"/>
                </a:solidFill>
              </a:rPr>
              <a:t>transform requests and data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Programs refer to an external schema, and are mapped by the DBMS to the internal schema for execution.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Data extracted from the internal DBMS level is reformatted to match the user’s external view </a:t>
            </a:r>
            <a:r>
              <a:rPr lang="en-US" dirty="0" smtClean="0"/>
              <a:t>(e.g. formatting the results of an SQL query for display in a Web page)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99FE2BCB-8123-45BE-B3D5-B9FCCD950272}" type="slidenum">
              <a:rPr lang="en-US">
                <a:latin typeface="Times New Roman" pitchFamily="18" charset="0"/>
              </a:rPr>
              <a:pPr/>
              <a:t>13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None/>
            </a:pPr>
            <a:r>
              <a:rPr lang="en-US" smtClean="0"/>
              <a:t>Data Independence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Logical Data Independence</a:t>
            </a:r>
            <a:r>
              <a:rPr lang="en-US" dirty="0" smtClean="0">
                <a:solidFill>
                  <a:srgbClr val="000000"/>
                </a:solidFill>
              </a:rPr>
              <a:t>: The </a:t>
            </a:r>
            <a:r>
              <a:rPr lang="en-US" dirty="0" smtClean="0">
                <a:solidFill>
                  <a:srgbClr val="C00000"/>
                </a:solidFill>
              </a:rPr>
              <a:t>capacity to change the conceptual schema without having to change the external schemas </a:t>
            </a:r>
            <a:r>
              <a:rPr lang="en-US" dirty="0" smtClean="0">
                <a:solidFill>
                  <a:srgbClr val="000000"/>
                </a:solidFill>
              </a:rPr>
              <a:t>and their application programs.</a:t>
            </a:r>
          </a:p>
          <a:p>
            <a:pPr eaLnBrk="1" hangingPunct="1">
              <a:buFont typeface="Times" pitchFamily="18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Physical Data Independence</a:t>
            </a:r>
            <a:r>
              <a:rPr lang="en-US" dirty="0" smtClean="0">
                <a:solidFill>
                  <a:srgbClr val="000000"/>
                </a:solidFill>
              </a:rPr>
              <a:t>: The </a:t>
            </a:r>
            <a:r>
              <a:rPr lang="en-US" dirty="0" smtClean="0">
                <a:solidFill>
                  <a:srgbClr val="C00000"/>
                </a:solidFill>
              </a:rPr>
              <a:t>capacity to change the internal schema without having to change the conceptual schema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Schema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 descr="fig02_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7010400" cy="448627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393824" y="3505200"/>
            <a:ext cx="2750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2060"/>
                </a:solidFill>
              </a:rPr>
              <a:t>Logical Data Independence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93824" y="4343400"/>
            <a:ext cx="2866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2060"/>
                </a:solidFill>
              </a:rPr>
              <a:t>Physical Data Independence</a:t>
            </a:r>
            <a:endParaRPr lang="en-US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E14F1380-6481-49DA-B3D9-1B3D85A7CD56}" type="slidenum">
              <a:rPr lang="en-US">
                <a:latin typeface="Times New Roman" pitchFamily="18" charset="0"/>
              </a:rPr>
              <a:pPr/>
              <a:t>15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None/>
            </a:pPr>
            <a:r>
              <a:rPr lang="en-US" smtClean="0"/>
              <a:t>Data Independence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 smtClean="0">
                <a:solidFill>
                  <a:srgbClr val="000000"/>
                </a:solidFill>
              </a:rPr>
              <a:t>When a schema at a </a:t>
            </a:r>
            <a:r>
              <a:rPr lang="en-US" dirty="0" smtClean="0">
                <a:solidFill>
                  <a:srgbClr val="C00000"/>
                </a:solidFill>
              </a:rPr>
              <a:t>lower level is changed</a:t>
            </a:r>
            <a:r>
              <a:rPr lang="en-US" dirty="0" smtClean="0">
                <a:solidFill>
                  <a:srgbClr val="000000"/>
                </a:solidFill>
              </a:rPr>
              <a:t>, only the </a:t>
            </a:r>
            <a:r>
              <a:rPr lang="en-US" b="1" u="sng" dirty="0" smtClean="0">
                <a:solidFill>
                  <a:srgbClr val="000000"/>
                </a:solidFill>
              </a:rPr>
              <a:t>mappings</a:t>
            </a:r>
            <a:r>
              <a:rPr lang="en-US" u="sng" dirty="0" smtClean="0">
                <a:solidFill>
                  <a:srgbClr val="000000"/>
                </a:solidFill>
              </a:rPr>
              <a:t> between this schema and higher-level schemas need to be changed </a:t>
            </a:r>
            <a:r>
              <a:rPr lang="en-US" dirty="0" smtClean="0">
                <a:solidFill>
                  <a:srgbClr val="000000"/>
                </a:solidFill>
              </a:rPr>
              <a:t>in a DBMS that fully supports data independence. The </a:t>
            </a:r>
            <a:r>
              <a:rPr lang="en-US" dirty="0" smtClean="0">
                <a:solidFill>
                  <a:srgbClr val="C00000"/>
                </a:solidFill>
              </a:rPr>
              <a:t>higher-level schemas themselves are </a:t>
            </a:r>
            <a:r>
              <a:rPr lang="en-US" i="1" dirty="0" smtClean="0">
                <a:solidFill>
                  <a:srgbClr val="C00000"/>
                </a:solidFill>
              </a:rPr>
              <a:t>unchanged</a:t>
            </a:r>
            <a:r>
              <a:rPr lang="en-US" dirty="0" smtClean="0">
                <a:solidFill>
                  <a:srgbClr val="000000"/>
                </a:solidFill>
              </a:rPr>
              <a:t>.  Hence, the application programs need not be changed since they refer to the external schemas.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B8D9E774-0CD2-4668-90D7-5255D380EFE0}" type="slidenum">
              <a:rPr lang="en-US">
                <a:latin typeface="Times New Roman" pitchFamily="18" charset="0"/>
              </a:rPr>
              <a:pPr/>
              <a:t>16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None/>
            </a:pPr>
            <a:r>
              <a:rPr lang="en-US" smtClean="0"/>
              <a:t>DBMS Languages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buFont typeface="Times" pitchFamily="18" charset="0"/>
              <a:buChar char="•"/>
            </a:pPr>
            <a:r>
              <a:rPr lang="en-US" sz="2800" b="1" dirty="0" smtClean="0">
                <a:solidFill>
                  <a:srgbClr val="000000"/>
                </a:solidFill>
              </a:rPr>
              <a:t>Data Definition Language</a:t>
            </a:r>
            <a:r>
              <a:rPr lang="en-US" sz="2800" dirty="0" smtClean="0">
                <a:solidFill>
                  <a:srgbClr val="000000"/>
                </a:solidFill>
              </a:rPr>
              <a:t> (</a:t>
            </a:r>
            <a:r>
              <a:rPr lang="en-US" sz="2800" b="1" dirty="0" smtClean="0">
                <a:solidFill>
                  <a:srgbClr val="000000"/>
                </a:solidFill>
              </a:rPr>
              <a:t>DDL</a:t>
            </a:r>
            <a:r>
              <a:rPr lang="en-US" sz="2800" dirty="0" smtClean="0">
                <a:solidFill>
                  <a:srgbClr val="000000"/>
                </a:solidFill>
              </a:rPr>
              <a:t>): Used by the </a:t>
            </a:r>
            <a:r>
              <a:rPr lang="en-US" sz="2800" dirty="0" smtClean="0">
                <a:solidFill>
                  <a:srgbClr val="C00000"/>
                </a:solidFill>
              </a:rPr>
              <a:t>DBA and database designers to </a:t>
            </a:r>
            <a:r>
              <a:rPr lang="en-US" sz="2800" u="sng" dirty="0" smtClean="0">
                <a:solidFill>
                  <a:srgbClr val="C00000"/>
                </a:solidFill>
              </a:rPr>
              <a:t>specify the </a:t>
            </a:r>
            <a:r>
              <a:rPr lang="en-US" sz="2800" i="1" u="sng" dirty="0" smtClean="0">
                <a:solidFill>
                  <a:srgbClr val="C00000"/>
                </a:solidFill>
              </a:rPr>
              <a:t>conceptual schema</a:t>
            </a:r>
            <a:r>
              <a:rPr lang="en-US" sz="2800" u="sng" dirty="0" smtClean="0">
                <a:solidFill>
                  <a:srgbClr val="C00000"/>
                </a:solidFill>
              </a:rPr>
              <a:t> of a database</a:t>
            </a:r>
            <a:r>
              <a:rPr lang="en-US" sz="2800" u="sng" dirty="0" smtClean="0">
                <a:solidFill>
                  <a:srgbClr val="000000"/>
                </a:solidFill>
              </a:rPr>
              <a:t>.</a:t>
            </a:r>
          </a:p>
          <a:p>
            <a:pPr eaLnBrk="1" hangingPunct="1">
              <a:buFont typeface="Times" pitchFamily="18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 In many DBMSs, </a:t>
            </a:r>
            <a:r>
              <a:rPr lang="en-US" sz="2800" dirty="0" smtClean="0">
                <a:solidFill>
                  <a:srgbClr val="C00000"/>
                </a:solidFill>
              </a:rPr>
              <a:t>the DDL is also used to define internal and external schemas </a:t>
            </a:r>
            <a:r>
              <a:rPr lang="en-US" sz="2800" dirty="0" smtClean="0">
                <a:solidFill>
                  <a:srgbClr val="000000"/>
                </a:solidFill>
              </a:rPr>
              <a:t>(views). </a:t>
            </a:r>
          </a:p>
          <a:p>
            <a:pPr eaLnBrk="1" hangingPunct="1">
              <a:buFont typeface="Times" pitchFamily="18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In some DBMSs, separate </a:t>
            </a:r>
            <a:r>
              <a:rPr lang="en-US" sz="2800" b="1" dirty="0" smtClean="0">
                <a:solidFill>
                  <a:srgbClr val="000000"/>
                </a:solidFill>
              </a:rPr>
              <a:t>storage definition language</a:t>
            </a:r>
            <a:r>
              <a:rPr lang="en-US" sz="2800" dirty="0" smtClean="0">
                <a:solidFill>
                  <a:srgbClr val="000000"/>
                </a:solidFill>
              </a:rPr>
              <a:t> (</a:t>
            </a:r>
            <a:r>
              <a:rPr lang="en-US" sz="2800" b="1" dirty="0" smtClean="0">
                <a:solidFill>
                  <a:srgbClr val="000000"/>
                </a:solidFill>
              </a:rPr>
              <a:t>SDL</a:t>
            </a:r>
            <a:r>
              <a:rPr lang="en-US" sz="2800" dirty="0" smtClean="0">
                <a:solidFill>
                  <a:srgbClr val="000000"/>
                </a:solidFill>
              </a:rPr>
              <a:t>) and </a:t>
            </a:r>
            <a:r>
              <a:rPr lang="en-US" sz="2800" b="1" dirty="0" smtClean="0">
                <a:solidFill>
                  <a:srgbClr val="000000"/>
                </a:solidFill>
              </a:rPr>
              <a:t>view definition language</a:t>
            </a:r>
            <a:r>
              <a:rPr lang="en-US" sz="2800" dirty="0" smtClean="0">
                <a:solidFill>
                  <a:srgbClr val="000000"/>
                </a:solidFill>
              </a:rPr>
              <a:t> (</a:t>
            </a:r>
            <a:r>
              <a:rPr lang="en-US" sz="2800" b="1" dirty="0" smtClean="0">
                <a:solidFill>
                  <a:srgbClr val="000000"/>
                </a:solidFill>
              </a:rPr>
              <a:t>VDL</a:t>
            </a:r>
            <a:r>
              <a:rPr lang="en-US" sz="2800" dirty="0" smtClean="0">
                <a:solidFill>
                  <a:srgbClr val="000000"/>
                </a:solidFill>
              </a:rPr>
              <a:t>) are used to define internal and external schemas.</a:t>
            </a:r>
          </a:p>
          <a:p>
            <a:r>
              <a:rPr lang="en-US" sz="2800" dirty="0" smtClean="0"/>
              <a:t>Relational DBMSs, </a:t>
            </a:r>
            <a:r>
              <a:rPr lang="en-US" sz="2800" dirty="0" smtClean="0">
                <a:solidFill>
                  <a:srgbClr val="C00000"/>
                </a:solidFill>
              </a:rPr>
              <a:t>SQL is used in the role of VDL</a:t>
            </a:r>
            <a:r>
              <a:rPr lang="en-US" sz="2800" dirty="0" smtClean="0"/>
              <a:t> to define user or application </a:t>
            </a:r>
            <a:r>
              <a:rPr lang="en-US" sz="2800" b="1" dirty="0" smtClean="0"/>
              <a:t>views as results </a:t>
            </a:r>
            <a:r>
              <a:rPr lang="en-US" sz="2800" dirty="0" smtClean="0"/>
              <a:t>of predefined queries</a:t>
            </a:r>
            <a:endParaRPr lang="en-US" sz="2800" b="1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D5476BA9-9AC1-467D-A509-6BBB58E54DDE}" type="slidenum">
              <a:rPr lang="en-US">
                <a:latin typeface="Times New Roman" pitchFamily="18" charset="0"/>
              </a:rPr>
              <a:pPr/>
              <a:t>17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None/>
            </a:pPr>
            <a:r>
              <a:rPr lang="en-US" smtClean="0"/>
              <a:t>DBMS Languages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Data Manipulation Language</a:t>
            </a:r>
            <a:r>
              <a:rPr lang="en-US" dirty="0" smtClean="0">
                <a:solidFill>
                  <a:srgbClr val="000000"/>
                </a:solidFill>
              </a:rPr>
              <a:t> (</a:t>
            </a:r>
            <a:r>
              <a:rPr lang="en-US" b="1" dirty="0" smtClean="0">
                <a:solidFill>
                  <a:srgbClr val="000000"/>
                </a:solidFill>
              </a:rPr>
              <a:t>DML</a:t>
            </a:r>
            <a:r>
              <a:rPr lang="en-US" dirty="0" smtClean="0">
                <a:solidFill>
                  <a:srgbClr val="000000"/>
                </a:solidFill>
              </a:rPr>
              <a:t>): </a:t>
            </a:r>
            <a:r>
              <a:rPr lang="en-US" dirty="0" smtClean="0">
                <a:solidFill>
                  <a:srgbClr val="C00000"/>
                </a:solidFill>
              </a:rPr>
              <a:t>Used to specify database retrievals and updates.</a:t>
            </a:r>
          </a:p>
          <a:p>
            <a:pPr lvl="1"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DML commands (</a:t>
            </a:r>
            <a:r>
              <a:rPr lang="en-US" b="1" dirty="0" smtClean="0">
                <a:solidFill>
                  <a:srgbClr val="C00000"/>
                </a:solidFill>
              </a:rPr>
              <a:t>data sublanguage</a:t>
            </a:r>
            <a:r>
              <a:rPr lang="en-US" dirty="0" smtClean="0">
                <a:solidFill>
                  <a:srgbClr val="000000"/>
                </a:solidFill>
              </a:rPr>
              <a:t>) can be </a:t>
            </a:r>
            <a:r>
              <a:rPr lang="en-US" i="1" dirty="0" smtClean="0">
                <a:solidFill>
                  <a:srgbClr val="000000"/>
                </a:solidFill>
              </a:rPr>
              <a:t>embedded</a:t>
            </a:r>
            <a:r>
              <a:rPr lang="en-US" dirty="0" smtClean="0">
                <a:solidFill>
                  <a:srgbClr val="000000"/>
                </a:solidFill>
              </a:rPr>
              <a:t> in a general-purpose programming language (</a:t>
            </a:r>
            <a:r>
              <a:rPr lang="en-US" b="1" dirty="0" smtClean="0">
                <a:solidFill>
                  <a:srgbClr val="000000"/>
                </a:solidFill>
              </a:rPr>
              <a:t>host language</a:t>
            </a:r>
            <a:r>
              <a:rPr lang="en-US" dirty="0" smtClean="0">
                <a:solidFill>
                  <a:srgbClr val="000000"/>
                </a:solidFill>
              </a:rPr>
              <a:t>), such as COBOL, C or an Assembly Language.</a:t>
            </a:r>
          </a:p>
          <a:p>
            <a:pPr lvl="1"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Alternatively, </a:t>
            </a:r>
            <a:r>
              <a:rPr lang="en-US" i="1" dirty="0" smtClean="0">
                <a:solidFill>
                  <a:srgbClr val="000000"/>
                </a:solidFill>
              </a:rPr>
              <a:t>stand-alone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DML commands can be applied directly</a:t>
            </a:r>
            <a:r>
              <a:rPr lang="en-US" dirty="0" smtClean="0">
                <a:solidFill>
                  <a:srgbClr val="000000"/>
                </a:solidFill>
              </a:rPr>
              <a:t> (</a:t>
            </a:r>
            <a:r>
              <a:rPr lang="en-US" b="1" dirty="0" smtClean="0">
                <a:solidFill>
                  <a:srgbClr val="000000"/>
                </a:solidFill>
              </a:rPr>
              <a:t>query language</a:t>
            </a:r>
            <a:r>
              <a:rPr lang="en-US" dirty="0" smtClean="0">
                <a:solidFill>
                  <a:srgbClr val="000000"/>
                </a:solidFill>
              </a:rPr>
              <a:t>).</a:t>
            </a:r>
          </a:p>
          <a:p>
            <a:pPr lvl="1"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Two main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5B18AED8-6747-4326-9AD7-AE0A1CAEE5AB}" type="slidenum">
              <a:rPr lang="en-US">
                <a:latin typeface="Times New Roman" pitchFamily="18" charset="0"/>
              </a:rPr>
              <a:pPr/>
              <a:t>18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DBMS Languages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High Level </a:t>
            </a:r>
            <a:r>
              <a:rPr lang="en-US" dirty="0" smtClean="0">
                <a:solidFill>
                  <a:srgbClr val="000000"/>
                </a:solidFill>
              </a:rPr>
              <a:t>or</a:t>
            </a:r>
            <a:r>
              <a:rPr lang="en-US" b="1" dirty="0" smtClean="0">
                <a:solidFill>
                  <a:srgbClr val="000000"/>
                </a:solidFill>
              </a:rPr>
              <a:t> Non-procedural Languages:</a:t>
            </a:r>
            <a:r>
              <a:rPr lang="en-US" dirty="0" smtClean="0">
                <a:solidFill>
                  <a:srgbClr val="000000"/>
                </a:solidFill>
              </a:rPr>
              <a:t> e.g., SQL, are </a:t>
            </a:r>
            <a:r>
              <a:rPr lang="en-US" i="1" dirty="0" smtClean="0">
                <a:solidFill>
                  <a:srgbClr val="000000"/>
                </a:solidFill>
              </a:rPr>
              <a:t>set-oriented </a:t>
            </a:r>
            <a:r>
              <a:rPr lang="en-US" dirty="0" smtClean="0">
                <a:solidFill>
                  <a:srgbClr val="000000"/>
                </a:solidFill>
              </a:rPr>
              <a:t>and </a:t>
            </a:r>
            <a:r>
              <a:rPr lang="en-US" dirty="0" smtClean="0">
                <a:solidFill>
                  <a:srgbClr val="C00000"/>
                </a:solidFill>
              </a:rPr>
              <a:t>specify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what data to retrieve </a:t>
            </a:r>
            <a:r>
              <a:rPr lang="en-US" dirty="0" smtClean="0">
                <a:solidFill>
                  <a:srgbClr val="000000"/>
                </a:solidFill>
              </a:rPr>
              <a:t>than how to retrieve. Also called </a:t>
            </a:r>
            <a:r>
              <a:rPr lang="en-US" i="1" dirty="0" smtClean="0">
                <a:solidFill>
                  <a:srgbClr val="000000"/>
                </a:solidFill>
              </a:rPr>
              <a:t>declarative</a:t>
            </a:r>
            <a:r>
              <a:rPr lang="en-US" dirty="0" smtClean="0">
                <a:solidFill>
                  <a:srgbClr val="000000"/>
                </a:solidFill>
              </a:rPr>
              <a:t> languages.</a:t>
            </a:r>
          </a:p>
          <a:p>
            <a:pPr eaLnBrk="1" hangingPunct="1">
              <a:buFont typeface="Times" pitchFamily="18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Low Level </a:t>
            </a:r>
            <a:r>
              <a:rPr lang="en-US" dirty="0" smtClean="0">
                <a:solidFill>
                  <a:srgbClr val="000000"/>
                </a:solidFill>
              </a:rPr>
              <a:t>or</a:t>
            </a:r>
            <a:r>
              <a:rPr lang="en-US" b="1" dirty="0" smtClean="0">
                <a:solidFill>
                  <a:srgbClr val="000000"/>
                </a:solidFill>
              </a:rPr>
              <a:t> Procedural Languages: </a:t>
            </a:r>
            <a:r>
              <a:rPr lang="en-US" dirty="0" smtClean="0">
                <a:solidFill>
                  <a:srgbClr val="000000"/>
                </a:solidFill>
              </a:rPr>
              <a:t>record-at-a-time;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they </a:t>
            </a:r>
            <a:r>
              <a:rPr lang="en-US" dirty="0" smtClean="0">
                <a:solidFill>
                  <a:srgbClr val="C00000"/>
                </a:solidFill>
              </a:rPr>
              <a:t>specify </a:t>
            </a:r>
            <a:r>
              <a:rPr lang="en-US" i="1" dirty="0" smtClean="0">
                <a:solidFill>
                  <a:srgbClr val="C00000"/>
                </a:solidFill>
              </a:rPr>
              <a:t>how</a:t>
            </a:r>
            <a:r>
              <a:rPr lang="en-US" dirty="0" smtClean="0">
                <a:solidFill>
                  <a:srgbClr val="C00000"/>
                </a:solidFill>
              </a:rPr>
              <a:t> to retrieve data </a:t>
            </a:r>
            <a:r>
              <a:rPr lang="en-US" dirty="0" smtClean="0">
                <a:solidFill>
                  <a:srgbClr val="000000"/>
                </a:solidFill>
              </a:rPr>
              <a:t>and include constructs such as looping.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88402F67-5805-4223-8D84-290CF780A7F0}" type="slidenum">
              <a:rPr lang="en-US">
                <a:latin typeface="Times New Roman" pitchFamily="18" charset="0"/>
              </a:rPr>
              <a:pPr/>
              <a:t>19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None/>
            </a:pPr>
            <a:r>
              <a:rPr lang="en-US" smtClean="0"/>
              <a:t>DBMS Interfaces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User-friendly interfaces: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Menu-based interfaces </a:t>
            </a:r>
            <a:r>
              <a:rPr lang="en-US" sz="2400" b="1" dirty="0" smtClean="0">
                <a:solidFill>
                  <a:srgbClr val="C00000"/>
                </a:solidFill>
              </a:rPr>
              <a:t>-  </a:t>
            </a:r>
            <a:r>
              <a:rPr lang="en-US" sz="2400" dirty="0" smtClean="0">
                <a:solidFill>
                  <a:srgbClr val="C00000"/>
                </a:solidFill>
              </a:rPr>
              <a:t>popular for browsing on the web </a:t>
            </a:r>
            <a:r>
              <a:rPr lang="en-US" sz="2400" dirty="0" smtClean="0">
                <a:solidFill>
                  <a:srgbClr val="000000"/>
                </a:solidFill>
              </a:rPr>
              <a:t>- </a:t>
            </a:r>
            <a:r>
              <a:rPr lang="en-US" sz="2400" dirty="0" smtClean="0">
                <a:solidFill>
                  <a:srgbClr val="C00000"/>
                </a:solidFill>
              </a:rPr>
              <a:t>Menus</a:t>
            </a:r>
            <a:r>
              <a:rPr lang="en-US" sz="2400" dirty="0" smtClean="0">
                <a:solidFill>
                  <a:srgbClr val="000000"/>
                </a:solidFill>
              </a:rPr>
              <a:t> do away with the need to </a:t>
            </a:r>
            <a:r>
              <a:rPr lang="en-US" sz="2400" dirty="0" smtClean="0">
                <a:solidFill>
                  <a:srgbClr val="C00000"/>
                </a:solidFill>
              </a:rPr>
              <a:t>memorize</a:t>
            </a:r>
            <a:r>
              <a:rPr lang="en-US" sz="2400" dirty="0" smtClean="0">
                <a:solidFill>
                  <a:srgbClr val="000000"/>
                </a:solidFill>
              </a:rPr>
              <a:t> the specific </a:t>
            </a:r>
            <a:r>
              <a:rPr lang="en-US" sz="2400" dirty="0" smtClean="0">
                <a:solidFill>
                  <a:srgbClr val="C00000"/>
                </a:solidFill>
              </a:rPr>
              <a:t>commands and syntax </a:t>
            </a:r>
            <a:r>
              <a:rPr lang="en-US" sz="2400" dirty="0" smtClean="0">
                <a:solidFill>
                  <a:srgbClr val="000000"/>
                </a:solidFill>
              </a:rPr>
              <a:t>of a query language</a:t>
            </a:r>
          </a:p>
          <a:p>
            <a:pPr marL="342900" lvl="1" indent="-342900">
              <a:lnSpc>
                <a:spcPct val="90000"/>
              </a:lnSpc>
              <a:buFont typeface="Times" pitchFamily="18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Forms-based</a:t>
            </a:r>
            <a:r>
              <a:rPr lang="en-US" b="1" dirty="0" smtClean="0">
                <a:solidFill>
                  <a:srgbClr val="C00000"/>
                </a:solidFill>
              </a:rPr>
              <a:t>-</a:t>
            </a:r>
            <a:r>
              <a:rPr lang="en-US" dirty="0" smtClean="0">
                <a:solidFill>
                  <a:srgbClr val="000000"/>
                </a:solidFill>
              </a:rPr>
              <a:t> designed for naïve users - </a:t>
            </a:r>
            <a:r>
              <a:rPr lang="en-US" dirty="0" smtClean="0"/>
              <a:t>Users can </a:t>
            </a:r>
            <a:r>
              <a:rPr lang="en-US" dirty="0" smtClean="0">
                <a:solidFill>
                  <a:srgbClr val="C00000"/>
                </a:solidFill>
              </a:rPr>
              <a:t>fill out all of the </a:t>
            </a:r>
            <a:r>
              <a:rPr lang="en-US" b="1" dirty="0" smtClean="0">
                <a:solidFill>
                  <a:srgbClr val="C00000"/>
                </a:solidFill>
              </a:rPr>
              <a:t>form entries to insert new data</a:t>
            </a:r>
            <a:r>
              <a:rPr lang="en-US" b="1" dirty="0" smtClean="0"/>
              <a:t>, or they can fill out only </a:t>
            </a:r>
            <a:r>
              <a:rPr lang="en-US" dirty="0" smtClean="0">
                <a:solidFill>
                  <a:srgbClr val="C00000"/>
                </a:solidFill>
              </a:rPr>
              <a:t>certain entries</a:t>
            </a:r>
            <a:r>
              <a:rPr lang="en-US" dirty="0" smtClean="0"/>
              <a:t>, in which case the DBMS will </a:t>
            </a:r>
            <a:r>
              <a:rPr lang="en-US" i="1" dirty="0" smtClean="0">
                <a:solidFill>
                  <a:srgbClr val="C00000"/>
                </a:solidFill>
              </a:rPr>
              <a:t>retrieve matching data for the remaining </a:t>
            </a:r>
            <a:r>
              <a:rPr lang="en-US" dirty="0" smtClean="0"/>
              <a:t>entries</a:t>
            </a:r>
            <a:endParaRPr lang="en-US" dirty="0" smtClean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90000"/>
              </a:lnSpc>
              <a:buFont typeface="Times" pitchFamily="18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GUI/Graphics-based</a:t>
            </a:r>
            <a:r>
              <a:rPr lang="en-US" dirty="0" smtClean="0">
                <a:solidFill>
                  <a:srgbClr val="000000"/>
                </a:solidFill>
              </a:rPr>
              <a:t> (Point and Click, Drag and Drop etc.) –Form and Menu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Systems</a:t>
            </a:r>
          </a:p>
          <a:p>
            <a:r>
              <a:rPr lang="en-US" dirty="0" smtClean="0"/>
              <a:t>Data Models – Categories</a:t>
            </a:r>
          </a:p>
          <a:p>
            <a:r>
              <a:rPr lang="en-US" dirty="0" smtClean="0"/>
              <a:t>Schemas</a:t>
            </a:r>
          </a:p>
          <a:p>
            <a:r>
              <a:rPr lang="en-US" dirty="0" smtClean="0"/>
              <a:t>Schemas versus Instances</a:t>
            </a:r>
          </a:p>
          <a:p>
            <a:r>
              <a:rPr lang="en-US" dirty="0" smtClean="0"/>
              <a:t>Three Schema Architecture</a:t>
            </a:r>
          </a:p>
          <a:p>
            <a:r>
              <a:rPr lang="en-US" dirty="0" smtClean="0"/>
              <a:t>DBMS languages</a:t>
            </a:r>
          </a:p>
          <a:p>
            <a:r>
              <a:rPr lang="en-US" dirty="0" smtClean="0"/>
              <a:t>Interfaces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1623AFC7-A5C5-452B-9D3E-45B0181A7287}" type="slidenum">
              <a:rPr lang="en-US">
                <a:latin typeface="Times New Roman" pitchFamily="18" charset="0"/>
              </a:rPr>
              <a:pPr/>
              <a:t>20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None/>
            </a:pPr>
            <a:r>
              <a:rPr lang="en-US" dirty="0" smtClean="0"/>
              <a:t>Other DBMS Interfaces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Natural language</a:t>
            </a:r>
            <a:r>
              <a:rPr lang="en-US" dirty="0" smtClean="0">
                <a:solidFill>
                  <a:srgbClr val="000000"/>
                </a:solidFill>
              </a:rPr>
              <a:t>: requests in written </a:t>
            </a:r>
            <a:r>
              <a:rPr lang="en-US" dirty="0" smtClean="0">
                <a:solidFill>
                  <a:srgbClr val="C00000"/>
                </a:solidFill>
              </a:rPr>
              <a:t>English or other languages </a:t>
            </a:r>
            <a:r>
              <a:rPr lang="en-US" dirty="0" smtClean="0">
                <a:solidFill>
                  <a:srgbClr val="000000"/>
                </a:solidFill>
              </a:rPr>
              <a:t>- </a:t>
            </a:r>
            <a:r>
              <a:rPr lang="en-US" dirty="0" smtClean="0"/>
              <a:t>dictionary of important words - </a:t>
            </a:r>
            <a:r>
              <a:rPr lang="en-US" dirty="0" smtClean="0">
                <a:solidFill>
                  <a:srgbClr val="C00000"/>
                </a:solidFill>
              </a:rPr>
              <a:t>dictionary</a:t>
            </a:r>
            <a:r>
              <a:rPr lang="en-US" dirty="0" smtClean="0"/>
              <a:t> of important words- to </a:t>
            </a:r>
            <a:r>
              <a:rPr lang="en-US" dirty="0" smtClean="0">
                <a:solidFill>
                  <a:srgbClr val="C00000"/>
                </a:solidFill>
              </a:rPr>
              <a:t>interpret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the request</a:t>
            </a:r>
            <a:r>
              <a:rPr lang="en-US" dirty="0" smtClean="0"/>
              <a:t>.  if successful , the interface </a:t>
            </a:r>
            <a:r>
              <a:rPr lang="en-US" dirty="0" smtClean="0">
                <a:solidFill>
                  <a:srgbClr val="C00000"/>
                </a:solidFill>
              </a:rPr>
              <a:t>generates a high-level query corresponding to the natural language request </a:t>
            </a:r>
            <a:r>
              <a:rPr lang="en-US" dirty="0" smtClean="0"/>
              <a:t>and submits it to the DBMS for processing. Else dialog is started with user  to clarify the request.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3300" dirty="0" smtClean="0"/>
              <a:t>Speech as Input and Output – </a:t>
            </a:r>
            <a:r>
              <a:rPr lang="en-US" sz="3300" dirty="0" smtClean="0">
                <a:solidFill>
                  <a:srgbClr val="C00000"/>
                </a:solidFill>
              </a:rPr>
              <a:t>speech for input and output to enable customers to access this information </a:t>
            </a:r>
            <a:r>
              <a:rPr lang="en-US" sz="3300" dirty="0" smtClean="0"/>
              <a:t>- The </a:t>
            </a:r>
            <a:r>
              <a:rPr lang="en-US" sz="3300" dirty="0" smtClean="0">
                <a:solidFill>
                  <a:srgbClr val="C00000"/>
                </a:solidFill>
              </a:rPr>
              <a:t>speech input is detected using a library of predefined words and used to set up the parameters that are supplied to the queries</a:t>
            </a:r>
            <a:r>
              <a:rPr lang="en-US" sz="3300" dirty="0" smtClean="0"/>
              <a:t> - output, a similar conversion from text or numbers into speech takes place.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DBMS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300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Parametric interfaces (e.g., bank tellers) using function keys.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Interfaces for the DBA:</a:t>
            </a:r>
          </a:p>
          <a:p>
            <a:pPr lvl="2">
              <a:buFont typeface="Times" pitchFamily="18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Creating accounts, granting authorizations</a:t>
            </a:r>
          </a:p>
          <a:p>
            <a:pPr lvl="2">
              <a:buFont typeface="Times" pitchFamily="18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Setting system parameters</a:t>
            </a:r>
          </a:p>
          <a:p>
            <a:pPr lvl="2">
              <a:buFont typeface="Times" pitchFamily="18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Changing schemas or access path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A459794A-4082-40E9-95C5-874F3754541E}" type="slidenum">
              <a:rPr lang="en-US">
                <a:latin typeface="Times New Roman" pitchFamily="18" charset="0"/>
              </a:rPr>
              <a:pPr/>
              <a:t>22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None/>
            </a:pPr>
            <a:r>
              <a:rPr lang="en-US" smtClean="0"/>
              <a:t>Database System Utilities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Times" pitchFamily="18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To perform certain functions such as:</a:t>
            </a:r>
          </a:p>
          <a:p>
            <a:pPr lvl="1" eaLnBrk="1" hangingPunct="1">
              <a:buFont typeface="Times" pitchFamily="18" charset="0"/>
              <a:buChar char="•"/>
            </a:pPr>
            <a:r>
              <a:rPr lang="en-US" sz="2400" i="1" dirty="0" smtClean="0">
                <a:solidFill>
                  <a:srgbClr val="C00000"/>
                </a:solidFill>
              </a:rPr>
              <a:t>Loading</a:t>
            </a:r>
            <a:r>
              <a:rPr lang="en-US" sz="2400" dirty="0" smtClean="0">
                <a:solidFill>
                  <a:srgbClr val="000000"/>
                </a:solidFill>
              </a:rPr>
              <a:t> data stored in files into a database. Includes data conversion tools.</a:t>
            </a:r>
          </a:p>
          <a:p>
            <a:pPr lvl="1" eaLnBrk="1" hangingPunct="1">
              <a:buFont typeface="Times" pitchFamily="18" charset="0"/>
              <a:buChar char="•"/>
            </a:pPr>
            <a:r>
              <a:rPr lang="en-US" sz="2400" i="1" dirty="0" smtClean="0">
                <a:solidFill>
                  <a:srgbClr val="C00000"/>
                </a:solidFill>
              </a:rPr>
              <a:t>Backing up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the database periodically on tape.</a:t>
            </a:r>
          </a:p>
          <a:p>
            <a:pPr lvl="1" eaLnBrk="1" hangingPunct="1">
              <a:buFont typeface="Times" pitchFamily="18" charset="0"/>
              <a:buChar char="•"/>
            </a:pPr>
            <a:r>
              <a:rPr lang="en-US" sz="2400" i="1" dirty="0" smtClean="0">
                <a:solidFill>
                  <a:srgbClr val="C00000"/>
                </a:solidFill>
              </a:rPr>
              <a:t>Reorganizing</a:t>
            </a:r>
            <a:r>
              <a:rPr lang="en-US" sz="2400" dirty="0" smtClean="0">
                <a:solidFill>
                  <a:srgbClr val="000000"/>
                </a:solidFill>
              </a:rPr>
              <a:t> database file structures.</a:t>
            </a:r>
          </a:p>
          <a:p>
            <a:pPr lvl="1" eaLnBrk="1" hangingPunct="1">
              <a:buFont typeface="Times" pitchFamily="18" charset="0"/>
              <a:buChar char="•"/>
            </a:pPr>
            <a:r>
              <a:rPr lang="en-US" sz="2400" i="1" dirty="0" smtClean="0">
                <a:solidFill>
                  <a:srgbClr val="C00000"/>
                </a:solidFill>
              </a:rPr>
              <a:t>Report generation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utilities.</a:t>
            </a:r>
          </a:p>
          <a:p>
            <a:pPr lvl="1">
              <a:buFont typeface="Times" pitchFamily="18" charset="0"/>
              <a:buChar char="•"/>
            </a:pPr>
            <a:r>
              <a:rPr lang="en-US" sz="2400" i="1" dirty="0" smtClean="0">
                <a:solidFill>
                  <a:srgbClr val="C00000"/>
                </a:solidFill>
              </a:rPr>
              <a:t>Performance monitoring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utilities-provides statistics to the DBA. The DBA uses the statistics in making decisions.</a:t>
            </a:r>
            <a:endParaRPr lang="en-US" sz="7200" dirty="0" smtClean="0">
              <a:solidFill>
                <a:srgbClr val="000000"/>
              </a:solidFill>
            </a:endParaRPr>
          </a:p>
          <a:p>
            <a:pPr lvl="1" eaLnBrk="1" hangingPunct="1">
              <a:buFont typeface="Times" pitchFamily="18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Other functions, such as </a:t>
            </a:r>
            <a:r>
              <a:rPr lang="en-US" sz="2400" i="1" dirty="0" smtClean="0">
                <a:solidFill>
                  <a:srgbClr val="C00000"/>
                </a:solidFill>
              </a:rPr>
              <a:t>sorting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i="1" dirty="0" smtClean="0">
                <a:solidFill>
                  <a:srgbClr val="C00000"/>
                </a:solidFill>
              </a:rPr>
              <a:t>user monitoring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i="1" dirty="0" smtClean="0">
                <a:solidFill>
                  <a:srgbClr val="C00000"/>
                </a:solidFill>
              </a:rPr>
              <a:t>data compression</a:t>
            </a:r>
            <a:r>
              <a:rPr lang="en-US" sz="2400" dirty="0" smtClean="0">
                <a:solidFill>
                  <a:srgbClr val="000000"/>
                </a:solidFill>
              </a:rPr>
              <a:t>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C2B66269-58BA-483C-B78B-3F3830491C24}" type="slidenum">
              <a:rPr lang="en-US">
                <a:latin typeface="Times New Roman" pitchFamily="18" charset="0"/>
              </a:rPr>
              <a:pPr/>
              <a:t>23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buFont typeface="Times" pitchFamily="18" charset="0"/>
              <a:buNone/>
            </a:pPr>
            <a:r>
              <a:rPr lang="en-US" smtClean="0"/>
              <a:t>Centralized and Client-Server Architectures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Mainframe </a:t>
            </a:r>
            <a:r>
              <a:rPr lang="en-US" dirty="0" smtClean="0"/>
              <a:t>-, </a:t>
            </a:r>
            <a:r>
              <a:rPr lang="en-US" dirty="0" smtClean="0"/>
              <a:t>including user application </a:t>
            </a:r>
            <a:r>
              <a:rPr lang="en-US" dirty="0" smtClean="0"/>
              <a:t>programs and </a:t>
            </a:r>
            <a:r>
              <a:rPr lang="en-US" dirty="0" smtClean="0"/>
              <a:t>user interface programs, as well as all the DBMS functionality. </a:t>
            </a:r>
            <a:endParaRPr lang="en-US" dirty="0" smtClean="0"/>
          </a:p>
          <a:p>
            <a:r>
              <a:rPr lang="en-US" b="1" dirty="0" smtClean="0">
                <a:solidFill>
                  <a:srgbClr val="000000"/>
                </a:solidFill>
              </a:rPr>
              <a:t>Centralized DBMS: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combines everything into single sys tem</a:t>
            </a:r>
            <a:r>
              <a:rPr lang="en-US" dirty="0" smtClean="0">
                <a:solidFill>
                  <a:srgbClr val="000000"/>
                </a:solidFill>
              </a:rPr>
              <a:t> including- DBMS software, hardware, application programs and user interface processing software.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85800"/>
            <a:ext cx="6983779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7B8F6113-7727-4613-BD3D-B0F3268B50D2}" type="slidenum">
              <a:rPr lang="en-US">
                <a:latin typeface="Times New Roman" pitchFamily="18" charset="0"/>
              </a:rPr>
              <a:pPr/>
              <a:t>25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None/>
            </a:pPr>
            <a:r>
              <a:rPr lang="en-US" smtClean="0"/>
              <a:t>Basic Client-Server Architectures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Char char="•"/>
            </a:pPr>
            <a:r>
              <a:rPr lang="en-US" b="1" smtClean="0">
                <a:solidFill>
                  <a:srgbClr val="000000"/>
                </a:solidFill>
              </a:rPr>
              <a:t>Specialized Servers with Specialized functions</a:t>
            </a:r>
          </a:p>
          <a:p>
            <a:pPr eaLnBrk="1" hangingPunct="1">
              <a:buFont typeface="Times" pitchFamily="18" charset="0"/>
              <a:buChar char="•"/>
            </a:pPr>
            <a:r>
              <a:rPr lang="en-US" b="1" smtClean="0">
                <a:solidFill>
                  <a:srgbClr val="000000"/>
                </a:solidFill>
              </a:rPr>
              <a:t>Clients</a:t>
            </a:r>
          </a:p>
          <a:p>
            <a:pPr eaLnBrk="1" hangingPunct="1">
              <a:buFont typeface="Times" pitchFamily="18" charset="0"/>
              <a:buChar char="•"/>
            </a:pPr>
            <a:r>
              <a:rPr lang="en-US" b="1" smtClean="0">
                <a:solidFill>
                  <a:srgbClr val="000000"/>
                </a:solidFill>
              </a:rPr>
              <a:t>DBMS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18B777C5-D04B-40DF-9834-5A49D9311EE0}" type="slidenum">
              <a:rPr lang="en-US">
                <a:latin typeface="Times New Roman" pitchFamily="18" charset="0"/>
              </a:rPr>
              <a:pPr/>
              <a:t>26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buFont typeface="Times" pitchFamily="18" charset="0"/>
              <a:buNone/>
            </a:pPr>
            <a:r>
              <a:rPr lang="en-US" smtClean="0"/>
              <a:t>Specialized Servers with Specialized functions:</a:t>
            </a:r>
            <a:r>
              <a:rPr lang="en-US" smtClean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File Servers</a:t>
            </a:r>
          </a:p>
          <a:p>
            <a:pPr eaLnBrk="1" hangingPunct="1">
              <a:buFont typeface="Times" pitchFamily="18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Printer Servers</a:t>
            </a:r>
          </a:p>
          <a:p>
            <a:pPr eaLnBrk="1" hangingPunct="1">
              <a:buFont typeface="Times" pitchFamily="18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Web Servers</a:t>
            </a:r>
          </a:p>
          <a:p>
            <a:pPr eaLnBrk="1" hangingPunct="1">
              <a:buFont typeface="Times" pitchFamily="18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E-mail 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20D1AB5E-610E-4507-9D06-35A8036FC187}" type="slidenum">
              <a:rPr lang="en-US">
                <a:latin typeface="Times New Roman" pitchFamily="18" charset="0"/>
              </a:rPr>
              <a:pPr/>
              <a:t>27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None/>
            </a:pPr>
            <a:r>
              <a:rPr lang="en-US" smtClean="0"/>
              <a:t>Clients:</a:t>
            </a:r>
            <a:r>
              <a:rPr lang="en-US" smtClean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Provide </a:t>
            </a:r>
            <a:r>
              <a:rPr lang="en-US" sz="2800" dirty="0" smtClean="0">
                <a:solidFill>
                  <a:srgbClr val="C00000"/>
                </a:solidFill>
              </a:rPr>
              <a:t>appropriate interfaces and a client-version of the system to access and utilize the server </a:t>
            </a:r>
            <a:r>
              <a:rPr lang="en-US" sz="2800" dirty="0" smtClean="0">
                <a:solidFill>
                  <a:srgbClr val="000000"/>
                </a:solidFill>
              </a:rPr>
              <a:t>resources. </a:t>
            </a:r>
          </a:p>
          <a:p>
            <a:pPr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Clients maybe </a:t>
            </a:r>
            <a:r>
              <a:rPr lang="en-US" sz="2800" dirty="0" smtClean="0">
                <a:solidFill>
                  <a:srgbClr val="C00000"/>
                </a:solidFill>
              </a:rPr>
              <a:t>diskless</a:t>
            </a:r>
            <a:r>
              <a:rPr lang="en-US" sz="2800" dirty="0" smtClean="0">
                <a:solidFill>
                  <a:srgbClr val="000000"/>
                </a:solidFill>
              </a:rPr>
              <a:t> machines or </a:t>
            </a:r>
            <a:r>
              <a:rPr lang="en-US" sz="2800" dirty="0" smtClean="0">
                <a:solidFill>
                  <a:srgbClr val="C00000"/>
                </a:solidFill>
              </a:rPr>
              <a:t>PC</a:t>
            </a:r>
            <a:r>
              <a:rPr lang="en-US" sz="2800" dirty="0" smtClean="0">
                <a:solidFill>
                  <a:srgbClr val="000000"/>
                </a:solidFill>
              </a:rPr>
              <a:t>s or </a:t>
            </a:r>
            <a:r>
              <a:rPr lang="en-US" sz="2800" dirty="0" smtClean="0">
                <a:solidFill>
                  <a:srgbClr val="C00000"/>
                </a:solidFill>
              </a:rPr>
              <a:t>Workstations</a:t>
            </a:r>
            <a:r>
              <a:rPr lang="en-US" sz="2800" dirty="0" smtClean="0">
                <a:solidFill>
                  <a:srgbClr val="000000"/>
                </a:solidFill>
              </a:rPr>
              <a:t> with </a:t>
            </a:r>
            <a:r>
              <a:rPr lang="en-US" sz="2800" dirty="0" smtClean="0">
                <a:solidFill>
                  <a:srgbClr val="C00000"/>
                </a:solidFill>
              </a:rPr>
              <a:t>disks</a:t>
            </a:r>
            <a:r>
              <a:rPr lang="en-US" sz="2800" dirty="0" smtClean="0">
                <a:solidFill>
                  <a:srgbClr val="000000"/>
                </a:solidFill>
              </a:rPr>
              <a:t> with only the client software installed.</a:t>
            </a:r>
          </a:p>
          <a:p>
            <a:pPr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Connected to the servers via some form of a </a:t>
            </a:r>
            <a:r>
              <a:rPr lang="en-US" sz="2800" dirty="0" smtClean="0">
                <a:solidFill>
                  <a:srgbClr val="C00000"/>
                </a:solidFill>
              </a:rPr>
              <a:t>network</a:t>
            </a:r>
            <a:r>
              <a:rPr lang="en-US" sz="2800" dirty="0" smtClean="0">
                <a:solidFill>
                  <a:srgbClr val="000000"/>
                </a:solidFill>
              </a:rPr>
              <a:t>.</a:t>
            </a:r>
            <a:br>
              <a:rPr lang="en-US" sz="2800" dirty="0" smtClean="0">
                <a:solidFill>
                  <a:srgbClr val="000000"/>
                </a:solidFill>
              </a:rPr>
            </a:br>
            <a:r>
              <a:rPr lang="en-US" sz="2800" dirty="0" smtClean="0">
                <a:solidFill>
                  <a:srgbClr val="000000"/>
                </a:solidFill>
              </a:rPr>
              <a:t>      (LAN: local area network, wireless network, etc.)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F6435BFE-5253-4F26-BDFB-4D9C8E72D3AB}" type="slidenum">
              <a:rPr lang="en-US">
                <a:latin typeface="Times New Roman" pitchFamily="18" charset="0"/>
              </a:rPr>
              <a:pPr/>
              <a:t>28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None/>
            </a:pPr>
            <a:r>
              <a:rPr lang="en-US" smtClean="0"/>
              <a:t>DBMS Server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Provides database query and transaction services to the clients</a:t>
            </a:r>
          </a:p>
          <a:p>
            <a:pPr eaLnBrk="1" hangingPunct="1">
              <a:buFont typeface="Times" pitchFamily="18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Sometimes called query and transaction 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4A040E01-7A4D-4EC4-AB73-D50D3D63C336}" type="slidenum">
              <a:rPr lang="en-US">
                <a:latin typeface="Times New Roman" pitchFamily="18" charset="0"/>
              </a:rPr>
              <a:pPr/>
              <a:t>29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None/>
            </a:pPr>
            <a:r>
              <a:rPr lang="en-US" smtClean="0"/>
              <a:t>Two Tier Client-Server Architecture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User Interface Programs and Application Programs </a:t>
            </a:r>
            <a:r>
              <a:rPr lang="en-US" dirty="0" smtClean="0">
                <a:solidFill>
                  <a:srgbClr val="000000"/>
                </a:solidFill>
              </a:rPr>
              <a:t>run on the client side</a:t>
            </a:r>
          </a:p>
          <a:p>
            <a:pPr eaLnBrk="1" hangingPunct="1">
              <a:buFont typeface="Times" pitchFamily="18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Interface called</a:t>
            </a:r>
            <a:r>
              <a:rPr lang="en-US" b="1" dirty="0" smtClean="0">
                <a:solidFill>
                  <a:srgbClr val="000000"/>
                </a:solidFill>
              </a:rPr>
              <a:t> ODBC (Open Database Connectivity ) </a:t>
            </a:r>
            <a:r>
              <a:rPr lang="en-US" dirty="0" smtClean="0">
                <a:solidFill>
                  <a:srgbClr val="000000"/>
                </a:solidFill>
              </a:rPr>
              <a:t>provides an </a:t>
            </a:r>
            <a:r>
              <a:rPr lang="en-US" dirty="0" smtClean="0">
                <a:solidFill>
                  <a:srgbClr val="FF0000"/>
                </a:solidFill>
              </a:rPr>
              <a:t>Application program interface (API) allow client side programs to call the DBMS</a:t>
            </a:r>
            <a:r>
              <a:rPr lang="en-US" dirty="0" smtClean="0">
                <a:solidFill>
                  <a:srgbClr val="000000"/>
                </a:solidFill>
              </a:rPr>
              <a:t>. Most DBMS vendors provide ODBC drivers.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Traditionally – </a:t>
            </a:r>
            <a:r>
              <a:rPr lang="en-US" dirty="0" smtClean="0">
                <a:solidFill>
                  <a:srgbClr val="C00000"/>
                </a:solidFill>
              </a:rPr>
              <a:t>Tightly</a:t>
            </a:r>
            <a:r>
              <a:rPr lang="en-US" dirty="0" smtClean="0"/>
              <a:t> integrated system</a:t>
            </a:r>
          </a:p>
          <a:p>
            <a:r>
              <a:rPr lang="en-US" dirty="0" smtClean="0"/>
              <a:t>Modern – </a:t>
            </a:r>
            <a:r>
              <a:rPr lang="en-US" dirty="0" smtClean="0">
                <a:solidFill>
                  <a:srgbClr val="C00000"/>
                </a:solidFill>
              </a:rPr>
              <a:t>Modular</a:t>
            </a:r>
            <a:r>
              <a:rPr lang="en-US" dirty="0" smtClean="0"/>
              <a:t> in design (client/server)</a:t>
            </a:r>
          </a:p>
          <a:p>
            <a:pPr lvl="1"/>
            <a:r>
              <a:rPr lang="en-US" dirty="0" smtClean="0"/>
              <a:t>Client – applications, user interface that access the DB</a:t>
            </a:r>
          </a:p>
          <a:p>
            <a:pPr lvl="1"/>
            <a:r>
              <a:rPr lang="en-US" dirty="0" smtClean="0"/>
              <a:t>Server – Storage, access and search..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D79FD5E1-D747-48EC-B268-6D86BC9B7BDB}" type="slidenum">
              <a:rPr lang="en-US">
                <a:latin typeface="Times New Roman" pitchFamily="18" charset="0"/>
              </a:rPr>
              <a:pPr/>
              <a:t>30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None/>
            </a:pPr>
            <a:r>
              <a:rPr lang="en-US" smtClean="0"/>
              <a:t>Two Tier Client-Server Architecture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Char char="•"/>
            </a:pPr>
            <a:r>
              <a:rPr lang="en-US" sz="2800" smtClean="0">
                <a:solidFill>
                  <a:srgbClr val="000000"/>
                </a:solidFill>
              </a:rPr>
              <a:t>A client program may connect to several DBMSs.</a:t>
            </a:r>
          </a:p>
          <a:p>
            <a:pPr eaLnBrk="1" hangingPunct="1">
              <a:buFont typeface="Times" pitchFamily="18" charset="0"/>
              <a:buChar char="•"/>
            </a:pPr>
            <a:r>
              <a:rPr lang="en-US" sz="2800" smtClean="0">
                <a:solidFill>
                  <a:srgbClr val="000000"/>
                </a:solidFill>
              </a:rPr>
              <a:t>Other variations of clients are possible: e.g., in some DBMSs, more functionality is transferred to clients including data dictionary functions, optimization and recovery across multiple servers, etc. In such situations the server may be called the </a:t>
            </a:r>
            <a:r>
              <a:rPr lang="en-US" sz="2800" b="1" smtClean="0">
                <a:solidFill>
                  <a:srgbClr val="000000"/>
                </a:solidFill>
              </a:rPr>
              <a:t>Data Server</a:t>
            </a:r>
            <a:r>
              <a:rPr lang="en-US" sz="2800" smtClean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1390650"/>
            <a:ext cx="57150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2F75B534-C778-43D7-B096-D2690219B922}" type="slidenum">
              <a:rPr lang="en-US">
                <a:latin typeface="Times New Roman" pitchFamily="18" charset="0"/>
              </a:rPr>
              <a:pPr/>
              <a:t>32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buFont typeface="Times" pitchFamily="18" charset="0"/>
              <a:buNone/>
            </a:pPr>
            <a:r>
              <a:rPr lang="en-US" smtClean="0"/>
              <a:t>Three Tier Client-Server Architecture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55000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Common for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Web applications</a:t>
            </a:r>
          </a:p>
          <a:p>
            <a:pPr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Intermediate Layer called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Application Server </a:t>
            </a:r>
            <a:r>
              <a:rPr lang="en-US" sz="2800" dirty="0" smtClean="0">
                <a:solidFill>
                  <a:srgbClr val="000000"/>
                </a:solidFill>
              </a:rPr>
              <a:t>or</a:t>
            </a:r>
            <a:r>
              <a:rPr lang="en-US" sz="2800" b="1" dirty="0" smtClean="0">
                <a:solidFill>
                  <a:srgbClr val="000000"/>
                </a:solidFill>
              </a:rPr>
              <a:t> Web Server: </a:t>
            </a:r>
          </a:p>
          <a:p>
            <a:pPr lvl="1"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stores the web connectivity software and</a:t>
            </a:r>
            <a:r>
              <a:rPr lang="en-US" sz="2400" b="1" dirty="0" smtClean="0">
                <a:solidFill>
                  <a:srgbClr val="000000"/>
                </a:solidFill>
              </a:rPr>
              <a:t> the rules and business logic (constraints) </a:t>
            </a:r>
            <a:r>
              <a:rPr lang="en-US" sz="2400" dirty="0" smtClean="0">
                <a:solidFill>
                  <a:srgbClr val="000000"/>
                </a:solidFill>
              </a:rPr>
              <a:t>part of the application used to access the right amount of data from the database server</a:t>
            </a:r>
          </a:p>
          <a:p>
            <a:pPr lvl="1"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acts like a conduit for sending partially processed data between the database server and the client.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800" b="1" dirty="0" smtClean="0">
                <a:solidFill>
                  <a:srgbClr val="000000"/>
                </a:solidFill>
              </a:rPr>
              <a:t>Additional Features- Security: </a:t>
            </a:r>
          </a:p>
          <a:p>
            <a:pPr lvl="1"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encrypt the data at the server </a:t>
            </a:r>
            <a:r>
              <a:rPr lang="en-US" sz="2400" dirty="0" smtClean="0">
                <a:solidFill>
                  <a:srgbClr val="000000"/>
                </a:solidFill>
              </a:rPr>
              <a:t>before transmission</a:t>
            </a:r>
          </a:p>
          <a:p>
            <a:pPr lvl="1"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decrypt data at the client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720436"/>
            <a:ext cx="7010400" cy="541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6539CD47-4225-44B2-8299-F646EFD6FF13}" type="slidenum">
              <a:rPr lang="en-US">
                <a:latin typeface="Times New Roman" pitchFamily="18" charset="0"/>
              </a:rPr>
              <a:pPr/>
              <a:t>34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None/>
            </a:pPr>
            <a:r>
              <a:rPr lang="en-US" smtClean="0"/>
              <a:t>Classification of DBMSs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Based on the data model used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lvl="1"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Traditional: Relational, Network, Hierarchical.</a:t>
            </a:r>
          </a:p>
          <a:p>
            <a:pPr lvl="1"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Emerging: Object-oriented, Object-relational.</a:t>
            </a:r>
          </a:p>
          <a:p>
            <a:pPr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Other classifications:</a:t>
            </a:r>
          </a:p>
          <a:p>
            <a:pPr lvl="1"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Single-user</a:t>
            </a:r>
            <a:r>
              <a:rPr lang="en-US" dirty="0" smtClean="0">
                <a:solidFill>
                  <a:srgbClr val="000000"/>
                </a:solidFill>
              </a:rPr>
              <a:t> (typically used with micro- computers) vs. </a:t>
            </a:r>
            <a:r>
              <a:rPr lang="en-US" dirty="0" smtClean="0">
                <a:solidFill>
                  <a:srgbClr val="FF0000"/>
                </a:solidFill>
              </a:rPr>
              <a:t>multi-user</a:t>
            </a:r>
            <a:r>
              <a:rPr lang="en-US" dirty="0" smtClean="0">
                <a:solidFill>
                  <a:srgbClr val="000000"/>
                </a:solidFill>
              </a:rPr>
              <a:t> (most DBMSs).</a:t>
            </a:r>
          </a:p>
          <a:p>
            <a:pPr lvl="1"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Centralized </a:t>
            </a:r>
            <a:r>
              <a:rPr lang="en-US" i="1" u="sng" dirty="0" smtClean="0">
                <a:solidFill>
                  <a:srgbClr val="000000"/>
                </a:solidFill>
              </a:rPr>
              <a:t>(uses a single computer with one database</a:t>
            </a:r>
            <a:r>
              <a:rPr lang="en-US" dirty="0" smtClean="0">
                <a:solidFill>
                  <a:srgbClr val="000000"/>
                </a:solidFill>
              </a:rPr>
              <a:t>) vs. distributed (</a:t>
            </a:r>
            <a:r>
              <a:rPr lang="en-US" dirty="0" smtClean="0">
                <a:solidFill>
                  <a:srgbClr val="FF0000"/>
                </a:solidFill>
              </a:rPr>
              <a:t>uses multiple computers, multiple databases</a:t>
            </a:r>
            <a:r>
              <a:rPr lang="en-US" dirty="0" smtClean="0">
                <a:solidFill>
                  <a:srgbClr val="000000"/>
                </a:solidFill>
              </a:rPr>
              <a:t>) </a:t>
            </a:r>
            <a:endParaRPr lang="en-US" b="1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DDC9227F-E4F5-4099-B7E5-7C399258B8A1}" type="slidenum">
              <a:rPr lang="en-US">
                <a:latin typeface="Times New Roman" pitchFamily="18" charset="0"/>
              </a:rPr>
              <a:pPr/>
              <a:t>35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None/>
            </a:pPr>
            <a:r>
              <a:rPr lang="en-US" smtClean="0"/>
              <a:t>Classification of DBMSs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</a:rPr>
              <a:t>Distributed Database Systems </a:t>
            </a:r>
            <a:r>
              <a:rPr lang="en-US" i="1" dirty="0" smtClean="0">
                <a:solidFill>
                  <a:srgbClr val="000000"/>
                </a:solidFill>
              </a:rPr>
              <a:t>have now come to be known as </a:t>
            </a:r>
            <a:r>
              <a:rPr lang="en-US" i="1" u="sng" dirty="0" smtClean="0">
                <a:solidFill>
                  <a:srgbClr val="FF0000"/>
                </a:solidFill>
              </a:rPr>
              <a:t>client server based database systems</a:t>
            </a:r>
            <a:r>
              <a:rPr lang="en-US" i="1" u="sng" dirty="0" smtClean="0">
                <a:solidFill>
                  <a:srgbClr val="000000"/>
                </a:solidFill>
              </a:rPr>
              <a:t> </a:t>
            </a:r>
            <a:r>
              <a:rPr lang="en-US" i="1" dirty="0" smtClean="0">
                <a:solidFill>
                  <a:srgbClr val="000000"/>
                </a:solidFill>
              </a:rPr>
              <a:t>because they do not support a totally distributed environment, but rather a set of database servers supporting a set of clients.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168AF912-57E1-4DED-94E9-83C6EB89922D}" type="slidenum">
              <a:rPr lang="en-US">
                <a:latin typeface="Times New Roman" pitchFamily="18" charset="0"/>
              </a:rPr>
              <a:pPr/>
              <a:t>36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buFont typeface="Times" pitchFamily="18" charset="0"/>
              <a:buNone/>
            </a:pPr>
            <a:r>
              <a:rPr lang="en-US" smtClean="0"/>
              <a:t>Variations of Distributed Environments: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" pitchFamily="18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Homogeneous </a:t>
            </a:r>
            <a:r>
              <a:rPr lang="en-US" b="1" dirty="0" smtClean="0">
                <a:solidFill>
                  <a:srgbClr val="000000"/>
                </a:solidFill>
              </a:rPr>
              <a:t>DDBMS - </a:t>
            </a:r>
            <a:r>
              <a:rPr lang="en-US" dirty="0" smtClean="0"/>
              <a:t>use the same DBMS software at all the sites</a:t>
            </a:r>
            <a:endParaRPr lang="en-US" b="1" dirty="0" smtClean="0">
              <a:solidFill>
                <a:srgbClr val="000000"/>
              </a:solidFill>
            </a:endParaRPr>
          </a:p>
          <a:p>
            <a:pPr>
              <a:buFont typeface="Times" pitchFamily="18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Heterogeneous </a:t>
            </a:r>
            <a:r>
              <a:rPr lang="en-US" b="1" dirty="0" smtClean="0">
                <a:solidFill>
                  <a:srgbClr val="000000"/>
                </a:solidFill>
              </a:rPr>
              <a:t>DDBMS - </a:t>
            </a:r>
            <a:r>
              <a:rPr lang="en-US" dirty="0" smtClean="0"/>
              <a:t>can use different DBMS software at each </a:t>
            </a:r>
            <a:r>
              <a:rPr lang="en-US" dirty="0" smtClean="0"/>
              <a:t>site</a:t>
            </a:r>
            <a:endParaRPr lang="en-US" b="1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7961F918-0E8F-4211-A2B9-18D2CCE325CC}" type="slidenum">
              <a:rPr lang="en-US">
                <a:latin typeface="Times New Roman" pitchFamily="18" charset="0"/>
              </a:rPr>
              <a:pPr/>
              <a:t>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Models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b="1" dirty="0" smtClean="0">
                <a:solidFill>
                  <a:srgbClr val="000000"/>
                </a:solidFill>
              </a:rPr>
              <a:t>Data Abstraction: </a:t>
            </a:r>
            <a:r>
              <a:rPr lang="en-US" sz="2800" dirty="0">
                <a:solidFill>
                  <a:srgbClr val="C00000"/>
                </a:solidFill>
              </a:rPr>
              <a:t>Suppression</a:t>
            </a:r>
            <a:r>
              <a:rPr lang="en-US" sz="2800" dirty="0">
                <a:solidFill>
                  <a:srgbClr val="000000"/>
                </a:solidFill>
              </a:rPr>
              <a:t> of </a:t>
            </a:r>
            <a:r>
              <a:rPr lang="en-US" sz="2800" dirty="0" smtClean="0">
                <a:solidFill>
                  <a:srgbClr val="000000"/>
                </a:solidFill>
              </a:rPr>
              <a:t>details of data organization </a:t>
            </a:r>
            <a:r>
              <a:rPr lang="en-US" sz="2800" dirty="0">
                <a:solidFill>
                  <a:srgbClr val="000000"/>
                </a:solidFill>
              </a:rPr>
              <a:t>and </a:t>
            </a:r>
            <a:r>
              <a:rPr lang="en-US" sz="2800" dirty="0" smtClean="0">
                <a:solidFill>
                  <a:srgbClr val="000000"/>
                </a:solidFill>
              </a:rPr>
              <a:t>storage-</a:t>
            </a:r>
            <a:endParaRPr lang="en-US" sz="2800" dirty="0">
              <a:solidFill>
                <a:srgbClr val="000000"/>
              </a:solidFill>
            </a:endParaRPr>
          </a:p>
          <a:p>
            <a:pPr eaLnBrk="1" hangingPunct="1"/>
            <a:r>
              <a:rPr lang="en-US" sz="2800" b="1" dirty="0" smtClean="0">
                <a:solidFill>
                  <a:srgbClr val="000000"/>
                </a:solidFill>
              </a:rPr>
              <a:t>Data Model</a:t>
            </a:r>
            <a:r>
              <a:rPr lang="en-US" sz="2800" dirty="0" smtClean="0">
                <a:solidFill>
                  <a:srgbClr val="000000"/>
                </a:solidFill>
              </a:rPr>
              <a:t>: A </a:t>
            </a:r>
            <a:r>
              <a:rPr lang="en-US" sz="2800" dirty="0" smtClean="0">
                <a:solidFill>
                  <a:srgbClr val="C00000"/>
                </a:solidFill>
              </a:rPr>
              <a:t>set of concepts to describe the </a:t>
            </a:r>
            <a:r>
              <a:rPr lang="en-US" sz="2800" i="1" dirty="0" smtClean="0">
                <a:solidFill>
                  <a:srgbClr val="C00000"/>
                </a:solidFill>
              </a:rPr>
              <a:t>structure</a:t>
            </a:r>
            <a:r>
              <a:rPr lang="en-US" sz="2800" dirty="0" smtClean="0">
                <a:solidFill>
                  <a:srgbClr val="C00000"/>
                </a:solidFill>
              </a:rPr>
              <a:t> of a database</a:t>
            </a:r>
            <a:r>
              <a:rPr lang="en-US" sz="2800" dirty="0" smtClean="0">
                <a:solidFill>
                  <a:srgbClr val="000000"/>
                </a:solidFill>
              </a:rPr>
              <a:t>,</a:t>
            </a:r>
            <a:r>
              <a:rPr lang="en-US" sz="2800" i="1" dirty="0" smtClean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and certain</a:t>
            </a:r>
            <a:r>
              <a:rPr lang="en-US" sz="2800" i="1" dirty="0" smtClean="0">
                <a:solidFill>
                  <a:srgbClr val="000000"/>
                </a:solidFill>
              </a:rPr>
              <a:t> constraints</a:t>
            </a:r>
            <a:r>
              <a:rPr lang="en-US" sz="2800" dirty="0" smtClean="0">
                <a:solidFill>
                  <a:srgbClr val="000000"/>
                </a:solidFill>
              </a:rPr>
              <a:t> that the database should obey.</a:t>
            </a:r>
          </a:p>
          <a:p>
            <a:pPr eaLnBrk="1" hangingPunct="1"/>
            <a:r>
              <a:rPr lang="en-US" sz="2800" b="1" dirty="0" smtClean="0">
                <a:solidFill>
                  <a:srgbClr val="000000"/>
                </a:solidFill>
              </a:rPr>
              <a:t>Data Model Operations</a:t>
            </a:r>
            <a:r>
              <a:rPr lang="en-US" sz="2800" dirty="0" smtClean="0">
                <a:solidFill>
                  <a:srgbClr val="000000"/>
                </a:solidFill>
              </a:rPr>
              <a:t>: Operations on the data model may include </a:t>
            </a:r>
            <a:r>
              <a:rPr lang="en-US" sz="2800" i="1" dirty="0" smtClean="0">
                <a:solidFill>
                  <a:srgbClr val="C00000"/>
                </a:solidFill>
              </a:rPr>
              <a:t>basic operations (retrieval and updates)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and </a:t>
            </a:r>
            <a:r>
              <a:rPr lang="en-US" sz="2800" i="1" dirty="0" smtClean="0">
                <a:solidFill>
                  <a:srgbClr val="C00000"/>
                </a:solidFill>
              </a:rPr>
              <a:t>user-defined operations</a:t>
            </a:r>
            <a:r>
              <a:rPr lang="en-US" sz="2800" dirty="0" smtClean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46FAD1B9-E091-4D3F-94CB-550CA58B573F}" type="slidenum">
              <a:rPr lang="en-US">
                <a:latin typeface="Times New Roman" pitchFamily="18" charset="0"/>
              </a:rPr>
              <a:pPr/>
              <a:t>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Categories of data models</a:t>
            </a:r>
            <a:endParaRPr lang="en-US" u="sng" smtClean="0">
              <a:solidFill>
                <a:srgbClr val="000000"/>
              </a:solidFill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Categorize </a:t>
            </a:r>
            <a:r>
              <a:rPr lang="en-US" sz="2800" dirty="0"/>
              <a:t>according to </a:t>
            </a:r>
            <a:r>
              <a:rPr lang="en-US" sz="2800" dirty="0" smtClean="0"/>
              <a:t>the </a:t>
            </a:r>
            <a:r>
              <a:rPr lang="en-US" sz="2800" i="1" dirty="0" smtClean="0">
                <a:solidFill>
                  <a:srgbClr val="C00000"/>
                </a:solidFill>
              </a:rPr>
              <a:t>types </a:t>
            </a:r>
            <a:r>
              <a:rPr lang="en-US" sz="2800" i="1" dirty="0">
                <a:solidFill>
                  <a:srgbClr val="C00000"/>
                </a:solidFill>
              </a:rPr>
              <a:t>of concepts </a:t>
            </a:r>
            <a:r>
              <a:rPr lang="en-US" sz="2800" dirty="0"/>
              <a:t>they use to describe the database structure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rgbClr val="C00000"/>
                </a:solidFill>
              </a:rPr>
              <a:t>Conceptual</a:t>
            </a:r>
            <a:r>
              <a:rPr lang="en-US" sz="2800" dirty="0" smtClean="0">
                <a:solidFill>
                  <a:srgbClr val="000000"/>
                </a:solidFill>
              </a:rPr>
              <a:t> (</a:t>
            </a:r>
            <a:r>
              <a:rPr lang="en-US" sz="2800" b="1" dirty="0" smtClean="0">
                <a:solidFill>
                  <a:srgbClr val="000000"/>
                </a:solidFill>
              </a:rPr>
              <a:t>high-level</a:t>
            </a:r>
            <a:r>
              <a:rPr lang="en-US" sz="2800" dirty="0" smtClean="0">
                <a:solidFill>
                  <a:srgbClr val="000000"/>
                </a:solidFill>
              </a:rPr>
              <a:t>, </a:t>
            </a:r>
            <a:r>
              <a:rPr lang="en-US" sz="2800" b="1" dirty="0" smtClean="0">
                <a:solidFill>
                  <a:srgbClr val="000000"/>
                </a:solidFill>
              </a:rPr>
              <a:t>semantic</a:t>
            </a:r>
            <a:r>
              <a:rPr lang="en-US" sz="2800" dirty="0" smtClean="0">
                <a:solidFill>
                  <a:srgbClr val="000000"/>
                </a:solidFill>
              </a:rPr>
              <a:t>) data models: Provide concepts that are close to the way many </a:t>
            </a:r>
            <a:r>
              <a:rPr lang="en-US" sz="2800" i="1" u="sng" dirty="0" smtClean="0">
                <a:solidFill>
                  <a:srgbClr val="C00000"/>
                </a:solidFill>
              </a:rPr>
              <a:t>users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i="1" dirty="0" smtClean="0">
                <a:solidFill>
                  <a:srgbClr val="000000"/>
                </a:solidFill>
              </a:rPr>
              <a:t>perceive</a:t>
            </a:r>
            <a:r>
              <a:rPr lang="en-US" sz="2800" dirty="0" smtClean="0">
                <a:solidFill>
                  <a:srgbClr val="000000"/>
                </a:solidFill>
              </a:rPr>
              <a:t> data. (Also called </a:t>
            </a:r>
            <a:r>
              <a:rPr lang="en-US" sz="2800" b="1" dirty="0" smtClean="0">
                <a:solidFill>
                  <a:srgbClr val="000000"/>
                </a:solidFill>
              </a:rPr>
              <a:t>entity-based</a:t>
            </a:r>
            <a:r>
              <a:rPr lang="en-US" sz="2800" dirty="0" smtClean="0">
                <a:solidFill>
                  <a:srgbClr val="000000"/>
                </a:solidFill>
              </a:rPr>
              <a:t> or </a:t>
            </a:r>
            <a:r>
              <a:rPr lang="en-US" sz="2800" b="1" dirty="0" smtClean="0">
                <a:solidFill>
                  <a:srgbClr val="000000"/>
                </a:solidFill>
              </a:rPr>
              <a:t>object-based</a:t>
            </a:r>
            <a:r>
              <a:rPr lang="en-US" sz="2800" dirty="0" smtClean="0">
                <a:solidFill>
                  <a:srgbClr val="000000"/>
                </a:solidFill>
              </a:rPr>
              <a:t> data models.)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rgbClr val="C00000"/>
                </a:solidFill>
              </a:rPr>
              <a:t>Physical</a:t>
            </a:r>
            <a:r>
              <a:rPr lang="en-US" sz="2800" dirty="0" smtClean="0">
                <a:solidFill>
                  <a:srgbClr val="000000"/>
                </a:solidFill>
              </a:rPr>
              <a:t> (</a:t>
            </a:r>
            <a:r>
              <a:rPr lang="en-US" sz="2800" b="1" dirty="0" smtClean="0">
                <a:solidFill>
                  <a:srgbClr val="000000"/>
                </a:solidFill>
              </a:rPr>
              <a:t>low-level</a:t>
            </a:r>
            <a:r>
              <a:rPr lang="en-US" sz="2800" dirty="0" smtClean="0">
                <a:solidFill>
                  <a:srgbClr val="000000"/>
                </a:solidFill>
              </a:rPr>
              <a:t>, </a:t>
            </a:r>
            <a:r>
              <a:rPr lang="en-US" sz="2800" b="1" dirty="0" smtClean="0">
                <a:solidFill>
                  <a:srgbClr val="000000"/>
                </a:solidFill>
              </a:rPr>
              <a:t>internal</a:t>
            </a:r>
            <a:r>
              <a:rPr lang="en-US" sz="2800" dirty="0" smtClean="0">
                <a:solidFill>
                  <a:srgbClr val="000000"/>
                </a:solidFill>
              </a:rPr>
              <a:t>) data models: Provide concepts that describe details of </a:t>
            </a:r>
            <a:r>
              <a:rPr lang="en-US" sz="2800" i="1" u="sng" dirty="0" smtClean="0">
                <a:solidFill>
                  <a:srgbClr val="C00000"/>
                </a:solidFill>
              </a:rPr>
              <a:t>how data is stored </a:t>
            </a:r>
            <a:r>
              <a:rPr lang="en-US" sz="2800" dirty="0" smtClean="0">
                <a:solidFill>
                  <a:srgbClr val="000000"/>
                </a:solidFill>
              </a:rPr>
              <a:t>in the computer.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rgbClr val="C00000"/>
                </a:solidFill>
              </a:rPr>
              <a:t>Implementation</a:t>
            </a:r>
            <a:r>
              <a:rPr lang="en-US" sz="2800" dirty="0" smtClean="0">
                <a:solidFill>
                  <a:srgbClr val="000000"/>
                </a:solidFill>
              </a:rPr>
              <a:t> (</a:t>
            </a:r>
            <a:r>
              <a:rPr lang="en-US" sz="2800" b="1" dirty="0" smtClean="0">
                <a:solidFill>
                  <a:srgbClr val="000000"/>
                </a:solidFill>
              </a:rPr>
              <a:t>representational</a:t>
            </a:r>
            <a:r>
              <a:rPr lang="en-US" sz="2800" dirty="0" smtClean="0">
                <a:solidFill>
                  <a:srgbClr val="000000"/>
                </a:solidFill>
              </a:rPr>
              <a:t>) data models: Provide concepts that fall </a:t>
            </a:r>
            <a:r>
              <a:rPr lang="en-US" sz="2800" i="1" u="sng" dirty="0" smtClean="0">
                <a:solidFill>
                  <a:srgbClr val="C00000"/>
                </a:solidFill>
              </a:rPr>
              <a:t>between the above two</a:t>
            </a:r>
            <a:r>
              <a:rPr lang="en-US" sz="2800" dirty="0" smtClean="0">
                <a:solidFill>
                  <a:srgbClr val="000000"/>
                </a:solidFill>
              </a:rPr>
              <a:t>, balancing user views with some computer storage details.</a:t>
            </a:r>
            <a:endParaRPr lang="en-US" sz="2800" b="1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imes New Roman" pitchFamily="18" charset="0"/>
              </a:rPr>
              <a:t>Slide 2-</a:t>
            </a:r>
            <a:fld id="{996C7623-11F6-4E41-926A-B29E784EF0BB}" type="slidenum">
              <a:rPr lang="en-US">
                <a:latin typeface="Times New Roman" pitchFamily="18" charset="0"/>
              </a:rPr>
              <a:pPr/>
              <a:t>6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None/>
            </a:pPr>
            <a:r>
              <a:rPr lang="en-US" dirty="0" smtClean="0"/>
              <a:t>Schemas versus Instances</a:t>
            </a:r>
            <a:endParaRPr lang="en-US" b="1" dirty="0" smtClean="0">
              <a:solidFill>
                <a:srgbClr val="000000"/>
              </a:solidFill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800" b="1" dirty="0" smtClean="0">
                <a:solidFill>
                  <a:srgbClr val="000000"/>
                </a:solidFill>
              </a:rPr>
              <a:t>Database Schema</a:t>
            </a:r>
            <a:r>
              <a:rPr lang="en-US" sz="2800" dirty="0" smtClean="0">
                <a:solidFill>
                  <a:srgbClr val="000000"/>
                </a:solidFill>
              </a:rPr>
              <a:t>: The </a:t>
            </a:r>
            <a:r>
              <a:rPr lang="en-US" sz="2800" i="1" dirty="0" smtClean="0">
                <a:solidFill>
                  <a:srgbClr val="C00000"/>
                </a:solidFill>
              </a:rPr>
              <a:t>description</a:t>
            </a:r>
            <a:r>
              <a:rPr lang="en-US" sz="2800" dirty="0" smtClean="0">
                <a:solidFill>
                  <a:srgbClr val="000000"/>
                </a:solidFill>
              </a:rPr>
              <a:t> of a database. Includes descriptions of the database </a:t>
            </a:r>
            <a:r>
              <a:rPr lang="en-US" sz="2800" dirty="0" smtClean="0">
                <a:solidFill>
                  <a:srgbClr val="C00000"/>
                </a:solidFill>
              </a:rPr>
              <a:t>structure</a:t>
            </a:r>
            <a:r>
              <a:rPr lang="en-US" sz="2800" dirty="0" smtClean="0">
                <a:solidFill>
                  <a:srgbClr val="000000"/>
                </a:solidFill>
              </a:rPr>
              <a:t> and the </a:t>
            </a:r>
            <a:r>
              <a:rPr lang="en-US" sz="2800" dirty="0" smtClean="0">
                <a:solidFill>
                  <a:srgbClr val="C00000"/>
                </a:solidFill>
              </a:rPr>
              <a:t>constraints</a:t>
            </a:r>
            <a:r>
              <a:rPr lang="en-US" sz="2800" dirty="0" smtClean="0">
                <a:solidFill>
                  <a:srgbClr val="000000"/>
                </a:solidFill>
              </a:rPr>
              <a:t> that should hold on the database.</a:t>
            </a:r>
          </a:p>
          <a:p>
            <a:pPr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800" b="1" dirty="0" smtClean="0">
                <a:solidFill>
                  <a:srgbClr val="000000"/>
                </a:solidFill>
              </a:rPr>
              <a:t>Schema Diagram</a:t>
            </a:r>
            <a:r>
              <a:rPr lang="en-US" sz="2800" dirty="0" smtClean="0">
                <a:solidFill>
                  <a:srgbClr val="000000"/>
                </a:solidFill>
              </a:rPr>
              <a:t>: A </a:t>
            </a:r>
            <a:r>
              <a:rPr lang="en-US" sz="2800" dirty="0" smtClean="0">
                <a:solidFill>
                  <a:srgbClr val="C00000"/>
                </a:solidFill>
              </a:rPr>
              <a:t>diagrammatic display </a:t>
            </a:r>
            <a:r>
              <a:rPr lang="en-US" sz="2800" dirty="0" smtClean="0">
                <a:solidFill>
                  <a:srgbClr val="000000"/>
                </a:solidFill>
              </a:rPr>
              <a:t>of (some aspects of) a database schema.</a:t>
            </a:r>
          </a:p>
          <a:p>
            <a:pPr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800" b="1" dirty="0" smtClean="0">
                <a:solidFill>
                  <a:srgbClr val="000000"/>
                </a:solidFill>
              </a:rPr>
              <a:t>Schema Construct</a:t>
            </a:r>
            <a:r>
              <a:rPr lang="en-US" sz="2800" dirty="0" smtClean="0">
                <a:solidFill>
                  <a:srgbClr val="000000"/>
                </a:solidFill>
              </a:rPr>
              <a:t>: A </a:t>
            </a:r>
            <a:r>
              <a:rPr lang="en-US" sz="2800" dirty="0" smtClean="0">
                <a:solidFill>
                  <a:srgbClr val="C00000"/>
                </a:solidFill>
              </a:rPr>
              <a:t>component of the schema </a:t>
            </a:r>
            <a:r>
              <a:rPr lang="en-US" sz="2800" dirty="0" smtClean="0">
                <a:solidFill>
                  <a:srgbClr val="000000"/>
                </a:solidFill>
              </a:rPr>
              <a:t>or an object within the schema, e.g., STUDENT, COURSE.</a:t>
            </a:r>
          </a:p>
          <a:p>
            <a:pPr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800" b="1" dirty="0" smtClean="0">
                <a:solidFill>
                  <a:srgbClr val="000000"/>
                </a:solidFill>
              </a:rPr>
              <a:t>Database Instance</a:t>
            </a:r>
            <a:r>
              <a:rPr lang="en-US" sz="2800" dirty="0" smtClean="0">
                <a:solidFill>
                  <a:srgbClr val="000000"/>
                </a:solidFill>
              </a:rPr>
              <a:t>: The </a:t>
            </a:r>
            <a:r>
              <a:rPr lang="en-US" sz="2800" dirty="0" smtClean="0">
                <a:solidFill>
                  <a:srgbClr val="C00000"/>
                </a:solidFill>
              </a:rPr>
              <a:t>actual data stored in a database</a:t>
            </a:r>
            <a:r>
              <a:rPr lang="en-US" sz="2800" dirty="0" smtClean="0">
                <a:solidFill>
                  <a:srgbClr val="000000"/>
                </a:solidFill>
              </a:rPr>
              <a:t> at a </a:t>
            </a:r>
            <a:r>
              <a:rPr lang="en-US" sz="2800" i="1" dirty="0" smtClean="0">
                <a:solidFill>
                  <a:srgbClr val="000000"/>
                </a:solidFill>
              </a:rPr>
              <a:t>particular moment in time</a:t>
            </a:r>
            <a:r>
              <a:rPr lang="en-US" sz="2800" dirty="0" smtClean="0">
                <a:solidFill>
                  <a:srgbClr val="000000"/>
                </a:solidFill>
              </a:rPr>
              <a:t>. Also called </a:t>
            </a:r>
            <a:r>
              <a:rPr lang="en-US" sz="2800" b="1" dirty="0" smtClean="0">
                <a:solidFill>
                  <a:srgbClr val="000000"/>
                </a:solidFill>
              </a:rPr>
              <a:t>database state</a:t>
            </a:r>
            <a:r>
              <a:rPr lang="en-US" sz="2800" dirty="0" smtClean="0">
                <a:solidFill>
                  <a:srgbClr val="000000"/>
                </a:solidFill>
              </a:rPr>
              <a:t> (or </a:t>
            </a:r>
            <a:r>
              <a:rPr lang="en-US" sz="2800" b="1" dirty="0" smtClean="0">
                <a:solidFill>
                  <a:srgbClr val="000000"/>
                </a:solidFill>
              </a:rPr>
              <a:t>occurrence</a:t>
            </a:r>
            <a:r>
              <a:rPr lang="en-US" sz="2800" dirty="0" smtClean="0">
                <a:solidFill>
                  <a:srgbClr val="000000"/>
                </a:solidFill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 descr="fig02_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7772400" cy="42037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559C60A6-DF60-4416-8B99-B6CCA231E86E}" type="slidenum">
              <a:rPr lang="en-US">
                <a:latin typeface="Times New Roman" pitchFamily="18" charset="0"/>
              </a:rPr>
              <a:pPr/>
              <a:t>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buFont typeface="Times" pitchFamily="18" charset="0"/>
              <a:buNone/>
            </a:pPr>
            <a:r>
              <a:rPr lang="en-US" smtClean="0"/>
              <a:t>Database Schema Vs. Database State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800" b="1" dirty="0" smtClean="0">
                <a:solidFill>
                  <a:srgbClr val="000000"/>
                </a:solidFill>
              </a:rPr>
              <a:t>Database State</a:t>
            </a:r>
            <a:r>
              <a:rPr lang="en-US" sz="2800" b="1" dirty="0" smtClean="0">
                <a:solidFill>
                  <a:srgbClr val="C00000"/>
                </a:solidFill>
              </a:rPr>
              <a:t>:</a:t>
            </a:r>
            <a:r>
              <a:rPr lang="en-US" sz="2800" dirty="0" smtClean="0">
                <a:solidFill>
                  <a:srgbClr val="C00000"/>
                </a:solidFill>
              </a:rPr>
              <a:t> Refers to the content of a database at a moment in time.</a:t>
            </a:r>
          </a:p>
          <a:p>
            <a:pPr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800" b="1" dirty="0" smtClean="0">
                <a:solidFill>
                  <a:srgbClr val="000000"/>
                </a:solidFill>
              </a:rPr>
              <a:t>Initial Database State:</a:t>
            </a:r>
            <a:r>
              <a:rPr lang="en-US" sz="2800" dirty="0" smtClean="0">
                <a:solidFill>
                  <a:srgbClr val="000000"/>
                </a:solidFill>
              </a:rPr>
              <a:t> Refers to the </a:t>
            </a:r>
            <a:r>
              <a:rPr lang="en-US" sz="2800" dirty="0" smtClean="0">
                <a:solidFill>
                  <a:srgbClr val="C00000"/>
                </a:solidFill>
              </a:rPr>
              <a:t>database when it is loaded</a:t>
            </a:r>
          </a:p>
          <a:p>
            <a:pPr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800" b="1" dirty="0" smtClean="0">
                <a:solidFill>
                  <a:srgbClr val="000000"/>
                </a:solidFill>
              </a:rPr>
              <a:t>Valid State:</a:t>
            </a:r>
            <a:r>
              <a:rPr lang="en-US" sz="2800" dirty="0" smtClean="0">
                <a:solidFill>
                  <a:srgbClr val="000000"/>
                </a:solidFill>
              </a:rPr>
              <a:t> A </a:t>
            </a:r>
            <a:r>
              <a:rPr lang="en-US" sz="2800" dirty="0" smtClean="0">
                <a:solidFill>
                  <a:srgbClr val="C00000"/>
                </a:solidFill>
              </a:rPr>
              <a:t>state that satisfies the structure and constraints</a:t>
            </a:r>
            <a:r>
              <a:rPr lang="en-US" sz="2800" dirty="0" smtClean="0">
                <a:solidFill>
                  <a:srgbClr val="000000"/>
                </a:solidFill>
              </a:rPr>
              <a:t> of the database.</a:t>
            </a:r>
          </a:p>
          <a:p>
            <a:pPr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800" b="1" dirty="0" smtClean="0">
                <a:solidFill>
                  <a:srgbClr val="000000"/>
                </a:solidFill>
              </a:rPr>
              <a:t>Distinction</a:t>
            </a:r>
          </a:p>
          <a:p>
            <a:pPr lvl="1"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The </a:t>
            </a:r>
            <a:r>
              <a:rPr lang="en-US" sz="2400" b="1" dirty="0" smtClean="0">
                <a:solidFill>
                  <a:srgbClr val="000000"/>
                </a:solidFill>
              </a:rPr>
              <a:t>database schema</a:t>
            </a:r>
            <a:r>
              <a:rPr lang="en-US" sz="2400" dirty="0" smtClean="0">
                <a:solidFill>
                  <a:srgbClr val="000000"/>
                </a:solidFill>
              </a:rPr>
              <a:t> changes </a:t>
            </a:r>
            <a:r>
              <a:rPr lang="en-US" sz="2400" i="1" dirty="0" smtClean="0">
                <a:solidFill>
                  <a:srgbClr val="000000"/>
                </a:solidFill>
              </a:rPr>
              <a:t>very infrequently</a:t>
            </a:r>
            <a:r>
              <a:rPr lang="en-US" sz="2400" dirty="0" smtClean="0">
                <a:solidFill>
                  <a:srgbClr val="000000"/>
                </a:solidFill>
              </a:rPr>
              <a:t>. The </a:t>
            </a:r>
            <a:r>
              <a:rPr lang="en-US" sz="2400" b="1" dirty="0" smtClean="0">
                <a:solidFill>
                  <a:srgbClr val="000000"/>
                </a:solidFill>
              </a:rPr>
              <a:t>database state</a:t>
            </a:r>
            <a:r>
              <a:rPr lang="en-US" sz="2400" dirty="0" smtClean="0">
                <a:solidFill>
                  <a:srgbClr val="000000"/>
                </a:solidFill>
              </a:rPr>
              <a:t> changes </a:t>
            </a:r>
            <a:r>
              <a:rPr lang="en-US" sz="2400" i="1" dirty="0" smtClean="0">
                <a:solidFill>
                  <a:srgbClr val="000000"/>
                </a:solidFill>
              </a:rPr>
              <a:t>every time the database is updated. </a:t>
            </a:r>
            <a:endParaRPr lang="en-US" sz="2400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</a:rPr>
              <a:t>Schema</a:t>
            </a:r>
            <a:r>
              <a:rPr lang="en-US" sz="2400" dirty="0" smtClean="0">
                <a:solidFill>
                  <a:srgbClr val="000000"/>
                </a:solidFill>
              </a:rPr>
              <a:t> is also called </a:t>
            </a:r>
            <a:r>
              <a:rPr lang="en-US" sz="2400" b="1" dirty="0" smtClean="0">
                <a:solidFill>
                  <a:srgbClr val="C00000"/>
                </a:solidFill>
              </a:rPr>
              <a:t>intension</a:t>
            </a:r>
            <a:r>
              <a:rPr lang="en-US" sz="2400" dirty="0" smtClean="0">
                <a:solidFill>
                  <a:srgbClr val="000000"/>
                </a:solidFill>
              </a:rPr>
              <a:t>, whereas </a:t>
            </a:r>
            <a:r>
              <a:rPr lang="en-US" sz="2400" b="1" dirty="0" smtClean="0">
                <a:solidFill>
                  <a:srgbClr val="000000"/>
                </a:solidFill>
              </a:rPr>
              <a:t>state</a:t>
            </a:r>
            <a:r>
              <a:rPr lang="en-US" sz="2400" dirty="0" smtClean="0">
                <a:solidFill>
                  <a:srgbClr val="000000"/>
                </a:solidFill>
              </a:rPr>
              <a:t> is called </a:t>
            </a:r>
            <a:r>
              <a:rPr lang="en-US" sz="2400" b="1" dirty="0" smtClean="0">
                <a:solidFill>
                  <a:srgbClr val="C00000"/>
                </a:solidFill>
              </a:rPr>
              <a:t>extension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89F4C0C1-6D03-4BFD-B1E4-0F135BF01456}" type="slidenum">
              <a:rPr lang="en-US">
                <a:latin typeface="Times New Roman" pitchFamily="18" charset="0"/>
              </a:rPr>
              <a:pPr/>
              <a:t>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None/>
            </a:pPr>
            <a:r>
              <a:rPr lang="en-US" smtClean="0"/>
              <a:t>Three-Schema Architecture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Proposed to support DBMS characteristics of:</a:t>
            </a:r>
          </a:p>
          <a:p>
            <a:pPr lvl="1" eaLnBrk="1" hangingPunct="1">
              <a:buFont typeface="Times" pitchFamily="18" charset="0"/>
              <a:buChar char="•"/>
            </a:pPr>
            <a:r>
              <a:rPr lang="en-US" b="1" smtClean="0">
                <a:solidFill>
                  <a:srgbClr val="000000"/>
                </a:solidFill>
              </a:rPr>
              <a:t>Program-data independence</a:t>
            </a:r>
            <a:r>
              <a:rPr lang="en-US" smtClean="0">
                <a:solidFill>
                  <a:srgbClr val="000000"/>
                </a:solidFill>
              </a:rPr>
              <a:t>.</a:t>
            </a:r>
          </a:p>
          <a:p>
            <a:pPr lvl="1" eaLnBrk="1" hangingPunct="1">
              <a:buFont typeface="Times" pitchFamily="18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Support of </a:t>
            </a:r>
            <a:r>
              <a:rPr lang="en-US" b="1" smtClean="0">
                <a:solidFill>
                  <a:srgbClr val="000000"/>
                </a:solidFill>
              </a:rPr>
              <a:t>multiple views</a:t>
            </a:r>
            <a:r>
              <a:rPr lang="en-US" smtClean="0">
                <a:solidFill>
                  <a:srgbClr val="000000"/>
                </a:solidFill>
              </a:rPr>
              <a:t> of the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1643</Words>
  <Application>Microsoft Office PowerPoint</Application>
  <PresentationFormat>On-screen Show (4:3)</PresentationFormat>
  <Paragraphs>181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Lecture 2</vt:lpstr>
      <vt:lpstr>Outline</vt:lpstr>
      <vt:lpstr>Database Systems</vt:lpstr>
      <vt:lpstr>Data Models</vt:lpstr>
      <vt:lpstr>Categories of data models</vt:lpstr>
      <vt:lpstr>Schemas versus Instances</vt:lpstr>
      <vt:lpstr>Schema Diagram</vt:lpstr>
      <vt:lpstr>Database Schema Vs. Database State</vt:lpstr>
      <vt:lpstr>Three-Schema Architecture</vt:lpstr>
      <vt:lpstr>Three Schema Architecture</vt:lpstr>
      <vt:lpstr>Three-Schema Architecture</vt:lpstr>
      <vt:lpstr>Three-Schema Architecture</vt:lpstr>
      <vt:lpstr>Data Independence</vt:lpstr>
      <vt:lpstr>Three Schema Architecture</vt:lpstr>
      <vt:lpstr>Data Independence</vt:lpstr>
      <vt:lpstr>DBMS Languages</vt:lpstr>
      <vt:lpstr>DBMS Languages</vt:lpstr>
      <vt:lpstr>DBMS Languages</vt:lpstr>
      <vt:lpstr>DBMS Interfaces</vt:lpstr>
      <vt:lpstr>Other DBMS Interfaces</vt:lpstr>
      <vt:lpstr>Other DBMS Interfaces</vt:lpstr>
      <vt:lpstr>Database System Utilities</vt:lpstr>
      <vt:lpstr>Centralized and Client-Server Architectures </vt:lpstr>
      <vt:lpstr>Slide 24</vt:lpstr>
      <vt:lpstr>Basic Client-Server Architectures</vt:lpstr>
      <vt:lpstr>Specialized Servers with Specialized functions: </vt:lpstr>
      <vt:lpstr>Clients: </vt:lpstr>
      <vt:lpstr>DBMS Server</vt:lpstr>
      <vt:lpstr>Two Tier Client-Server Architecture</vt:lpstr>
      <vt:lpstr>Two Tier Client-Server Architecture</vt:lpstr>
      <vt:lpstr>Slide 31</vt:lpstr>
      <vt:lpstr>Three Tier Client-Server Architecture</vt:lpstr>
      <vt:lpstr>Slide 33</vt:lpstr>
      <vt:lpstr>Classification of DBMSs</vt:lpstr>
      <vt:lpstr>Classification of DBMSs</vt:lpstr>
      <vt:lpstr>Variations of Distributed Environments: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dell</dc:creator>
  <cp:lastModifiedBy>dell</cp:lastModifiedBy>
  <cp:revision>18</cp:revision>
  <dcterms:created xsi:type="dcterms:W3CDTF">2018-08-06T16:08:25Z</dcterms:created>
  <dcterms:modified xsi:type="dcterms:W3CDTF">2019-07-31T00:53:47Z</dcterms:modified>
</cp:coreProperties>
</file>