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00" r:id="rId20"/>
    <p:sldId id="301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9" r:id="rId31"/>
    <p:sldId id="290" r:id="rId32"/>
    <p:sldId id="291" r:id="rId33"/>
    <p:sldId id="293" r:id="rId34"/>
    <p:sldId id="294" r:id="rId35"/>
    <p:sldId id="295" r:id="rId36"/>
    <p:sldId id="297" r:id="rId37"/>
    <p:sldId id="298" r:id="rId38"/>
    <p:sldId id="299" r:id="rId39"/>
    <p:sldId id="29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DB25F-E348-4FF4-BEC7-C0E440729ACD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CA999-53FF-4361-B4C6-C8128E66F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1F00A-EA69-4B3E-A75A-7510404C71E8}" type="slidenum">
              <a:rPr lang="en-CA"/>
              <a:pPr/>
              <a:t>2</a:t>
            </a:fld>
            <a:endParaRPr lang="en-CA"/>
          </a:p>
        </p:txBody>
      </p:sp>
      <p:sp>
        <p:nvSpPr>
          <p:cNvPr id="6686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CE3AD9-0ADF-4A2A-92E3-0B5F25584628}" type="slidenum">
              <a:rPr lang="en-CA"/>
              <a:pPr/>
              <a:t>11</a:t>
            </a:fld>
            <a:endParaRPr lang="en-CA"/>
          </a:p>
        </p:txBody>
      </p:sp>
      <p:sp>
        <p:nvSpPr>
          <p:cNvPr id="7342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A3E50-D488-430F-B3FC-9142526737F7}" type="slidenum">
              <a:rPr lang="en-CA"/>
              <a:pPr/>
              <a:t>12</a:t>
            </a:fld>
            <a:endParaRPr lang="en-CA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62ECFE-FD1D-49F1-A4F3-5A42937B644D}" type="slidenum">
              <a:rPr lang="en-CA"/>
              <a:pPr/>
              <a:t>13</a:t>
            </a:fld>
            <a:endParaRPr lang="en-CA"/>
          </a:p>
        </p:txBody>
      </p:sp>
      <p:sp>
        <p:nvSpPr>
          <p:cNvPr id="6871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A513E7-7551-49F5-887C-7584A21DFC22}" type="slidenum">
              <a:rPr lang="en-CA"/>
              <a:pPr/>
              <a:t>14</a:t>
            </a:fld>
            <a:endParaRPr lang="en-CA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B4A45E-5A63-4605-A9A1-AB6712FC0A3D}" type="slidenum">
              <a:rPr lang="en-CA"/>
              <a:pPr/>
              <a:t>15</a:t>
            </a:fld>
            <a:endParaRPr lang="en-CA"/>
          </a:p>
        </p:txBody>
      </p:sp>
      <p:sp>
        <p:nvSpPr>
          <p:cNvPr id="6912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4900F0-02E1-4326-863E-31AC34425290}" type="slidenum">
              <a:rPr lang="en-CA"/>
              <a:pPr/>
              <a:t>16</a:t>
            </a:fld>
            <a:endParaRPr lang="en-CA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33C7B-2979-45B5-AA20-9EFCCF458737}" type="slidenum">
              <a:rPr lang="en-CA"/>
              <a:pPr/>
              <a:t>17</a:t>
            </a:fld>
            <a:endParaRPr lang="en-CA"/>
          </a:p>
        </p:txBody>
      </p:sp>
      <p:sp>
        <p:nvSpPr>
          <p:cNvPr id="6932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E9E45-74EF-40B0-ADC3-AA8826E06515}" type="slidenum">
              <a:rPr lang="en-CA"/>
              <a:pPr/>
              <a:t>18</a:t>
            </a:fld>
            <a:endParaRPr lang="en-CA"/>
          </a:p>
        </p:txBody>
      </p:sp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DC7C70-5712-4AE3-9583-4E06E59BA8A1}" type="slidenum">
              <a:rPr lang="en-CA"/>
              <a:pPr/>
              <a:t>21</a:t>
            </a:fld>
            <a:endParaRPr lang="en-CA"/>
          </a:p>
        </p:txBody>
      </p:sp>
      <p:sp>
        <p:nvSpPr>
          <p:cNvPr id="69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48941D-926A-405F-81FD-9AD4A2543E44}" type="slidenum">
              <a:rPr lang="en-CA"/>
              <a:pPr/>
              <a:t>22</a:t>
            </a:fld>
            <a:endParaRPr lang="en-CA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8A340-57BB-4205-BDD1-E063C148D5FE}" type="slidenum">
              <a:rPr lang="en-CA"/>
              <a:pPr/>
              <a:t>3</a:t>
            </a:fld>
            <a:endParaRPr lang="en-CA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E1316-E2A3-4E8A-8A3A-E0DA41BFDEA0}" type="slidenum">
              <a:rPr lang="en-CA"/>
              <a:pPr/>
              <a:t>23</a:t>
            </a:fld>
            <a:endParaRPr lang="en-CA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B7AD76-D64F-4FB7-924A-D7990756A12C}" type="slidenum">
              <a:rPr lang="en-CA"/>
              <a:pPr/>
              <a:t>24</a:t>
            </a:fld>
            <a:endParaRPr lang="en-CA"/>
          </a:p>
        </p:txBody>
      </p:sp>
      <p:sp>
        <p:nvSpPr>
          <p:cNvPr id="7014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6F75E6-6BF2-4E0D-A0D5-2D4CA0D1B2BD}" type="slidenum">
              <a:rPr lang="en-CA"/>
              <a:pPr/>
              <a:t>25</a:t>
            </a:fld>
            <a:endParaRPr lang="en-CA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E4A5F1-6631-4F0E-A048-8495A1ECF05E}" type="slidenum">
              <a:rPr lang="en-CA"/>
              <a:pPr/>
              <a:t>26</a:t>
            </a:fld>
            <a:endParaRPr lang="en-CA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8CE2E8-F33E-45CB-9AF2-E5D6116B731E}" type="slidenum">
              <a:rPr lang="en-CA"/>
              <a:pPr/>
              <a:t>27</a:t>
            </a:fld>
            <a:endParaRPr lang="en-CA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6FDBC0-EA10-4C4B-A8AC-FC3A505A5B94}" type="slidenum">
              <a:rPr lang="en-CA"/>
              <a:pPr/>
              <a:t>28</a:t>
            </a:fld>
            <a:endParaRPr lang="en-CA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B30B15-B36A-4E21-A01B-95C21CFD6F07}" type="slidenum">
              <a:rPr lang="en-CA"/>
              <a:pPr/>
              <a:t>29</a:t>
            </a:fld>
            <a:endParaRPr lang="en-CA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4C30EC-60AF-4A29-9445-38166F445EA2}" type="slidenum">
              <a:rPr lang="en-CA"/>
              <a:pPr/>
              <a:t>31</a:t>
            </a:fld>
            <a:endParaRPr lang="en-CA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A7864-8824-4014-8F28-36C560E87ACE}" type="slidenum">
              <a:rPr lang="en-CA"/>
              <a:pPr/>
              <a:t>32</a:t>
            </a:fld>
            <a:endParaRPr lang="en-CA"/>
          </a:p>
        </p:txBody>
      </p:sp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6B216E-9DE7-4865-A6BA-079A35CFBBAF}" type="slidenum">
              <a:rPr lang="en-CA"/>
              <a:pPr/>
              <a:t>39</a:t>
            </a:fld>
            <a:endParaRPr lang="en-CA"/>
          </a:p>
        </p:txBody>
      </p:sp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47B486-FF94-46FD-8F45-5FAD17B53993}" type="slidenum">
              <a:rPr lang="en-CA"/>
              <a:pPr/>
              <a:t>4</a:t>
            </a:fld>
            <a:endParaRPr lang="en-CA"/>
          </a:p>
        </p:txBody>
      </p:sp>
      <p:sp>
        <p:nvSpPr>
          <p:cNvPr id="6727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73398A-8165-4739-A000-29DDC4BBEF55}" type="slidenum">
              <a:rPr lang="en-CA"/>
              <a:pPr/>
              <a:t>5</a:t>
            </a:fld>
            <a:endParaRPr lang="en-CA"/>
          </a:p>
        </p:txBody>
      </p:sp>
      <p:sp>
        <p:nvSpPr>
          <p:cNvPr id="6748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3EB5E6-D28A-429E-9A37-8BEC69ECCA5D}" type="slidenum">
              <a:rPr lang="en-CA"/>
              <a:pPr/>
              <a:t>6</a:t>
            </a:fld>
            <a:endParaRPr lang="en-CA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DA6A22-0111-4D93-AA0E-764CCE253E35}" type="slidenum">
              <a:rPr lang="en-CA"/>
              <a:pPr/>
              <a:t>7</a:t>
            </a:fld>
            <a:endParaRPr lang="en-CA"/>
          </a:p>
        </p:txBody>
      </p:sp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1AB88A-B249-4C7C-86DD-412C894FEC48}" type="slidenum">
              <a:rPr lang="en-CA"/>
              <a:pPr/>
              <a:t>8</a:t>
            </a:fld>
            <a:endParaRPr lang="en-CA"/>
          </a:p>
        </p:txBody>
      </p:sp>
      <p:sp>
        <p:nvSpPr>
          <p:cNvPr id="6768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A405DE-21F2-49AE-A2E2-481BA01797EA}" type="slidenum">
              <a:rPr lang="en-CA"/>
              <a:pPr/>
              <a:t>9</a:t>
            </a:fld>
            <a:endParaRPr lang="en-CA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84A635-760D-4A50-800B-9C0E33DFB58F}" type="slidenum">
              <a:rPr lang="en-CA"/>
              <a:pPr/>
              <a:t>10</a:t>
            </a:fld>
            <a:endParaRPr lang="en-CA"/>
          </a:p>
        </p:txBody>
      </p:sp>
      <p:sp>
        <p:nvSpPr>
          <p:cNvPr id="6809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2CCB-81D0-48EE-A8A7-48E9EB8FF7D3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1BCD-1C70-415C-8B81-40BF257E2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2CCB-81D0-48EE-A8A7-48E9EB8FF7D3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1BCD-1C70-415C-8B81-40BF257E2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2CCB-81D0-48EE-A8A7-48E9EB8FF7D3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1BCD-1C70-415C-8B81-40BF257E2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2CCB-81D0-48EE-A8A7-48E9EB8FF7D3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1BCD-1C70-415C-8B81-40BF257E2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2CCB-81D0-48EE-A8A7-48E9EB8FF7D3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1BCD-1C70-415C-8B81-40BF257E2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2CCB-81D0-48EE-A8A7-48E9EB8FF7D3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1BCD-1C70-415C-8B81-40BF257E2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2CCB-81D0-48EE-A8A7-48E9EB8FF7D3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1BCD-1C70-415C-8B81-40BF257E2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2CCB-81D0-48EE-A8A7-48E9EB8FF7D3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1BCD-1C70-415C-8B81-40BF257E2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2CCB-81D0-48EE-A8A7-48E9EB8FF7D3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1BCD-1C70-415C-8B81-40BF257E2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2CCB-81D0-48EE-A8A7-48E9EB8FF7D3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1BCD-1C70-415C-8B81-40BF257E2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2CCB-81D0-48EE-A8A7-48E9EB8FF7D3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1BCD-1C70-415C-8B81-40BF257E2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32CCB-81D0-48EE-A8A7-48E9EB8FF7D3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A1BCD-1C70-415C-8B81-40BF257E2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Relational Data Model and Relational Database Constraints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en-US" dirty="0" smtClean="0">
                <a:solidFill>
                  <a:srgbClr val="00B0F0"/>
                </a:solidFill>
              </a:rPr>
              <a:t>Dr. </a:t>
            </a:r>
            <a:r>
              <a:rPr lang="en-US" dirty="0" err="1" smtClean="0">
                <a:solidFill>
                  <a:srgbClr val="00B0F0"/>
                </a:solidFill>
              </a:rPr>
              <a:t>Anand</a:t>
            </a:r>
            <a:r>
              <a:rPr lang="en-US" dirty="0" smtClean="0">
                <a:solidFill>
                  <a:srgbClr val="00B0F0"/>
                </a:solidFill>
              </a:rPr>
              <a:t> Kumar M</a:t>
            </a:r>
          </a:p>
          <a:p>
            <a:pPr lvl="0" algn="just">
              <a:spcBef>
                <a:spcPct val="0"/>
              </a:spcBef>
              <a:defRPr/>
            </a:pPr>
            <a:r>
              <a:rPr lang="en-US" dirty="0" smtClean="0">
                <a:solidFill>
                  <a:srgbClr val="00B0F0"/>
                </a:solidFill>
              </a:rPr>
              <a:t>Assistant Professor</a:t>
            </a:r>
          </a:p>
          <a:p>
            <a:pPr lvl="0" algn="just">
              <a:spcBef>
                <a:spcPct val="0"/>
              </a:spcBef>
              <a:defRPr/>
            </a:pPr>
            <a:r>
              <a:rPr lang="en-US" dirty="0" smtClean="0">
                <a:solidFill>
                  <a:srgbClr val="00B0F0"/>
                </a:solidFill>
              </a:rPr>
              <a:t>Dept of IT</a:t>
            </a:r>
          </a:p>
          <a:p>
            <a:pPr lvl="0" algn="just">
              <a:spcBef>
                <a:spcPct val="0"/>
              </a:spcBef>
              <a:defRPr/>
            </a:pPr>
            <a:r>
              <a:rPr lang="en-US" dirty="0" smtClean="0">
                <a:solidFill>
                  <a:srgbClr val="00B0F0"/>
                </a:solidFill>
              </a:rPr>
              <a:t>NITK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216D2E25-5D86-40C2-B9AC-2166528CBD07}" type="slidenum">
              <a:rPr lang="en-US"/>
              <a:pPr/>
              <a:t>10</a:t>
            </a:fld>
            <a:endParaRPr lang="en-CA"/>
          </a:p>
        </p:txBody>
      </p:sp>
      <p:sp>
        <p:nvSpPr>
          <p:cNvPr id="67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Definitions - Domain</a:t>
            </a:r>
          </a:p>
        </p:txBody>
      </p:sp>
      <p:sp>
        <p:nvSpPr>
          <p:cNvPr id="679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</a:rPr>
              <a:t>A </a:t>
            </a:r>
            <a:r>
              <a:rPr lang="en-US" sz="2000" b="1" dirty="0">
                <a:solidFill>
                  <a:srgbClr val="C00000"/>
                </a:solidFill>
              </a:rPr>
              <a:t>domain</a:t>
            </a:r>
            <a:r>
              <a:rPr lang="en-US" sz="2000" dirty="0">
                <a:solidFill>
                  <a:srgbClr val="C00000"/>
                </a:solidFill>
              </a:rPr>
              <a:t> has a logical definition: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Example: “</a:t>
            </a:r>
            <a:r>
              <a:rPr lang="en-US" sz="1900" dirty="0" err="1">
                <a:solidFill>
                  <a:srgbClr val="C00000"/>
                </a:solidFill>
              </a:rPr>
              <a:t>USA_phone_numbers</a:t>
            </a:r>
            <a:r>
              <a:rPr lang="en-US" sz="1900" dirty="0">
                <a:solidFill>
                  <a:srgbClr val="C00000"/>
                </a:solidFill>
              </a:rPr>
              <a:t>” are the set of 10 digit phone numbers valid in the U.S.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domain also has a </a:t>
            </a:r>
            <a:r>
              <a:rPr lang="en-US" sz="2000" dirty="0">
                <a:solidFill>
                  <a:srgbClr val="C00000"/>
                </a:solidFill>
              </a:rPr>
              <a:t>data-type or a format defined </a:t>
            </a:r>
            <a:r>
              <a:rPr lang="en-US" sz="2000" dirty="0"/>
              <a:t>for it.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The </a:t>
            </a:r>
            <a:r>
              <a:rPr lang="en-US" sz="1900" dirty="0" err="1"/>
              <a:t>USA_phone_numbers</a:t>
            </a:r>
            <a:r>
              <a:rPr lang="en-US" sz="1900" dirty="0"/>
              <a:t> may have a format: </a:t>
            </a:r>
            <a:r>
              <a:rPr lang="en-US" sz="1900" dirty="0">
                <a:solidFill>
                  <a:srgbClr val="C00000"/>
                </a:solidFill>
              </a:rPr>
              <a:t>(</a:t>
            </a:r>
            <a:r>
              <a:rPr lang="en-US" sz="1900" dirty="0" err="1">
                <a:solidFill>
                  <a:srgbClr val="C00000"/>
                </a:solidFill>
              </a:rPr>
              <a:t>ddd</a:t>
            </a:r>
            <a:r>
              <a:rPr lang="en-US" sz="1900" dirty="0">
                <a:solidFill>
                  <a:srgbClr val="C00000"/>
                </a:solidFill>
              </a:rPr>
              <a:t>)</a:t>
            </a:r>
            <a:r>
              <a:rPr lang="en-US" sz="1900" dirty="0" err="1">
                <a:solidFill>
                  <a:srgbClr val="C00000"/>
                </a:solidFill>
              </a:rPr>
              <a:t>ddd-dddd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/>
              <a:t>where each d is a decimal digit.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Dates have various formats such as year, month, date formatted as </a:t>
            </a:r>
            <a:r>
              <a:rPr lang="en-US" sz="2000" dirty="0" err="1">
                <a:solidFill>
                  <a:srgbClr val="C00000"/>
                </a:solidFill>
              </a:rPr>
              <a:t>yyyy</a:t>
            </a:r>
            <a:r>
              <a:rPr lang="en-US" sz="2000" dirty="0">
                <a:solidFill>
                  <a:srgbClr val="C00000"/>
                </a:solidFill>
              </a:rPr>
              <a:t>-mm-</a:t>
            </a:r>
            <a:r>
              <a:rPr lang="en-US" sz="2000" dirty="0" err="1">
                <a:solidFill>
                  <a:srgbClr val="C00000"/>
                </a:solidFill>
              </a:rPr>
              <a:t>dd</a:t>
            </a:r>
            <a:r>
              <a:rPr lang="en-US" sz="2000" dirty="0"/>
              <a:t>, or as </a:t>
            </a:r>
            <a:r>
              <a:rPr lang="en-US" sz="2000" dirty="0" err="1"/>
              <a:t>dd</a:t>
            </a:r>
            <a:r>
              <a:rPr lang="en-US" sz="2000" dirty="0"/>
              <a:t> </a:t>
            </a:r>
            <a:r>
              <a:rPr lang="en-US" sz="2000" dirty="0" err="1"/>
              <a:t>mm,yyyy</a:t>
            </a:r>
            <a:r>
              <a:rPr lang="en-US" sz="2000" dirty="0"/>
              <a:t> etc.</a:t>
            </a:r>
          </a:p>
          <a:p>
            <a:pPr lvl="2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The attribute </a:t>
            </a:r>
            <a:r>
              <a:rPr lang="en-US" sz="2000" dirty="0" smtClean="0"/>
              <a:t>: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Used to </a:t>
            </a:r>
            <a:r>
              <a:rPr lang="en-US" sz="2000" dirty="0">
                <a:solidFill>
                  <a:srgbClr val="C00000"/>
                </a:solidFill>
              </a:rPr>
              <a:t>interpret the meaning of the data elements</a:t>
            </a:r>
            <a:r>
              <a:rPr lang="en-US" sz="2000" dirty="0"/>
              <a:t> corresponding to that attribute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Example: </a:t>
            </a:r>
            <a:r>
              <a:rPr lang="en-US" sz="1900" dirty="0">
                <a:solidFill>
                  <a:srgbClr val="C00000"/>
                </a:solidFill>
              </a:rPr>
              <a:t>The domain Date may be used to define two attributes named “Invoice-date” and “Payment-date” with different meanings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C89DCFA6-FEE3-4542-9E4F-193D4BB55C71}" type="slidenum">
              <a:rPr lang="en-US"/>
              <a:pPr/>
              <a:t>11</a:t>
            </a:fld>
            <a:endParaRPr lang="en-CA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Definitions - Summary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Formally,</a:t>
            </a:r>
          </a:p>
          <a:p>
            <a:pPr lvl="1"/>
            <a:r>
              <a:rPr lang="en-US" sz="2200" dirty="0"/>
              <a:t>Given R(A1, A2, .........., An)</a:t>
            </a:r>
          </a:p>
          <a:p>
            <a:pPr lvl="1"/>
            <a:r>
              <a:rPr lang="en-US" sz="2200" dirty="0"/>
              <a:t> </a:t>
            </a:r>
            <a:r>
              <a:rPr lang="en-US" sz="2200" dirty="0">
                <a:solidFill>
                  <a:srgbClr val="C00000"/>
                </a:solidFill>
              </a:rPr>
              <a:t>	r(R) </a:t>
            </a:r>
            <a:r>
              <a:rPr lang="en-US" sz="2200" dirty="0">
                <a:solidFill>
                  <a:srgbClr val="C00000"/>
                </a:solidFill>
                <a:sym typeface="Symbol" pitchFamily="18" charset="2"/>
              </a:rPr>
              <a:t>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dom</a:t>
            </a:r>
            <a:r>
              <a:rPr lang="en-US" sz="2200" dirty="0">
                <a:solidFill>
                  <a:srgbClr val="C00000"/>
                </a:solidFill>
              </a:rPr>
              <a:t> (A1) X </a:t>
            </a:r>
            <a:r>
              <a:rPr lang="en-US" sz="2200" dirty="0" err="1">
                <a:solidFill>
                  <a:srgbClr val="C00000"/>
                </a:solidFill>
              </a:rPr>
              <a:t>dom</a:t>
            </a:r>
            <a:r>
              <a:rPr lang="en-US" sz="2200" dirty="0">
                <a:solidFill>
                  <a:srgbClr val="C00000"/>
                </a:solidFill>
              </a:rPr>
              <a:t> (A2) X ....X </a:t>
            </a:r>
            <a:r>
              <a:rPr lang="en-US" sz="2200" dirty="0" err="1">
                <a:solidFill>
                  <a:srgbClr val="C00000"/>
                </a:solidFill>
              </a:rPr>
              <a:t>dom</a:t>
            </a:r>
            <a:r>
              <a:rPr lang="en-US" sz="2200" dirty="0">
                <a:solidFill>
                  <a:srgbClr val="C00000"/>
                </a:solidFill>
              </a:rPr>
              <a:t>(An)</a:t>
            </a:r>
          </a:p>
          <a:p>
            <a:r>
              <a:rPr lang="en-US" sz="2400" dirty="0"/>
              <a:t>R(A1, A2, …, An) is the </a:t>
            </a:r>
            <a:r>
              <a:rPr lang="en-US" sz="2400" b="1" dirty="0"/>
              <a:t>schema</a:t>
            </a:r>
            <a:r>
              <a:rPr lang="en-US" sz="2400" dirty="0"/>
              <a:t> of the relation</a:t>
            </a:r>
          </a:p>
          <a:p>
            <a:r>
              <a:rPr lang="en-US" sz="2400" dirty="0"/>
              <a:t>R is the </a:t>
            </a:r>
            <a:r>
              <a:rPr lang="en-US" sz="2400" b="1" dirty="0"/>
              <a:t>name</a:t>
            </a:r>
            <a:r>
              <a:rPr lang="en-US" sz="2400" dirty="0"/>
              <a:t> of the relation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A1, A2, …, An are the </a:t>
            </a:r>
            <a:r>
              <a:rPr lang="en-US" sz="2400" b="1" dirty="0">
                <a:solidFill>
                  <a:srgbClr val="C00000"/>
                </a:solidFill>
              </a:rPr>
              <a:t>attributes</a:t>
            </a:r>
            <a:r>
              <a:rPr lang="en-US" sz="2400" dirty="0">
                <a:solidFill>
                  <a:srgbClr val="C00000"/>
                </a:solidFill>
              </a:rPr>
              <a:t> of the relation</a:t>
            </a:r>
          </a:p>
          <a:p>
            <a:r>
              <a:rPr lang="en-US" sz="2400" dirty="0"/>
              <a:t>r(R):  a specific </a:t>
            </a:r>
            <a:r>
              <a:rPr lang="en-US" sz="2400" b="1" dirty="0"/>
              <a:t>state</a:t>
            </a:r>
            <a:r>
              <a:rPr lang="en-US" sz="2400" dirty="0"/>
              <a:t> (or "value" or “population”) of relation R – this is a </a:t>
            </a:r>
            <a:r>
              <a:rPr lang="en-US" sz="2400" i="1" dirty="0"/>
              <a:t>set of </a:t>
            </a:r>
            <a:r>
              <a:rPr lang="en-US" sz="2400" i="1" dirty="0" err="1"/>
              <a:t>tuples</a:t>
            </a:r>
            <a:r>
              <a:rPr lang="en-US" sz="2400" dirty="0"/>
              <a:t> (rows)</a:t>
            </a:r>
          </a:p>
          <a:p>
            <a:pPr lvl="1"/>
            <a:r>
              <a:rPr lang="en-US" sz="2200" dirty="0"/>
              <a:t>r(R) = {t1, t2, …, </a:t>
            </a:r>
            <a:r>
              <a:rPr lang="en-US" sz="2200" dirty="0" err="1"/>
              <a:t>tn</a:t>
            </a:r>
            <a:r>
              <a:rPr lang="en-US" sz="2200" dirty="0"/>
              <a:t>} where each </a:t>
            </a:r>
            <a:r>
              <a:rPr lang="en-US" sz="2200" dirty="0" err="1"/>
              <a:t>ti</a:t>
            </a:r>
            <a:r>
              <a:rPr lang="en-US" sz="2200" dirty="0"/>
              <a:t> is an n-</a:t>
            </a:r>
            <a:r>
              <a:rPr lang="en-US" sz="2200" dirty="0" err="1"/>
              <a:t>tuple</a:t>
            </a:r>
            <a:endParaRPr lang="en-US" sz="2200" dirty="0"/>
          </a:p>
          <a:p>
            <a:pPr lvl="1"/>
            <a:r>
              <a:rPr lang="en-US" sz="2200" dirty="0" err="1"/>
              <a:t>ti</a:t>
            </a:r>
            <a:r>
              <a:rPr lang="en-US" sz="2200" dirty="0"/>
              <a:t> = &lt;v1, v2, …, </a:t>
            </a:r>
            <a:r>
              <a:rPr lang="en-US" sz="2200" dirty="0" err="1"/>
              <a:t>vn</a:t>
            </a:r>
            <a:r>
              <a:rPr lang="en-US" sz="2200" dirty="0"/>
              <a:t>&gt; where each </a:t>
            </a:r>
            <a:r>
              <a:rPr lang="en-US" sz="2200" dirty="0" err="1"/>
              <a:t>vj</a:t>
            </a:r>
            <a:r>
              <a:rPr lang="en-US" sz="2200" dirty="0"/>
              <a:t> </a:t>
            </a:r>
            <a:r>
              <a:rPr lang="en-US" sz="2200" i="1" dirty="0"/>
              <a:t>element-of</a:t>
            </a:r>
            <a:r>
              <a:rPr lang="en-US" sz="2200" dirty="0"/>
              <a:t> </a:t>
            </a:r>
            <a:r>
              <a:rPr lang="en-US" sz="2200" dirty="0" err="1"/>
              <a:t>dom</a:t>
            </a:r>
            <a:r>
              <a:rPr lang="en-US" sz="2200" dirty="0"/>
              <a:t>(</a:t>
            </a:r>
            <a:r>
              <a:rPr lang="en-US" sz="2200" dirty="0" err="1"/>
              <a:t>Aj</a:t>
            </a:r>
            <a:r>
              <a:rPr lang="en-US" sz="2200"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1852967D-860C-4AC6-B28F-ABD8E627373A}" type="slidenum">
              <a:rPr lang="en-US"/>
              <a:pPr/>
              <a:t>12</a:t>
            </a:fld>
            <a:endParaRPr lang="en-CA"/>
          </a:p>
        </p:txBody>
      </p:sp>
      <p:sp>
        <p:nvSpPr>
          <p:cNvPr id="68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Definitions - Example</a:t>
            </a:r>
          </a:p>
        </p:txBody>
      </p:sp>
      <p:sp>
        <p:nvSpPr>
          <p:cNvPr id="6840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Let R(A1, A2) be a relation schema:</a:t>
            </a:r>
          </a:p>
          <a:p>
            <a:pPr lvl="1"/>
            <a:r>
              <a:rPr lang="en-US" sz="2200" dirty="0"/>
              <a:t>Let </a:t>
            </a:r>
            <a:r>
              <a:rPr lang="en-US" sz="2200" dirty="0" err="1"/>
              <a:t>dom</a:t>
            </a:r>
            <a:r>
              <a:rPr lang="en-US" sz="2200" dirty="0"/>
              <a:t>(A1) = {0,1}</a:t>
            </a:r>
          </a:p>
          <a:p>
            <a:pPr lvl="1"/>
            <a:r>
              <a:rPr lang="en-US" sz="2200" dirty="0"/>
              <a:t>Let  </a:t>
            </a:r>
            <a:r>
              <a:rPr lang="en-US" sz="2200" dirty="0" err="1"/>
              <a:t>dom</a:t>
            </a:r>
            <a:r>
              <a:rPr lang="en-US" sz="2200" dirty="0"/>
              <a:t>(A2) =  {</a:t>
            </a:r>
            <a:r>
              <a:rPr lang="en-US" sz="2200" dirty="0" err="1"/>
              <a:t>a,b,c</a:t>
            </a:r>
            <a:r>
              <a:rPr lang="en-US" sz="2200" dirty="0"/>
              <a:t>}</a:t>
            </a:r>
          </a:p>
          <a:p>
            <a:r>
              <a:rPr lang="en-US" sz="2400" dirty="0"/>
              <a:t>Then: </a:t>
            </a:r>
            <a:r>
              <a:rPr lang="en-US" sz="2400" dirty="0" err="1"/>
              <a:t>dom</a:t>
            </a:r>
            <a:r>
              <a:rPr lang="en-US" sz="2400" dirty="0"/>
              <a:t>(A1) X </a:t>
            </a:r>
            <a:r>
              <a:rPr lang="en-US" sz="2400" dirty="0" err="1"/>
              <a:t>dom</a:t>
            </a:r>
            <a:r>
              <a:rPr lang="en-US" sz="2400" dirty="0"/>
              <a:t>(A2) is all possible combinations:</a:t>
            </a:r>
          </a:p>
          <a:p>
            <a:pPr lvl="1">
              <a:buFont typeface="Wingdings" pitchFamily="2" charset="2"/>
              <a:buNone/>
            </a:pPr>
            <a:r>
              <a:rPr lang="en-US" sz="2200" dirty="0">
                <a:solidFill>
                  <a:srgbClr val="C00000"/>
                </a:solidFill>
              </a:rPr>
              <a:t>{&lt;0,a&gt; , &lt;0,b&gt; , &lt;0,c&gt;, &lt;1,a&gt;, &lt;1,b&gt;, &lt;1,c&gt; } </a:t>
            </a:r>
          </a:p>
          <a:p>
            <a:pPr lvl="1">
              <a:buFont typeface="Wingdings" pitchFamily="2" charset="2"/>
              <a:buNone/>
            </a:pPr>
            <a:endParaRPr lang="en-US" sz="2200" dirty="0"/>
          </a:p>
          <a:p>
            <a:r>
              <a:rPr lang="en-US" sz="2400" dirty="0"/>
              <a:t>The relation state r(R) </a:t>
            </a:r>
            <a:r>
              <a:rPr lang="en-US" sz="2400" dirty="0">
                <a:sym typeface="Symbol" pitchFamily="18" charset="2"/>
              </a:rPr>
              <a:t></a:t>
            </a:r>
            <a:r>
              <a:rPr lang="en-US" sz="2400" dirty="0"/>
              <a:t> </a:t>
            </a:r>
            <a:r>
              <a:rPr lang="en-US" sz="2400" dirty="0" err="1"/>
              <a:t>dom</a:t>
            </a:r>
            <a:r>
              <a:rPr lang="en-US" sz="2400" dirty="0"/>
              <a:t>(A1) X </a:t>
            </a:r>
            <a:r>
              <a:rPr lang="en-US" sz="2400" dirty="0" err="1"/>
              <a:t>dom</a:t>
            </a:r>
            <a:r>
              <a:rPr lang="en-US" sz="2400" dirty="0"/>
              <a:t>(A2)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For example: r(R) could be {&lt;0,a&gt; , &lt;0,b&gt; , &lt;1,c&gt; }</a:t>
            </a:r>
          </a:p>
          <a:p>
            <a:pPr lvl="1"/>
            <a:r>
              <a:rPr lang="en-US" sz="2200" dirty="0"/>
              <a:t>this is one possible state (or “population” or “extension”) r of the relation R, defined over A1 and A2.</a:t>
            </a:r>
          </a:p>
          <a:p>
            <a:pPr lvl="1"/>
            <a:r>
              <a:rPr lang="en-US" sz="2200" dirty="0"/>
              <a:t>It has three 2-tuples: &lt;0,a&gt; , &lt;0,b&gt; , &lt;1,c&gt;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6CAACED5-27C5-4C55-9170-C5B9FC92600A}" type="slidenum">
              <a:rPr lang="en-US"/>
              <a:pPr/>
              <a:t>13</a:t>
            </a:fld>
            <a:endParaRPr lang="en-CA"/>
          </a:p>
        </p:txBody>
      </p:sp>
      <p:sp>
        <p:nvSpPr>
          <p:cNvPr id="686122" name="Rectangle 4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Definition </a:t>
            </a:r>
            <a:r>
              <a:rPr lang="en-US" dirty="0" smtClean="0"/>
              <a:t>Summary1`  </a:t>
            </a:r>
            <a:r>
              <a:rPr lang="en-US" smtClean="0"/>
              <a:t>mmmmmmmmmmmm</a:t>
            </a:r>
            <a:endParaRPr lang="en-US"/>
          </a:p>
        </p:txBody>
      </p:sp>
      <p:graphicFrame>
        <p:nvGraphicFramePr>
          <p:cNvPr id="686130" name="Group 50"/>
          <p:cNvGraphicFramePr>
            <a:graphicFrameLocks noGrp="1"/>
          </p:cNvGraphicFramePr>
          <p:nvPr>
            <p:ph type="tbl" idx="4294967295"/>
          </p:nvPr>
        </p:nvGraphicFramePr>
        <p:xfrm>
          <a:off x="609600" y="1600200"/>
          <a:ext cx="8050213" cy="4823460"/>
        </p:xfrm>
        <a:graphic>
          <a:graphicData uri="http://schemas.openxmlformats.org/drawingml/2006/table">
            <a:tbl>
              <a:tblPr/>
              <a:tblGrid>
                <a:gridCol w="3438525"/>
                <a:gridCol w="1111250"/>
                <a:gridCol w="3500438"/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Informal Terms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Formal Terms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Relation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Column Header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Attribute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All possible Column Values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Domain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Tuple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Table Definition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Schema of a Relation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Populated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State of the Relation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5A5CDB51-EB00-436C-8834-701D6C340BF2}" type="slidenum">
              <a:rPr lang="en-US"/>
              <a:pPr/>
              <a:t>14</a:t>
            </a:fld>
            <a:endParaRPr lang="en-CA"/>
          </a:p>
        </p:txBody>
      </p:sp>
      <p:sp>
        <p:nvSpPr>
          <p:cNvPr id="6881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A relation STUDENT</a:t>
            </a:r>
          </a:p>
        </p:txBody>
      </p:sp>
      <p:sp>
        <p:nvSpPr>
          <p:cNvPr id="688133" name="Rectangle 5"/>
          <p:cNvSpPr>
            <a:spLocks noChangeArrowheads="1"/>
          </p:cNvSpPr>
          <p:nvPr/>
        </p:nvSpPr>
        <p:spPr bwMode="auto">
          <a:xfrm>
            <a:off x="8886825" y="61595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pic>
        <p:nvPicPr>
          <p:cNvPr id="688136" name="Picture 8" descr="fig05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219325"/>
            <a:ext cx="8589963" cy="31146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EB84B644-17AD-4FC9-9FBD-1302A376C4DF}" type="slidenum">
              <a:rPr lang="en-US"/>
              <a:pPr/>
              <a:t>15</a:t>
            </a:fld>
            <a:endParaRPr lang="en-CA"/>
          </a:p>
        </p:txBody>
      </p:sp>
      <p:sp>
        <p:nvSpPr>
          <p:cNvPr id="690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Of Relations</a:t>
            </a:r>
          </a:p>
        </p:txBody>
      </p:sp>
      <p:sp>
        <p:nvSpPr>
          <p:cNvPr id="6901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Ordering of </a:t>
            </a:r>
            <a:r>
              <a:rPr lang="en-US" dirty="0" err="1">
                <a:solidFill>
                  <a:srgbClr val="C00000"/>
                </a:solidFill>
              </a:rPr>
              <a:t>tuples</a:t>
            </a:r>
            <a:r>
              <a:rPr lang="en-US" dirty="0">
                <a:solidFill>
                  <a:srgbClr val="C00000"/>
                </a:solidFill>
              </a:rPr>
              <a:t> in a relation r(R):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dirty="0" err="1"/>
              <a:t>tuples</a:t>
            </a:r>
            <a:r>
              <a:rPr lang="en-US" sz="2800" dirty="0"/>
              <a:t> are </a:t>
            </a:r>
            <a:r>
              <a:rPr lang="en-US" sz="2800" i="1" dirty="0"/>
              <a:t>not considered to be ordered</a:t>
            </a:r>
            <a:r>
              <a:rPr lang="en-US" sz="2800" dirty="0"/>
              <a:t>, even though they appear to be in the tabular form.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Ordering of attributes in a relation schema R (and of values within each </a:t>
            </a:r>
            <a:r>
              <a:rPr lang="en-US" dirty="0" err="1">
                <a:solidFill>
                  <a:srgbClr val="C00000"/>
                </a:solidFill>
              </a:rPr>
              <a:t>tuple</a:t>
            </a:r>
            <a:r>
              <a:rPr lang="en-US" dirty="0">
                <a:solidFill>
                  <a:srgbClr val="C00000"/>
                </a:solidFill>
              </a:rPr>
              <a:t>):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We will consider the attributes in R(A1, A2, ..., An) and the values in t=&lt;v1, v2, ..., </a:t>
            </a:r>
            <a:r>
              <a:rPr lang="en-US" sz="2800" dirty="0" err="1"/>
              <a:t>vn</a:t>
            </a:r>
            <a:r>
              <a:rPr lang="en-US" sz="2800" dirty="0"/>
              <a:t>&gt; to be ordered 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(However, a more general alternative definition  of relation does not require this ordering).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7FA1B277-4CAA-45E3-A460-C7892BEE290A}" type="slidenum">
              <a:rPr lang="en-US"/>
              <a:pPr/>
              <a:t>16</a:t>
            </a:fld>
            <a:endParaRPr lang="en-CA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Same state as previous Figure (but with different order of tuples)</a:t>
            </a:r>
          </a:p>
        </p:txBody>
      </p:sp>
      <p:pic>
        <p:nvPicPr>
          <p:cNvPr id="753669" name="Picture 5" descr="fig05_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444750"/>
            <a:ext cx="8450263" cy="2540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D800FC69-F43B-4244-BDF8-5D253734A0BC}" type="slidenum">
              <a:rPr lang="en-US"/>
              <a:pPr/>
              <a:t>17</a:t>
            </a:fld>
            <a:endParaRPr lang="en-CA"/>
          </a:p>
        </p:txBody>
      </p:sp>
      <p:sp>
        <p:nvSpPr>
          <p:cNvPr id="6922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Of Relations</a:t>
            </a:r>
          </a:p>
        </p:txBody>
      </p:sp>
      <p:sp>
        <p:nvSpPr>
          <p:cNvPr id="69223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C00000"/>
                </a:solidFill>
              </a:rPr>
              <a:t>Values in a </a:t>
            </a:r>
            <a:r>
              <a:rPr lang="en-US" dirty="0" err="1">
                <a:solidFill>
                  <a:srgbClr val="C00000"/>
                </a:solidFill>
              </a:rPr>
              <a:t>tuple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en-US" dirty="0"/>
              <a:t>All values are considered atomic (indivisible).</a:t>
            </a:r>
          </a:p>
          <a:p>
            <a:pPr lvl="1"/>
            <a:r>
              <a:rPr lang="en-US" dirty="0"/>
              <a:t>Each </a:t>
            </a:r>
            <a:r>
              <a:rPr lang="en-US" dirty="0">
                <a:solidFill>
                  <a:srgbClr val="C00000"/>
                </a:solidFill>
              </a:rPr>
              <a:t>value in a </a:t>
            </a:r>
            <a:r>
              <a:rPr lang="en-US" dirty="0" err="1">
                <a:solidFill>
                  <a:srgbClr val="C00000"/>
                </a:solidFill>
              </a:rPr>
              <a:t>tuple</a:t>
            </a:r>
            <a:r>
              <a:rPr lang="en-US" dirty="0">
                <a:solidFill>
                  <a:srgbClr val="C00000"/>
                </a:solidFill>
              </a:rPr>
              <a:t> must be from the domain of the attribute for that column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tuple</a:t>
            </a:r>
            <a:r>
              <a:rPr lang="en-US" dirty="0"/>
              <a:t> t = &lt;v1, v2, …, </a:t>
            </a:r>
            <a:r>
              <a:rPr lang="en-US" dirty="0" err="1"/>
              <a:t>vn</a:t>
            </a:r>
            <a:r>
              <a:rPr lang="en-US" dirty="0"/>
              <a:t>&gt; is a </a:t>
            </a:r>
            <a:r>
              <a:rPr lang="en-US" dirty="0" err="1"/>
              <a:t>tuple</a:t>
            </a:r>
            <a:r>
              <a:rPr lang="en-US" dirty="0"/>
              <a:t> (row) in the relation state r of R(A1, A2, …, An)</a:t>
            </a:r>
          </a:p>
          <a:p>
            <a:pPr lvl="2"/>
            <a:r>
              <a:rPr lang="en-US" dirty="0"/>
              <a:t>Then each </a:t>
            </a:r>
            <a:r>
              <a:rPr lang="en-US" i="1" dirty="0"/>
              <a:t>vi</a:t>
            </a:r>
            <a:r>
              <a:rPr lang="en-US" dirty="0"/>
              <a:t> must be a value from </a:t>
            </a:r>
            <a:r>
              <a:rPr lang="en-US" i="1" dirty="0" err="1"/>
              <a:t>dom</a:t>
            </a:r>
            <a:r>
              <a:rPr lang="en-US" i="1" dirty="0"/>
              <a:t>(Ai)</a:t>
            </a:r>
          </a:p>
          <a:p>
            <a:pPr lvl="1"/>
            <a:r>
              <a:rPr lang="en-US" dirty="0" smtClean="0"/>
              <a:t>FLAT Relational</a:t>
            </a:r>
            <a:endParaRPr lang="en-US" dirty="0"/>
          </a:p>
          <a:p>
            <a:pPr lvl="1"/>
            <a:r>
              <a:rPr lang="en-US" dirty="0"/>
              <a:t>A special </a:t>
            </a: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>
                <a:solidFill>
                  <a:srgbClr val="C00000"/>
                </a:solidFill>
              </a:rPr>
              <a:t> value is used to represent values </a:t>
            </a:r>
            <a:r>
              <a:rPr lang="en-US" dirty="0"/>
              <a:t>that are unknown or inapplicable to certain </a:t>
            </a:r>
            <a:r>
              <a:rPr lang="en-US" dirty="0" err="1"/>
              <a:t>tuples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4E3CE4ED-9E5D-4BCB-886D-C83E9548B297}" type="slidenum">
              <a:rPr lang="en-US"/>
              <a:pPr/>
              <a:t>18</a:t>
            </a:fld>
            <a:endParaRPr lang="en-CA"/>
          </a:p>
        </p:txBody>
      </p:sp>
      <p:sp>
        <p:nvSpPr>
          <p:cNvPr id="736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Of Relations</a:t>
            </a:r>
          </a:p>
        </p:txBody>
      </p:sp>
      <p:sp>
        <p:nvSpPr>
          <p:cNvPr id="7362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Notation:</a:t>
            </a:r>
          </a:p>
          <a:p>
            <a:pPr lvl="1"/>
            <a:r>
              <a:rPr lang="en-US" dirty="0"/>
              <a:t>We refer to </a:t>
            </a:r>
            <a:r>
              <a:rPr lang="en-US" b="1" dirty="0">
                <a:solidFill>
                  <a:srgbClr val="C00000"/>
                </a:solidFill>
              </a:rPr>
              <a:t>component values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a </a:t>
            </a:r>
            <a:r>
              <a:rPr lang="en-US" dirty="0" err="1"/>
              <a:t>tuple</a:t>
            </a:r>
            <a:r>
              <a:rPr lang="en-US" dirty="0"/>
              <a:t> t by:</a:t>
            </a:r>
          </a:p>
          <a:p>
            <a:pPr lvl="2"/>
            <a:r>
              <a:rPr lang="en-US" dirty="0"/>
              <a:t>t[Ai] or </a:t>
            </a:r>
            <a:r>
              <a:rPr lang="en-US" dirty="0" err="1"/>
              <a:t>t.Ai</a:t>
            </a:r>
            <a:endParaRPr lang="en-US" dirty="0"/>
          </a:p>
          <a:p>
            <a:pPr lvl="2"/>
            <a:r>
              <a:rPr lang="en-US" dirty="0"/>
              <a:t>This is the value vi of attribute Ai for </a:t>
            </a:r>
            <a:r>
              <a:rPr lang="en-US" dirty="0" err="1"/>
              <a:t>tuple</a:t>
            </a:r>
            <a:r>
              <a:rPr lang="en-US" dirty="0"/>
              <a:t> t</a:t>
            </a:r>
          </a:p>
          <a:p>
            <a:pPr lvl="1"/>
            <a:r>
              <a:rPr lang="en-US" dirty="0"/>
              <a:t>Similarly, t[Au, Av, ..., Aw] refers to the </a:t>
            </a:r>
            <a:r>
              <a:rPr lang="en-US" dirty="0" err="1"/>
              <a:t>subtuple</a:t>
            </a:r>
            <a:r>
              <a:rPr lang="en-US" dirty="0"/>
              <a:t> of t containing the values of attributes Au, Av, ..., Aw, respectively in 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Relational Model Constraints</a:t>
            </a:r>
            <a:br>
              <a:rPr lang="en-US" b="1" dirty="0" smtClean="0"/>
            </a:br>
            <a:r>
              <a:rPr lang="en-US" b="1" dirty="0" smtClean="0"/>
              <a:t>and Relational Database Schemas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C106C9BF-A35D-4AC9-8D0F-042599804535}" type="slidenum">
              <a:rPr lang="en-US"/>
              <a:pPr/>
              <a:t>2</a:t>
            </a:fld>
            <a:endParaRPr lang="en-CA"/>
          </a:p>
        </p:txBody>
      </p:sp>
      <p:sp>
        <p:nvSpPr>
          <p:cNvPr id="6676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Outline</a:t>
            </a:r>
          </a:p>
        </p:txBody>
      </p:sp>
      <p:sp>
        <p:nvSpPr>
          <p:cNvPr id="6676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Relational Model </a:t>
            </a:r>
            <a:r>
              <a:rPr lang="en-US" dirty="0" smtClean="0">
                <a:solidFill>
                  <a:srgbClr val="C00000"/>
                </a:solidFill>
              </a:rPr>
              <a:t>Concepts</a:t>
            </a:r>
          </a:p>
          <a:p>
            <a:pPr lvl="1"/>
            <a:r>
              <a:rPr lang="en-US" dirty="0" smtClean="0"/>
              <a:t>Domains, attributes, </a:t>
            </a:r>
            <a:r>
              <a:rPr lang="en-US" dirty="0" err="1" smtClean="0"/>
              <a:t>tuples</a:t>
            </a:r>
            <a:r>
              <a:rPr lang="en-US" dirty="0" smtClean="0"/>
              <a:t> and relations</a:t>
            </a:r>
          </a:p>
          <a:p>
            <a:pPr lvl="1"/>
            <a:r>
              <a:rPr lang="en-US" dirty="0" smtClean="0"/>
              <a:t>Characteristics of relations</a:t>
            </a:r>
            <a:endParaRPr lang="en-US" dirty="0"/>
          </a:p>
          <a:p>
            <a:r>
              <a:rPr lang="en-US" dirty="0"/>
              <a:t>Relational </a:t>
            </a:r>
            <a:r>
              <a:rPr lang="en-US" dirty="0">
                <a:solidFill>
                  <a:srgbClr val="C00000"/>
                </a:solidFill>
              </a:rPr>
              <a:t>Model Constraints </a:t>
            </a:r>
            <a:r>
              <a:rPr lang="en-US" dirty="0"/>
              <a:t>and Relational Database Schemas</a:t>
            </a:r>
          </a:p>
          <a:p>
            <a:r>
              <a:rPr lang="en-US" dirty="0"/>
              <a:t>Update Operations and Dealing with Constraint Violations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Constraints that are </a:t>
            </a:r>
            <a:r>
              <a:rPr lang="en-US" dirty="0" smtClean="0">
                <a:solidFill>
                  <a:srgbClr val="FF0000"/>
                </a:solidFill>
              </a:rPr>
              <a:t>inherent</a:t>
            </a:r>
            <a:r>
              <a:rPr lang="en-US" dirty="0" smtClean="0"/>
              <a:t> in the data model - </a:t>
            </a:r>
            <a:r>
              <a:rPr lang="en-US" dirty="0" smtClean="0">
                <a:solidFill>
                  <a:srgbClr val="C00000"/>
                </a:solidFill>
              </a:rPr>
              <a:t>Model-based constraints</a:t>
            </a:r>
            <a:r>
              <a:rPr lang="en-US" dirty="0" smtClean="0"/>
              <a:t> or implicit constraints.</a:t>
            </a:r>
          </a:p>
          <a:p>
            <a:r>
              <a:rPr lang="en-US" dirty="0" smtClean="0"/>
              <a:t>Constraints that can be directly expressed in schemas of the data model,-</a:t>
            </a:r>
            <a:r>
              <a:rPr lang="en-US" dirty="0" smtClean="0">
                <a:solidFill>
                  <a:srgbClr val="C00000"/>
                </a:solidFill>
              </a:rPr>
              <a:t>schema-based constraints or explicit constraints</a:t>
            </a:r>
            <a:r>
              <a:rPr lang="en-US" dirty="0" smtClean="0"/>
              <a:t>.</a:t>
            </a:r>
          </a:p>
          <a:p>
            <a:pPr lvl="1"/>
            <a:r>
              <a:rPr lang="en-US" u="sng" dirty="0" smtClean="0"/>
              <a:t>domain constraints, </a:t>
            </a:r>
            <a:r>
              <a:rPr lang="en-US" i="1" u="sng" dirty="0" smtClean="0">
                <a:solidFill>
                  <a:srgbClr val="C00000"/>
                </a:solidFill>
              </a:rPr>
              <a:t>key</a:t>
            </a:r>
            <a:r>
              <a:rPr lang="en-US" u="sng" dirty="0" smtClean="0"/>
              <a:t> constraints, constraints on </a:t>
            </a:r>
            <a:r>
              <a:rPr lang="en-US" sz="2400" u="sng" dirty="0" smtClean="0"/>
              <a:t>NULL</a:t>
            </a:r>
            <a:r>
              <a:rPr lang="en-US" u="sng" dirty="0" smtClean="0"/>
              <a:t>s, </a:t>
            </a:r>
            <a:r>
              <a:rPr lang="en-US" i="1" u="sng" dirty="0" smtClean="0">
                <a:solidFill>
                  <a:srgbClr val="C00000"/>
                </a:solidFill>
              </a:rPr>
              <a:t>entity</a:t>
            </a:r>
            <a:r>
              <a:rPr lang="en-US" u="sng" dirty="0" smtClean="0"/>
              <a:t> integrity constraints, and </a:t>
            </a:r>
            <a:r>
              <a:rPr lang="en-US" i="1" u="sng" dirty="0" smtClean="0">
                <a:solidFill>
                  <a:srgbClr val="C00000"/>
                </a:solidFill>
              </a:rPr>
              <a:t>referential</a:t>
            </a:r>
            <a:r>
              <a:rPr lang="en-US" u="sng" dirty="0" smtClean="0"/>
              <a:t> integrity constraints.</a:t>
            </a:r>
          </a:p>
          <a:p>
            <a:r>
              <a:rPr lang="en-US" dirty="0" smtClean="0"/>
              <a:t>Constraints that </a:t>
            </a:r>
            <a:r>
              <a:rPr lang="en-US" i="1" dirty="0" smtClean="0"/>
              <a:t>cannot be directly expressed in the schemas of the data </a:t>
            </a:r>
            <a:r>
              <a:rPr lang="en-US" dirty="0" smtClean="0"/>
              <a:t>model, -application programs -</a:t>
            </a:r>
            <a:r>
              <a:rPr lang="en-US" b="1" dirty="0" smtClean="0">
                <a:solidFill>
                  <a:srgbClr val="C00000"/>
                </a:solidFill>
              </a:rPr>
              <a:t>application-based </a:t>
            </a:r>
            <a:r>
              <a:rPr lang="en-US" dirty="0" smtClean="0">
                <a:solidFill>
                  <a:srgbClr val="C00000"/>
                </a:solidFill>
              </a:rPr>
              <a:t>constraints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F849698F-1227-412F-9147-406495DFF848}" type="slidenum">
              <a:rPr lang="en-US"/>
              <a:pPr/>
              <a:t>21</a:t>
            </a:fld>
            <a:endParaRPr lang="en-CA"/>
          </a:p>
        </p:txBody>
      </p:sp>
      <p:sp>
        <p:nvSpPr>
          <p:cNvPr id="696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domain</a:t>
            </a:r>
            <a:r>
              <a:rPr lang="en-US" dirty="0" smtClean="0"/>
              <a:t> Constraints</a:t>
            </a:r>
            <a:endParaRPr lang="en-US" dirty="0"/>
          </a:p>
        </p:txBody>
      </p:sp>
      <p:sp>
        <p:nvSpPr>
          <p:cNvPr id="6963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Constraints are </a:t>
            </a:r>
            <a:r>
              <a:rPr lang="en-US" dirty="0">
                <a:solidFill>
                  <a:srgbClr val="C00000"/>
                </a:solidFill>
              </a:rPr>
              <a:t>conditions that must hold on all  valid relation states</a:t>
            </a:r>
            <a:r>
              <a:rPr lang="en-US" dirty="0"/>
              <a:t>.</a:t>
            </a:r>
          </a:p>
          <a:p>
            <a:r>
              <a:rPr lang="en-US" dirty="0" smtClean="0"/>
              <a:t>Every </a:t>
            </a:r>
            <a:r>
              <a:rPr lang="en-US" dirty="0"/>
              <a:t>value in a </a:t>
            </a:r>
            <a:r>
              <a:rPr lang="en-US" dirty="0" err="1"/>
              <a:t>tuple</a:t>
            </a:r>
            <a:r>
              <a:rPr lang="en-US" dirty="0"/>
              <a:t> must be </a:t>
            </a:r>
            <a:r>
              <a:rPr lang="en-US" dirty="0">
                <a:solidFill>
                  <a:srgbClr val="C00000"/>
                </a:solidFill>
              </a:rPr>
              <a:t>from the domain of its attribute </a:t>
            </a:r>
            <a:r>
              <a:rPr lang="en-US" dirty="0"/>
              <a:t>(or it could be null, if allowed for that </a:t>
            </a:r>
            <a:r>
              <a:rPr lang="en-US" dirty="0" smtClean="0"/>
              <a:t>attribute .</a:t>
            </a:r>
          </a:p>
          <a:p>
            <a:r>
              <a:rPr lang="en-US" dirty="0" smtClean="0"/>
              <a:t>Possible domains may be described by a </a:t>
            </a:r>
            <a:r>
              <a:rPr lang="en-US" dirty="0" err="1" smtClean="0">
                <a:solidFill>
                  <a:srgbClr val="C00000"/>
                </a:solidFill>
              </a:rPr>
              <a:t>subrange</a:t>
            </a:r>
            <a:r>
              <a:rPr lang="en-US" dirty="0" smtClean="0"/>
              <a:t> of values from a data type or as an enumerated data type in which all possible values are explicitly listed.</a:t>
            </a:r>
            <a:endParaRPr lang="en-US" sz="7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74A6E1EB-3158-44BD-A09B-8F14027411EF}" type="slidenum">
              <a:rPr lang="en-US"/>
              <a:pPr/>
              <a:t>22</a:t>
            </a:fld>
            <a:endParaRPr lang="en-CA"/>
          </a:p>
        </p:txBody>
      </p:sp>
      <p:sp>
        <p:nvSpPr>
          <p:cNvPr id="6983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Constraints</a:t>
            </a:r>
          </a:p>
        </p:txBody>
      </p:sp>
      <p:sp>
        <p:nvSpPr>
          <p:cNvPr id="6983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 smtClean="0"/>
              <a:t>a </a:t>
            </a:r>
            <a:r>
              <a:rPr lang="en-US" sz="2600" i="1" dirty="0" smtClean="0"/>
              <a:t>relation is defined as a </a:t>
            </a:r>
            <a:r>
              <a:rPr lang="en-US" sz="2600" b="1" i="1" dirty="0" smtClean="0">
                <a:solidFill>
                  <a:srgbClr val="C00000"/>
                </a:solidFill>
              </a:rPr>
              <a:t>set</a:t>
            </a:r>
            <a:r>
              <a:rPr lang="en-US" sz="2600" i="1" dirty="0" smtClean="0"/>
              <a:t> of </a:t>
            </a:r>
            <a:r>
              <a:rPr lang="en-US" sz="2600" i="1" dirty="0" err="1" smtClean="0"/>
              <a:t>tuples</a:t>
            </a:r>
            <a:endParaRPr lang="en-US" sz="2600" i="1" dirty="0" smtClean="0"/>
          </a:p>
          <a:p>
            <a:r>
              <a:rPr lang="en-US" sz="2400" b="1" dirty="0" smtClean="0"/>
              <a:t>{{a,1,ZZ}, {a,2,CC</a:t>
            </a:r>
            <a:r>
              <a:rPr lang="en-US" sz="2400" b="1" dirty="0" smtClean="0"/>
              <a:t>},{b,2,CC</a:t>
            </a:r>
            <a:r>
              <a:rPr lang="en-US" sz="2400" b="1" dirty="0" smtClean="0"/>
              <a:t>}} </a:t>
            </a:r>
          </a:p>
          <a:p>
            <a:r>
              <a:rPr lang="en-US" sz="2400" b="1" dirty="0" err="1" smtClean="0"/>
              <a:t>Superkey</a:t>
            </a:r>
            <a:r>
              <a:rPr lang="en-US" sz="2400" dirty="0" smtClean="0"/>
              <a:t> </a:t>
            </a:r>
            <a:r>
              <a:rPr lang="en-US" sz="2400" dirty="0"/>
              <a:t>of R: 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Is a set of attributes SK of R with the following condition:</a:t>
            </a:r>
          </a:p>
          <a:p>
            <a:pPr lvl="2"/>
            <a:r>
              <a:rPr lang="en-US" dirty="0"/>
              <a:t>No two </a:t>
            </a:r>
            <a:r>
              <a:rPr lang="en-US" dirty="0" err="1"/>
              <a:t>tuples</a:t>
            </a:r>
            <a:r>
              <a:rPr lang="en-US" dirty="0"/>
              <a:t> in any valid relation state r(R) will have the same value for SK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That is, for any distinct </a:t>
            </a:r>
            <a:r>
              <a:rPr lang="en-US" dirty="0" err="1">
                <a:solidFill>
                  <a:srgbClr val="C00000"/>
                </a:solidFill>
              </a:rPr>
              <a:t>tuples</a:t>
            </a:r>
            <a:r>
              <a:rPr lang="en-US" dirty="0">
                <a:solidFill>
                  <a:srgbClr val="C00000"/>
                </a:solidFill>
              </a:rPr>
              <a:t> t1 and t2 in r(R), t1[SK]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</a:t>
            </a:r>
            <a:r>
              <a:rPr lang="en-US" dirty="0">
                <a:solidFill>
                  <a:srgbClr val="C00000"/>
                </a:solidFill>
              </a:rPr>
              <a:t> t2[SK]</a:t>
            </a:r>
          </a:p>
          <a:p>
            <a:pPr lvl="2"/>
            <a:r>
              <a:rPr lang="en-US" dirty="0"/>
              <a:t>This condition must hold in </a:t>
            </a:r>
            <a:r>
              <a:rPr lang="en-US" i="1" dirty="0"/>
              <a:t>any valid state</a:t>
            </a:r>
            <a:r>
              <a:rPr lang="en-US" dirty="0"/>
              <a:t> r(R</a:t>
            </a:r>
            <a:r>
              <a:rPr lang="en-US" dirty="0" smtClean="0"/>
              <a:t>)</a:t>
            </a:r>
          </a:p>
          <a:p>
            <a:r>
              <a:rPr lang="en-US" i="1" u="sng" dirty="0" smtClean="0">
                <a:solidFill>
                  <a:srgbClr val="C00000"/>
                </a:solidFill>
              </a:rPr>
              <a:t>Every relation has at least one </a:t>
            </a:r>
            <a:r>
              <a:rPr lang="en-US" i="1" u="sng" dirty="0" smtClean="0">
                <a:solidFill>
                  <a:srgbClr val="C00000"/>
                </a:solidFill>
              </a:rPr>
              <a:t>default </a:t>
            </a:r>
            <a:r>
              <a:rPr lang="en-US" i="1" u="sng" dirty="0" err="1" smtClean="0">
                <a:solidFill>
                  <a:srgbClr val="C00000"/>
                </a:solidFill>
              </a:rPr>
              <a:t>superkey</a:t>
            </a:r>
            <a:r>
              <a:rPr lang="en-US" i="1" u="sng" dirty="0" smtClean="0">
                <a:solidFill>
                  <a:srgbClr val="C00000"/>
                </a:solidFill>
              </a:rPr>
              <a:t>—the </a:t>
            </a:r>
            <a:r>
              <a:rPr lang="en-US" i="1" u="sng" dirty="0" smtClean="0">
                <a:solidFill>
                  <a:srgbClr val="C00000"/>
                </a:solidFill>
              </a:rPr>
              <a:t>set of all its attributes</a:t>
            </a:r>
            <a:endParaRPr lang="en-US" i="1" u="sng" dirty="0">
              <a:solidFill>
                <a:srgbClr val="C00000"/>
              </a:solidFill>
            </a:endParaRPr>
          </a:p>
          <a:p>
            <a:r>
              <a:rPr lang="en-US" sz="2400" b="1" dirty="0"/>
              <a:t>Key</a:t>
            </a:r>
            <a:r>
              <a:rPr lang="en-US" sz="2400" dirty="0"/>
              <a:t> of R: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A "minimal" </a:t>
            </a:r>
            <a:r>
              <a:rPr lang="en-US" sz="2200" dirty="0" err="1">
                <a:solidFill>
                  <a:srgbClr val="C00000"/>
                </a:solidFill>
              </a:rPr>
              <a:t>superkey</a:t>
            </a:r>
            <a:endParaRPr lang="en-US" sz="2200" dirty="0">
              <a:solidFill>
                <a:srgbClr val="C00000"/>
              </a:solidFill>
            </a:endParaRPr>
          </a:p>
          <a:p>
            <a:pPr lvl="1"/>
            <a:r>
              <a:rPr lang="en-US" sz="2200" dirty="0"/>
              <a:t>That is, a key is a </a:t>
            </a:r>
            <a:r>
              <a:rPr lang="en-US" sz="2200" dirty="0" err="1"/>
              <a:t>superkey</a:t>
            </a:r>
            <a:r>
              <a:rPr lang="en-US" sz="2200" dirty="0"/>
              <a:t> K such that </a:t>
            </a:r>
            <a:r>
              <a:rPr lang="en-US" sz="2200" dirty="0">
                <a:solidFill>
                  <a:srgbClr val="C00000"/>
                </a:solidFill>
              </a:rPr>
              <a:t>removal of any attribute from K results in a set of attributes that is not a </a:t>
            </a:r>
            <a:r>
              <a:rPr lang="en-US" sz="2200" dirty="0" err="1">
                <a:solidFill>
                  <a:srgbClr val="C00000"/>
                </a:solidFill>
              </a:rPr>
              <a:t>superkey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(does not possess the </a:t>
            </a:r>
            <a:r>
              <a:rPr lang="en-US" sz="2200" dirty="0" err="1"/>
              <a:t>superkey</a:t>
            </a:r>
            <a:r>
              <a:rPr lang="en-US" sz="2200" dirty="0"/>
              <a:t> uniqueness property)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E91F0AB5-5816-44F0-92CF-DB96846EA273}" type="slidenum">
              <a:rPr lang="en-US"/>
              <a:pPr/>
              <a:t>23</a:t>
            </a:fld>
            <a:endParaRPr lang="en-CA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Constraints (continued)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If a relation has several </a:t>
            </a:r>
            <a:r>
              <a:rPr lang="en-US" sz="2400" b="1" dirty="0"/>
              <a:t>candidate keys</a:t>
            </a:r>
            <a:r>
              <a:rPr lang="en-US" sz="2400" dirty="0"/>
              <a:t>, one is chosen arbitrarily to be the </a:t>
            </a:r>
            <a:r>
              <a:rPr lang="en-US" sz="2400" b="1" dirty="0"/>
              <a:t>primary key</a:t>
            </a:r>
            <a:r>
              <a:rPr lang="en-US" sz="2400" dirty="0"/>
              <a:t>. 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rgbClr val="C00000"/>
                </a:solidFill>
              </a:rPr>
              <a:t>The primary key attributes are </a:t>
            </a:r>
            <a:r>
              <a:rPr lang="en-US" sz="2200" u="sng" dirty="0">
                <a:solidFill>
                  <a:srgbClr val="C00000"/>
                </a:solidFill>
              </a:rPr>
              <a:t>underlined</a:t>
            </a:r>
            <a:r>
              <a:rPr lang="en-US" sz="2200" dirty="0">
                <a:solidFill>
                  <a:srgbClr val="C00000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primary key value is used to </a:t>
            </a:r>
            <a:r>
              <a:rPr lang="en-US" sz="2400" i="1" dirty="0"/>
              <a:t>uniquely identify</a:t>
            </a:r>
            <a:r>
              <a:rPr lang="en-US" sz="2400" dirty="0"/>
              <a:t> each </a:t>
            </a:r>
            <a:r>
              <a:rPr lang="en-US" sz="2400" dirty="0" err="1"/>
              <a:t>tuple</a:t>
            </a:r>
            <a:r>
              <a:rPr lang="en-US" sz="2400" dirty="0"/>
              <a:t> in a relation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Provides the </a:t>
            </a:r>
            <a:r>
              <a:rPr lang="en-US" sz="2200" dirty="0" err="1"/>
              <a:t>tuple</a:t>
            </a:r>
            <a:r>
              <a:rPr lang="en-US" sz="2200" dirty="0"/>
              <a:t> identity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Also used to </a:t>
            </a:r>
            <a:r>
              <a:rPr lang="en-US" sz="2400" i="1" dirty="0"/>
              <a:t>reference</a:t>
            </a:r>
            <a:r>
              <a:rPr lang="en-US" sz="2400" dirty="0"/>
              <a:t> the </a:t>
            </a:r>
            <a:r>
              <a:rPr lang="en-US" sz="2400" dirty="0" err="1"/>
              <a:t>tuple</a:t>
            </a:r>
            <a:r>
              <a:rPr lang="en-US" sz="2400" dirty="0"/>
              <a:t> from another </a:t>
            </a:r>
            <a:r>
              <a:rPr lang="en-US" sz="2400" dirty="0" err="1"/>
              <a:t>tuple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200" dirty="0"/>
              <a:t>General rule: </a:t>
            </a:r>
            <a:r>
              <a:rPr lang="en-US" sz="2200" dirty="0">
                <a:solidFill>
                  <a:srgbClr val="C00000"/>
                </a:solidFill>
              </a:rPr>
              <a:t>Choose as primary key the smallest of the candidate keys </a:t>
            </a:r>
            <a:r>
              <a:rPr lang="en-US" sz="2200" dirty="0"/>
              <a:t>(in terms of size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2B865624-4559-4D53-88AF-7879D5443F06}" type="slidenum">
              <a:rPr lang="en-US"/>
              <a:pPr/>
              <a:t>24</a:t>
            </a:fld>
            <a:endParaRPr lang="en-CA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CAR table with two candidate keys – LicenseNumber chosen as Primary Key</a:t>
            </a:r>
          </a:p>
        </p:txBody>
      </p:sp>
      <p:pic>
        <p:nvPicPr>
          <p:cNvPr id="700425" name="Picture 9" descr="fig05_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559050"/>
            <a:ext cx="8413750" cy="2286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6245D35F-1A60-439E-ADCE-C674E9075A97}" type="slidenum">
              <a:rPr lang="en-US"/>
              <a:pPr/>
              <a:t>25</a:t>
            </a:fld>
            <a:endParaRPr lang="en-CA"/>
          </a:p>
        </p:txBody>
      </p:sp>
      <p:sp>
        <p:nvSpPr>
          <p:cNvPr id="7024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Database Schema</a:t>
            </a:r>
          </a:p>
        </p:txBody>
      </p:sp>
      <p:sp>
        <p:nvSpPr>
          <p:cNvPr id="70247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Relational Database Schema: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 set S of relation schemas that belong to the same database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 is the name of the whole </a:t>
            </a:r>
            <a:r>
              <a:rPr lang="en-US" b="1" dirty="0"/>
              <a:t>database schema</a:t>
            </a:r>
          </a:p>
          <a:p>
            <a:pPr lvl="1"/>
            <a:r>
              <a:rPr lang="en-US" dirty="0"/>
              <a:t>S = {R1, R2, ..., </a:t>
            </a:r>
            <a:r>
              <a:rPr lang="en-US" dirty="0" err="1"/>
              <a:t>Rn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R1, R2, …, </a:t>
            </a:r>
            <a:r>
              <a:rPr lang="en-US" dirty="0" err="1"/>
              <a:t>Rn</a:t>
            </a:r>
            <a:r>
              <a:rPr lang="en-US" dirty="0"/>
              <a:t> are the names of the individual </a:t>
            </a:r>
            <a:r>
              <a:rPr lang="en-US" b="1" dirty="0"/>
              <a:t>relation schemas</a:t>
            </a:r>
            <a:r>
              <a:rPr lang="en-US" dirty="0"/>
              <a:t> within the database S</a:t>
            </a:r>
          </a:p>
          <a:p>
            <a:r>
              <a:rPr lang="en-US" dirty="0"/>
              <a:t>Following slide shows a COMPANY database schema with 6 relation schemas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5690FD43-75D3-460E-8E31-13132A21B353}" type="slidenum">
              <a:rPr lang="en-US"/>
              <a:pPr/>
              <a:t>26</a:t>
            </a:fld>
            <a:endParaRPr lang="en-CA"/>
          </a:p>
        </p:txBody>
      </p:sp>
      <p:pic>
        <p:nvPicPr>
          <p:cNvPr id="757765" name="Picture 5" descr="fig05_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524000"/>
            <a:ext cx="8074025" cy="4902200"/>
          </a:xfrm>
          <a:prstGeom prst="rect">
            <a:avLst/>
          </a:prstGeom>
          <a:noFill/>
        </p:spPr>
      </p:pic>
      <p:sp>
        <p:nvSpPr>
          <p:cNvPr id="757766" name="Text Box 6" descr="Pink tissue paper"/>
          <p:cNvSpPr txBox="1">
            <a:spLocks noChangeArrowheads="1"/>
          </p:cNvSpPr>
          <p:nvPr/>
        </p:nvSpPr>
        <p:spPr bwMode="auto">
          <a:xfrm>
            <a:off x="381000" y="762000"/>
            <a:ext cx="693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800000"/>
                </a:solidFill>
              </a:rPr>
              <a:t>COMPANY Database Schema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7F34EFDA-029B-4432-8AE5-2C16AF56C0F1}" type="slidenum">
              <a:rPr lang="en-US"/>
              <a:pPr/>
              <a:t>27</a:t>
            </a:fld>
            <a:endParaRPr lang="en-CA"/>
          </a:p>
        </p:txBody>
      </p:sp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Integrity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Entity Integrity:</a:t>
            </a:r>
          </a:p>
          <a:p>
            <a:pPr lvl="1"/>
            <a:r>
              <a:rPr lang="en-US" sz="2400" dirty="0"/>
              <a:t>The </a:t>
            </a:r>
            <a:r>
              <a:rPr lang="en-US" sz="2400" i="1" dirty="0">
                <a:solidFill>
                  <a:srgbClr val="C00000"/>
                </a:solidFill>
              </a:rPr>
              <a:t>primary key attributes</a:t>
            </a:r>
            <a:r>
              <a:rPr lang="en-US" sz="2400" dirty="0">
                <a:solidFill>
                  <a:srgbClr val="C00000"/>
                </a:solidFill>
              </a:rPr>
              <a:t> PK of each relation schema R in S </a:t>
            </a:r>
            <a:r>
              <a:rPr lang="en-US" sz="2400" u="sng" dirty="0">
                <a:solidFill>
                  <a:srgbClr val="C00000"/>
                </a:solidFill>
              </a:rPr>
              <a:t>cannot have null values </a:t>
            </a:r>
            <a:r>
              <a:rPr lang="en-US" sz="2400" dirty="0">
                <a:solidFill>
                  <a:srgbClr val="C00000"/>
                </a:solidFill>
              </a:rPr>
              <a:t>in any </a:t>
            </a:r>
            <a:r>
              <a:rPr lang="en-US" sz="2400" dirty="0" err="1">
                <a:solidFill>
                  <a:srgbClr val="C00000"/>
                </a:solidFill>
              </a:rPr>
              <a:t>tuple</a:t>
            </a:r>
            <a:r>
              <a:rPr lang="en-US" sz="2400" dirty="0">
                <a:solidFill>
                  <a:srgbClr val="C00000"/>
                </a:solidFill>
              </a:rPr>
              <a:t> of r(R</a:t>
            </a:r>
            <a:r>
              <a:rPr lang="en-US" sz="2400" dirty="0"/>
              <a:t>).</a:t>
            </a:r>
          </a:p>
          <a:p>
            <a:pPr lvl="2"/>
            <a:r>
              <a:rPr lang="en-US" sz="2000" dirty="0"/>
              <a:t>This is because primary key values are used to </a:t>
            </a:r>
            <a:r>
              <a:rPr lang="en-US" sz="2000" i="1" dirty="0"/>
              <a:t>identify</a:t>
            </a:r>
            <a:r>
              <a:rPr lang="en-US" sz="2000" dirty="0"/>
              <a:t> the individual </a:t>
            </a:r>
            <a:r>
              <a:rPr lang="en-US" sz="2000" dirty="0" err="1"/>
              <a:t>tuples</a:t>
            </a:r>
            <a:r>
              <a:rPr lang="en-US" sz="2000" dirty="0"/>
              <a:t>.</a:t>
            </a:r>
          </a:p>
          <a:p>
            <a:pPr lvl="2"/>
            <a:r>
              <a:rPr lang="en-US" sz="2000" dirty="0"/>
              <a:t>t[PK] </a:t>
            </a:r>
            <a:r>
              <a:rPr lang="en-US" sz="2000" dirty="0">
                <a:sym typeface="Symbol" pitchFamily="18" charset="2"/>
              </a:rPr>
              <a:t></a:t>
            </a:r>
            <a:r>
              <a:rPr lang="en-US" sz="2000" dirty="0"/>
              <a:t> null for any </a:t>
            </a:r>
            <a:r>
              <a:rPr lang="en-US" sz="2000" dirty="0" err="1"/>
              <a:t>tuple</a:t>
            </a:r>
            <a:r>
              <a:rPr lang="en-US" sz="2000" dirty="0"/>
              <a:t> t in r(R)</a:t>
            </a:r>
          </a:p>
          <a:p>
            <a:pPr lvl="2"/>
            <a:r>
              <a:rPr lang="en-US" sz="2000" dirty="0"/>
              <a:t>If PK has several attributes, null is not allowed in any of these attributes</a:t>
            </a:r>
          </a:p>
          <a:p>
            <a:pPr lvl="1"/>
            <a:r>
              <a:rPr lang="en-US" sz="2400" dirty="0"/>
              <a:t>Note: </a:t>
            </a:r>
            <a:r>
              <a:rPr lang="en-US" sz="2400" dirty="0">
                <a:solidFill>
                  <a:srgbClr val="C00000"/>
                </a:solidFill>
              </a:rPr>
              <a:t>Other attributes of R may be constrained  to disallow null values, even though they are not members of the primary key.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B2E91D2D-E1B5-487D-B76E-49E9B0F9D744}" type="slidenum">
              <a:rPr lang="en-US"/>
              <a:pPr/>
              <a:t>28</a:t>
            </a:fld>
            <a:endParaRPr lang="en-CA"/>
          </a:p>
        </p:txBody>
      </p:sp>
      <p:sp>
        <p:nvSpPr>
          <p:cNvPr id="70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Referential Integrity</a:t>
            </a:r>
          </a:p>
        </p:txBody>
      </p:sp>
      <p:sp>
        <p:nvSpPr>
          <p:cNvPr id="7045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/>
              <a:t>Dnumber</a:t>
            </a:r>
            <a:r>
              <a:rPr lang="en-US" dirty="0"/>
              <a:t> attribute in </a:t>
            </a:r>
            <a:r>
              <a:rPr lang="en-US" dirty="0">
                <a:solidFill>
                  <a:srgbClr val="C00000"/>
                </a:solidFill>
              </a:rPr>
              <a:t>both DEPARTMENT and </a:t>
            </a:r>
            <a:r>
              <a:rPr lang="en-US" dirty="0" smtClean="0">
                <a:solidFill>
                  <a:srgbClr val="C00000"/>
                </a:solidFill>
              </a:rPr>
              <a:t>DEPT_LOCATIONS </a:t>
            </a:r>
            <a:r>
              <a:rPr lang="en-US" dirty="0" smtClean="0"/>
              <a:t>stands </a:t>
            </a:r>
            <a:r>
              <a:rPr lang="en-US" dirty="0"/>
              <a:t>for the same real-world concept—the number given to a department. </a:t>
            </a:r>
            <a:r>
              <a:rPr lang="en-US" dirty="0" smtClean="0"/>
              <a:t>That same </a:t>
            </a:r>
            <a:r>
              <a:rPr lang="en-US" dirty="0"/>
              <a:t>concept is called </a:t>
            </a:r>
            <a:r>
              <a:rPr lang="en-US" dirty="0" err="1">
                <a:solidFill>
                  <a:srgbClr val="C00000"/>
                </a:solidFill>
              </a:rPr>
              <a:t>Dno</a:t>
            </a:r>
            <a:r>
              <a:rPr lang="en-US" dirty="0">
                <a:solidFill>
                  <a:srgbClr val="C00000"/>
                </a:solidFill>
              </a:rPr>
              <a:t> in EMPLOYEE and </a:t>
            </a:r>
            <a:r>
              <a:rPr lang="en-US" dirty="0" err="1">
                <a:solidFill>
                  <a:srgbClr val="C00000"/>
                </a:solidFill>
              </a:rPr>
              <a:t>Dnum</a:t>
            </a:r>
            <a:r>
              <a:rPr lang="en-US" dirty="0">
                <a:solidFill>
                  <a:srgbClr val="C00000"/>
                </a:solidFill>
              </a:rPr>
              <a:t> in PROJECT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Attributes that represent </a:t>
            </a:r>
            <a:r>
              <a:rPr lang="en-US" dirty="0"/>
              <a:t>the same real-world concept may or may not have identical names in </a:t>
            </a:r>
            <a:r>
              <a:rPr lang="en-US" dirty="0" smtClean="0"/>
              <a:t>different relations</a:t>
            </a:r>
            <a:r>
              <a:rPr lang="en-US" dirty="0"/>
              <a:t>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Alternatively</a:t>
            </a:r>
            <a:r>
              <a:rPr lang="en-US" dirty="0"/>
              <a:t>, attributes that represent </a:t>
            </a:r>
            <a:r>
              <a:rPr lang="en-US" b="1" dirty="0">
                <a:solidFill>
                  <a:srgbClr val="C00000"/>
                </a:solidFill>
              </a:rPr>
              <a:t>different concepts may </a:t>
            </a:r>
            <a:r>
              <a:rPr lang="en-US" b="1" dirty="0" smtClean="0">
                <a:solidFill>
                  <a:srgbClr val="C00000"/>
                </a:solidFill>
              </a:rPr>
              <a:t>have the </a:t>
            </a:r>
            <a:r>
              <a:rPr lang="en-US" b="1" dirty="0">
                <a:solidFill>
                  <a:srgbClr val="C00000"/>
                </a:solidFill>
              </a:rPr>
              <a:t>same name in different relations.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we could have used the </a:t>
            </a:r>
            <a:r>
              <a:rPr lang="en-US" smtClean="0"/>
              <a:t>attribute </a:t>
            </a:r>
          </a:p>
          <a:p>
            <a:r>
              <a:rPr lang="en-US" smtClean="0"/>
              <a:t>name Name for both Pname of PROJECT and Dname of DEPARTMENT; in this case,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6757F9AC-35C5-4AB7-AF0C-240C0F2C8EA6}" type="slidenum">
              <a:rPr lang="en-US"/>
              <a:pPr/>
              <a:t>29</a:t>
            </a:fld>
            <a:endParaRPr lang="en-CA"/>
          </a:p>
        </p:txBody>
      </p:sp>
      <p:pic>
        <p:nvPicPr>
          <p:cNvPr id="759813" name="Picture 5" descr="fig05_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592263"/>
            <a:ext cx="6477000" cy="4808537"/>
          </a:xfrm>
          <a:prstGeom prst="rect">
            <a:avLst/>
          </a:prstGeom>
          <a:noFill/>
        </p:spPr>
      </p:pic>
      <p:sp>
        <p:nvSpPr>
          <p:cNvPr id="759814" name="Text Box 6" descr="Pink tissue paper"/>
          <p:cNvSpPr txBox="1">
            <a:spLocks noChangeArrowheads="1"/>
          </p:cNvSpPr>
          <p:nvPr/>
        </p:nvSpPr>
        <p:spPr bwMode="auto">
          <a:xfrm>
            <a:off x="457200" y="7620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800000"/>
                </a:solidFill>
              </a:rPr>
              <a:t>Referential Integrity Constraints for COMPANY database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9EEF957F-2290-48A4-BA6B-E4614AF1B2F2}" type="slidenum">
              <a:rPr lang="en-US"/>
              <a:pPr/>
              <a:t>3</a:t>
            </a:fld>
            <a:endParaRPr lang="en-CA"/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Model Concepts</a:t>
            </a:r>
          </a:p>
        </p:txBody>
      </p:sp>
      <p:sp>
        <p:nvSpPr>
          <p:cNvPr id="6697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relational Model of Data is based on the concept of a </a:t>
            </a:r>
            <a:r>
              <a:rPr lang="en-US" sz="2400" i="1" dirty="0"/>
              <a:t>Relation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rgbClr val="C00000"/>
                </a:solidFill>
              </a:rPr>
              <a:t>strength of the relational approach to data management </a:t>
            </a:r>
            <a:r>
              <a:rPr lang="en-US" sz="2200" dirty="0"/>
              <a:t>comes from the formal foundation provided by the </a:t>
            </a:r>
            <a:r>
              <a:rPr lang="en-US" sz="2200" dirty="0">
                <a:solidFill>
                  <a:srgbClr val="C00000"/>
                </a:solidFill>
              </a:rPr>
              <a:t>theory of relations</a:t>
            </a:r>
          </a:p>
          <a:p>
            <a:r>
              <a:rPr lang="en-US" sz="2400" dirty="0"/>
              <a:t>We review the essentials of the </a:t>
            </a:r>
            <a:r>
              <a:rPr lang="en-US" sz="2400" i="1" dirty="0"/>
              <a:t>formal relational model</a:t>
            </a:r>
            <a:r>
              <a:rPr lang="en-US" sz="2400" dirty="0"/>
              <a:t> in this chapter</a:t>
            </a:r>
          </a:p>
          <a:p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C846236C-5D79-47DA-ABDF-DE1B048E7601}" type="slidenum">
              <a:rPr lang="en-US"/>
              <a:pPr/>
              <a:t>30</a:t>
            </a:fld>
            <a:endParaRPr lang="en-CA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Populated database state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C00000"/>
                </a:solidFill>
              </a:rPr>
              <a:t>Whenever </a:t>
            </a:r>
            <a:r>
              <a:rPr lang="en-US" sz="2400" dirty="0">
                <a:solidFill>
                  <a:srgbClr val="C00000"/>
                </a:solidFill>
              </a:rPr>
              <a:t>the database is changed, a new state arises</a:t>
            </a:r>
          </a:p>
          <a:p>
            <a:r>
              <a:rPr lang="en-US" sz="2400" dirty="0"/>
              <a:t>Basic operations for changing the database: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INSERT a new </a:t>
            </a:r>
            <a:r>
              <a:rPr lang="en-US" sz="2200" dirty="0" err="1">
                <a:solidFill>
                  <a:srgbClr val="C00000"/>
                </a:solidFill>
              </a:rPr>
              <a:t>tuple</a:t>
            </a:r>
            <a:r>
              <a:rPr lang="en-US" sz="2200" dirty="0">
                <a:solidFill>
                  <a:srgbClr val="C00000"/>
                </a:solidFill>
              </a:rPr>
              <a:t> in a relation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DELETE an existing </a:t>
            </a:r>
            <a:r>
              <a:rPr lang="en-US" sz="2200" dirty="0" err="1">
                <a:solidFill>
                  <a:srgbClr val="C00000"/>
                </a:solidFill>
              </a:rPr>
              <a:t>tuple</a:t>
            </a:r>
            <a:r>
              <a:rPr lang="en-US" sz="2200" dirty="0">
                <a:solidFill>
                  <a:srgbClr val="C00000"/>
                </a:solidFill>
              </a:rPr>
              <a:t> from a relation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MODIFY an attribute of an existing </a:t>
            </a:r>
            <a:r>
              <a:rPr lang="en-US" sz="2200" dirty="0" err="1">
                <a:solidFill>
                  <a:srgbClr val="C00000"/>
                </a:solidFill>
              </a:rPr>
              <a:t>tuple</a:t>
            </a:r>
            <a:endParaRPr lang="en-US" sz="2200" dirty="0">
              <a:solidFill>
                <a:srgbClr val="C00000"/>
              </a:solidFill>
            </a:endParaRPr>
          </a:p>
          <a:p>
            <a:r>
              <a:rPr lang="en-US" sz="2400" dirty="0"/>
              <a:t>Next slide shows an example state for the COMPANY database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44DA3B58-BEA3-4598-8E9C-92252BBC1C39}" type="slidenum">
              <a:rPr lang="en-US"/>
              <a:pPr/>
              <a:t>31</a:t>
            </a:fld>
            <a:endParaRPr lang="en-CA"/>
          </a:p>
        </p:txBody>
      </p:sp>
      <p:pic>
        <p:nvPicPr>
          <p:cNvPr id="712713" name="Picture 9" descr="fig05_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0"/>
            <a:ext cx="5167313" cy="6582246"/>
          </a:xfrm>
          <a:prstGeom prst="rect">
            <a:avLst/>
          </a:prstGeom>
          <a:noFill/>
        </p:spPr>
      </p:pic>
      <p:sp>
        <p:nvSpPr>
          <p:cNvPr id="712714" name="Text Box 10" descr="Pink tissue paper"/>
          <p:cNvSpPr txBox="1">
            <a:spLocks noChangeArrowheads="1"/>
          </p:cNvSpPr>
          <p:nvPr/>
        </p:nvSpPr>
        <p:spPr bwMode="auto">
          <a:xfrm>
            <a:off x="381000" y="838200"/>
            <a:ext cx="1447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800000"/>
                </a:solidFill>
              </a:rPr>
              <a:t>Populated database state for COMPANY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6C8306BF-A438-4EDF-86AA-86DA86B0DC33}" type="slidenum">
              <a:rPr lang="en-US"/>
              <a:pPr/>
              <a:t>32</a:t>
            </a:fld>
            <a:endParaRPr lang="en-CA"/>
          </a:p>
        </p:txBody>
      </p:sp>
      <p:sp>
        <p:nvSpPr>
          <p:cNvPr id="71680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 Operations on Relations</a:t>
            </a:r>
          </a:p>
        </p:txBody>
      </p:sp>
      <p:sp>
        <p:nvSpPr>
          <p:cNvPr id="71680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INSERT a </a:t>
            </a:r>
            <a:r>
              <a:rPr lang="en-US" dirty="0" err="1">
                <a:solidFill>
                  <a:srgbClr val="C00000"/>
                </a:solidFill>
              </a:rPr>
              <a:t>tuple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r>
              <a:rPr lang="en-US" dirty="0">
                <a:solidFill>
                  <a:srgbClr val="C00000"/>
                </a:solidFill>
              </a:rPr>
              <a:t>DELETE a </a:t>
            </a:r>
            <a:r>
              <a:rPr lang="en-US" dirty="0" err="1">
                <a:solidFill>
                  <a:srgbClr val="C00000"/>
                </a:solidFill>
              </a:rPr>
              <a:t>tuple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r>
              <a:rPr lang="en-US" dirty="0">
                <a:solidFill>
                  <a:srgbClr val="C00000"/>
                </a:solidFill>
              </a:rPr>
              <a:t>MODIFY a </a:t>
            </a:r>
            <a:r>
              <a:rPr lang="en-US" dirty="0" err="1">
                <a:solidFill>
                  <a:srgbClr val="C00000"/>
                </a:solidFill>
              </a:rPr>
              <a:t>tuple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r>
              <a:rPr lang="en-US" dirty="0"/>
              <a:t>Integrity constraints should not be violated by the update operations.</a:t>
            </a:r>
          </a:p>
          <a:p>
            <a:r>
              <a:rPr lang="en-US" dirty="0"/>
              <a:t>Several update operations may have to be grouped together.</a:t>
            </a:r>
          </a:p>
          <a:p>
            <a:r>
              <a:rPr lang="en-US" dirty="0"/>
              <a:t>Updates may </a:t>
            </a:r>
            <a:r>
              <a:rPr lang="en-US" b="1" dirty="0"/>
              <a:t>propagate</a:t>
            </a:r>
            <a:r>
              <a:rPr lang="en-US" dirty="0"/>
              <a:t>  to cause other updates automatically. This may be necessary to maintain integrity constraints.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3981C4A8-A94C-4CEB-8A2E-04EB7D89B09B}" type="slidenum">
              <a:rPr lang="en-US"/>
              <a:pPr/>
              <a:t>33</a:t>
            </a:fld>
            <a:endParaRPr lang="en-CA"/>
          </a:p>
        </p:txBody>
      </p:sp>
      <p:sp>
        <p:nvSpPr>
          <p:cNvPr id="76493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Possible violations for each operation</a:t>
            </a:r>
          </a:p>
        </p:txBody>
      </p:sp>
      <p:sp>
        <p:nvSpPr>
          <p:cNvPr id="7649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INSERT may violate any of the constraints: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Domain constraint:</a:t>
            </a:r>
          </a:p>
          <a:p>
            <a:pPr lvl="2"/>
            <a:r>
              <a:rPr lang="en-US" sz="2000" dirty="0"/>
              <a:t>if one of the attribute values provided for the new </a:t>
            </a:r>
            <a:r>
              <a:rPr lang="en-US" sz="2000" dirty="0" err="1"/>
              <a:t>tuple</a:t>
            </a:r>
            <a:r>
              <a:rPr lang="en-US" sz="2000" dirty="0"/>
              <a:t> is not of the specified attribute domain</a:t>
            </a:r>
          </a:p>
          <a:p>
            <a:pPr lvl="1"/>
            <a:r>
              <a:rPr lang="en-US" sz="2200" dirty="0"/>
              <a:t>Key constraint:</a:t>
            </a:r>
          </a:p>
          <a:p>
            <a:pPr lvl="2"/>
            <a:r>
              <a:rPr lang="en-US" sz="2000" dirty="0"/>
              <a:t>if the value of a </a:t>
            </a:r>
            <a:r>
              <a:rPr lang="en-US" sz="2000" dirty="0">
                <a:solidFill>
                  <a:srgbClr val="C00000"/>
                </a:solidFill>
              </a:rPr>
              <a:t>key attribute in the new </a:t>
            </a:r>
            <a:r>
              <a:rPr lang="en-US" sz="2000" dirty="0" err="1">
                <a:solidFill>
                  <a:srgbClr val="C00000"/>
                </a:solidFill>
              </a:rPr>
              <a:t>tuple</a:t>
            </a:r>
            <a:r>
              <a:rPr lang="en-US" sz="2000" dirty="0">
                <a:solidFill>
                  <a:srgbClr val="C00000"/>
                </a:solidFill>
              </a:rPr>
              <a:t> already exists in another </a:t>
            </a:r>
            <a:r>
              <a:rPr lang="en-US" sz="2000" dirty="0" err="1">
                <a:solidFill>
                  <a:srgbClr val="C00000"/>
                </a:solidFill>
              </a:rPr>
              <a:t>tuple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in the relation</a:t>
            </a:r>
          </a:p>
          <a:p>
            <a:pPr lvl="1"/>
            <a:r>
              <a:rPr lang="en-US" sz="2200" dirty="0"/>
              <a:t>Referential integrity:</a:t>
            </a:r>
          </a:p>
          <a:p>
            <a:pPr lvl="2"/>
            <a:r>
              <a:rPr lang="en-US" sz="2000" dirty="0"/>
              <a:t>if a foreign key value in the new </a:t>
            </a:r>
            <a:r>
              <a:rPr lang="en-US" sz="2000" dirty="0" err="1"/>
              <a:t>tuple</a:t>
            </a:r>
            <a:r>
              <a:rPr lang="en-US" sz="2000" dirty="0"/>
              <a:t> references a primary key value that does not exist in the referenced relation</a:t>
            </a:r>
          </a:p>
          <a:p>
            <a:pPr lvl="1"/>
            <a:r>
              <a:rPr lang="en-US" sz="2200" dirty="0"/>
              <a:t>Entity integrity:</a:t>
            </a:r>
          </a:p>
          <a:p>
            <a:pPr lvl="2"/>
            <a:r>
              <a:rPr lang="en-US" sz="2000" dirty="0"/>
              <a:t>if the primary key value is null in the new </a:t>
            </a:r>
            <a:r>
              <a:rPr lang="en-US" sz="2000" dirty="0" err="1"/>
              <a:t>tuple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2AA1E506-9976-41BB-8C1D-F093237821EA}" type="slidenum">
              <a:rPr lang="en-US"/>
              <a:pPr/>
              <a:t>34</a:t>
            </a:fld>
            <a:endParaRPr lang="en-CA"/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Possible violations for each operation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DELETE may violate only referential integrity:</a:t>
            </a:r>
          </a:p>
          <a:p>
            <a:pPr lvl="1"/>
            <a:r>
              <a:rPr lang="en-US" sz="2200"/>
              <a:t>If the primary key value of the tuple being deleted is referenced from other tuples in the database</a:t>
            </a:r>
          </a:p>
          <a:p>
            <a:pPr lvl="2"/>
            <a:r>
              <a:rPr lang="en-US" sz="2000"/>
              <a:t>Can be remedied by several actions: RESTRICT, CASCADE, SET NULL (see Chapter 8 for more details)</a:t>
            </a:r>
          </a:p>
          <a:p>
            <a:pPr lvl="3"/>
            <a:r>
              <a:rPr lang="en-US" sz="1800"/>
              <a:t>RESTRICT option: reject the deletion</a:t>
            </a:r>
          </a:p>
          <a:p>
            <a:pPr lvl="3"/>
            <a:r>
              <a:rPr lang="en-US" sz="1800"/>
              <a:t>CASCADE option: propagate the new primary key value into the foreign keys of the referencing tuples</a:t>
            </a:r>
          </a:p>
          <a:p>
            <a:pPr lvl="3"/>
            <a:r>
              <a:rPr lang="en-US" sz="1800"/>
              <a:t>SET NULL option: set the foreign keys of the referencing tuples to NULL</a:t>
            </a:r>
          </a:p>
          <a:p>
            <a:pPr lvl="1"/>
            <a:r>
              <a:rPr lang="en-US" sz="2200"/>
              <a:t>One of the above options must be specified during database design for each foreign key constraint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EA87D8E5-4EF1-4F2F-92E1-3C8B046A9A3F}" type="slidenum">
              <a:rPr lang="en-US"/>
              <a:pPr/>
              <a:t>35</a:t>
            </a:fld>
            <a:endParaRPr lang="en-CA"/>
          </a:p>
        </p:txBody>
      </p:sp>
      <p:sp>
        <p:nvSpPr>
          <p:cNvPr id="76902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Possible violations for each operation</a:t>
            </a:r>
          </a:p>
        </p:txBody>
      </p:sp>
      <p:sp>
        <p:nvSpPr>
          <p:cNvPr id="7690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UPDATE may violate domain constraint and NOT NULL constraint on an attribute being modified</a:t>
            </a:r>
          </a:p>
          <a:p>
            <a:r>
              <a:rPr lang="en-US" sz="2400"/>
              <a:t>Any of the other constraints may also be violated, depending on the attribute being updated:</a:t>
            </a:r>
          </a:p>
          <a:p>
            <a:pPr lvl="1"/>
            <a:r>
              <a:rPr lang="en-US" sz="2200"/>
              <a:t>Updating the primary key (PK):</a:t>
            </a:r>
          </a:p>
          <a:p>
            <a:pPr lvl="2"/>
            <a:r>
              <a:rPr lang="en-US" sz="2000"/>
              <a:t>Similar to a DELETE followed by an INSERT</a:t>
            </a:r>
          </a:p>
          <a:p>
            <a:pPr lvl="2"/>
            <a:r>
              <a:rPr lang="en-US" sz="2000"/>
              <a:t>Need to specify similar options to DELETE</a:t>
            </a:r>
          </a:p>
          <a:p>
            <a:pPr lvl="1"/>
            <a:r>
              <a:rPr lang="en-US" sz="2200"/>
              <a:t>Updating a foreign key (FK):</a:t>
            </a:r>
          </a:p>
          <a:p>
            <a:pPr lvl="2"/>
            <a:r>
              <a:rPr lang="en-US" sz="2000"/>
              <a:t>May violate referential integrity</a:t>
            </a:r>
          </a:p>
          <a:p>
            <a:pPr lvl="1"/>
            <a:r>
              <a:rPr lang="en-US" sz="2200"/>
              <a:t>Updating an ordinary attribute (neither PK nor FK):</a:t>
            </a:r>
          </a:p>
          <a:p>
            <a:pPr lvl="2"/>
            <a:r>
              <a:rPr lang="en-US" sz="2000"/>
              <a:t>Can only violate domain constraints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705802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7918596" cy="391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72104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3DF6D6E2-64BD-40A6-9A92-399022407189}" type="slidenum">
              <a:rPr lang="en-US"/>
              <a:pPr/>
              <a:t>39</a:t>
            </a:fld>
            <a:endParaRPr lang="en-CA"/>
          </a:p>
        </p:txBody>
      </p:sp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Relational </a:t>
            </a:r>
            <a:r>
              <a:rPr lang="en-US" sz="2400" dirty="0"/>
              <a:t>Model Concepts</a:t>
            </a:r>
          </a:p>
          <a:p>
            <a:pPr lvl="1"/>
            <a:r>
              <a:rPr lang="en-US" sz="2200" dirty="0"/>
              <a:t>Definitions</a:t>
            </a:r>
          </a:p>
          <a:p>
            <a:pPr lvl="1"/>
            <a:r>
              <a:rPr lang="en-US" sz="2200" dirty="0"/>
              <a:t>Characteristics of relations</a:t>
            </a:r>
          </a:p>
          <a:p>
            <a:r>
              <a:rPr lang="en-US" sz="2400" dirty="0" smtClean="0"/>
              <a:t>Relational </a:t>
            </a:r>
            <a:r>
              <a:rPr lang="en-US" sz="2400" dirty="0"/>
              <a:t>Model Constraints and Relational Database Schemas</a:t>
            </a:r>
          </a:p>
          <a:p>
            <a:pPr lvl="1"/>
            <a:r>
              <a:rPr lang="en-US" sz="2200" dirty="0"/>
              <a:t>Domain constraints</a:t>
            </a:r>
            <a:r>
              <a:rPr lang="en-US" sz="2200" dirty="0" smtClean="0"/>
              <a:t>’ - Key </a:t>
            </a:r>
            <a:r>
              <a:rPr lang="en-US" sz="2200" dirty="0"/>
              <a:t>constraints</a:t>
            </a:r>
          </a:p>
          <a:p>
            <a:pPr lvl="1"/>
            <a:r>
              <a:rPr lang="en-US" sz="2200" dirty="0"/>
              <a:t>Entity integrity</a:t>
            </a:r>
          </a:p>
          <a:p>
            <a:pPr lvl="1"/>
            <a:r>
              <a:rPr lang="en-US" sz="2200" dirty="0"/>
              <a:t>Referential integrity</a:t>
            </a:r>
          </a:p>
          <a:p>
            <a:r>
              <a:rPr lang="en-US" sz="2400" dirty="0"/>
              <a:t>Described the Relational Update Operations and Dealing with Constraint Violations</a:t>
            </a:r>
          </a:p>
          <a:p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8E92ECC6-EAD4-42B8-BD13-5F9CC4E9B17D}" type="slidenum">
              <a:rPr lang="en-US"/>
              <a:pPr/>
              <a:t>4</a:t>
            </a:fld>
            <a:endParaRPr lang="en-CA"/>
          </a:p>
        </p:txBody>
      </p:sp>
      <p:sp>
        <p:nvSpPr>
          <p:cNvPr id="6717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Model Concepts</a:t>
            </a:r>
          </a:p>
        </p:txBody>
      </p:sp>
      <p:sp>
        <p:nvSpPr>
          <p:cNvPr id="67175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Relation is </a:t>
            </a:r>
            <a:r>
              <a:rPr lang="en-US" dirty="0">
                <a:solidFill>
                  <a:srgbClr val="C00000"/>
                </a:solidFill>
              </a:rPr>
              <a:t>a mathematical concept</a:t>
            </a:r>
            <a:r>
              <a:rPr lang="en-US" dirty="0"/>
              <a:t> based on the ideas of sets</a:t>
            </a:r>
          </a:p>
          <a:p>
            <a:r>
              <a:rPr lang="en-US" dirty="0"/>
              <a:t>The model was first proposed by </a:t>
            </a:r>
            <a:r>
              <a:rPr lang="en-US" dirty="0">
                <a:solidFill>
                  <a:srgbClr val="C00000"/>
                </a:solidFill>
              </a:rPr>
              <a:t>Dr. E.F. </a:t>
            </a:r>
            <a:r>
              <a:rPr lang="en-US" dirty="0" err="1">
                <a:solidFill>
                  <a:srgbClr val="C00000"/>
                </a:solidFill>
              </a:rPr>
              <a:t>Codd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IBM Research in 1970 in the following paper:</a:t>
            </a:r>
          </a:p>
          <a:p>
            <a:pPr lvl="1"/>
            <a:r>
              <a:rPr lang="en-US" dirty="0"/>
              <a:t>"A Relational Model for Large Shared Data Banks," Communications of the ACM, June 1970</a:t>
            </a:r>
          </a:p>
          <a:p>
            <a:r>
              <a:rPr lang="en-US" dirty="0"/>
              <a:t>The above paper caused a major revolution in the field of database management and earned Dr. </a:t>
            </a:r>
            <a:r>
              <a:rPr lang="en-US" dirty="0" err="1"/>
              <a:t>Codd</a:t>
            </a:r>
            <a:r>
              <a:rPr lang="en-US" dirty="0"/>
              <a:t> the coveted </a:t>
            </a:r>
            <a:r>
              <a:rPr lang="en-US" dirty="0">
                <a:solidFill>
                  <a:srgbClr val="C00000"/>
                </a:solidFill>
              </a:rPr>
              <a:t>ACM Turing Award</a:t>
            </a:r>
          </a:p>
        </p:txBody>
      </p:sp>
      <p:sp>
        <p:nvSpPr>
          <p:cNvPr id="671747" name="Rectangle 3"/>
          <p:cNvSpPr>
            <a:spLocks noChangeArrowheads="1"/>
          </p:cNvSpPr>
          <p:nvPr/>
        </p:nvSpPr>
        <p:spPr bwMode="auto">
          <a:xfrm>
            <a:off x="160020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DC42F29C-AC58-43E5-B497-C96266123602}" type="slidenum">
              <a:rPr lang="en-US"/>
              <a:pPr/>
              <a:t>5</a:t>
            </a:fld>
            <a:endParaRPr lang="en-CA"/>
          </a:p>
        </p:txBody>
      </p:sp>
      <p:sp>
        <p:nvSpPr>
          <p:cNvPr id="67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Informal Definitions</a:t>
            </a:r>
          </a:p>
        </p:txBody>
      </p:sp>
      <p:sp>
        <p:nvSpPr>
          <p:cNvPr id="673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300" dirty="0"/>
              <a:t>Informally, a </a:t>
            </a:r>
            <a:r>
              <a:rPr lang="en-US" sz="2300" b="1" dirty="0"/>
              <a:t>relation</a:t>
            </a:r>
            <a:r>
              <a:rPr lang="en-US" sz="2300" dirty="0"/>
              <a:t> looks like a </a:t>
            </a:r>
            <a:r>
              <a:rPr lang="en-US" sz="2300" b="1" dirty="0">
                <a:solidFill>
                  <a:srgbClr val="C00000"/>
                </a:solidFill>
              </a:rPr>
              <a:t>table</a:t>
            </a:r>
            <a:r>
              <a:rPr lang="en-US" sz="2300" dirty="0">
                <a:solidFill>
                  <a:srgbClr val="C00000"/>
                </a:solidFill>
              </a:rPr>
              <a:t> of values</a:t>
            </a:r>
            <a:r>
              <a:rPr lang="en-US" sz="2300" dirty="0"/>
              <a:t>.</a:t>
            </a:r>
          </a:p>
          <a:p>
            <a:pPr>
              <a:lnSpc>
                <a:spcPct val="80000"/>
              </a:lnSpc>
            </a:pPr>
            <a:endParaRPr lang="en-US" sz="2300" dirty="0"/>
          </a:p>
          <a:p>
            <a:pPr>
              <a:lnSpc>
                <a:spcPct val="80000"/>
              </a:lnSpc>
            </a:pPr>
            <a:r>
              <a:rPr lang="en-US" sz="2300" dirty="0"/>
              <a:t>A relation typically contains a </a:t>
            </a:r>
            <a:r>
              <a:rPr lang="en-US" sz="2300" b="1" dirty="0"/>
              <a:t>set of rows</a:t>
            </a:r>
            <a:r>
              <a:rPr lang="en-US" sz="2300" dirty="0"/>
              <a:t>.</a:t>
            </a:r>
          </a:p>
          <a:p>
            <a:pPr>
              <a:lnSpc>
                <a:spcPct val="80000"/>
              </a:lnSpc>
            </a:pPr>
            <a:endParaRPr lang="en-US" sz="2300" dirty="0"/>
          </a:p>
          <a:p>
            <a:pPr>
              <a:lnSpc>
                <a:spcPct val="80000"/>
              </a:lnSpc>
            </a:pPr>
            <a:r>
              <a:rPr lang="en-US" sz="2300" dirty="0"/>
              <a:t>The data elements in </a:t>
            </a:r>
            <a:r>
              <a:rPr lang="en-US" sz="2300" dirty="0">
                <a:solidFill>
                  <a:srgbClr val="C00000"/>
                </a:solidFill>
              </a:rPr>
              <a:t>each </a:t>
            </a:r>
            <a:r>
              <a:rPr lang="en-US" sz="2300" b="1" dirty="0">
                <a:solidFill>
                  <a:srgbClr val="C00000"/>
                </a:solidFill>
              </a:rPr>
              <a:t>row</a:t>
            </a:r>
            <a:r>
              <a:rPr lang="en-US" sz="2300" dirty="0">
                <a:solidFill>
                  <a:srgbClr val="C00000"/>
                </a:solidFill>
              </a:rPr>
              <a:t> represent certain facts that correspond to a real-world </a:t>
            </a:r>
            <a:r>
              <a:rPr lang="en-US" sz="2300" b="1" dirty="0">
                <a:solidFill>
                  <a:srgbClr val="C00000"/>
                </a:solidFill>
              </a:rPr>
              <a:t>entity</a:t>
            </a:r>
            <a:r>
              <a:rPr lang="en-US" sz="2300" dirty="0">
                <a:solidFill>
                  <a:srgbClr val="C00000"/>
                </a:solidFill>
              </a:rPr>
              <a:t> or </a:t>
            </a:r>
            <a:r>
              <a:rPr lang="en-US" sz="2300" b="1" dirty="0">
                <a:solidFill>
                  <a:srgbClr val="C00000"/>
                </a:solidFill>
              </a:rPr>
              <a:t>relationship</a:t>
            </a:r>
            <a:endParaRPr lang="en-US" sz="2300" dirty="0">
              <a:solidFill>
                <a:srgbClr val="C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300" dirty="0"/>
              <a:t>In the formal model, </a:t>
            </a:r>
            <a:r>
              <a:rPr lang="en-US" sz="2300" dirty="0">
                <a:solidFill>
                  <a:srgbClr val="C00000"/>
                </a:solidFill>
              </a:rPr>
              <a:t>rows are called </a:t>
            </a:r>
            <a:r>
              <a:rPr lang="en-US" sz="2100" b="1" dirty="0" err="1">
                <a:solidFill>
                  <a:srgbClr val="C00000"/>
                </a:solidFill>
              </a:rPr>
              <a:t>tuples</a:t>
            </a:r>
            <a:endParaRPr lang="en-US" sz="2100" b="1" dirty="0">
              <a:solidFill>
                <a:srgbClr val="C00000"/>
              </a:solidFill>
            </a:endParaRPr>
          </a:p>
          <a:p>
            <a:pPr lvl="1">
              <a:lnSpc>
                <a:spcPct val="80000"/>
              </a:lnSpc>
            </a:pPr>
            <a:endParaRPr lang="en-US" sz="2100" dirty="0"/>
          </a:p>
          <a:p>
            <a:pPr>
              <a:lnSpc>
                <a:spcPct val="80000"/>
              </a:lnSpc>
            </a:pPr>
            <a:r>
              <a:rPr lang="en-US" sz="2300" dirty="0"/>
              <a:t>Each </a:t>
            </a:r>
            <a:r>
              <a:rPr lang="en-US" sz="2300" b="1" dirty="0"/>
              <a:t>column</a:t>
            </a:r>
            <a:r>
              <a:rPr lang="en-US" sz="2300" dirty="0"/>
              <a:t> has a column header that gives an indication of the meaning of the data items in that column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In the formal model, the </a:t>
            </a:r>
            <a:r>
              <a:rPr lang="en-US" sz="2100" dirty="0">
                <a:solidFill>
                  <a:srgbClr val="C00000"/>
                </a:solidFill>
              </a:rPr>
              <a:t>column header is called an </a:t>
            </a:r>
            <a:r>
              <a:rPr lang="en-US" sz="2100" b="1" dirty="0">
                <a:solidFill>
                  <a:srgbClr val="C00000"/>
                </a:solidFill>
              </a:rPr>
              <a:t>attribute </a:t>
            </a:r>
            <a:r>
              <a:rPr lang="en-US" sz="2100" b="1" dirty="0"/>
              <a:t>name</a:t>
            </a:r>
            <a:r>
              <a:rPr lang="en-US" sz="2100" dirty="0"/>
              <a:t> (or just </a:t>
            </a:r>
            <a:r>
              <a:rPr lang="en-US" sz="2100" b="1" dirty="0"/>
              <a:t>attribute</a:t>
            </a:r>
            <a:r>
              <a:rPr lang="en-US" sz="2100" dirty="0" smtClean="0"/>
              <a:t>) 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rgbClr val="C00000"/>
                </a:solidFill>
              </a:rPr>
              <a:t>All </a:t>
            </a:r>
            <a:r>
              <a:rPr lang="en-US" dirty="0">
                <a:solidFill>
                  <a:srgbClr val="C00000"/>
                </a:solidFill>
              </a:rPr>
              <a:t>values in a column are of the same data type.</a:t>
            </a:r>
            <a:endParaRPr lang="en-US" sz="7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CA72D947-94AE-481F-929E-D1441B596D29}" type="slidenum">
              <a:rPr lang="en-US"/>
              <a:pPr/>
              <a:t>6</a:t>
            </a:fld>
            <a:endParaRPr lang="en-CA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a Relation</a:t>
            </a:r>
          </a:p>
        </p:txBody>
      </p:sp>
      <p:sp>
        <p:nvSpPr>
          <p:cNvPr id="751621" name="Rectangle 5"/>
          <p:cNvSpPr>
            <a:spLocks noChangeArrowheads="1"/>
          </p:cNvSpPr>
          <p:nvPr/>
        </p:nvSpPr>
        <p:spPr bwMode="auto">
          <a:xfrm>
            <a:off x="8886825" y="61595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pic>
        <p:nvPicPr>
          <p:cNvPr id="751622" name="Picture 6" descr="fig05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295525"/>
            <a:ext cx="8489950" cy="30781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858B1BB3-183B-474E-A147-CFA12E6B0739}" type="slidenum">
              <a:rPr lang="en-US"/>
              <a:pPr/>
              <a:t>7</a:t>
            </a:fld>
            <a:endParaRPr lang="en-CA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Informal Definitions</a:t>
            </a:r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of a Relation:</a:t>
            </a:r>
          </a:p>
          <a:p>
            <a:pPr lvl="1"/>
            <a:r>
              <a:rPr lang="en-US" sz="2500" dirty="0"/>
              <a:t>Each </a:t>
            </a:r>
            <a:r>
              <a:rPr lang="en-US" sz="2500" dirty="0">
                <a:solidFill>
                  <a:srgbClr val="C00000"/>
                </a:solidFill>
              </a:rPr>
              <a:t>row has a value of a data item (or set of items) that uniquely identifies that row in the table</a:t>
            </a:r>
          </a:p>
          <a:p>
            <a:pPr lvl="2"/>
            <a:r>
              <a:rPr lang="en-US" sz="2300" dirty="0"/>
              <a:t>Called the </a:t>
            </a:r>
            <a:r>
              <a:rPr lang="en-US" sz="2300" i="1" dirty="0"/>
              <a:t>key</a:t>
            </a:r>
          </a:p>
          <a:p>
            <a:pPr lvl="1"/>
            <a:r>
              <a:rPr lang="en-US" sz="2500" dirty="0"/>
              <a:t>In the STUDENT table, SSN is the key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Sometimes row-ids or </a:t>
            </a:r>
            <a:r>
              <a:rPr lang="en-US" sz="2500" dirty="0">
                <a:solidFill>
                  <a:srgbClr val="C00000"/>
                </a:solidFill>
              </a:rPr>
              <a:t>sequential numbers are assigned as keys to identify the rows in a table</a:t>
            </a:r>
          </a:p>
          <a:p>
            <a:pPr lvl="2"/>
            <a:r>
              <a:rPr lang="en-US" sz="2300" dirty="0"/>
              <a:t>Called </a:t>
            </a:r>
            <a:r>
              <a:rPr lang="en-US" sz="2300" i="1" dirty="0"/>
              <a:t>artificial key</a:t>
            </a:r>
            <a:r>
              <a:rPr lang="en-US" sz="2300" dirty="0"/>
              <a:t> or </a:t>
            </a:r>
            <a:r>
              <a:rPr lang="en-US" sz="2300" i="1" dirty="0"/>
              <a:t>surrogate key</a:t>
            </a:r>
          </a:p>
          <a:p>
            <a:pPr lvl="1">
              <a:buFont typeface="Wingdings" pitchFamily="2" charset="2"/>
              <a:buNone/>
            </a:pPr>
            <a:endParaRPr lang="en-US" sz="2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8C9A8A67-7CF2-49F3-A849-825487ABA056}" type="slidenum">
              <a:rPr lang="en-US"/>
              <a:pPr/>
              <a:t>8</a:t>
            </a:fld>
            <a:endParaRPr lang="en-CA"/>
          </a:p>
        </p:txBody>
      </p:sp>
      <p:sp>
        <p:nvSpPr>
          <p:cNvPr id="67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Definitions - Schema</a:t>
            </a:r>
          </a:p>
        </p:txBody>
      </p:sp>
      <p:sp>
        <p:nvSpPr>
          <p:cNvPr id="6758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b="1" dirty="0"/>
              <a:t>Schema</a:t>
            </a:r>
            <a:r>
              <a:rPr lang="en-US" sz="2400" dirty="0"/>
              <a:t> (or description) of a Relation:</a:t>
            </a:r>
          </a:p>
          <a:p>
            <a:pPr lvl="1"/>
            <a:r>
              <a:rPr lang="en-US" sz="2200" dirty="0"/>
              <a:t>Denoted by </a:t>
            </a:r>
            <a:r>
              <a:rPr lang="en-US" sz="2200" dirty="0">
                <a:solidFill>
                  <a:srgbClr val="C00000"/>
                </a:solidFill>
              </a:rPr>
              <a:t>R(A1, A2, .....An)</a:t>
            </a:r>
          </a:p>
          <a:p>
            <a:pPr lvl="1"/>
            <a:r>
              <a:rPr lang="en-US" sz="2200" dirty="0"/>
              <a:t>R is the </a:t>
            </a:r>
            <a:r>
              <a:rPr lang="en-US" sz="2200" b="1" dirty="0"/>
              <a:t>name</a:t>
            </a:r>
            <a:r>
              <a:rPr lang="en-US" sz="2200" dirty="0"/>
              <a:t> of the relation</a:t>
            </a:r>
          </a:p>
          <a:p>
            <a:pPr lvl="1"/>
            <a:r>
              <a:rPr lang="en-US" sz="2200" dirty="0"/>
              <a:t>The </a:t>
            </a:r>
            <a:r>
              <a:rPr lang="en-US" sz="2200" b="1" dirty="0"/>
              <a:t>attributes</a:t>
            </a:r>
            <a:r>
              <a:rPr lang="en-US" sz="2200" dirty="0"/>
              <a:t> of the relation are </a:t>
            </a:r>
            <a:r>
              <a:rPr lang="en-US" sz="2200" dirty="0">
                <a:solidFill>
                  <a:srgbClr val="C00000"/>
                </a:solidFill>
              </a:rPr>
              <a:t>A1, A2, ..., An</a:t>
            </a:r>
          </a:p>
          <a:p>
            <a:r>
              <a:rPr lang="en-US" sz="2400" dirty="0"/>
              <a:t>Example: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CUSTOMER (</a:t>
            </a:r>
            <a:r>
              <a:rPr lang="en-US" sz="2400" dirty="0" err="1">
                <a:solidFill>
                  <a:srgbClr val="C00000"/>
                </a:solidFill>
              </a:rPr>
              <a:t>Cust</a:t>
            </a:r>
            <a:r>
              <a:rPr lang="en-US" sz="2400" dirty="0">
                <a:solidFill>
                  <a:srgbClr val="C00000"/>
                </a:solidFill>
              </a:rPr>
              <a:t>-id, </a:t>
            </a:r>
            <a:r>
              <a:rPr lang="en-US" sz="2400" dirty="0" err="1">
                <a:solidFill>
                  <a:srgbClr val="C00000"/>
                </a:solidFill>
              </a:rPr>
              <a:t>Cust</a:t>
            </a:r>
            <a:r>
              <a:rPr lang="en-US" sz="2400" dirty="0">
                <a:solidFill>
                  <a:srgbClr val="C00000"/>
                </a:solidFill>
              </a:rPr>
              <a:t>-name, Address, Phone#)</a:t>
            </a:r>
          </a:p>
          <a:p>
            <a:pPr lvl="1"/>
            <a:r>
              <a:rPr lang="en-US" sz="2200" dirty="0"/>
              <a:t>CUSTOMER is the relation name</a:t>
            </a:r>
          </a:p>
          <a:p>
            <a:pPr lvl="1"/>
            <a:r>
              <a:rPr lang="en-US" sz="2200" dirty="0"/>
              <a:t>Defined over the four attributes: </a:t>
            </a:r>
            <a:r>
              <a:rPr lang="en-US" sz="2200" dirty="0" err="1"/>
              <a:t>Cust</a:t>
            </a:r>
            <a:r>
              <a:rPr lang="en-US" sz="2200" dirty="0"/>
              <a:t>-id, </a:t>
            </a:r>
            <a:r>
              <a:rPr lang="en-US" sz="2200" dirty="0" err="1"/>
              <a:t>Cust</a:t>
            </a:r>
            <a:r>
              <a:rPr lang="en-US" sz="2200" dirty="0"/>
              <a:t>-name, Address, Phone#</a:t>
            </a:r>
          </a:p>
          <a:p>
            <a:r>
              <a:rPr lang="en-US" sz="2400" dirty="0"/>
              <a:t>Each attribute has a </a:t>
            </a:r>
            <a:r>
              <a:rPr lang="en-US" sz="2400" b="1" dirty="0"/>
              <a:t>domain</a:t>
            </a:r>
            <a:r>
              <a:rPr lang="en-US" sz="2400" dirty="0"/>
              <a:t> or a set of valid values. </a:t>
            </a:r>
          </a:p>
          <a:p>
            <a:pPr lvl="1"/>
            <a:r>
              <a:rPr lang="en-US" sz="2200" dirty="0"/>
              <a:t>For example, </a:t>
            </a:r>
            <a:r>
              <a:rPr lang="en-US" sz="2200" dirty="0">
                <a:solidFill>
                  <a:srgbClr val="C00000"/>
                </a:solidFill>
              </a:rPr>
              <a:t>the domain of </a:t>
            </a:r>
            <a:r>
              <a:rPr lang="en-US" sz="2200" dirty="0" err="1">
                <a:solidFill>
                  <a:srgbClr val="C00000"/>
                </a:solidFill>
              </a:rPr>
              <a:t>Cust</a:t>
            </a:r>
            <a:r>
              <a:rPr lang="en-US" sz="2200" dirty="0">
                <a:solidFill>
                  <a:srgbClr val="C00000"/>
                </a:solidFill>
              </a:rPr>
              <a:t>-id is 6 digit numbers</a:t>
            </a:r>
            <a:r>
              <a:rPr lang="en-US" sz="2200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5- </a:t>
            </a:r>
            <a:fld id="{4482D233-CBF2-46D0-8AD7-CCCBE75825D0}" type="slidenum">
              <a:rPr lang="en-US"/>
              <a:pPr/>
              <a:t>9</a:t>
            </a:fld>
            <a:endParaRPr lang="en-CA"/>
          </a:p>
        </p:txBody>
      </p:sp>
      <p:sp>
        <p:nvSpPr>
          <p:cNvPr id="67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Definitions - Tuple</a:t>
            </a:r>
          </a:p>
        </p:txBody>
      </p:sp>
      <p:sp>
        <p:nvSpPr>
          <p:cNvPr id="677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A </a:t>
            </a:r>
            <a:r>
              <a:rPr lang="en-US" sz="2400" b="1" dirty="0" err="1">
                <a:solidFill>
                  <a:srgbClr val="C00000"/>
                </a:solidFill>
              </a:rPr>
              <a:t>tuple</a:t>
            </a:r>
            <a:r>
              <a:rPr lang="en-US" sz="2400" dirty="0">
                <a:solidFill>
                  <a:srgbClr val="C00000"/>
                </a:solidFill>
              </a:rPr>
              <a:t> is an ordered set of values (enclosed in angled brackets ‘&lt; … &gt;’)</a:t>
            </a:r>
          </a:p>
          <a:p>
            <a:r>
              <a:rPr lang="en-US" sz="2400" dirty="0"/>
              <a:t>Each value is derived from an appropriate </a:t>
            </a:r>
            <a:r>
              <a:rPr lang="en-US" sz="2400" i="1" dirty="0"/>
              <a:t>domain</a:t>
            </a:r>
            <a:r>
              <a:rPr lang="en-US" sz="2400" dirty="0"/>
              <a:t>.</a:t>
            </a:r>
          </a:p>
          <a:p>
            <a:r>
              <a:rPr lang="en-US" sz="2400" dirty="0"/>
              <a:t>A row in the CUSTOMER relation is a 4-tuple and would consist of four values, for example: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&lt;632895, "John Smith", "101 Main St. Atlanta, GA  30332", "(404) 894-2000"&gt;</a:t>
            </a:r>
          </a:p>
          <a:p>
            <a:pPr lvl="1"/>
            <a:r>
              <a:rPr lang="en-US" sz="2200" dirty="0"/>
              <a:t>This is called a 4-tuple as it has 4 values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A </a:t>
            </a:r>
            <a:r>
              <a:rPr lang="en-US" sz="2200" dirty="0" err="1">
                <a:solidFill>
                  <a:srgbClr val="C00000"/>
                </a:solidFill>
              </a:rPr>
              <a:t>tuple</a:t>
            </a:r>
            <a:r>
              <a:rPr lang="en-US" sz="2200" dirty="0">
                <a:solidFill>
                  <a:srgbClr val="C00000"/>
                </a:solidFill>
              </a:rPr>
              <a:t> (row) in the CUSTOMER relation.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A relation is a </a:t>
            </a:r>
            <a:r>
              <a:rPr lang="en-US" sz="2400" b="1" dirty="0">
                <a:solidFill>
                  <a:srgbClr val="C00000"/>
                </a:solidFill>
              </a:rPr>
              <a:t>set </a:t>
            </a:r>
            <a:r>
              <a:rPr lang="en-US" sz="2400" dirty="0">
                <a:solidFill>
                  <a:srgbClr val="C00000"/>
                </a:solidFill>
              </a:rPr>
              <a:t>of such </a:t>
            </a:r>
            <a:r>
              <a:rPr lang="en-US" sz="2400" dirty="0" err="1">
                <a:solidFill>
                  <a:srgbClr val="C00000"/>
                </a:solidFill>
              </a:rPr>
              <a:t>tuples</a:t>
            </a:r>
            <a:r>
              <a:rPr lang="en-US" sz="2400" dirty="0">
                <a:solidFill>
                  <a:srgbClr val="C00000"/>
                </a:solidFill>
              </a:rPr>
              <a:t> (rows)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6443</TotalTime>
  <Words>2244</Words>
  <Application>Microsoft Office PowerPoint</Application>
  <PresentationFormat>On-screen Show (4:3)</PresentationFormat>
  <Paragraphs>297</Paragraphs>
  <Slides>39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The Relational Data Model and Relational Database Constraints</vt:lpstr>
      <vt:lpstr>Chapter Outline</vt:lpstr>
      <vt:lpstr>Relational Model Concepts</vt:lpstr>
      <vt:lpstr>Relational Model Concepts</vt:lpstr>
      <vt:lpstr>Informal Definitions</vt:lpstr>
      <vt:lpstr>Example of a Relation</vt:lpstr>
      <vt:lpstr>Informal Definitions</vt:lpstr>
      <vt:lpstr>Formal Definitions - Schema</vt:lpstr>
      <vt:lpstr>Formal Definitions - Tuple</vt:lpstr>
      <vt:lpstr>Formal Definitions - Domain</vt:lpstr>
      <vt:lpstr>Formal Definitions - Summary</vt:lpstr>
      <vt:lpstr>Formal Definitions - Example</vt:lpstr>
      <vt:lpstr>Definition Summary1`  mmmmmmmmmmmm</vt:lpstr>
      <vt:lpstr>Example – A relation STUDENT</vt:lpstr>
      <vt:lpstr>Characteristics Of Relations</vt:lpstr>
      <vt:lpstr>Same state as previous Figure (but with different order of tuples)</vt:lpstr>
      <vt:lpstr>Characteristics Of Relations</vt:lpstr>
      <vt:lpstr>Characteristics Of Relations</vt:lpstr>
      <vt:lpstr>Relational Model Constraints and Relational Database Schemas </vt:lpstr>
      <vt:lpstr>types</vt:lpstr>
      <vt:lpstr>domain Constraints</vt:lpstr>
      <vt:lpstr>Key Constraints</vt:lpstr>
      <vt:lpstr>Key Constraints (continued)</vt:lpstr>
      <vt:lpstr>CAR table with two candidate keys – LicenseNumber chosen as Primary Key</vt:lpstr>
      <vt:lpstr>Relational Database Schema</vt:lpstr>
      <vt:lpstr>Slide 26</vt:lpstr>
      <vt:lpstr>Entity Integrity</vt:lpstr>
      <vt:lpstr>Referential Integrity</vt:lpstr>
      <vt:lpstr>Slide 29</vt:lpstr>
      <vt:lpstr>Populated database state</vt:lpstr>
      <vt:lpstr>Slide 31</vt:lpstr>
      <vt:lpstr>Update Operations on Relations</vt:lpstr>
      <vt:lpstr>Possible violations for each operation</vt:lpstr>
      <vt:lpstr>Possible violations for each operation</vt:lpstr>
      <vt:lpstr>Possible violations for each operation</vt:lpstr>
      <vt:lpstr>Insert</vt:lpstr>
      <vt:lpstr>Delete </vt:lpstr>
      <vt:lpstr>Update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19</cp:revision>
  <dcterms:created xsi:type="dcterms:W3CDTF">2018-08-09T07:41:24Z</dcterms:created>
  <dcterms:modified xsi:type="dcterms:W3CDTF">2019-08-06T20:47:39Z</dcterms:modified>
</cp:coreProperties>
</file>