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3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6.xml"/><Relationship Id="rId33" Type="http://schemas.openxmlformats.org/officeDocument/2006/relationships/slide" Target="slides/slide27.xml"/><Relationship Id="rId10" Type="http://schemas.openxmlformats.org/officeDocument/2006/relationships/slide" Target="slides/slide5.xml"/><Relationship Id="rId32" Type="http://schemas.openxmlformats.org/officeDocument/2006/relationships/slide" Target="slides/slide26.xml"/><Relationship Id="rId13" Type="http://schemas.openxmlformats.org/officeDocument/2006/relationships/slide" Target="slides/slide8.xml"/><Relationship Id="rId35" Type="http://schemas.openxmlformats.org/officeDocument/2006/relationships/slide" Target="slides/slide29.xml"/><Relationship Id="rId12" Type="http://schemas.openxmlformats.org/officeDocument/2006/relationships/slide" Target="slides/slide7.xml"/><Relationship Id="rId34" Type="http://schemas.openxmlformats.org/officeDocument/2006/relationships/slide" Target="slides/slide28.xml"/><Relationship Id="rId15" Type="http://schemas.openxmlformats.org/officeDocument/2006/relationships/slide" Target="slides/slide10.xml"/><Relationship Id="rId37" Type="http://schemas.openxmlformats.org/officeDocument/2006/relationships/slide" Target="slides/slide31.xml"/><Relationship Id="rId14" Type="http://schemas.openxmlformats.org/officeDocument/2006/relationships/slide" Target="slides/slide9.xml"/><Relationship Id="rId36" Type="http://schemas.openxmlformats.org/officeDocument/2006/relationships/slide" Target="slides/slide30.xml"/><Relationship Id="rId17" Type="http://schemas.openxmlformats.org/officeDocument/2006/relationships/slide" Target="slides/slide38.xml"/><Relationship Id="rId39" Type="http://schemas.openxmlformats.org/officeDocument/2006/relationships/slide" Target="slides/slide33.xml"/><Relationship Id="rId16" Type="http://schemas.openxmlformats.org/officeDocument/2006/relationships/slide" Target="slides/slide11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69A38-4385-4D94-80FE-43474C5D9322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31FE2-EAA1-4E79-A4AD-FD4F100F80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CCBB6-319D-499F-8E94-6B73C7B2B7B3}" type="slidenum">
              <a:rPr lang="en-CA"/>
              <a:pPr/>
              <a:t>1</a:t>
            </a:fld>
            <a:endParaRPr lang="en-CA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05995-9CF5-4E4A-A456-25B5DB9D7E1B}" type="slidenum">
              <a:rPr lang="en-CA"/>
              <a:pPr/>
              <a:t>22</a:t>
            </a:fld>
            <a:endParaRPr lang="en-CA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D44F9-8F48-4556-A569-209EC4E9740C}" type="slidenum">
              <a:rPr lang="en-CA"/>
              <a:pPr/>
              <a:t>23</a:t>
            </a:fld>
            <a:endParaRPr lang="en-CA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05441-4557-42E5-ACCA-E32A7BCCDD58}" type="slidenum">
              <a:rPr lang="en-CA"/>
              <a:pPr/>
              <a:t>27</a:t>
            </a:fld>
            <a:endParaRPr lang="en-CA"/>
          </a:p>
        </p:txBody>
      </p:sp>
      <p:sp>
        <p:nvSpPr>
          <p:cNvPr id="92160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6224E-2CFF-427F-B099-B9596E54EB98}" type="slidenum">
              <a:rPr lang="en-CA"/>
              <a:pPr/>
              <a:t>28</a:t>
            </a:fld>
            <a:endParaRPr lang="en-CA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B0658-AC44-4801-8F2D-07A3D14F2D22}" type="slidenum">
              <a:rPr lang="en-CA"/>
              <a:pPr/>
              <a:t>29</a:t>
            </a:fld>
            <a:endParaRPr lang="en-CA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89185-9C13-42FD-98F4-C4DBCDCAAF89}" type="slidenum">
              <a:rPr lang="en-CA"/>
              <a:pPr/>
              <a:t>30</a:t>
            </a:fld>
            <a:endParaRPr lang="en-CA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245F2-A3FD-44B4-96B8-757EF7EBE8F2}" type="slidenum">
              <a:rPr lang="en-CA"/>
              <a:pPr/>
              <a:t>31</a:t>
            </a:fld>
            <a:endParaRPr lang="en-CA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8C3C2-2568-4B57-9236-A3F39D71BAC9}" type="slidenum">
              <a:rPr lang="en-CA"/>
              <a:pPr/>
              <a:t>32</a:t>
            </a:fld>
            <a:endParaRPr lang="en-CA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8C3C2-2568-4B57-9236-A3F39D71BAC9}" type="slidenum">
              <a:rPr lang="en-CA"/>
              <a:pPr/>
              <a:t>33</a:t>
            </a:fld>
            <a:endParaRPr lang="en-CA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49505-EDCF-48C5-83A1-537BC5948ED4}" type="slidenum">
              <a:rPr lang="en-CA"/>
              <a:pPr/>
              <a:t>34</a:t>
            </a:fld>
            <a:endParaRPr lang="en-CA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3FC71-E71F-4519-BB80-78951192C09B}" type="slidenum">
              <a:rPr lang="en-CA"/>
              <a:pPr/>
              <a:t>2</a:t>
            </a:fld>
            <a:endParaRPr lang="en-CA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DF7C8-62F3-406B-89C2-947787620A09}" type="slidenum">
              <a:rPr lang="en-CA"/>
              <a:pPr/>
              <a:t>35</a:t>
            </a:fld>
            <a:endParaRPr lang="en-CA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893D1-007C-4F95-89B3-AB31E9691BC6}" type="slidenum">
              <a:rPr lang="en-CA"/>
              <a:pPr/>
              <a:t>36</a:t>
            </a:fld>
            <a:endParaRPr lang="en-CA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677" name="Shape 92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8" name="Google Shape;924678;g7da872a8a799cbac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4679" name="Google Shape;924679;g7da872a8a799cba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680" name="Google Shape;924680;g7da872a8a799cbac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89682-223D-435B-AF2D-03063D335897}" type="slidenum">
              <a:rPr lang="en-CA"/>
              <a:pPr/>
              <a:t>6</a:t>
            </a:fld>
            <a:endParaRPr lang="en-CA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B591A-0D7B-4C7A-82B7-91B996080D7A}" type="slidenum">
              <a:rPr lang="en-CA"/>
              <a:pPr/>
              <a:t>7</a:t>
            </a:fld>
            <a:endParaRPr lang="en-CA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C8C82-6B9C-4AFD-B2E1-E696A0805ED0}" type="slidenum">
              <a:rPr lang="en-CA"/>
              <a:pPr/>
              <a:t>9</a:t>
            </a:fld>
            <a:endParaRPr lang="en-CA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00E95-1BCA-4F7A-9B43-8E0FD9163A94}" type="slidenum">
              <a:rPr lang="en-CA"/>
              <a:pPr/>
              <a:t>11</a:t>
            </a:fld>
            <a:endParaRPr lang="en-CA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9157F-BF09-4C66-ADF8-2182BBDAD9C0}" type="slidenum">
              <a:rPr lang="en-CA"/>
              <a:pPr/>
              <a:t>12</a:t>
            </a:fld>
            <a:endParaRPr lang="en-CA"/>
          </a:p>
        </p:txBody>
      </p:sp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04768-D747-4249-B6F6-1C56BC2AAB7C}" type="slidenum">
              <a:rPr lang="en-CA"/>
              <a:pPr/>
              <a:t>14</a:t>
            </a:fld>
            <a:endParaRPr lang="en-CA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4BAEE-4E16-40F9-B6F0-929BC20EE7E1}" type="slidenum">
              <a:rPr lang="en-CA"/>
              <a:pPr/>
              <a:t>15</a:t>
            </a:fld>
            <a:endParaRPr lang="en-CA"/>
          </a:p>
        </p:txBody>
      </p:sp>
      <p:sp>
        <p:nvSpPr>
          <p:cNvPr id="899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5DF7-A22A-4CF5-907E-87BC454D4186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FF9F3-FB5F-4A1A-AF20-DFDBA623F0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Copyright © 2007 Ramez Elmasri and Shamkant B. Navathe</a:t>
            </a:r>
          </a:p>
        </p:txBody>
      </p:sp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Modeling Using the Entity-Relationship (ER)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8400"/>
            <a:ext cx="7634694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70585332-14AB-4E15-A833-53CA45380FA5}" type="slidenum">
              <a:rPr lang="en-US"/>
              <a:pPr/>
              <a:t>11</a:t>
            </a:fld>
            <a:endParaRPr lang="en-CA"/>
          </a:p>
        </p:txBody>
      </p:sp>
      <p:sp>
        <p:nvSpPr>
          <p:cNvPr id="827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Attributes (1)</a:t>
            </a:r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Simple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Each entity has a </a:t>
            </a:r>
            <a:r>
              <a:rPr lang="en-US" sz="2100" u="sng" dirty="0">
                <a:solidFill>
                  <a:srgbClr val="0070C0"/>
                </a:solidFill>
              </a:rPr>
              <a:t>single atomic value </a:t>
            </a:r>
            <a:r>
              <a:rPr lang="en-US" sz="2100" dirty="0"/>
              <a:t>for the attribute. For example, </a:t>
            </a:r>
            <a:r>
              <a:rPr lang="en-US" sz="2100" dirty="0">
                <a:solidFill>
                  <a:srgbClr val="0070C0"/>
                </a:solidFill>
              </a:rPr>
              <a:t>SSN or Sex</a:t>
            </a:r>
            <a:r>
              <a:rPr lang="en-US" sz="21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Composite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The attribute may be </a:t>
            </a:r>
            <a:r>
              <a:rPr lang="en-US" sz="2100" u="sng" dirty="0">
                <a:solidFill>
                  <a:srgbClr val="0070C0"/>
                </a:solidFill>
              </a:rPr>
              <a:t>composed of several components</a:t>
            </a:r>
            <a:r>
              <a:rPr lang="en-US" sz="2100" dirty="0"/>
              <a:t>. For example: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Address(Apt#, House#, Street, City, State, </a:t>
            </a:r>
            <a:r>
              <a:rPr lang="en-US" sz="1900" dirty="0" err="1"/>
              <a:t>ZipCode</a:t>
            </a:r>
            <a:r>
              <a:rPr lang="en-US" sz="1900" dirty="0"/>
              <a:t>, Country), or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Name(</a:t>
            </a:r>
            <a:r>
              <a:rPr lang="en-US" sz="1900" dirty="0" err="1"/>
              <a:t>FirstName</a:t>
            </a:r>
            <a:r>
              <a:rPr lang="en-US" sz="1900" dirty="0"/>
              <a:t>, </a:t>
            </a:r>
            <a:r>
              <a:rPr lang="en-US" sz="1900" dirty="0" err="1"/>
              <a:t>MiddleName</a:t>
            </a:r>
            <a:r>
              <a:rPr lang="en-US" sz="1900" dirty="0"/>
              <a:t>, </a:t>
            </a:r>
            <a:r>
              <a:rPr lang="en-US" sz="1900" dirty="0" err="1"/>
              <a:t>LastName</a:t>
            </a:r>
            <a:r>
              <a:rPr lang="en-US" sz="1900" dirty="0"/>
              <a:t>).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Composition may form a hierarchy where some components are themselves composite.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Multi-valued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solidFill>
                  <a:srgbClr val="0070C0"/>
                </a:solidFill>
              </a:rPr>
              <a:t>An entity may have multiple values for that attribute</a:t>
            </a:r>
            <a:r>
              <a:rPr lang="en-US" sz="2100" dirty="0"/>
              <a:t>. For example, Color of a CAR or </a:t>
            </a:r>
            <a:r>
              <a:rPr lang="en-US" sz="2100" dirty="0" err="1"/>
              <a:t>PreviousDegrees</a:t>
            </a:r>
            <a:r>
              <a:rPr lang="en-US" sz="2100" dirty="0"/>
              <a:t> of a STUDENT.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Denoted as {Color} or {</a:t>
            </a:r>
            <a:r>
              <a:rPr lang="en-US" sz="2000" dirty="0" err="1"/>
              <a:t>PreviousDegrees</a:t>
            </a:r>
            <a:r>
              <a:rPr lang="en-US" sz="2000" dirty="0"/>
              <a:t>}.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19BAB7F7-09B0-4E2A-869A-B49FAEA94B3F}" type="slidenum">
              <a:rPr lang="en-US"/>
              <a:pPr/>
              <a:t>12</a:t>
            </a:fld>
            <a:endParaRPr lang="en-CA"/>
          </a:p>
        </p:txBody>
      </p:sp>
      <p:sp>
        <p:nvSpPr>
          <p:cNvPr id="8294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Attributes (2</a:t>
            </a:r>
            <a:r>
              <a:rPr lang="en-US" dirty="0" smtClean="0"/>
              <a:t>)-Complex attribute</a:t>
            </a:r>
            <a:endParaRPr lang="en-US" dirty="0"/>
          </a:p>
        </p:txBody>
      </p:sp>
      <p:sp>
        <p:nvSpPr>
          <p:cNvPr id="829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general, </a:t>
            </a:r>
            <a:r>
              <a:rPr lang="en-US" dirty="0">
                <a:solidFill>
                  <a:srgbClr val="C00000"/>
                </a:solidFill>
              </a:rPr>
              <a:t>composite and multi-valued attributes may be nested arbitrarily </a:t>
            </a:r>
            <a:r>
              <a:rPr lang="en-US" dirty="0"/>
              <a:t>to any number of levels, although this is rare.</a:t>
            </a:r>
          </a:p>
          <a:p>
            <a:pPr lvl="1"/>
            <a:r>
              <a:rPr lang="en-US" dirty="0"/>
              <a:t>For example, </a:t>
            </a:r>
            <a:r>
              <a:rPr lang="en-US" dirty="0" err="1">
                <a:solidFill>
                  <a:srgbClr val="00B0F0"/>
                </a:solidFill>
              </a:rPr>
              <a:t>PreviousDegrees</a:t>
            </a:r>
            <a:r>
              <a:rPr lang="en-US" dirty="0">
                <a:solidFill>
                  <a:srgbClr val="00B0F0"/>
                </a:solidFill>
              </a:rPr>
              <a:t> of a STUDENT is a </a:t>
            </a:r>
            <a:r>
              <a:rPr lang="en-US" u="sng" dirty="0">
                <a:solidFill>
                  <a:srgbClr val="00B0F0"/>
                </a:solidFill>
              </a:rPr>
              <a:t>composite multi-valued attribute </a:t>
            </a:r>
            <a:r>
              <a:rPr lang="en-US" dirty="0">
                <a:solidFill>
                  <a:srgbClr val="00B0F0"/>
                </a:solidFill>
              </a:rPr>
              <a:t>denoted by {</a:t>
            </a:r>
            <a:r>
              <a:rPr lang="en-US" dirty="0" err="1">
                <a:solidFill>
                  <a:srgbClr val="00B0F0"/>
                </a:solidFill>
              </a:rPr>
              <a:t>PreviousDegrees</a:t>
            </a:r>
            <a:r>
              <a:rPr lang="en-US" dirty="0">
                <a:solidFill>
                  <a:srgbClr val="00B0F0"/>
                </a:solidFill>
              </a:rPr>
              <a:t> (College, Year, Degree, Field)}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PreviousDegrees</a:t>
            </a:r>
            <a:r>
              <a:rPr lang="en-US" dirty="0"/>
              <a:t> values can exist</a:t>
            </a:r>
          </a:p>
          <a:p>
            <a:pPr lvl="1"/>
            <a:r>
              <a:rPr lang="en-US" dirty="0"/>
              <a:t>Each has four subcomponent attributes:</a:t>
            </a:r>
          </a:p>
          <a:p>
            <a:pPr lvl="2"/>
            <a:r>
              <a:rPr lang="en-US" dirty="0"/>
              <a:t>College, Year, Degree, </a:t>
            </a:r>
            <a:r>
              <a:rPr lang="en-US" dirty="0" smtClean="0"/>
              <a:t>Field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Derived Attribute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DF621C14-CD0E-4409-B0EB-675820F72394}" type="slidenum">
              <a:rPr lang="en-US"/>
              <a:pPr/>
              <a:t>13</a:t>
            </a:fld>
            <a:endParaRPr lang="en-CA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composite attribute</a:t>
            </a:r>
          </a:p>
        </p:txBody>
      </p:sp>
      <p:pic>
        <p:nvPicPr>
          <p:cNvPr id="901124" name="Picture 4" descr="fig03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338" y="2362200"/>
            <a:ext cx="8061325" cy="3298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6C687078-438D-4C64-8CBB-1553488B58DF}" type="slidenum">
              <a:rPr lang="en-US"/>
              <a:pPr/>
              <a:t>14</a:t>
            </a:fld>
            <a:endParaRPr lang="en-CA"/>
          </a:p>
        </p:txBody>
      </p:sp>
      <p:sp>
        <p:nvSpPr>
          <p:cNvPr id="83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Types and Key Attributes (1)</a:t>
            </a:r>
          </a:p>
        </p:txBody>
      </p:sp>
      <p:sp>
        <p:nvSpPr>
          <p:cNvPr id="831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Entities with the same basic attributes are grouped or typed into an entity type. </a:t>
            </a:r>
          </a:p>
          <a:p>
            <a:pPr lvl="1"/>
            <a:r>
              <a:rPr lang="en-US" sz="3000" dirty="0"/>
              <a:t>For example, the entity type </a:t>
            </a:r>
            <a:r>
              <a:rPr lang="en-US" sz="3000" dirty="0">
                <a:solidFill>
                  <a:srgbClr val="00B0F0"/>
                </a:solidFill>
              </a:rPr>
              <a:t>EMPLOYEE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B0F0"/>
                </a:solidFill>
              </a:rPr>
              <a:t>PROJECT</a:t>
            </a:r>
            <a:r>
              <a:rPr lang="en-US" sz="3000" dirty="0"/>
              <a:t>.</a:t>
            </a:r>
          </a:p>
          <a:p>
            <a:r>
              <a:rPr lang="en-US" sz="3200" u="sng" dirty="0">
                <a:solidFill>
                  <a:srgbClr val="C00000"/>
                </a:solidFill>
              </a:rPr>
              <a:t>An attribute of an entity type for which each entity must have a unique value is called a key attribute of the entity type. </a:t>
            </a:r>
          </a:p>
          <a:p>
            <a:pPr lvl="1"/>
            <a:r>
              <a:rPr lang="en-US" sz="3000" dirty="0"/>
              <a:t>For example, SSN of EMPLOYEE.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28263D38-393A-4F76-BCBE-00BDF35EB868}" type="slidenum">
              <a:rPr lang="en-US"/>
              <a:pPr/>
              <a:t>15</a:t>
            </a:fld>
            <a:endParaRPr lang="en-CA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Types and Key Attributes (2)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key attribute may be composite</a:t>
            </a:r>
            <a:r>
              <a:rPr lang="en-US" dirty="0"/>
              <a:t>. </a:t>
            </a:r>
          </a:p>
          <a:p>
            <a:pPr lvl="1"/>
            <a:r>
              <a:rPr lang="en-US" sz="2800" dirty="0" err="1">
                <a:solidFill>
                  <a:srgbClr val="0070C0"/>
                </a:solidFill>
              </a:rPr>
              <a:t>VehicleTagNumber</a:t>
            </a:r>
            <a:r>
              <a:rPr lang="en-US" sz="2800" dirty="0">
                <a:solidFill>
                  <a:srgbClr val="0070C0"/>
                </a:solidFill>
              </a:rPr>
              <a:t> is a key of the CAR entity type with components (Number, State).</a:t>
            </a:r>
          </a:p>
          <a:p>
            <a:r>
              <a:rPr lang="en-US" dirty="0">
                <a:solidFill>
                  <a:srgbClr val="C00000"/>
                </a:solidFill>
              </a:rPr>
              <a:t>An entity type may have more than one key. </a:t>
            </a:r>
          </a:p>
          <a:p>
            <a:pPr lvl="1"/>
            <a:r>
              <a:rPr lang="en-US" sz="2800" dirty="0"/>
              <a:t>The CAR entity type may have two keys: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VehicleIdentificationNumber</a:t>
            </a:r>
            <a:r>
              <a:rPr lang="en-US" dirty="0"/>
              <a:t> (popularly called VIN)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VehicleTagNumber</a:t>
            </a:r>
            <a:r>
              <a:rPr lang="en-US" dirty="0"/>
              <a:t> (Number, State), aka license plate number.</a:t>
            </a:r>
          </a:p>
          <a:p>
            <a:r>
              <a:rPr lang="en-US" dirty="0"/>
              <a:t>Each key is </a:t>
            </a:r>
            <a:r>
              <a:rPr lang="en-US" u="sng" dirty="0"/>
              <a:t>underlined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DF9EB867-AC40-4476-B57E-981DA231BEEA}" type="slidenum">
              <a:rPr lang="en-US"/>
              <a:pPr/>
              <a:t>16</a:t>
            </a:fld>
            <a:endParaRPr lang="en-CA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an Entity type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ER diagrams, an </a:t>
            </a:r>
            <a:r>
              <a:rPr lang="en-US" dirty="0">
                <a:solidFill>
                  <a:srgbClr val="92D050"/>
                </a:solidFill>
              </a:rPr>
              <a:t>entity</a:t>
            </a:r>
            <a:r>
              <a:rPr lang="en-US" dirty="0"/>
              <a:t> type is displayed in a </a:t>
            </a:r>
            <a:r>
              <a:rPr lang="en-US" dirty="0">
                <a:solidFill>
                  <a:srgbClr val="C00000"/>
                </a:solidFill>
              </a:rPr>
              <a:t>rectangular</a:t>
            </a:r>
            <a:r>
              <a:rPr lang="en-US" dirty="0"/>
              <a:t> box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92D050"/>
                </a:solidFill>
              </a:rPr>
              <a:t>Attributes</a:t>
            </a:r>
            <a:r>
              <a:rPr lang="en-US" dirty="0"/>
              <a:t> are displayed in </a:t>
            </a:r>
            <a:r>
              <a:rPr lang="en-US" dirty="0">
                <a:solidFill>
                  <a:srgbClr val="C00000"/>
                </a:solidFill>
              </a:rPr>
              <a:t>ovals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attribute is </a:t>
            </a:r>
            <a:r>
              <a:rPr lang="en-US" u="sng" dirty="0"/>
              <a:t>connected to its entity type</a:t>
            </a:r>
          </a:p>
          <a:p>
            <a:pPr lvl="1">
              <a:lnSpc>
                <a:spcPct val="90000"/>
              </a:lnSpc>
            </a:pPr>
            <a:r>
              <a:rPr lang="en-US" u="sng" dirty="0"/>
              <a:t>Components</a:t>
            </a:r>
            <a:r>
              <a:rPr lang="en-US" dirty="0"/>
              <a:t> of a composite attribute are </a:t>
            </a:r>
            <a:r>
              <a:rPr lang="en-US" u="sng" dirty="0"/>
              <a:t>connected to the oval representing the composite attribute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key attribute is underlined</a:t>
            </a:r>
          </a:p>
          <a:p>
            <a:pPr lvl="1">
              <a:lnSpc>
                <a:spcPct val="90000"/>
              </a:lnSpc>
            </a:pPr>
            <a:r>
              <a:rPr lang="en-US" u="sng" dirty="0" err="1"/>
              <a:t>Multivalued</a:t>
            </a:r>
            <a:r>
              <a:rPr lang="en-US" u="sng" dirty="0"/>
              <a:t> attributes displayed in double ovals</a:t>
            </a:r>
          </a:p>
          <a:p>
            <a:pPr>
              <a:lnSpc>
                <a:spcPct val="90000"/>
              </a:lnSpc>
            </a:pPr>
            <a:r>
              <a:rPr lang="en-US" dirty="0"/>
              <a:t>See CAR example on next slide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AA490063-CC54-4D0D-B176-2A51DEDA911B}" type="slidenum">
              <a:rPr lang="en-US"/>
              <a:pPr/>
              <a:t>17</a:t>
            </a:fld>
            <a:endParaRPr lang="en-CA"/>
          </a:p>
        </p:txBody>
      </p:sp>
      <p:sp>
        <p:nvSpPr>
          <p:cNvPr id="913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Entity Type CAR with two keys and a corresponding Entity Set</a:t>
            </a:r>
          </a:p>
        </p:txBody>
      </p:sp>
      <p:pic>
        <p:nvPicPr>
          <p:cNvPr id="913412" name="Picture 1028" descr="fig03_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010400" cy="49085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EB3411E7-79BF-4D46-9B44-7BC25AE12B31}" type="slidenum">
              <a:rPr lang="en-US"/>
              <a:pPr/>
              <a:t>18</a:t>
            </a:fld>
            <a:endParaRPr lang="en-CA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Set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rgbClr val="C00000"/>
                </a:solidFill>
              </a:rPr>
              <a:t>entity type will have a collection of entities stored in the database</a:t>
            </a:r>
          </a:p>
          <a:p>
            <a:pPr lvl="1"/>
            <a:r>
              <a:rPr lang="en-US" dirty="0"/>
              <a:t>Called the </a:t>
            </a:r>
            <a:r>
              <a:rPr lang="en-US" b="1" dirty="0"/>
              <a:t>entity set</a:t>
            </a:r>
          </a:p>
          <a:p>
            <a:r>
              <a:rPr lang="en-US" dirty="0"/>
              <a:t>Previous slide </a:t>
            </a:r>
            <a:r>
              <a:rPr lang="en-US" dirty="0">
                <a:solidFill>
                  <a:srgbClr val="C00000"/>
                </a:solidFill>
              </a:rPr>
              <a:t>shows three CAR entity instances in the entity set </a:t>
            </a:r>
            <a:r>
              <a:rPr lang="en-US" dirty="0"/>
              <a:t>for CAR</a:t>
            </a:r>
          </a:p>
          <a:p>
            <a:r>
              <a:rPr lang="en-US" dirty="0"/>
              <a:t>Same name (CAR) used to refer </a:t>
            </a:r>
            <a:r>
              <a:rPr lang="en-US" dirty="0">
                <a:solidFill>
                  <a:srgbClr val="C00000"/>
                </a:solidFill>
              </a:rPr>
              <a:t>to both the entity type and the entity set</a:t>
            </a:r>
          </a:p>
          <a:p>
            <a:r>
              <a:rPr lang="en-US" dirty="0">
                <a:solidFill>
                  <a:srgbClr val="C00000"/>
                </a:solidFill>
              </a:rPr>
              <a:t>Entity set is the </a:t>
            </a:r>
            <a:r>
              <a:rPr lang="en-US" u="sng" dirty="0">
                <a:solidFill>
                  <a:srgbClr val="C00000"/>
                </a:solidFill>
              </a:rPr>
              <a:t>current </a:t>
            </a:r>
            <a:r>
              <a:rPr lang="en-US" i="1" u="sng" dirty="0">
                <a:solidFill>
                  <a:srgbClr val="C00000"/>
                </a:solidFill>
              </a:rPr>
              <a:t>state</a:t>
            </a:r>
            <a:r>
              <a:rPr lang="en-US" u="sng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of the entities </a:t>
            </a:r>
            <a:r>
              <a:rPr lang="en-US" dirty="0"/>
              <a:t>of that type that are stored in the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0A4EB560-08D4-4796-A2F4-66B2C894FC8B}" type="slidenum">
              <a:rPr lang="en-US"/>
              <a:pPr/>
              <a:t>19</a:t>
            </a:fld>
            <a:endParaRPr lang="en-CA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Initial Design of Entity Types for the </a:t>
            </a:r>
            <a:r>
              <a:rPr lang="en-US" sz="2400"/>
              <a:t>COMPANY </a:t>
            </a:r>
            <a:r>
              <a:rPr lang="en-US"/>
              <a:t>Database Schema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Based on the requirements, we can identify four initial entity types in the COMPANY database: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DEPARTMENT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PROJECT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EMPLOYEE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DEPENDENT</a:t>
            </a:r>
          </a:p>
          <a:p>
            <a:r>
              <a:rPr lang="en-US" dirty="0"/>
              <a:t>Their initial design is shown on the following slide</a:t>
            </a:r>
          </a:p>
          <a:p>
            <a:r>
              <a:rPr lang="en-US" dirty="0"/>
              <a:t>The initial attributes shown are derived from the requirements description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E3BD7682-6EB8-4CC3-864F-60BB1CB94C38}" type="slidenum">
              <a:rPr lang="en-US"/>
              <a:pPr/>
              <a:t>2</a:t>
            </a:fld>
            <a:endParaRPr lang="en-CA"/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Outline</a:t>
            </a:r>
          </a:p>
        </p:txBody>
      </p:sp>
      <p:sp>
        <p:nvSpPr>
          <p:cNvPr id="819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Overview of Database Design Process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 Database Application (COMPANY)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ER Model Concepts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Entities and Attributes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Entity Types, Value Sets, and Key Attributes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Relationships and Relationship Types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Weak Entity Types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Roles and Attributes in Relationship Types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ER Diagrams - Notation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ER Diagram for COMPANY </a:t>
            </a:r>
            <a:r>
              <a:rPr lang="en-US" sz="2400" dirty="0" smtClean="0"/>
              <a:t>Schema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4DA816A5-7239-4C08-9339-5C87040B5E42}" type="slidenum">
              <a:rPr lang="en-US"/>
              <a:pPr/>
              <a:t>20</a:t>
            </a:fld>
            <a:endParaRPr lang="en-CA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Design of Entity Types:</a:t>
            </a:r>
            <a:br>
              <a:rPr lang="en-US"/>
            </a:br>
            <a:r>
              <a:rPr lang="en-US" sz="2400"/>
              <a:t>EMPLOYEE, DEPARTMENT, PROJECT, DEPENDENT</a:t>
            </a:r>
          </a:p>
        </p:txBody>
      </p:sp>
      <p:pic>
        <p:nvPicPr>
          <p:cNvPr id="916484" name="Picture 4" descr="fig03_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59338" cy="47990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5B097313-86B5-4CC2-AAE4-31DF02871650}" type="slidenum">
              <a:rPr lang="en-US"/>
              <a:pPr/>
              <a:t>21</a:t>
            </a:fld>
            <a:endParaRPr lang="en-CA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Refining the initial design by introducing </a:t>
            </a:r>
            <a:r>
              <a:rPr lang="en-US" sz="3200" b="1"/>
              <a:t>relationships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initial design is typically not complete</a:t>
            </a:r>
          </a:p>
          <a:p>
            <a:r>
              <a:rPr lang="en-US" dirty="0"/>
              <a:t>Some aspects in the requirements will be represented as </a:t>
            </a:r>
            <a:r>
              <a:rPr lang="en-US" b="1" dirty="0"/>
              <a:t>relationships</a:t>
            </a:r>
            <a:endParaRPr lang="en-US" dirty="0"/>
          </a:p>
          <a:p>
            <a:r>
              <a:rPr lang="en-US" dirty="0"/>
              <a:t>ER model has three main concepts: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Entities (and their entity types and entity sets)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Attributes (simple, composite, </a:t>
            </a:r>
            <a:r>
              <a:rPr lang="en-US" dirty="0" err="1">
                <a:solidFill>
                  <a:srgbClr val="C00000"/>
                </a:solidFill>
              </a:rPr>
              <a:t>multivalued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Relationships (and their relationship types and relationship sets)</a:t>
            </a:r>
          </a:p>
          <a:p>
            <a:r>
              <a:rPr lang="en-US" dirty="0"/>
              <a:t>We introduce relationship concepts next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DA578703-B9DE-4FD4-94F7-831866C7E320}" type="slidenum">
              <a:rPr lang="en-US"/>
              <a:pPr/>
              <a:t>22</a:t>
            </a:fld>
            <a:endParaRPr lang="en-CA"/>
          </a:p>
        </p:txBody>
      </p:sp>
      <p:sp>
        <p:nvSpPr>
          <p:cNvPr id="839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Relationships and Relationship Types (1)</a:t>
            </a:r>
          </a:p>
        </p:txBody>
      </p:sp>
      <p:sp>
        <p:nvSpPr>
          <p:cNvPr id="839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Whenever an Attribute of one entity type refers to another entity type.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dirty="0"/>
              <a:t>relationship</a:t>
            </a:r>
            <a:r>
              <a:rPr lang="en-US" sz="2400" dirty="0"/>
              <a:t> relates two or more distinct entities with a specific meaning.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For example, EMPLOYEE John Smith </a:t>
            </a:r>
            <a:r>
              <a:rPr lang="en-US" sz="2100" i="1" u="sng" dirty="0">
                <a:solidFill>
                  <a:srgbClr val="00B050"/>
                </a:solidFill>
              </a:rPr>
              <a:t>works on</a:t>
            </a:r>
            <a:r>
              <a:rPr lang="en-US" sz="2100" dirty="0"/>
              <a:t> the </a:t>
            </a:r>
            <a:r>
              <a:rPr lang="en-US" sz="2100" dirty="0" err="1"/>
              <a:t>ProductX</a:t>
            </a:r>
            <a:r>
              <a:rPr lang="en-US" sz="2100" dirty="0"/>
              <a:t> PROJECT, or EMPLOYEE Franklin Wong </a:t>
            </a:r>
            <a:r>
              <a:rPr lang="en-US" sz="2100" i="1" u="sng" dirty="0">
                <a:solidFill>
                  <a:srgbClr val="00B050"/>
                </a:solidFill>
              </a:rPr>
              <a:t>manages</a:t>
            </a:r>
            <a:r>
              <a:rPr lang="en-US" sz="2100" dirty="0"/>
              <a:t> the Research DEPARTMENT.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Relationships of the </a:t>
            </a:r>
            <a:r>
              <a:rPr lang="en-US" sz="2400" u="sng" dirty="0"/>
              <a:t>same type are grouped </a:t>
            </a:r>
            <a:r>
              <a:rPr lang="en-US" sz="2400" dirty="0"/>
              <a:t>or typed into a </a:t>
            </a:r>
            <a:r>
              <a:rPr lang="en-US" sz="2400" b="1" dirty="0"/>
              <a:t>relationship type</a:t>
            </a:r>
            <a:r>
              <a:rPr lang="en-U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For example, the </a:t>
            </a:r>
            <a:r>
              <a:rPr lang="en-US" sz="2100" dirty="0">
                <a:solidFill>
                  <a:srgbClr val="00B050"/>
                </a:solidFill>
              </a:rPr>
              <a:t>WORKS_ON </a:t>
            </a:r>
            <a:r>
              <a:rPr lang="en-US" sz="2100" dirty="0"/>
              <a:t>relationship type in which EMPLOYEEs and PROJECTs participate, or the </a:t>
            </a:r>
            <a:r>
              <a:rPr lang="en-US" sz="2100" dirty="0">
                <a:solidFill>
                  <a:srgbClr val="00B050"/>
                </a:solidFill>
              </a:rPr>
              <a:t>MANAGES</a:t>
            </a:r>
            <a:r>
              <a:rPr lang="en-US" sz="2100" dirty="0"/>
              <a:t> relationship type in which EMPLOYEEs and DEPARTMENTs participate.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degree of a relationship type is the number of participating entity types</a:t>
            </a:r>
            <a:r>
              <a:rPr lang="en-US" sz="24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Both MANAGES and WORKS_ON are </a:t>
            </a:r>
            <a:r>
              <a:rPr lang="en-US" sz="2100" i="1" dirty="0"/>
              <a:t>binary</a:t>
            </a:r>
            <a:r>
              <a:rPr lang="en-US" sz="2100" dirty="0"/>
              <a:t> relationships.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CCBB1B29-CECB-4A88-B718-4F69CBE05995}" type="slidenum">
              <a:rPr lang="en-US"/>
              <a:pPr/>
              <a:t>23</a:t>
            </a:fld>
            <a:endParaRPr lang="en-CA"/>
          </a:p>
        </p:txBody>
      </p:sp>
      <p:sp>
        <p:nvSpPr>
          <p:cNvPr id="841743" name="Rectangle 15"/>
          <p:cNvSpPr>
            <a:spLocks noGrp="1" noChangeArrowheads="1"/>
          </p:cNvSpPr>
          <p:nvPr>
            <p:ph type="title"/>
          </p:nvPr>
        </p:nvSpPr>
        <p:spPr>
          <a:xfrm>
            <a:off x="152400" y="290513"/>
            <a:ext cx="8763000" cy="776287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Relationship instances of the </a:t>
            </a:r>
            <a:r>
              <a:rPr lang="en-US" sz="2800" dirty="0" smtClean="0"/>
              <a:t>WORKS_FOR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41759" name="Picture 31" descr="fig03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608138"/>
            <a:ext cx="7924800" cy="4724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3EF709E9-C2A5-4729-B256-45EEA3F66E9E}" type="slidenum">
              <a:rPr lang="en-US"/>
              <a:pPr/>
              <a:t>24</a:t>
            </a:fld>
            <a:endParaRPr lang="en-CA"/>
          </a:p>
        </p:txBody>
      </p:sp>
      <p:sp>
        <p:nvSpPr>
          <p:cNvPr id="918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Relationship type vs. relationship set (1)</a:t>
            </a:r>
          </a:p>
        </p:txBody>
      </p:sp>
      <p:sp>
        <p:nvSpPr>
          <p:cNvPr id="9185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Relationship Type:</a:t>
            </a:r>
          </a:p>
          <a:p>
            <a:pPr lvl="1"/>
            <a:r>
              <a:rPr lang="en-US" dirty="0"/>
              <a:t>Is the schema description of a relationship</a:t>
            </a:r>
          </a:p>
          <a:p>
            <a:pPr lvl="1"/>
            <a:r>
              <a:rPr lang="en-US" dirty="0"/>
              <a:t>Identifies the relationship name and the </a:t>
            </a:r>
            <a:r>
              <a:rPr lang="en-US" dirty="0">
                <a:solidFill>
                  <a:srgbClr val="C00000"/>
                </a:solidFill>
              </a:rPr>
              <a:t>participating entity types</a:t>
            </a:r>
          </a:p>
          <a:p>
            <a:pPr lvl="1"/>
            <a:r>
              <a:rPr lang="en-US" dirty="0"/>
              <a:t>Also identifies certain relationship </a:t>
            </a:r>
            <a:r>
              <a:rPr lang="en-US" dirty="0">
                <a:solidFill>
                  <a:srgbClr val="C00000"/>
                </a:solidFill>
              </a:rPr>
              <a:t>constraints</a:t>
            </a:r>
          </a:p>
          <a:p>
            <a:r>
              <a:rPr lang="en-US" dirty="0"/>
              <a:t>Relationship Set: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current set of relationship instances represented in the database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current </a:t>
            </a:r>
            <a:r>
              <a:rPr lang="en-US" i="1" dirty="0">
                <a:solidFill>
                  <a:srgbClr val="C00000"/>
                </a:solidFill>
              </a:rPr>
              <a:t>state</a:t>
            </a:r>
            <a:r>
              <a:rPr lang="en-US" dirty="0">
                <a:solidFill>
                  <a:srgbClr val="C00000"/>
                </a:solidFill>
              </a:rPr>
              <a:t> of a relationship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E48C85AF-C278-4D8D-8938-08D9C98EC086}" type="slidenum">
              <a:rPr lang="en-US"/>
              <a:pPr/>
              <a:t>25</a:t>
            </a:fld>
            <a:endParaRPr lang="en-CA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Relationship type vs. relationship set (2)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ER diagrams, we represent the </a:t>
            </a:r>
            <a:r>
              <a:rPr lang="en-US" i="1" dirty="0"/>
              <a:t>relationship type </a:t>
            </a:r>
            <a:r>
              <a:rPr lang="en-US" dirty="0"/>
              <a:t>as follows: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Diamond-shaped box </a:t>
            </a:r>
            <a:r>
              <a:rPr lang="en-US" dirty="0"/>
              <a:t>is used to display a relationship type</a:t>
            </a:r>
          </a:p>
          <a:p>
            <a:pPr lvl="1"/>
            <a:r>
              <a:rPr lang="en-US" dirty="0"/>
              <a:t>Connected to the </a:t>
            </a:r>
            <a:r>
              <a:rPr lang="en-US" dirty="0">
                <a:solidFill>
                  <a:srgbClr val="C00000"/>
                </a:solidFill>
              </a:rPr>
              <a:t>participating entity types via straight lines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D70D5D9D-EC6E-4B4F-A464-63ED0A50088D}" type="slidenum">
              <a:rPr lang="en-US"/>
              <a:pPr/>
              <a:t>26</a:t>
            </a:fld>
            <a:endParaRPr lang="en-CA"/>
          </a:p>
        </p:txBody>
      </p:sp>
      <p:sp>
        <p:nvSpPr>
          <p:cNvPr id="922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Refining the COMPANY database schema by introducing relationships</a:t>
            </a:r>
          </a:p>
        </p:txBody>
      </p:sp>
      <p:sp>
        <p:nvSpPr>
          <p:cNvPr id="9226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By examining the requirements, six relationship types are identified</a:t>
            </a:r>
          </a:p>
          <a:p>
            <a:r>
              <a:rPr lang="en-US" sz="2400" dirty="0"/>
              <a:t>All are </a:t>
            </a:r>
            <a:r>
              <a:rPr lang="en-US" sz="2400" i="1" dirty="0"/>
              <a:t>binary</a:t>
            </a:r>
            <a:r>
              <a:rPr lang="en-US" sz="2400" dirty="0"/>
              <a:t> relationships( degree 2)</a:t>
            </a:r>
          </a:p>
          <a:p>
            <a:r>
              <a:rPr lang="en-US" sz="2400" dirty="0"/>
              <a:t>Listed below with their participating entity types: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WORKS_FOR (between EMPLOYEE, DEPARTMENT)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MANAGES (also between EMPLOYEE, DEPARTMENT)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CONTROLS (between DEPARTMENT, PROJECT)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WORKS_ON (between EMPLOYEE, PROJECT)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SUPERVISION (between EMPLOYEE (as subordinate), EMPLOYEE (as supervisor))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DEPENDENTS_OF (between EMPLOYEE, DEPENDENT)</a:t>
            </a:r>
          </a:p>
          <a:p>
            <a:pPr lvl="1"/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27626AA1-9759-4437-AE1E-A157F0954B15}" type="slidenum">
              <a:rPr lang="en-US"/>
              <a:pPr/>
              <a:t>27</a:t>
            </a:fld>
            <a:endParaRPr lang="en-CA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200"/>
              <a:t>ER DIAGRAM – Relationship Types are:</a:t>
            </a:r>
            <a:br>
              <a:rPr lang="en-US" sz="3200"/>
            </a:br>
            <a:r>
              <a:rPr lang="en-US" sz="1400" b="1"/>
              <a:t>WORKS_FOR, MANAGES, WORKS_ON, CONTROLS, SUPERVISION, DEPENDENTS_OF</a:t>
            </a:r>
          </a:p>
        </p:txBody>
      </p:sp>
      <p:pic>
        <p:nvPicPr>
          <p:cNvPr id="920580" name="Picture 4" descr="fig03_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565275"/>
            <a:ext cx="5181600" cy="49942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517BA48B-2F4A-45D5-97B5-58CF40906CC6}" type="slidenum">
              <a:rPr lang="en-US"/>
              <a:pPr/>
              <a:t>28</a:t>
            </a:fld>
            <a:endParaRPr lang="en-CA"/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on Relationship Types</a:t>
            </a:r>
          </a:p>
        </p:txBody>
      </p:sp>
      <p:sp>
        <p:nvSpPr>
          <p:cNvPr id="845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 the refined design, </a:t>
            </a:r>
            <a:r>
              <a:rPr lang="en-US" sz="2400" dirty="0">
                <a:solidFill>
                  <a:srgbClr val="C00000"/>
                </a:solidFill>
              </a:rPr>
              <a:t>some attributes from the initial entity types are refined into relationships:</a:t>
            </a:r>
          </a:p>
          <a:p>
            <a:pPr lvl="1"/>
            <a:r>
              <a:rPr lang="en-US" sz="2200" dirty="0"/>
              <a:t>Manager of DEPARTMENT -&gt; MANAGES</a:t>
            </a:r>
          </a:p>
          <a:p>
            <a:pPr lvl="1"/>
            <a:r>
              <a:rPr lang="en-US" sz="2200" dirty="0" err="1"/>
              <a:t>Works_on</a:t>
            </a:r>
            <a:r>
              <a:rPr lang="en-US" sz="2200" dirty="0"/>
              <a:t> of EMPLOYEE -&gt; WORKS_ON</a:t>
            </a:r>
          </a:p>
          <a:p>
            <a:pPr lvl="1"/>
            <a:r>
              <a:rPr lang="en-US" sz="2200" dirty="0"/>
              <a:t>Department of EMPLOYEE -&gt; WORKS_FOR</a:t>
            </a:r>
          </a:p>
          <a:p>
            <a:pPr lvl="1"/>
            <a:r>
              <a:rPr lang="en-US" sz="2200" dirty="0"/>
              <a:t>etc</a:t>
            </a:r>
          </a:p>
          <a:p>
            <a:r>
              <a:rPr lang="en-US" sz="2400" dirty="0"/>
              <a:t>In general, </a:t>
            </a:r>
            <a:r>
              <a:rPr lang="en-US" sz="2400" dirty="0">
                <a:solidFill>
                  <a:srgbClr val="C00000"/>
                </a:solidFill>
              </a:rPr>
              <a:t>more than one relationship type can exist between the same participating entity types </a:t>
            </a:r>
          </a:p>
          <a:p>
            <a:pPr lvl="1"/>
            <a:r>
              <a:rPr lang="en-US" sz="2200" dirty="0"/>
              <a:t>MANAGES and WORKS_FOR are distinct relationship types between EMPLOYEE and DEPARTMENT</a:t>
            </a:r>
          </a:p>
          <a:p>
            <a:pPr lvl="1"/>
            <a:r>
              <a:rPr lang="en-US" sz="2200" dirty="0"/>
              <a:t>Different meanings and different relationship instances.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4D087A39-F4BA-429E-9029-BFDE4BE7672C}" type="slidenum">
              <a:rPr lang="en-US"/>
              <a:pPr/>
              <a:t>29</a:t>
            </a:fld>
            <a:endParaRPr lang="en-CA"/>
          </a:p>
        </p:txBody>
      </p:sp>
      <p:sp>
        <p:nvSpPr>
          <p:cNvPr id="84992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Relationship Type</a:t>
            </a:r>
          </a:p>
        </p:txBody>
      </p:sp>
      <p:sp>
        <p:nvSpPr>
          <p:cNvPr id="84992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An relationship type whose with the </a:t>
            </a:r>
            <a:r>
              <a:rPr lang="en-US" sz="2400" dirty="0">
                <a:solidFill>
                  <a:srgbClr val="C00000"/>
                </a:solidFill>
              </a:rPr>
              <a:t>same participating entity type in </a:t>
            </a:r>
            <a:r>
              <a:rPr lang="en-US" sz="2400" b="1" dirty="0">
                <a:solidFill>
                  <a:srgbClr val="C00000"/>
                </a:solidFill>
              </a:rPr>
              <a:t>distinct roles</a:t>
            </a:r>
          </a:p>
          <a:p>
            <a:r>
              <a:rPr lang="en-US" sz="2400" dirty="0"/>
              <a:t>Example: the SUPERVISION relationship</a:t>
            </a:r>
          </a:p>
          <a:p>
            <a:r>
              <a:rPr lang="en-US" sz="2400" dirty="0"/>
              <a:t>EMPLOYEE participates twice in two distinct roles: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supervisor (or boss) role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supervisee (or subordinate) role</a:t>
            </a:r>
          </a:p>
          <a:p>
            <a:r>
              <a:rPr lang="en-US" sz="2400" dirty="0"/>
              <a:t>Each relationship instance relates two distinct EMPLOYEE entities: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One employee in </a:t>
            </a:r>
            <a:r>
              <a:rPr lang="en-US" sz="2200" i="1" dirty="0">
                <a:solidFill>
                  <a:srgbClr val="C00000"/>
                </a:solidFill>
              </a:rPr>
              <a:t>supervisor</a:t>
            </a:r>
            <a:r>
              <a:rPr lang="en-US" sz="2200" dirty="0">
                <a:solidFill>
                  <a:srgbClr val="C00000"/>
                </a:solidFill>
              </a:rPr>
              <a:t> role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One employee in </a:t>
            </a:r>
            <a:r>
              <a:rPr lang="en-US" sz="2200" i="1" dirty="0">
                <a:solidFill>
                  <a:srgbClr val="C00000"/>
                </a:solidFill>
              </a:rPr>
              <a:t>supervisee</a:t>
            </a:r>
            <a:r>
              <a:rPr lang="en-US" sz="2200" dirty="0">
                <a:solidFill>
                  <a:srgbClr val="C00000"/>
                </a:solidFill>
              </a:rPr>
              <a:t> role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Conceptual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dirty="0" smtClean="0">
                <a:solidFill>
                  <a:srgbClr val="000000"/>
                </a:solidFill>
              </a:rPr>
              <a:t>high-level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000000"/>
                </a:solidFill>
              </a:rPr>
              <a:t>semantic</a:t>
            </a:r>
            <a:r>
              <a:rPr lang="en-US" dirty="0" smtClean="0">
                <a:solidFill>
                  <a:srgbClr val="000000"/>
                </a:solidFill>
              </a:rPr>
              <a:t>) data models: Provide concepts that are close to the way many </a:t>
            </a:r>
            <a:r>
              <a:rPr lang="en-US" i="1" u="sng" dirty="0" smtClean="0">
                <a:solidFill>
                  <a:srgbClr val="C00000"/>
                </a:solidFill>
              </a:rPr>
              <a:t>users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perceive</a:t>
            </a:r>
            <a:r>
              <a:rPr lang="en-US" dirty="0" smtClean="0">
                <a:solidFill>
                  <a:srgbClr val="000000"/>
                </a:solidFill>
              </a:rPr>
              <a:t> data. (Also called </a:t>
            </a:r>
            <a:r>
              <a:rPr lang="en-US" b="1" dirty="0" smtClean="0">
                <a:solidFill>
                  <a:srgbClr val="000000"/>
                </a:solidFill>
              </a:rPr>
              <a:t>entity-based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b="1" dirty="0" smtClean="0">
                <a:solidFill>
                  <a:srgbClr val="000000"/>
                </a:solidFill>
              </a:rPr>
              <a:t>object-based</a:t>
            </a:r>
            <a:r>
              <a:rPr lang="en-US" dirty="0" smtClean="0">
                <a:solidFill>
                  <a:srgbClr val="000000"/>
                </a:solidFill>
              </a:rPr>
              <a:t> data models.)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Physical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dirty="0" smtClean="0">
                <a:solidFill>
                  <a:srgbClr val="000000"/>
                </a:solidFill>
              </a:rPr>
              <a:t>low-level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000000"/>
                </a:solidFill>
              </a:rPr>
              <a:t>internal</a:t>
            </a:r>
            <a:r>
              <a:rPr lang="en-US" dirty="0" smtClean="0">
                <a:solidFill>
                  <a:srgbClr val="000000"/>
                </a:solidFill>
              </a:rPr>
              <a:t>) data models: Provide concepts that describe details of </a:t>
            </a:r>
            <a:r>
              <a:rPr lang="en-US" i="1" u="sng" dirty="0" smtClean="0">
                <a:solidFill>
                  <a:srgbClr val="C00000"/>
                </a:solidFill>
              </a:rPr>
              <a:t>how data is stored </a:t>
            </a:r>
            <a:r>
              <a:rPr lang="en-US" dirty="0" smtClean="0">
                <a:solidFill>
                  <a:srgbClr val="000000"/>
                </a:solidFill>
              </a:rPr>
              <a:t>in the computer.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3E36774E-CC61-4637-BE97-D71C8F488010}" type="slidenum">
              <a:rPr lang="en-US"/>
              <a:pPr/>
              <a:t>30</a:t>
            </a:fld>
            <a:endParaRPr lang="en-CA"/>
          </a:p>
        </p:txBody>
      </p:sp>
      <p:sp>
        <p:nvSpPr>
          <p:cNvPr id="92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Entity Types</a:t>
            </a:r>
          </a:p>
        </p:txBody>
      </p:sp>
      <p:sp>
        <p:nvSpPr>
          <p:cNvPr id="9236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</a:rPr>
              <a:t>An entity that does not have a key attribute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weak entity must participate in an identifying relationship type with an owner or identifying entity type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Entities are identified by the combination of: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A </a:t>
            </a:r>
            <a:r>
              <a:rPr lang="en-US" sz="2000" u="sng" dirty="0" smtClean="0">
                <a:solidFill>
                  <a:srgbClr val="C00000"/>
                </a:solidFill>
              </a:rPr>
              <a:t>partial key </a:t>
            </a:r>
            <a:r>
              <a:rPr lang="en-US" sz="2000" dirty="0" smtClean="0">
                <a:solidFill>
                  <a:srgbClr val="C00000"/>
                </a:solidFill>
              </a:rPr>
              <a:t>of the weak entity type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The </a:t>
            </a:r>
            <a:r>
              <a:rPr lang="en-US" sz="2000" u="sng" dirty="0" smtClean="0">
                <a:solidFill>
                  <a:srgbClr val="C00000"/>
                </a:solidFill>
              </a:rPr>
              <a:t>particular entity </a:t>
            </a:r>
            <a:r>
              <a:rPr lang="en-US" sz="2000" dirty="0" smtClean="0">
                <a:solidFill>
                  <a:srgbClr val="C00000"/>
                </a:solidFill>
              </a:rPr>
              <a:t>they are related to in the identifying entity type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Example: 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dirty="0"/>
              <a:t>A DEPENDENT entity is identified by the dependent’s first name, </a:t>
            </a:r>
            <a:r>
              <a:rPr lang="en-US" sz="2000" i="1" dirty="0"/>
              <a:t>and</a:t>
            </a:r>
            <a:r>
              <a:rPr lang="en-US" sz="2000" dirty="0"/>
              <a:t> the specific EMPLOYEE with whom the dependent is related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Name of DEPENDENT is the </a:t>
            </a:r>
            <a:r>
              <a:rPr lang="en-US" sz="2000" i="1" dirty="0"/>
              <a:t>partial key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DEPENDENT is a </a:t>
            </a:r>
            <a:r>
              <a:rPr lang="en-US" sz="2000" i="1" dirty="0"/>
              <a:t>weak entity type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EMPLOYEE is its identifying entity type via the identifying relationship type DEPENDENT_OF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CD4C3F00-373A-441B-B8F3-5E86B89ECF1A}" type="slidenum">
              <a:rPr lang="en-US"/>
              <a:pPr/>
              <a:t>31</a:t>
            </a:fld>
            <a:endParaRPr lang="en-CA"/>
          </a:p>
        </p:txBody>
      </p:sp>
      <p:sp>
        <p:nvSpPr>
          <p:cNvPr id="85402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on Relationships</a:t>
            </a:r>
          </a:p>
        </p:txBody>
      </p:sp>
      <p:sp>
        <p:nvSpPr>
          <p:cNvPr id="85402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Constraints on Relationship Types</a:t>
            </a:r>
          </a:p>
          <a:p>
            <a:pPr lvl="1"/>
            <a:r>
              <a:rPr lang="en-US" sz="2200" dirty="0"/>
              <a:t>(Also known as ratio constraints)</a:t>
            </a:r>
          </a:p>
          <a:p>
            <a:pPr lvl="1"/>
            <a:r>
              <a:rPr lang="en-US" sz="2200" dirty="0"/>
              <a:t>Cardinality Ratio (specifies </a:t>
            </a:r>
            <a:r>
              <a:rPr lang="en-US" sz="2200" i="1" dirty="0"/>
              <a:t>maximum</a:t>
            </a:r>
            <a:r>
              <a:rPr lang="en-US" sz="2200" dirty="0"/>
              <a:t> participation) 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One-to-one (1:1)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One-to-many (1:N) or Many-to-one (N:1)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Many-to-many (M:N)</a:t>
            </a:r>
          </a:p>
          <a:p>
            <a:pPr lvl="1"/>
            <a:r>
              <a:rPr lang="en-US" sz="2200" dirty="0"/>
              <a:t>Existence Dependency Constraint (specifies </a:t>
            </a:r>
            <a:r>
              <a:rPr lang="en-US" sz="2200" i="1" dirty="0"/>
              <a:t>minimum</a:t>
            </a:r>
            <a:r>
              <a:rPr lang="en-US" sz="2200" dirty="0"/>
              <a:t> participation) (also called participation constraint)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zero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(optional participation, not existence-dependent)</a:t>
            </a:r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one or more</a:t>
            </a:r>
            <a:r>
              <a:rPr lang="en-US" sz="2000" dirty="0">
                <a:solidFill>
                  <a:srgbClr val="0070C0"/>
                </a:solidFill>
              </a:rPr>
              <a:t> (mandatory participation, existence-dependent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sz="2000" dirty="0" smtClean="0">
                <a:solidFill>
                  <a:srgbClr val="0070C0"/>
                </a:solidFill>
              </a:rPr>
              <a:t>Double line and single line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52800" y="22098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3DFD5E0-2CCD-40C6-9626-B161121F22D7}" type="slidenum">
              <a:rPr lang="en-US"/>
              <a:pPr/>
              <a:t>32</a:t>
            </a:fld>
            <a:endParaRPr lang="en-CA"/>
          </a:p>
        </p:txBody>
      </p:sp>
      <p:sp>
        <p:nvSpPr>
          <p:cNvPr id="856079" name="Rectangle 1039"/>
          <p:cNvSpPr>
            <a:spLocks noGrp="1" noChangeArrowheads="1"/>
          </p:cNvSpPr>
          <p:nvPr>
            <p:ph type="title"/>
          </p:nvPr>
        </p:nvSpPr>
        <p:spPr>
          <a:xfrm>
            <a:off x="228600" y="325438"/>
            <a:ext cx="8418513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Many-to-one (N:1) Relationship</a:t>
            </a:r>
          </a:p>
        </p:txBody>
      </p:sp>
      <p:pic>
        <p:nvPicPr>
          <p:cNvPr id="856094" name="Picture 1054" descr="fig03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92275"/>
            <a:ext cx="7772400" cy="46323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52800" y="22098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B3DFD5E0-2CCD-40C6-9626-B161121F22D7}" type="slidenum">
              <a:rPr lang="en-US"/>
              <a:pPr/>
              <a:t>33</a:t>
            </a:fld>
            <a:endParaRPr lang="en-CA"/>
          </a:p>
        </p:txBody>
      </p:sp>
      <p:sp>
        <p:nvSpPr>
          <p:cNvPr id="856079" name="Rectangle 1039"/>
          <p:cNvSpPr>
            <a:spLocks noGrp="1" noChangeArrowheads="1"/>
          </p:cNvSpPr>
          <p:nvPr>
            <p:ph type="title"/>
          </p:nvPr>
        </p:nvSpPr>
        <p:spPr>
          <a:xfrm>
            <a:off x="228600" y="325438"/>
            <a:ext cx="8418513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Many-to-one (N:1) Relationship</a:t>
            </a:r>
          </a:p>
        </p:txBody>
      </p:sp>
      <p:pic>
        <p:nvPicPr>
          <p:cNvPr id="856094" name="Picture 1054" descr="fig03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92275"/>
            <a:ext cx="7772400" cy="4632325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3429000" y="23622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34290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0" y="49530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24384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2438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4724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9200" y="3200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8DD56302-52F8-4E82-B1D4-5E1B0A2D46DC}" type="slidenum">
              <a:rPr lang="en-US"/>
              <a:pPr/>
              <a:t>34</a:t>
            </a:fld>
            <a:endParaRPr lang="en-CA"/>
          </a:p>
        </p:txBody>
      </p:sp>
      <p:sp>
        <p:nvSpPr>
          <p:cNvPr id="858132" name="Rectangle 1044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  <a:ln/>
        </p:spPr>
        <p:txBody>
          <a:bodyPr/>
          <a:lstStyle/>
          <a:p>
            <a:r>
              <a:rPr lang="en-US" sz="4000"/>
              <a:t>Many-to-many (M:N) Relationship</a:t>
            </a:r>
          </a:p>
        </p:txBody>
      </p:sp>
      <p:pic>
        <p:nvPicPr>
          <p:cNvPr id="858150" name="Picture 1062" descr="fig03_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6781800" cy="46688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77E181E2-E2DB-4E18-BF13-B95CD70A8AD3}" type="slidenum">
              <a:rPr lang="en-US"/>
              <a:pPr/>
              <a:t>35</a:t>
            </a:fld>
            <a:endParaRPr lang="en-CA"/>
          </a:p>
        </p:txBody>
      </p:sp>
      <p:sp>
        <p:nvSpPr>
          <p:cNvPr id="860164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Displaying a recursive relationship</a:t>
            </a:r>
          </a:p>
        </p:txBody>
      </p:sp>
      <p:sp>
        <p:nvSpPr>
          <p:cNvPr id="86016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 a recursive relationship type.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Both participations are same entity type in different roles.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For example, </a:t>
            </a:r>
            <a:r>
              <a:rPr lang="en-US" sz="2800" dirty="0">
                <a:solidFill>
                  <a:srgbClr val="C00000"/>
                </a:solidFill>
              </a:rPr>
              <a:t>SUPERVISION relationships between EMPLOYEE (in role of supervisor or boss) and (another) EMPLOYEE (in role of subordinate or worker).</a:t>
            </a:r>
          </a:p>
          <a:p>
            <a:pPr>
              <a:lnSpc>
                <a:spcPct val="80000"/>
              </a:lnSpc>
            </a:pPr>
            <a:r>
              <a:rPr lang="en-US" dirty="0"/>
              <a:t>In following figure, first role participation labeled with 1 and second role participation labeled with 2.</a:t>
            </a:r>
          </a:p>
          <a:p>
            <a:pPr>
              <a:lnSpc>
                <a:spcPct val="80000"/>
              </a:lnSpc>
            </a:pPr>
            <a:r>
              <a:rPr lang="en-US" dirty="0"/>
              <a:t>In ER diagram, need to display role names to distinguish participations.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5F8899FF-BDEC-4C52-9C1E-297B28AC553D}" type="slidenum">
              <a:rPr lang="en-US"/>
              <a:pPr/>
              <a:t>36</a:t>
            </a:fld>
            <a:endParaRPr lang="en-CA"/>
          </a:p>
        </p:txBody>
      </p:sp>
      <p:sp>
        <p:nvSpPr>
          <p:cNvPr id="862221" name="Rectangle 1037"/>
          <p:cNvSpPr>
            <a:spLocks noGrp="1" noChangeArrowheads="1"/>
          </p:cNvSpPr>
          <p:nvPr>
            <p:ph type="title"/>
          </p:nvPr>
        </p:nvSpPr>
        <p:spPr>
          <a:xfrm>
            <a:off x="474663" y="-76200"/>
            <a:ext cx="8364537" cy="105251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A Recursive Relationship Supervision`</a:t>
            </a:r>
          </a:p>
        </p:txBody>
      </p:sp>
      <p:pic>
        <p:nvPicPr>
          <p:cNvPr id="862258" name="Picture 1074" descr="fig03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1752600"/>
            <a:ext cx="7754937" cy="45767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681" name="Shape 924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82" name="Google Shape;924682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683" name="Google Shape;924683;p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684" name="Google Shape;924684;p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685" name="Google Shape;924685;p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686" name="Google Shape;924686;p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7D72F6AE-340E-4195-8A1D-21480BF60EF1}" type="slidenum">
              <a:rPr lang="en-US"/>
              <a:pPr/>
              <a:t>4</a:t>
            </a:fld>
            <a:endParaRPr lang="en-CA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 of Database Design Process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main activities: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Database design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Applications design</a:t>
            </a:r>
          </a:p>
          <a:p>
            <a:r>
              <a:rPr lang="en-US" dirty="0" smtClean="0"/>
              <a:t>Lecture Focus is on </a:t>
            </a:r>
            <a:r>
              <a:rPr lang="en-US" dirty="0"/>
              <a:t>database design</a:t>
            </a:r>
          </a:p>
          <a:p>
            <a:pPr lvl="1"/>
            <a:r>
              <a:rPr lang="en-US" dirty="0"/>
              <a:t>To design the </a:t>
            </a:r>
            <a:r>
              <a:rPr lang="en-US" dirty="0">
                <a:solidFill>
                  <a:srgbClr val="C00000"/>
                </a:solidFill>
              </a:rPr>
              <a:t>conceptual schema </a:t>
            </a:r>
            <a:r>
              <a:rPr lang="en-US" dirty="0"/>
              <a:t>for a database application</a:t>
            </a:r>
          </a:p>
          <a:p>
            <a:r>
              <a:rPr lang="en-US" dirty="0"/>
              <a:t>Applications design </a:t>
            </a:r>
            <a:r>
              <a:rPr lang="en-US" dirty="0">
                <a:solidFill>
                  <a:srgbClr val="C00000"/>
                </a:solidFill>
              </a:rPr>
              <a:t>focuses on the programs and interfaces that access the database</a:t>
            </a:r>
          </a:p>
          <a:p>
            <a:pPr lvl="1"/>
            <a:r>
              <a:rPr lang="en-US" dirty="0"/>
              <a:t>Generally considered part of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5B25FD52-E896-4709-A6B4-4A610EEAA911}" type="slidenum">
              <a:rPr lang="en-US"/>
              <a:pPr/>
              <a:t>5</a:t>
            </a:fld>
            <a:endParaRPr lang="en-CA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 of Database Design Process</a:t>
            </a:r>
          </a:p>
        </p:txBody>
      </p:sp>
      <p:pic>
        <p:nvPicPr>
          <p:cNvPr id="910340" name="Picture 4" descr="fig03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5272088" cy="50625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754CAA5E-DDAB-49BF-993C-5C1168757649}" type="slidenum">
              <a:rPr lang="en-US"/>
              <a:pPr/>
              <a:t>6</a:t>
            </a:fld>
            <a:endParaRPr lang="en-CA"/>
          </a:p>
        </p:txBody>
      </p:sp>
      <p:sp>
        <p:nvSpPr>
          <p:cNvPr id="82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solidFill>
                  <a:srgbClr val="C00000"/>
                </a:solidFill>
              </a:rPr>
              <a:t>COMPANY</a:t>
            </a:r>
            <a:r>
              <a:rPr lang="en-US" dirty="0"/>
              <a:t> Database</a:t>
            </a:r>
          </a:p>
        </p:txBody>
      </p:sp>
      <p:sp>
        <p:nvSpPr>
          <p:cNvPr id="821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need to </a:t>
            </a:r>
            <a:r>
              <a:rPr lang="en-US" dirty="0">
                <a:solidFill>
                  <a:srgbClr val="C00000"/>
                </a:solidFill>
              </a:rPr>
              <a:t>create a database schema design based on the following (simplified) </a:t>
            </a:r>
            <a:r>
              <a:rPr lang="en-US" b="1" dirty="0">
                <a:solidFill>
                  <a:srgbClr val="C00000"/>
                </a:solidFill>
              </a:rPr>
              <a:t>requirements</a:t>
            </a:r>
            <a:r>
              <a:rPr lang="en-US" dirty="0"/>
              <a:t> of the COMPANY Database: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company is organized into DEPARTMENTs. Each department has a </a:t>
            </a:r>
            <a:r>
              <a:rPr lang="en-US" i="1" dirty="0">
                <a:solidFill>
                  <a:srgbClr val="0070C0"/>
                </a:solidFill>
              </a:rPr>
              <a:t>name, number and an employee who manages the department</a:t>
            </a:r>
            <a:r>
              <a:rPr lang="en-US" dirty="0"/>
              <a:t>. We keep track of </a:t>
            </a:r>
            <a:r>
              <a:rPr lang="en-US" dirty="0">
                <a:solidFill>
                  <a:srgbClr val="C00000"/>
                </a:solidFill>
              </a:rPr>
              <a:t>the start date of the department manager</a:t>
            </a:r>
            <a:r>
              <a:rPr lang="en-US" dirty="0"/>
              <a:t>. A department may have several </a:t>
            </a:r>
            <a:r>
              <a:rPr lang="en-US" dirty="0">
                <a:solidFill>
                  <a:srgbClr val="C00000"/>
                </a:solidFill>
              </a:rPr>
              <a:t>locations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department </a:t>
            </a:r>
            <a:r>
              <a:rPr lang="en-US" i="1" dirty="0">
                <a:solidFill>
                  <a:srgbClr val="C00000"/>
                </a:solidFill>
              </a:rPr>
              <a:t>controls</a:t>
            </a:r>
            <a:r>
              <a:rPr lang="en-US" dirty="0">
                <a:solidFill>
                  <a:srgbClr val="C00000"/>
                </a:solidFill>
              </a:rPr>
              <a:t> a number of PROJECTs. </a:t>
            </a:r>
            <a:r>
              <a:rPr lang="en-US" dirty="0"/>
              <a:t>Each project has </a:t>
            </a:r>
            <a:r>
              <a:rPr lang="en-US" dirty="0">
                <a:solidFill>
                  <a:srgbClr val="0070C0"/>
                </a:solidFill>
              </a:rPr>
              <a:t>a unique name, unique number and is located at a single location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65785990-9447-4B6B-A99F-066BE522D852}" type="slidenum">
              <a:rPr lang="en-US"/>
              <a:pPr/>
              <a:t>7</a:t>
            </a:fld>
            <a:endParaRPr lang="en-CA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COMPANY Database (Contd.)</a:t>
            </a:r>
          </a:p>
        </p:txBody>
      </p:sp>
      <p:sp>
        <p:nvSpPr>
          <p:cNvPr id="82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dirty="0"/>
              <a:t>We store each EMPLOYEE’s </a:t>
            </a:r>
            <a:r>
              <a:rPr lang="en-US" dirty="0">
                <a:solidFill>
                  <a:srgbClr val="0070C0"/>
                </a:solidFill>
              </a:rPr>
              <a:t>social security number, address, salary, sex, and </a:t>
            </a:r>
            <a:r>
              <a:rPr lang="en-US" dirty="0" err="1">
                <a:solidFill>
                  <a:srgbClr val="0070C0"/>
                </a:solidFill>
              </a:rPr>
              <a:t>birthdate</a:t>
            </a:r>
            <a:r>
              <a:rPr lang="en-US" dirty="0"/>
              <a:t>.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Each employee </a:t>
            </a:r>
            <a:r>
              <a:rPr lang="en-US" i="1" dirty="0">
                <a:solidFill>
                  <a:srgbClr val="C00000"/>
                </a:solidFill>
              </a:rPr>
              <a:t>works for</a:t>
            </a:r>
            <a:r>
              <a:rPr lang="en-US" dirty="0">
                <a:solidFill>
                  <a:srgbClr val="C00000"/>
                </a:solidFill>
              </a:rPr>
              <a:t> one department but may </a:t>
            </a:r>
            <a:r>
              <a:rPr lang="en-US" i="1" dirty="0">
                <a:solidFill>
                  <a:srgbClr val="C00000"/>
                </a:solidFill>
              </a:rPr>
              <a:t>work on</a:t>
            </a:r>
            <a:r>
              <a:rPr lang="en-US" dirty="0">
                <a:solidFill>
                  <a:srgbClr val="C00000"/>
                </a:solidFill>
              </a:rPr>
              <a:t> several projects.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keep track of the </a:t>
            </a:r>
            <a:r>
              <a:rPr lang="en-US" dirty="0">
                <a:solidFill>
                  <a:srgbClr val="C00000"/>
                </a:solidFill>
              </a:rPr>
              <a:t>number of hours per week </a:t>
            </a:r>
            <a:r>
              <a:rPr lang="en-US" dirty="0"/>
              <a:t>that an employee currently works on each project.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also keep </a:t>
            </a:r>
            <a:r>
              <a:rPr lang="en-US" dirty="0">
                <a:solidFill>
                  <a:srgbClr val="C00000"/>
                </a:solidFill>
              </a:rPr>
              <a:t>track of the </a:t>
            </a:r>
            <a:r>
              <a:rPr lang="en-US" i="1" dirty="0">
                <a:solidFill>
                  <a:srgbClr val="C00000"/>
                </a:solidFill>
              </a:rPr>
              <a:t>direct supervisor</a:t>
            </a:r>
            <a:r>
              <a:rPr lang="en-US" dirty="0"/>
              <a:t> of each employee.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employee may </a:t>
            </a:r>
            <a:r>
              <a:rPr lang="en-US" i="1" dirty="0"/>
              <a:t>have</a:t>
            </a:r>
            <a:r>
              <a:rPr lang="en-US" dirty="0"/>
              <a:t> a number of DEPENDENTs.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each dependent, we keep track of their </a:t>
            </a:r>
            <a:r>
              <a:rPr lang="en-US" dirty="0">
                <a:solidFill>
                  <a:srgbClr val="0070C0"/>
                </a:solidFill>
              </a:rPr>
              <a:t>name, sex, </a:t>
            </a:r>
            <a:r>
              <a:rPr lang="en-US" dirty="0" err="1">
                <a:solidFill>
                  <a:srgbClr val="0070C0"/>
                </a:solidFill>
              </a:rPr>
              <a:t>birthdate</a:t>
            </a:r>
            <a:r>
              <a:rPr lang="en-US" dirty="0">
                <a:solidFill>
                  <a:srgbClr val="0070C0"/>
                </a:solidFill>
              </a:rPr>
              <a:t>, and relationship to the employee.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fig03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57200"/>
            <a:ext cx="6400800" cy="616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3- </a:t>
            </a:r>
            <a:fld id="{356B0270-89B1-468B-886A-5596C118652B}" type="slidenum">
              <a:rPr lang="en-US"/>
              <a:pPr/>
              <a:t>9</a:t>
            </a:fld>
            <a:endParaRPr lang="en-CA"/>
          </a:p>
        </p:txBody>
      </p:sp>
      <p:sp>
        <p:nvSpPr>
          <p:cNvPr id="82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Model Concepts</a:t>
            </a:r>
          </a:p>
        </p:txBody>
      </p:sp>
      <p:sp>
        <p:nvSpPr>
          <p:cNvPr id="825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Entities and Attributes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C00000"/>
                </a:solidFill>
              </a:rPr>
              <a:t>Entities are specific objects or things in the mini-world that are represented in the database</a:t>
            </a:r>
            <a:r>
              <a:rPr lang="en-US" sz="2200" dirty="0"/>
              <a:t>.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For example the </a:t>
            </a:r>
            <a:r>
              <a:rPr lang="en-US" sz="2000" dirty="0">
                <a:solidFill>
                  <a:srgbClr val="0070C0"/>
                </a:solidFill>
              </a:rPr>
              <a:t>EMPLOYEE John Smith, the Research DEPARTMENT, the </a:t>
            </a:r>
            <a:r>
              <a:rPr lang="en-US" sz="2000" dirty="0" err="1">
                <a:solidFill>
                  <a:srgbClr val="0070C0"/>
                </a:solidFill>
              </a:rPr>
              <a:t>ProductX</a:t>
            </a:r>
            <a:r>
              <a:rPr lang="en-US" sz="2000" dirty="0">
                <a:solidFill>
                  <a:srgbClr val="0070C0"/>
                </a:solidFill>
              </a:rPr>
              <a:t> PROJECT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C00000"/>
                </a:solidFill>
              </a:rPr>
              <a:t>Attributes are properties used to describe an entity.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For example an </a:t>
            </a:r>
            <a:r>
              <a:rPr lang="en-US" sz="2000" dirty="0">
                <a:solidFill>
                  <a:srgbClr val="0070C0"/>
                </a:solidFill>
              </a:rPr>
              <a:t>EMPLOYEE entity may have the attributes Name, SSN, Address, Sex, </a:t>
            </a:r>
            <a:r>
              <a:rPr lang="en-US" sz="2000" dirty="0" err="1">
                <a:solidFill>
                  <a:srgbClr val="0070C0"/>
                </a:solidFill>
              </a:rPr>
              <a:t>BirthDate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C00000"/>
                </a:solidFill>
              </a:rPr>
              <a:t>A specific entity will have a value for each of its attributes.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For example a specific employee entity may have Name='John Smith', SSN='123456789', Address ='731, </a:t>
            </a:r>
            <a:r>
              <a:rPr lang="en-US" sz="2000" dirty="0" err="1"/>
              <a:t>Fondren</a:t>
            </a:r>
            <a:r>
              <a:rPr lang="en-US" sz="2000" dirty="0"/>
              <a:t>, Houston, TX', Sex='M', </a:t>
            </a:r>
            <a:r>
              <a:rPr lang="en-US" sz="2000" dirty="0" err="1"/>
              <a:t>BirthDate</a:t>
            </a:r>
            <a:r>
              <a:rPr lang="en-US" sz="2000" dirty="0"/>
              <a:t>='09-JAN-55‘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Each attribute has a </a:t>
            </a:r>
            <a:r>
              <a:rPr lang="en-US" sz="2200" i="1" dirty="0">
                <a:solidFill>
                  <a:srgbClr val="C00000"/>
                </a:solidFill>
              </a:rPr>
              <a:t>value set</a:t>
            </a:r>
            <a:r>
              <a:rPr lang="en-US" sz="2200" dirty="0">
                <a:solidFill>
                  <a:srgbClr val="C00000"/>
                </a:solidFill>
              </a:rPr>
              <a:t> (or data type) </a:t>
            </a:r>
            <a:r>
              <a:rPr lang="en-US" sz="2200" dirty="0"/>
              <a:t>associated with it – e.g. integer, string, </a:t>
            </a:r>
            <a:r>
              <a:rPr lang="en-US" sz="2200" dirty="0" err="1"/>
              <a:t>subrange</a:t>
            </a:r>
            <a:r>
              <a:rPr lang="en-US" sz="2200" dirty="0"/>
              <a:t>, enumerated type,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