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0" r:id="rId4"/>
    <p:sldId id="267" r:id="rId5"/>
    <p:sldId id="268" r:id="rId6"/>
    <p:sldId id="269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71" r:id="rId15"/>
    <p:sldId id="272" r:id="rId16"/>
    <p:sldId id="273" r:id="rId17"/>
    <p:sldId id="276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5C5DC-A6B4-49EA-8E7F-FFD33DD58F24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9B6B-56D8-4FBC-AEF9-0F701CA32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74F55-F4BE-4E0E-9496-109FBFBB7BD1}" type="slidenum">
              <a:rPr lang="en-CA"/>
              <a:pPr/>
              <a:t>2</a:t>
            </a:fld>
            <a:endParaRPr lang="en-CA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8C3C2-2568-4B57-9236-A3F39D71BAC9}" type="slidenum">
              <a:rPr lang="en-CA"/>
              <a:pPr/>
              <a:t>4</a:t>
            </a:fld>
            <a:endParaRPr lang="en-CA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8C3C2-2568-4B57-9236-A3F39D71BAC9}" type="slidenum">
              <a:rPr lang="en-CA"/>
              <a:pPr/>
              <a:t>5</a:t>
            </a:fld>
            <a:endParaRPr lang="en-CA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49505-EDCF-48C5-83A1-537BC5948ED4}" type="slidenum">
              <a:rPr lang="en-CA"/>
              <a:pPr/>
              <a:t>6</a:t>
            </a:fld>
            <a:endParaRPr lang="en-CA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87909-B191-4CED-85A2-024E277D364C}" type="slidenum">
              <a:rPr lang="en-CA"/>
              <a:pPr/>
              <a:t>7</a:t>
            </a:fld>
            <a:endParaRPr lang="en-CA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4FB8D-C6B0-4482-8732-2A180431CB89}" type="slidenum">
              <a:rPr lang="en-CA"/>
              <a:pPr/>
              <a:t>8</a:t>
            </a:fld>
            <a:endParaRPr lang="en-CA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9A440-0713-4D2D-8377-CF3AC3544075}" type="slidenum">
              <a:rPr lang="en-CA"/>
              <a:pPr/>
              <a:t>9</a:t>
            </a:fld>
            <a:endParaRPr lang="en-CA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D73F-9905-42FB-B0BC-13966D455DC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versity.net/what-is-ontolog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Modeling Using the Entity-Relationship (ER) Model (Continuation)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Anand</a:t>
            </a:r>
            <a:r>
              <a:rPr lang="en-US" dirty="0" smtClean="0"/>
              <a:t> Kumar M</a:t>
            </a:r>
          </a:p>
          <a:p>
            <a:r>
              <a:rPr lang="en-US" dirty="0" smtClean="0"/>
              <a:t> Assistant Professor,</a:t>
            </a:r>
          </a:p>
          <a:p>
            <a:r>
              <a:rPr lang="en-US" dirty="0" smtClean="0"/>
              <a:t>NIT-K, </a:t>
            </a:r>
            <a:r>
              <a:rPr lang="en-US" dirty="0" err="1" smtClean="0"/>
              <a:t>Surathkal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E390A47C-8393-487F-8879-277A1AFDC6AD}" type="slidenum">
              <a:rPr lang="en-US"/>
              <a:pPr/>
              <a:t>10</a:t>
            </a:fld>
            <a:endParaRPr lang="en-CA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diagrammatic notation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ER diagrams is one popular example for displaying database schemas</a:t>
            </a:r>
          </a:p>
          <a:p>
            <a:pPr eaLnBrk="1" hangingPunct="1"/>
            <a:r>
              <a:rPr lang="en-US" dirty="0" smtClean="0"/>
              <a:t>Many </a:t>
            </a:r>
            <a:r>
              <a:rPr lang="en-US" dirty="0" smtClean="0">
                <a:solidFill>
                  <a:srgbClr val="0070C0"/>
                </a:solidFill>
              </a:rPr>
              <a:t>other notations exist </a:t>
            </a:r>
            <a:r>
              <a:rPr lang="en-US" dirty="0" smtClean="0"/>
              <a:t>in the literature and in various database design and modeling tools</a:t>
            </a:r>
          </a:p>
          <a:p>
            <a:pPr eaLnBrk="1" hangingPunct="1"/>
            <a:r>
              <a:rPr lang="en-US" dirty="0" smtClean="0"/>
              <a:t>UML class diagrams is representative of another way of displaying ER concepts that is used in several commercial design 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CE82FE57-F4A3-4839-88DE-A326F3CFAA44}" type="slidenum">
              <a:rPr lang="en-US"/>
              <a:pPr/>
              <a:t>11</a:t>
            </a:fld>
            <a:endParaRPr lang="en-CA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Summary of notation for ER diagrams</a:t>
            </a:r>
          </a:p>
        </p:txBody>
      </p:sp>
      <p:pic>
        <p:nvPicPr>
          <p:cNvPr id="46084" name="Picture 4" descr="fig03_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163" y="1600200"/>
            <a:ext cx="3754437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5F1D216C-081F-43AD-BBFB-501915AC113A}" type="slidenum">
              <a:rPr lang="en-US"/>
              <a:pPr/>
              <a:t>12</a:t>
            </a:fld>
            <a:endParaRPr lang="en-CA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UML class diagrams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Represent classes (similar to entity types) as large rounded boxes with three sections: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Top section includes </a:t>
            </a:r>
            <a:r>
              <a:rPr lang="en-US" sz="2200" dirty="0" smtClean="0">
                <a:solidFill>
                  <a:srgbClr val="0070C0"/>
                </a:solidFill>
              </a:rPr>
              <a:t>entity type </a:t>
            </a:r>
            <a:r>
              <a:rPr lang="en-US" sz="2200" dirty="0" smtClean="0"/>
              <a:t>(class)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Second section includes </a:t>
            </a:r>
            <a:r>
              <a:rPr lang="en-US" sz="2200" dirty="0" smtClean="0">
                <a:solidFill>
                  <a:srgbClr val="0070C0"/>
                </a:solidFill>
              </a:rPr>
              <a:t>attribute</a:t>
            </a:r>
            <a:r>
              <a:rPr lang="en-US" sz="2200" dirty="0" smtClean="0"/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Third section includes </a:t>
            </a:r>
            <a:r>
              <a:rPr lang="en-US" sz="2200" dirty="0" smtClean="0">
                <a:solidFill>
                  <a:srgbClr val="0070C0"/>
                </a:solidFill>
              </a:rPr>
              <a:t>class operations </a:t>
            </a:r>
            <a:r>
              <a:rPr lang="en-US" sz="2200" dirty="0" smtClean="0"/>
              <a:t>(operations are not in basic ER model)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Relationships (called associations) represented as lines connecting the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Other UML terminology also differs from ER terminology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Used in </a:t>
            </a:r>
            <a:r>
              <a:rPr lang="en-US" sz="2400" dirty="0" smtClean="0">
                <a:solidFill>
                  <a:srgbClr val="0070C0"/>
                </a:solidFill>
              </a:rPr>
              <a:t>database design and object-oriented software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UML has many other types of diagrams for software design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C70E1F66-BD7C-4827-A942-B80B793E262F}" type="slidenum">
              <a:rPr lang="en-US"/>
              <a:pPr/>
              <a:t>13</a:t>
            </a:fld>
            <a:endParaRPr lang="en-CA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UML class diagram for COMPANY database schema</a:t>
            </a:r>
          </a:p>
        </p:txBody>
      </p:sp>
      <p:pic>
        <p:nvPicPr>
          <p:cNvPr id="48132" name="Picture 4" descr="fig03_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988" y="1600200"/>
            <a:ext cx="6854825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066800" y="609600"/>
          <a:ext cx="6400799" cy="5728725"/>
        </p:xfrm>
        <a:graphic>
          <a:graphicData uri="http://schemas.openxmlformats.org/drawingml/2006/table">
            <a:tbl>
              <a:tblPr/>
              <a:tblGrid>
                <a:gridCol w="1028644"/>
                <a:gridCol w="1496421"/>
                <a:gridCol w="2042030"/>
                <a:gridCol w="1833704"/>
              </a:tblGrid>
              <a:tr h="6272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Entity 1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Cardinality Ratio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Entity 2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9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1.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Student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SocialSecurityCard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2.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Student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Teacher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2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3.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ClassRoom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Wall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4.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Country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CurrentPresident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5.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Course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TextBook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6.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Item (that can be found in an order)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Order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7.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Student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8.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Instructor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68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9.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Instructor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Office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10.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E-bay Auction item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E-bay bid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838200"/>
          <a:ext cx="6400799" cy="5960334"/>
        </p:xfrm>
        <a:graphic>
          <a:graphicData uri="http://schemas.openxmlformats.org/drawingml/2006/table">
            <a:tbl>
              <a:tblPr/>
              <a:tblGrid>
                <a:gridCol w="1028644"/>
                <a:gridCol w="1496421"/>
                <a:gridCol w="2042030"/>
                <a:gridCol w="1833704"/>
              </a:tblGrid>
              <a:tr h="6272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Entity 1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Cardinality Ratio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Entity 2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9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1.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Student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kern="1200" dirty="0" smtClean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1-1</a:t>
                      </a:r>
                      <a:endParaRPr lang="en-US" sz="1400" i="1" kern="1200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SocialSecurityCard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2.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Student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kern="1200" dirty="0" smtClean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Many-many</a:t>
                      </a:r>
                      <a:endParaRPr lang="en-US" sz="1400" i="1" kern="1200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Teacher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2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3.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ClassRoom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kern="1200" dirty="0" smtClean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Many-many</a:t>
                      </a:r>
                      <a:endParaRPr lang="en-US" sz="1400" i="1" kern="1200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Wall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4.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Country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kern="1200" dirty="0" smtClean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1-1</a:t>
                      </a:r>
                      <a:endParaRPr lang="en-US" sz="1400" i="1" kern="1200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CurrentPresident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5.	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Course</a:t>
                      </a: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kern="1200" dirty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Many-many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400" i="1" kern="1200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TextBook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6.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Item (that can be found in an order)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dirty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Many-many</a:t>
                      </a:r>
                      <a:endParaRPr lang="en-US" sz="1600" i="1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600" i="1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Order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7.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Student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Many-many</a:t>
                      </a:r>
                      <a:endParaRPr lang="en-US" sz="1600" i="1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46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8.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dirty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Many-to-1</a:t>
                      </a:r>
                      <a:endParaRPr lang="en-US" sz="1600" i="1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endParaRPr lang="en-US" sz="1600" i="1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Instructor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68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9.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Instructor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1-1</a:t>
                      </a:r>
                      <a:endParaRPr lang="en-US" sz="1600" i="1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Office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latin typeface="Century" pitchFamily="18" charset="0"/>
                          <a:ea typeface="Times New Roman"/>
                          <a:cs typeface="Times New Roman"/>
                        </a:rPr>
                        <a:t>10.	</a:t>
                      </a:r>
                      <a:endParaRPr lang="en-US" sz="160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E-bay Auction item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entury" pitchFamily="18" charset="0"/>
                          <a:ea typeface="Times New Roman"/>
                          <a:cs typeface="Times New Roman"/>
                        </a:rPr>
                        <a:t>1-many</a:t>
                      </a:r>
                      <a:endParaRPr lang="en-US" sz="1600" i="1" dirty="0">
                        <a:solidFill>
                          <a:srgbClr val="0070C0"/>
                        </a:solidFill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Century" pitchFamily="18" charset="0"/>
                          <a:ea typeface="Times New Roman"/>
                          <a:cs typeface="Times New Roman"/>
                        </a:rPr>
                        <a:t>E-bay bid</a:t>
                      </a:r>
                      <a:endParaRPr lang="en-US" sz="1600" dirty="0">
                        <a:latin typeface="Century" pitchFamily="18" charset="0"/>
                        <a:ea typeface="Times New Roman"/>
                        <a:cs typeface="Times New Roman"/>
                      </a:endParaRPr>
                    </a:p>
                  </a:txBody>
                  <a:tcPr marL="26382" marR="26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ER/Data modeling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Erdplus</a:t>
            </a:r>
            <a:endParaRPr lang="en-US" dirty="0" smtClean="0"/>
          </a:p>
          <a:p>
            <a:r>
              <a:rPr lang="en-US" dirty="0" err="1" smtClean="0"/>
              <a:t>ERstudio</a:t>
            </a:r>
            <a:r>
              <a:rPr lang="en-US" dirty="0" smtClean="0"/>
              <a:t>-big data platforms such as </a:t>
            </a:r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Hadoop</a:t>
            </a:r>
            <a:r>
              <a:rPr lang="en-US" dirty="0" smtClean="0"/>
              <a:t> Hive</a:t>
            </a:r>
          </a:p>
          <a:p>
            <a:r>
              <a:rPr lang="it-IT" b="1" dirty="0" smtClean="0"/>
              <a:t>Oracle SQL Developer Data Modeler</a:t>
            </a:r>
            <a:endParaRPr lang="it-IT" dirty="0" smtClean="0"/>
          </a:p>
          <a:p>
            <a:r>
              <a:rPr lang="en-US" b="1" dirty="0" smtClean="0"/>
              <a:t>SQLDBM</a:t>
            </a:r>
          </a:p>
          <a:p>
            <a:r>
              <a:rPr lang="en-US" b="1" dirty="0" err="1" smtClean="0"/>
              <a:t>Dezign</a:t>
            </a:r>
            <a:endParaRPr lang="en-US" b="1" dirty="0" smtClean="0"/>
          </a:p>
          <a:p>
            <a:r>
              <a:rPr lang="en-US" b="1" dirty="0" err="1" smtClean="0"/>
              <a:t>AquaData</a:t>
            </a:r>
            <a:r>
              <a:rPr lang="en-US" b="1" dirty="0" smtClean="0"/>
              <a:t> Studio ER Modeler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Trends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growth of Big Data and its unstructured and semi-structured data formats..</a:t>
            </a:r>
          </a:p>
          <a:p>
            <a:r>
              <a:rPr lang="en-US" dirty="0" smtClean="0"/>
              <a:t>Unstructured data can be best tackled via </a:t>
            </a:r>
            <a:r>
              <a:rPr lang="en-US" dirty="0" smtClean="0">
                <a:solidFill>
                  <a:srgbClr val="0070C0"/>
                </a:solidFill>
              </a:rPr>
              <a:t>Artificial Intelligence (AI), self-describing data formats, and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ontological models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70C0"/>
                </a:solidFill>
              </a:rPr>
              <a:t>non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relational-handling large amounts of unstructured data.</a:t>
            </a:r>
          </a:p>
          <a:p>
            <a:r>
              <a:rPr lang="en-US" dirty="0" smtClean="0"/>
              <a:t>Database/data analysts demand Predictive Models, which are incorporated only via </a:t>
            </a:r>
            <a:r>
              <a:rPr lang="en-US" dirty="0" smtClean="0">
                <a:solidFill>
                  <a:srgbClr val="0070C0"/>
                </a:solidFill>
              </a:rPr>
              <a:t>Artificial Intelligence or Machine Learning technologies.</a:t>
            </a:r>
          </a:p>
          <a:p>
            <a:r>
              <a:rPr lang="en-US" b="1" dirty="0" smtClean="0"/>
              <a:t>Semantic Data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Research Topics..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Intelligence and Analytics.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Requirements Engineering </a:t>
            </a:r>
          </a:p>
          <a:p>
            <a:r>
              <a:rPr lang="en-US" dirty="0" smtClean="0"/>
              <a:t>Applications to Bioinformatics, Cyber Security, and Privacy</a:t>
            </a:r>
          </a:p>
          <a:p>
            <a:r>
              <a:rPr lang="en-US" dirty="0" smtClean="0"/>
              <a:t>Role of Conceptual Modeling in Social Networks, Mobile Computing, Deep Learning, Internet of Objects.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https://cdn-images-1.medium.com/max/2000/1*ApoaIZicyU0b7Jgg9MMJhw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00" y="1390649"/>
            <a:ext cx="10915650" cy="546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47403843-8839-49E3-9D51-C38B7159F4AF}" type="slidenum">
              <a:rPr lang="en-US"/>
              <a:pPr/>
              <a:t>2</a:t>
            </a:fld>
            <a:endParaRPr lang="en-CA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Notation for Constraints on Relationships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Cardinality ratio (of a binary relationship): 1:1, 1:N, N:1, and M:N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Shown by placing appropriate numbers on the relationship edges.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00000"/>
                </a:solidFill>
              </a:rPr>
              <a:t>Participation constraint </a:t>
            </a:r>
            <a:r>
              <a:rPr lang="en-US" dirty="0" smtClean="0"/>
              <a:t>(on each participating entity type): </a:t>
            </a:r>
            <a:r>
              <a:rPr lang="en-US" dirty="0" smtClean="0">
                <a:solidFill>
                  <a:srgbClr val="0070C0"/>
                </a:solidFill>
              </a:rPr>
              <a:t>total</a:t>
            </a:r>
            <a:r>
              <a:rPr lang="en-US" dirty="0" smtClean="0"/>
              <a:t> (called existence dependency) or </a:t>
            </a:r>
            <a:r>
              <a:rPr lang="en-US" dirty="0" smtClean="0">
                <a:solidFill>
                  <a:srgbClr val="0070C0"/>
                </a:solidFill>
              </a:rPr>
              <a:t>partial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Total shown by double line, partial by single line.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(1:1)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7532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52800" y="2209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3DFD5E0-2CCD-40C6-9626-B161121F22D7}" type="slidenum">
              <a:rPr lang="en-US"/>
              <a:pPr/>
              <a:t>4</a:t>
            </a:fld>
            <a:endParaRPr lang="en-CA"/>
          </a:p>
        </p:txBody>
      </p:sp>
      <p:sp>
        <p:nvSpPr>
          <p:cNvPr id="856079" name="Rectangle 1039"/>
          <p:cNvSpPr>
            <a:spLocks noGrp="1" noChangeArrowheads="1"/>
          </p:cNvSpPr>
          <p:nvPr>
            <p:ph type="title"/>
          </p:nvPr>
        </p:nvSpPr>
        <p:spPr>
          <a:xfrm>
            <a:off x="228600" y="325438"/>
            <a:ext cx="8418513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Many-to-one (N:1) Relationship</a:t>
            </a:r>
          </a:p>
        </p:txBody>
      </p:sp>
      <p:pic>
        <p:nvPicPr>
          <p:cNvPr id="856094" name="Picture 1054" descr="fig0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92275"/>
            <a:ext cx="7772400" cy="4632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52800" y="2209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3DFD5E0-2CCD-40C6-9626-B161121F22D7}" type="slidenum">
              <a:rPr lang="en-US"/>
              <a:pPr/>
              <a:t>5</a:t>
            </a:fld>
            <a:endParaRPr lang="en-CA"/>
          </a:p>
        </p:txBody>
      </p:sp>
      <p:sp>
        <p:nvSpPr>
          <p:cNvPr id="856079" name="Rectangle 1039"/>
          <p:cNvSpPr>
            <a:spLocks noGrp="1" noChangeArrowheads="1"/>
          </p:cNvSpPr>
          <p:nvPr>
            <p:ph type="title"/>
          </p:nvPr>
        </p:nvSpPr>
        <p:spPr>
          <a:xfrm>
            <a:off x="228600" y="325438"/>
            <a:ext cx="8418513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Many-to-one (N:1) Relationship</a:t>
            </a:r>
          </a:p>
        </p:txBody>
      </p:sp>
      <p:pic>
        <p:nvPicPr>
          <p:cNvPr id="856094" name="Picture 1054" descr="fig0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92275"/>
            <a:ext cx="7772400" cy="463232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3429000" y="23622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3429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4953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24384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2438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4724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9200" y="3200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DD56302-52F8-4E82-B1D4-5E1B0A2D46DC}" type="slidenum">
              <a:rPr lang="en-US"/>
              <a:pPr/>
              <a:t>6</a:t>
            </a:fld>
            <a:endParaRPr lang="en-CA"/>
          </a:p>
        </p:txBody>
      </p:sp>
      <p:sp>
        <p:nvSpPr>
          <p:cNvPr id="858132" name="Rectangle 1044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  <a:ln/>
        </p:spPr>
        <p:txBody>
          <a:bodyPr/>
          <a:lstStyle/>
          <a:p>
            <a:r>
              <a:rPr lang="en-US" sz="4000"/>
              <a:t>Many-to-many (M:N) Relationship</a:t>
            </a:r>
          </a:p>
        </p:txBody>
      </p:sp>
      <p:pic>
        <p:nvPicPr>
          <p:cNvPr id="858150" name="Picture 1062" descr="fig03_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781800" cy="46688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610AA6AF-1E24-4F3A-8899-14F2029AF334}" type="slidenum">
              <a:rPr lang="en-US"/>
              <a:pPr/>
              <a:t>7</a:t>
            </a:fld>
            <a:endParaRPr lang="en-CA"/>
          </a:p>
        </p:txBody>
      </p:sp>
      <p:sp>
        <p:nvSpPr>
          <p:cNvPr id="43011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(min,max) notation for relationship constraints</a:t>
            </a:r>
          </a:p>
        </p:txBody>
      </p:sp>
      <p:pic>
        <p:nvPicPr>
          <p:cNvPr id="43012" name="Picture 27" descr="Slide3-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013" y="2209800"/>
            <a:ext cx="777398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28" descr="Pink tissue paper"/>
          <p:cNvSpPr txBox="1">
            <a:spLocks noChangeArrowheads="1"/>
          </p:cNvSpPr>
          <p:nvPr/>
        </p:nvSpPr>
        <p:spPr bwMode="auto">
          <a:xfrm>
            <a:off x="1295400" y="54102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Read the min,max numbers next to the entity type and looking </a:t>
            </a:r>
            <a:r>
              <a:rPr lang="en-US" b="1"/>
              <a:t>away from </a:t>
            </a:r>
            <a:r>
              <a:rPr lang="en-US"/>
              <a:t>the entity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CD64B2BF-4161-4F7D-90A2-CCD723847E6B}" type="slidenum">
              <a:rPr lang="en-US"/>
              <a:pPr/>
              <a:t>8</a:t>
            </a:fld>
            <a:endParaRPr lang="en-CA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Alternative (min, max) notation for relationship structural constraints: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Specified on each participation of an entity type E in a relationship type 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Specifies that each entity e in E participates in at least </a:t>
            </a:r>
            <a:r>
              <a:rPr lang="en-US" sz="2000" i="1" dirty="0" smtClean="0">
                <a:solidFill>
                  <a:srgbClr val="C00000"/>
                </a:solidFill>
              </a:rPr>
              <a:t>min</a:t>
            </a:r>
            <a:r>
              <a:rPr lang="en-US" sz="2000" dirty="0" smtClean="0">
                <a:solidFill>
                  <a:srgbClr val="C00000"/>
                </a:solidFill>
              </a:rPr>
              <a:t> and at most </a:t>
            </a:r>
            <a:r>
              <a:rPr lang="en-US" sz="2000" i="1" dirty="0" smtClean="0">
                <a:solidFill>
                  <a:srgbClr val="C00000"/>
                </a:solidFill>
              </a:rPr>
              <a:t>max</a:t>
            </a:r>
            <a:r>
              <a:rPr lang="en-US" sz="2000" dirty="0" smtClean="0">
                <a:solidFill>
                  <a:srgbClr val="C00000"/>
                </a:solidFill>
              </a:rPr>
              <a:t> relationship instances in 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Default(no constraint): min</a:t>
            </a:r>
            <a:r>
              <a:rPr lang="en-US" sz="2000" dirty="0" smtClean="0">
                <a:sym typeface="Symbol" pitchFamily="18" charset="2"/>
              </a:rPr>
              <a:t>=0, max=n (signifying no limit)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Must have </a:t>
            </a:r>
            <a:r>
              <a:rPr lang="en-US" sz="2000" dirty="0" err="1" smtClean="0">
                <a:sym typeface="Symbol" pitchFamily="18" charset="2"/>
              </a:rPr>
              <a:t>minmax</a:t>
            </a:r>
            <a:r>
              <a:rPr lang="en-US" sz="2000" dirty="0" smtClean="0">
                <a:sym typeface="Symbol" pitchFamily="18" charset="2"/>
              </a:rPr>
              <a:t>, min0, max 1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Derived from the knowledge of mini-world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A </a:t>
            </a:r>
            <a:r>
              <a:rPr lang="en-US" sz="2000" u="sng" dirty="0" smtClean="0">
                <a:solidFill>
                  <a:srgbClr val="C00000"/>
                </a:solidFill>
                <a:sym typeface="Symbol" pitchFamily="18" charset="2"/>
              </a:rPr>
              <a:t>department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 has exactly </a:t>
            </a:r>
            <a:r>
              <a:rPr lang="en-US" sz="2000" u="sng" dirty="0" smtClean="0">
                <a:solidFill>
                  <a:srgbClr val="C00000"/>
                </a:solidFill>
                <a:sym typeface="Symbol" pitchFamily="18" charset="2"/>
              </a:rPr>
              <a:t>one manager </a:t>
            </a:r>
            <a:r>
              <a:rPr lang="en-US" sz="2000" dirty="0" smtClean="0">
                <a:sym typeface="Symbol" pitchFamily="18" charset="2"/>
              </a:rPr>
              <a:t>and an </a:t>
            </a:r>
            <a:r>
              <a:rPr lang="en-US" sz="2000" u="sng" dirty="0" smtClean="0">
                <a:solidFill>
                  <a:srgbClr val="0070C0"/>
                </a:solidFill>
                <a:sym typeface="Symbol" pitchFamily="18" charset="2"/>
              </a:rPr>
              <a:t>employee</a:t>
            </a: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 can manage at most </a:t>
            </a:r>
            <a:r>
              <a:rPr lang="en-US" sz="2000" u="sng" dirty="0" smtClean="0">
                <a:solidFill>
                  <a:srgbClr val="0070C0"/>
                </a:solidFill>
                <a:sym typeface="Symbol" pitchFamily="18" charset="2"/>
              </a:rPr>
              <a:t>one department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Specify (0,1) for participation of EMPLOYEE in MANAGES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Specify (1,1) for participation of DEPARTMENT in MANAGES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  <a:sym typeface="Symbol" pitchFamily="18" charset="2"/>
              </a:rPr>
              <a:t>An employee can work for exactly one department but a department can have any number of employees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Specify (1,1) for participation of EMPLOYEE in WORKS_FOR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Specify (1,n) for participation of DEPARTMENT in WORKS_FOR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3- </a:t>
            </a:r>
            <a:fld id="{914298E9-D28E-48CC-B519-30BC340A046B}" type="slidenum">
              <a:rPr lang="en-US"/>
              <a:pPr/>
              <a:t>9</a:t>
            </a:fld>
            <a:endParaRPr lang="en-CA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COMPANY ER Schema Diagram using (min, max) notation</a:t>
            </a:r>
          </a:p>
        </p:txBody>
      </p:sp>
      <p:pic>
        <p:nvPicPr>
          <p:cNvPr id="44036" name="Picture 4" descr="fig03_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113" y="1600200"/>
            <a:ext cx="4586287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731</Words>
  <Application>Microsoft Office PowerPoint</Application>
  <PresentationFormat>On-screen Show (4:3)</PresentationFormat>
  <Paragraphs>157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Modeling Using the Entity-Relationship (ER) Model (Continuation) </vt:lpstr>
      <vt:lpstr>Notation for Constraints on Relationships</vt:lpstr>
      <vt:lpstr>One-to-one (1:1) Relationship</vt:lpstr>
      <vt:lpstr>Many-to-one (N:1) Relationship</vt:lpstr>
      <vt:lpstr>Many-to-one (N:1) Relationship</vt:lpstr>
      <vt:lpstr>Many-to-many (M:N) Relationship</vt:lpstr>
      <vt:lpstr>The (min,max) notation for relationship constraints</vt:lpstr>
      <vt:lpstr>Alternative (min, max) notation for relationship structural constraints: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Slide 14</vt:lpstr>
      <vt:lpstr>Slide 15</vt:lpstr>
      <vt:lpstr>ER/Data modeling tools</vt:lpstr>
      <vt:lpstr>Data Modeling Trends </vt:lpstr>
      <vt:lpstr>Recent Research Topics..</vt:lpstr>
      <vt:lpstr>Slide 19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17</cp:revision>
  <dcterms:created xsi:type="dcterms:W3CDTF">2018-08-20T09:41:12Z</dcterms:created>
  <dcterms:modified xsi:type="dcterms:W3CDTF">2019-08-21T23:27:26Z</dcterms:modified>
</cp:coreProperties>
</file>